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tags/tag4.xml" ContentType="application/vnd.openxmlformats-officedocument.presentationml.tags+xml"/>
  <Override PartName="/ppt/notesSlides/notesSlide3.xml" ContentType="application/vnd.openxmlformats-officedocument.presentationml.notesSlide+xml"/>
  <Override PartName="/ppt/charts/chart2.xml" ContentType="application/vnd.openxmlformats-officedocument.drawingml.chart+xml"/>
  <Override PartName="/ppt/notesSlides/notesSlide4.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tags/tag5.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6.xml" ContentType="application/vnd.openxmlformats-officedocument.presentationml.tags+xml"/>
  <Override PartName="/ppt/notesSlides/notesSlide8.xml" ContentType="application/vnd.openxmlformats-officedocument.presentationml.notesSlide+xml"/>
  <Override PartName="/ppt/tags/tag7.xml" ContentType="application/vnd.openxmlformats-officedocument.presentationml.tags+xml"/>
  <Override PartName="/ppt/notesSlides/notesSlide9.xml" ContentType="application/vnd.openxmlformats-officedocument.presentationml.notesSlide+xml"/>
  <Override PartName="/ppt/tags/tag8.xml" ContentType="application/vnd.openxmlformats-officedocument.presentationml.tags+xml"/>
  <Override PartName="/ppt/notesSlides/notesSlide10.xml" ContentType="application/vnd.openxmlformats-officedocument.presentationml.notesSlide+xml"/>
  <Override PartName="/ppt/tags/tag9.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10.xml" ContentType="application/vnd.openxmlformats-officedocument.presentationml.tags+xml"/>
  <Override PartName="/ppt/notesSlides/notesSlide15.xml" ContentType="application/vnd.openxmlformats-officedocument.presentationml.notesSlide+xml"/>
  <Override PartName="/ppt/tags/tag11.xml" ContentType="application/vnd.openxmlformats-officedocument.presentationml.tags+xml"/>
  <Override PartName="/ppt/notesSlides/notesSlide16.xml" ContentType="application/vnd.openxmlformats-officedocument.presentationml.notesSlide+xml"/>
  <Override PartName="/ppt/tags/tag12.xml" ContentType="application/vnd.openxmlformats-officedocument.presentationml.tags+xml"/>
  <Override PartName="/ppt/notesSlides/notesSlide17.xml" ContentType="application/vnd.openxmlformats-officedocument.presentationml.notesSlide+xml"/>
  <Override PartName="/ppt/charts/chart5.xml" ContentType="application/vnd.openxmlformats-officedocument.drawingml.chart+xml"/>
  <Override PartName="/ppt/theme/themeOverride3.xml" ContentType="application/vnd.openxmlformats-officedocument.themeOverride+xml"/>
  <Override PartName="/ppt/tags/tag13.xml" ContentType="application/vnd.openxmlformats-officedocument.presentationml.tags+xml"/>
  <Override PartName="/ppt/notesSlides/notesSlide18.xml" ContentType="application/vnd.openxmlformats-officedocument.presentationml.notesSlide+xml"/>
  <Override PartName="/ppt/tags/tag14.xml" ContentType="application/vnd.openxmlformats-officedocument.presentationml.tags+xml"/>
  <Override PartName="/ppt/notesSlides/notesSlide19.xml" ContentType="application/vnd.openxmlformats-officedocument.presentationml.notesSlide+xml"/>
  <Override PartName="/ppt/charts/chart6.xml" ContentType="application/vnd.openxmlformats-officedocument.drawingml.chart+xml"/>
  <Override PartName="/ppt/theme/themeOverride4.xml" ContentType="application/vnd.openxmlformats-officedocument.themeOverride+xml"/>
  <Override PartName="/ppt/tags/tag15.xml" ContentType="application/vnd.openxmlformats-officedocument.presentationml.tags+xml"/>
  <Override PartName="/ppt/notesSlides/notesSlide20.xml" ContentType="application/vnd.openxmlformats-officedocument.presentationml.notesSlide+xml"/>
  <Override PartName="/ppt/charts/chart7.xml" ContentType="application/vnd.openxmlformats-officedocument.drawingml.chart+xml"/>
  <Override PartName="/ppt/theme/themeOverride5.xml" ContentType="application/vnd.openxmlformats-officedocument.themeOverride+xml"/>
  <Override PartName="/ppt/tags/tag16.xml" ContentType="application/vnd.openxmlformats-officedocument.presentationml.tags+xml"/>
  <Override PartName="/ppt/notesSlides/notesSlide21.xml" ContentType="application/vnd.openxmlformats-officedocument.presentationml.notesSlide+xml"/>
  <Override PartName="/ppt/tags/tag17.xml" ContentType="application/vnd.openxmlformats-officedocument.presentationml.tags+xml"/>
  <Override PartName="/ppt/notesSlides/notesSlide22.xml" ContentType="application/vnd.openxmlformats-officedocument.presentationml.notesSlide+xml"/>
  <Override PartName="/ppt/tags/tag18.xml" ContentType="application/vnd.openxmlformats-officedocument.presentationml.tags+xml"/>
  <Override PartName="/ppt/notesSlides/notesSlide23.xml" ContentType="application/vnd.openxmlformats-officedocument.presentationml.notesSlide+xml"/>
  <Override PartName="/ppt/tags/tag19.xml" ContentType="application/vnd.openxmlformats-officedocument.presentationml.tags+xml"/>
  <Override PartName="/ppt/notesSlides/notesSlide24.xml" ContentType="application/vnd.openxmlformats-officedocument.presentationml.notesSlide+xml"/>
  <Override PartName="/ppt/tags/tag20.xml" ContentType="application/vnd.openxmlformats-officedocument.presentationml.tags+xml"/>
  <Override PartName="/ppt/notesSlides/notesSlide25.xml" ContentType="application/vnd.openxmlformats-officedocument.presentationml.notesSlide+xml"/>
  <Override PartName="/ppt/tags/tag21.xml" ContentType="application/vnd.openxmlformats-officedocument.presentationml.tags+xml"/>
  <Override PartName="/ppt/notesSlides/notesSlide26.xml" ContentType="application/vnd.openxmlformats-officedocument.presentationml.notesSlide+xml"/>
  <Override PartName="/ppt/tags/tag22.xml" ContentType="application/vnd.openxmlformats-officedocument.presentationml.tags+xml"/>
  <Override PartName="/ppt/notesSlides/notesSlide27.xml" ContentType="application/vnd.openxmlformats-officedocument.presentationml.notesSlide+xml"/>
  <Override PartName="/ppt/tags/tag23.xml" ContentType="application/vnd.openxmlformats-officedocument.presentationml.tags+xml"/>
  <Override PartName="/ppt/notesSlides/notesSlide28.xml" ContentType="application/vnd.openxmlformats-officedocument.presentationml.notesSlide+xml"/>
  <Override PartName="/ppt/tags/tag24.xml" ContentType="application/vnd.openxmlformats-officedocument.presentationml.tags+xml"/>
  <Override PartName="/ppt/notesSlides/notesSlide29.xml" ContentType="application/vnd.openxmlformats-officedocument.presentationml.notesSlide+xml"/>
  <Override PartName="/ppt/tags/tag25.xml" ContentType="application/vnd.openxmlformats-officedocument.presentationml.tags+xml"/>
  <Override PartName="/ppt/notesSlides/notesSlide30.xml" ContentType="application/vnd.openxmlformats-officedocument.presentationml.notesSlide+xml"/>
  <Override PartName="/ppt/charts/chart8.xml" ContentType="application/vnd.openxmlformats-officedocument.drawingml.chart+xml"/>
  <Override PartName="/ppt/drawings/drawing1.xml" ContentType="application/vnd.openxmlformats-officedocument.drawingml.chartshapes+xml"/>
  <Override PartName="/ppt/charts/chart9.xml" ContentType="application/vnd.openxmlformats-officedocument.drawingml.chart+xml"/>
  <Override PartName="/ppt/drawings/drawing2.xml" ContentType="application/vnd.openxmlformats-officedocument.drawingml.chartshapes+xml"/>
  <Override PartName="/ppt/charts/chart10.xml" ContentType="application/vnd.openxmlformats-officedocument.drawingml.chart+xml"/>
  <Override PartName="/ppt/drawings/drawing3.xml" ContentType="application/vnd.openxmlformats-officedocument.drawingml.chartshapes+xml"/>
  <Override PartName="/ppt/tags/tag26.xml" ContentType="application/vnd.openxmlformats-officedocument.presentationml.tags+xml"/>
  <Override PartName="/ppt/notesSlides/notesSlide31.xml" ContentType="application/vnd.openxmlformats-officedocument.presentationml.notesSlide+xml"/>
  <Override PartName="/ppt/charts/chart11.xml" ContentType="application/vnd.openxmlformats-officedocument.drawingml.chart+xml"/>
  <Override PartName="/ppt/tags/tag27.xml" ContentType="application/vnd.openxmlformats-officedocument.presentationml.tags+xml"/>
  <Override PartName="/ppt/notesSlides/notesSlide32.xml" ContentType="application/vnd.openxmlformats-officedocument.presentationml.notesSlide+xml"/>
  <Override PartName="/ppt/charts/chart12.xml" ContentType="application/vnd.openxmlformats-officedocument.drawingml.chart+xml"/>
  <Override PartName="/ppt/tags/tag28.xml" ContentType="application/vnd.openxmlformats-officedocument.presentationml.tags+xml"/>
  <Override PartName="/ppt/notesSlides/notesSlide33.xml" ContentType="application/vnd.openxmlformats-officedocument.presentationml.notesSlide+xml"/>
  <Override PartName="/ppt/tags/tag29.xml" ContentType="application/vnd.openxmlformats-officedocument.presentationml.tags+xml"/>
  <Override PartName="/ppt/notesSlides/notesSlide34.xml" ContentType="application/vnd.openxmlformats-officedocument.presentationml.notesSlide+xml"/>
  <Override PartName="/ppt/tags/tag30.xml" ContentType="application/vnd.openxmlformats-officedocument.presentationml.tags+xml"/>
  <Override PartName="/ppt/notesSlides/notesSlide35.xml" ContentType="application/vnd.openxmlformats-officedocument.presentationml.notesSlide+xml"/>
  <Override PartName="/ppt/tags/tag31.xml" ContentType="application/vnd.openxmlformats-officedocument.presentationml.tags+xml"/>
  <Override PartName="/ppt/notesSlides/notesSlide36.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tags/tag32.xml" ContentType="application/vnd.openxmlformats-officedocument.presentationml.tags+xml"/>
  <Override PartName="/ppt/notesSlides/notesSlide37.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tags/tag33.xml" ContentType="application/vnd.openxmlformats-officedocument.presentationml.tags+xml"/>
  <Override PartName="/ppt/notesSlides/notesSlide38.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tags/tag34.xml" ContentType="application/vnd.openxmlformats-officedocument.presentationml.tags+xml"/>
  <Override PartName="/ppt/notesSlides/notesSlide39.xml" ContentType="application/vnd.openxmlformats-officedocument.presentationml.notesSlide+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tags/tag35.xml" ContentType="application/vnd.openxmlformats-officedocument.presentationml.tags+xml"/>
  <Override PartName="/ppt/notesSlides/notesSlide40.xml" ContentType="application/vnd.openxmlformats-officedocument.presentationml.notesSlide+xml"/>
  <Override PartName="/ppt/charts/chart29.xml" ContentType="application/vnd.openxmlformats-officedocument.drawingml.chart+xml"/>
  <Override PartName="/ppt/charts/style3.xml" ContentType="application/vnd.ms-office.chartstyle+xml"/>
  <Override PartName="/ppt/charts/colors3.xml" ContentType="application/vnd.ms-office.chartcolorstyle+xml"/>
  <Override PartName="/ppt/charts/chart30.xml" ContentType="application/vnd.openxmlformats-officedocument.drawingml.chart+xml"/>
  <Override PartName="/ppt/charts/style4.xml" ContentType="application/vnd.ms-office.chartstyle+xml"/>
  <Override PartName="/ppt/charts/colors4.xml" ContentType="application/vnd.ms-office.chartcolorstyle+xml"/>
  <Override PartName="/ppt/charts/chart31.xml" ContentType="application/vnd.openxmlformats-officedocument.drawingml.chart+xml"/>
  <Override PartName="/ppt/charts/style5.xml" ContentType="application/vnd.ms-office.chartstyle+xml"/>
  <Override PartName="/ppt/charts/colors5.xml" ContentType="application/vnd.ms-office.chartcolorstyle+xml"/>
  <Override PartName="/ppt/charts/chart32.xml" ContentType="application/vnd.openxmlformats-officedocument.drawingml.chart+xml"/>
  <Override PartName="/ppt/charts/style6.xml" ContentType="application/vnd.ms-office.chartstyle+xml"/>
  <Override PartName="/ppt/charts/colors6.xml" ContentType="application/vnd.ms-office.chartcolorstyle+xml"/>
  <Override PartName="/ppt/tags/tag36.xml" ContentType="application/vnd.openxmlformats-officedocument.presentationml.tags+xml"/>
  <Override PartName="/ppt/notesSlides/notesSlide41.xml" ContentType="application/vnd.openxmlformats-officedocument.presentationml.notesSlide+xml"/>
  <Override PartName="/ppt/charts/chart33.xml" ContentType="application/vnd.openxmlformats-officedocument.drawingml.chart+xml"/>
  <Override PartName="/ppt/tags/tag37.xml" ContentType="application/vnd.openxmlformats-officedocument.presentationml.tags+xml"/>
  <Override PartName="/ppt/notesSlides/notesSlide42.xml" ContentType="application/vnd.openxmlformats-officedocument.presentationml.notesSlide+xml"/>
  <Override PartName="/ppt/charts/chart34.xml" ContentType="application/vnd.openxmlformats-officedocument.drawingml.chart+xml"/>
  <Override PartName="/ppt/charts/style7.xml" ContentType="application/vnd.ms-office.chartstyle+xml"/>
  <Override PartName="/ppt/charts/colors7.xml" ContentType="application/vnd.ms-office.chartcolorstyle+xml"/>
  <Override PartName="/ppt/tags/tag38.xml" ContentType="application/vnd.openxmlformats-officedocument.presentationml.tags+xml"/>
  <Override PartName="/ppt/notesSlides/notesSlide43.xml" ContentType="application/vnd.openxmlformats-officedocument.presentationml.notesSlide+xml"/>
  <Override PartName="/ppt/charts/chart35.xml" ContentType="application/vnd.openxmlformats-officedocument.drawingml.chart+xml"/>
  <Override PartName="/ppt/charts/style8.xml" ContentType="application/vnd.ms-office.chartstyle+xml"/>
  <Override PartName="/ppt/charts/colors8.xml" ContentType="application/vnd.ms-office.chartcolorstyle+xml"/>
  <Override PartName="/ppt/tags/tag39.xml" ContentType="application/vnd.openxmlformats-officedocument.presentationml.tags+xml"/>
  <Override PartName="/ppt/notesSlides/notesSlide44.xml" ContentType="application/vnd.openxmlformats-officedocument.presentationml.notesSlide+xml"/>
  <Override PartName="/ppt/charts/chart36.xml" ContentType="application/vnd.openxmlformats-officedocument.drawingml.chart+xml"/>
  <Override PartName="/ppt/charts/style9.xml" ContentType="application/vnd.ms-office.chartstyle+xml"/>
  <Override PartName="/ppt/charts/colors9.xml" ContentType="application/vnd.ms-office.chartcolorstyle+xml"/>
  <Override PartName="/ppt/tags/tag40.xml" ContentType="application/vnd.openxmlformats-officedocument.presentationml.tags+xml"/>
  <Override PartName="/ppt/notesSlides/notesSlide45.xml" ContentType="application/vnd.openxmlformats-officedocument.presentationml.notesSlide+xml"/>
  <Override PartName="/ppt/charts/chart37.xml" ContentType="application/vnd.openxmlformats-officedocument.drawingml.chart+xml"/>
  <Override PartName="/ppt/theme/themeOverride6.xml" ContentType="application/vnd.openxmlformats-officedocument.themeOverride+xml"/>
  <Override PartName="/ppt/charts/chart38.xml" ContentType="application/vnd.openxmlformats-officedocument.drawingml.chart+xml"/>
  <Override PartName="/ppt/theme/themeOverride7.xml" ContentType="application/vnd.openxmlformats-officedocument.themeOverride+xml"/>
  <Override PartName="/ppt/charts/chart39.xml" ContentType="application/vnd.openxmlformats-officedocument.drawingml.chart+xml"/>
  <Override PartName="/ppt/theme/themeOverride8.xml" ContentType="application/vnd.openxmlformats-officedocument.themeOverride+xml"/>
  <Override PartName="/ppt/charts/chart40.xml" ContentType="application/vnd.openxmlformats-officedocument.drawingml.chart+xml"/>
  <Override PartName="/ppt/theme/themeOverride9.xml" ContentType="application/vnd.openxmlformats-officedocument.themeOverride+xml"/>
  <Override PartName="/ppt/tags/tag41.xml" ContentType="application/vnd.openxmlformats-officedocument.presentationml.tags+xml"/>
  <Override PartName="/ppt/notesSlides/notesSlide46.xml" ContentType="application/vnd.openxmlformats-officedocument.presentationml.notesSlide+xml"/>
  <Override PartName="/ppt/charts/chart41.xml" ContentType="application/vnd.openxmlformats-officedocument.drawingml.chart+xml"/>
  <Override PartName="/ppt/charts/style10.xml" ContentType="application/vnd.ms-office.chartstyle+xml"/>
  <Override PartName="/ppt/charts/colors10.xml" ContentType="application/vnd.ms-office.chartcolorstyle+xml"/>
  <Override PartName="/ppt/tags/tag42.xml" ContentType="application/vnd.openxmlformats-officedocument.presentationml.tags+xml"/>
  <Override PartName="/ppt/notesSlides/notesSlide47.xml" ContentType="application/vnd.openxmlformats-officedocument.presentationml.notesSlide+xml"/>
  <Override PartName="/ppt/charts/chart42.xml" ContentType="application/vnd.openxmlformats-officedocument.drawingml.chart+xml"/>
  <Override PartName="/ppt/charts/style11.xml" ContentType="application/vnd.ms-office.chartstyle+xml"/>
  <Override PartName="/ppt/charts/colors11.xml" ContentType="application/vnd.ms-office.chartcolorstyle+xml"/>
  <Override PartName="/ppt/tags/tag43.xml" ContentType="application/vnd.openxmlformats-officedocument.presentationml.tags+xml"/>
  <Override PartName="/ppt/notesSlides/notesSlide48.xml" ContentType="application/vnd.openxmlformats-officedocument.presentationml.notesSlide+xml"/>
  <Override PartName="/ppt/charts/chart43.xml" ContentType="application/vnd.openxmlformats-officedocument.drawingml.chart+xml"/>
  <Override PartName="/ppt/charts/style12.xml" ContentType="application/vnd.ms-office.chartstyle+xml"/>
  <Override PartName="/ppt/charts/colors12.xml" ContentType="application/vnd.ms-office.chartcolorstyle+xml"/>
  <Override PartName="/ppt/tags/tag44.xml" ContentType="application/vnd.openxmlformats-officedocument.presentationml.tags+xml"/>
  <Override PartName="/ppt/notesSlides/notesSlide49.xml" ContentType="application/vnd.openxmlformats-officedocument.presentationml.notesSlide+xml"/>
  <Override PartName="/ppt/charts/chart44.xml" ContentType="application/vnd.openxmlformats-officedocument.drawingml.chart+xml"/>
  <Override PartName="/ppt/charts/style13.xml" ContentType="application/vnd.ms-office.chartstyle+xml"/>
  <Override PartName="/ppt/charts/colors13.xml" ContentType="application/vnd.ms-office.chartcolorstyle+xml"/>
  <Override PartName="/ppt/tags/tag45.xml" ContentType="application/vnd.openxmlformats-officedocument.presentationml.tags+xml"/>
  <Override PartName="/ppt/notesSlides/notesSlide50.xml" ContentType="application/vnd.openxmlformats-officedocument.presentationml.notesSlide+xml"/>
  <Override PartName="/ppt/charts/chart45.xml" ContentType="application/vnd.openxmlformats-officedocument.drawingml.chart+xml"/>
  <Override PartName="/ppt/theme/themeOverride10.xml" ContentType="application/vnd.openxmlformats-officedocument.themeOverride+xml"/>
  <Override PartName="/ppt/charts/chart46.xml" ContentType="application/vnd.openxmlformats-officedocument.drawingml.chart+xml"/>
  <Override PartName="/ppt/theme/themeOverride11.xml" ContentType="application/vnd.openxmlformats-officedocument.themeOverride+xml"/>
  <Override PartName="/ppt/charts/chart47.xml" ContentType="application/vnd.openxmlformats-officedocument.drawingml.chart+xml"/>
  <Override PartName="/ppt/theme/themeOverride12.xml" ContentType="application/vnd.openxmlformats-officedocument.themeOverride+xml"/>
  <Override PartName="/ppt/charts/chart48.xml" ContentType="application/vnd.openxmlformats-officedocument.drawingml.chart+xml"/>
  <Override PartName="/ppt/theme/themeOverride13.xml" ContentType="application/vnd.openxmlformats-officedocument.themeOverride+xml"/>
  <Override PartName="/ppt/tags/tag46.xml" ContentType="application/vnd.openxmlformats-officedocument.presentationml.tags+xml"/>
  <Override PartName="/ppt/notesSlides/notesSlide51.xml" ContentType="application/vnd.openxmlformats-officedocument.presentationml.notesSlide+xml"/>
  <Override PartName="/ppt/charts/chart49.xml" ContentType="application/vnd.openxmlformats-officedocument.drawingml.chart+xml"/>
  <Override PartName="/ppt/tags/tag47.xml" ContentType="application/vnd.openxmlformats-officedocument.presentationml.tags+xml"/>
  <Override PartName="/ppt/notesSlides/notesSlide52.xml" ContentType="application/vnd.openxmlformats-officedocument.presentationml.notesSlide+xml"/>
  <Override PartName="/ppt/charts/chart50.xml" ContentType="application/vnd.openxmlformats-officedocument.drawingml.chart+xml"/>
  <Override PartName="/ppt/tags/tag48.xml" ContentType="application/vnd.openxmlformats-officedocument.presentationml.tags+xml"/>
  <Override PartName="/ppt/notesSlides/notesSlide53.xml" ContentType="application/vnd.openxmlformats-officedocument.presentationml.notesSlide+xml"/>
  <Override PartName="/ppt/charts/chart51.xml" ContentType="application/vnd.openxmlformats-officedocument.drawingml.chart+xml"/>
  <Override PartName="/ppt/tags/tag49.xml" ContentType="application/vnd.openxmlformats-officedocument.presentationml.tags+xml"/>
  <Override PartName="/ppt/notesSlides/notesSlide54.xml" ContentType="application/vnd.openxmlformats-officedocument.presentationml.notesSlide+xml"/>
  <Override PartName="/ppt/charts/chart52.xml" ContentType="application/vnd.openxmlformats-officedocument.drawingml.chart+xml"/>
  <Override PartName="/ppt/tags/tag50.xml" ContentType="application/vnd.openxmlformats-officedocument.presentationml.tags+xml"/>
  <Override PartName="/ppt/notesSlides/notesSlide55.xml" ContentType="application/vnd.openxmlformats-officedocument.presentationml.notesSlide+xml"/>
  <Override PartName="/ppt/charts/chart53.xml" ContentType="application/vnd.openxmlformats-officedocument.drawingml.chart+xml"/>
  <Override PartName="/ppt/theme/themeOverride14.xml" ContentType="application/vnd.openxmlformats-officedocument.themeOverride+xml"/>
  <Override PartName="/ppt/charts/chart54.xml" ContentType="application/vnd.openxmlformats-officedocument.drawingml.chart+xml"/>
  <Override PartName="/ppt/theme/themeOverride15.xml" ContentType="application/vnd.openxmlformats-officedocument.themeOverride+xml"/>
  <Override PartName="/ppt/charts/chart55.xml" ContentType="application/vnd.openxmlformats-officedocument.drawingml.chart+xml"/>
  <Override PartName="/ppt/theme/themeOverride16.xml" ContentType="application/vnd.openxmlformats-officedocument.themeOverride+xml"/>
  <Override PartName="/ppt/charts/chart56.xml" ContentType="application/vnd.openxmlformats-officedocument.drawingml.chart+xml"/>
  <Override PartName="/ppt/theme/themeOverride17.xml" ContentType="application/vnd.openxmlformats-officedocument.themeOverride+xml"/>
  <Override PartName="/ppt/tags/tag51.xml" ContentType="application/vnd.openxmlformats-officedocument.presentationml.tags+xml"/>
  <Override PartName="/ppt/notesSlides/notesSlide56.xml" ContentType="application/vnd.openxmlformats-officedocument.presentationml.notesSlide+xml"/>
  <Override PartName="/ppt/charts/chart57.xml" ContentType="application/vnd.openxmlformats-officedocument.drawingml.chart+xml"/>
  <Override PartName="/ppt/tags/tag52.xml" ContentType="application/vnd.openxmlformats-officedocument.presentationml.tags+xml"/>
  <Override PartName="/ppt/notesSlides/notesSlide57.xml" ContentType="application/vnd.openxmlformats-officedocument.presentationml.notesSlide+xml"/>
  <Override PartName="/ppt/charts/chart58.xml" ContentType="application/vnd.openxmlformats-officedocument.drawingml.chart+xml"/>
  <Override PartName="/ppt/tags/tag53.xml" ContentType="application/vnd.openxmlformats-officedocument.presentationml.tags+xml"/>
  <Override PartName="/ppt/notesSlides/notesSlide58.xml" ContentType="application/vnd.openxmlformats-officedocument.presentationml.notesSlide+xml"/>
  <Override PartName="/ppt/charts/chart59.xml" ContentType="application/vnd.openxmlformats-officedocument.drawingml.chart+xml"/>
  <Override PartName="/ppt/tags/tag54.xml" ContentType="application/vnd.openxmlformats-officedocument.presentationml.tags+xml"/>
  <Override PartName="/ppt/notesSlides/notesSlide59.xml" ContentType="application/vnd.openxmlformats-officedocument.presentationml.notesSlide+xml"/>
  <Override PartName="/ppt/charts/chart60.xml" ContentType="application/vnd.openxmlformats-officedocument.drawingml.chart+xml"/>
  <Override PartName="/ppt/tags/tag55.xml" ContentType="application/vnd.openxmlformats-officedocument.presentationml.tags+xml"/>
  <Override PartName="/ppt/notesSlides/notesSlide60.xml" ContentType="application/vnd.openxmlformats-officedocument.presentationml.notesSlide+xml"/>
  <Override PartName="/ppt/charts/chart61.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62.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63.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64.xml" ContentType="application/vnd.openxmlformats-officedocument.drawingml.chart+xml"/>
  <Override PartName="/ppt/charts/style17.xml" ContentType="application/vnd.ms-office.chartstyle+xml"/>
  <Override PartName="/ppt/charts/colors17.xml" ContentType="application/vnd.ms-office.chartcolorstyle+xml"/>
  <Override PartName="/ppt/tags/tag56.xml" ContentType="application/vnd.openxmlformats-officedocument.presentationml.tags+xml"/>
  <Override PartName="/ppt/notesSlides/notesSlide61.xml" ContentType="application/vnd.openxmlformats-officedocument.presentationml.notesSlide+xml"/>
  <Override PartName="/ppt/charts/chart65.xml" ContentType="application/vnd.openxmlformats-officedocument.drawingml.chart+xml"/>
  <Override PartName="/ppt/charts/style18.xml" ContentType="application/vnd.ms-office.chartstyle+xml"/>
  <Override PartName="/ppt/charts/colors18.xml" ContentType="application/vnd.ms-office.chartcolorstyle+xml"/>
  <Override PartName="/ppt/tags/tag57.xml" ContentType="application/vnd.openxmlformats-officedocument.presentationml.tags+xml"/>
  <Override PartName="/ppt/notesSlides/notesSlide62.xml" ContentType="application/vnd.openxmlformats-officedocument.presentationml.notesSlide+xml"/>
  <Override PartName="/ppt/charts/chart66.xml" ContentType="application/vnd.openxmlformats-officedocument.drawingml.chart+xml"/>
  <Override PartName="/ppt/charts/style19.xml" ContentType="application/vnd.ms-office.chartstyle+xml"/>
  <Override PartName="/ppt/charts/colors19.xml" ContentType="application/vnd.ms-office.chartcolorstyle+xml"/>
  <Override PartName="/ppt/tags/tag58.xml" ContentType="application/vnd.openxmlformats-officedocument.presentationml.tags+xml"/>
  <Override PartName="/ppt/notesSlides/notesSlide63.xml" ContentType="application/vnd.openxmlformats-officedocument.presentationml.notesSlide+xml"/>
  <Override PartName="/ppt/charts/chart67.xml" ContentType="application/vnd.openxmlformats-officedocument.drawingml.chart+xml"/>
  <Override PartName="/ppt/charts/style20.xml" ContentType="application/vnd.ms-office.chartstyle+xml"/>
  <Override PartName="/ppt/charts/colors20.xml" ContentType="application/vnd.ms-office.chartcolorstyle+xml"/>
  <Override PartName="/ppt/tags/tag59.xml" ContentType="application/vnd.openxmlformats-officedocument.presentationml.tags+xml"/>
  <Override PartName="/ppt/notesSlides/notesSlide64.xml" ContentType="application/vnd.openxmlformats-officedocument.presentationml.notesSlide+xml"/>
  <Override PartName="/ppt/charts/chart68.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65.xml" ContentType="application/vnd.openxmlformats-officedocument.presentationml.notesSlide+xml"/>
  <Override PartName="/ppt/tags/tag60.xml" ContentType="application/vnd.openxmlformats-officedocument.presentationml.tags+xml"/>
  <Override PartName="/ppt/notesSlides/notesSlide66.xml" ContentType="application/vnd.openxmlformats-officedocument.presentationml.notesSlide+xml"/>
  <Override PartName="/ppt/tags/tag61.xml" ContentType="application/vnd.openxmlformats-officedocument.presentationml.tags+xml"/>
  <Override PartName="/ppt/notesSlides/notesSlide67.xml" ContentType="application/vnd.openxmlformats-officedocument.presentationml.notesSlide+xml"/>
  <Override PartName="/ppt/tags/tag62.xml" ContentType="application/vnd.openxmlformats-officedocument.presentationml.tags+xml"/>
  <Override PartName="/ppt/notesSlides/notesSlide68.xml" ContentType="application/vnd.openxmlformats-officedocument.presentationml.notesSlide+xml"/>
  <Override PartName="/ppt/tags/tag63.xml" ContentType="application/vnd.openxmlformats-officedocument.presentationml.tags+xml"/>
  <Override PartName="/ppt/notesSlides/notesSlide69.xml" ContentType="application/vnd.openxmlformats-officedocument.presentationml.notesSlide+xml"/>
  <Override PartName="/ppt/tags/tag64.xml" ContentType="application/vnd.openxmlformats-officedocument.presentationml.tags+xml"/>
  <Override PartName="/ppt/notesSlides/notesSlide70.xml" ContentType="application/vnd.openxmlformats-officedocument.presentationml.notesSlide+xml"/>
  <Override PartName="/ppt/tags/tag65.xml" ContentType="application/vnd.openxmlformats-officedocument.presentationml.tags+xml"/>
  <Override PartName="/ppt/notesSlides/notesSlide71.xml" ContentType="application/vnd.openxmlformats-officedocument.presentationml.notesSlide+xml"/>
  <Override PartName="/ppt/tags/tag66.xml" ContentType="application/vnd.openxmlformats-officedocument.presentationml.tags+xml"/>
  <Override PartName="/ppt/notesSlides/notesSlide72.xml" ContentType="application/vnd.openxmlformats-officedocument.presentationml.notesSlide+xml"/>
  <Override PartName="/ppt/tags/tag67.xml" ContentType="application/vnd.openxmlformats-officedocument.presentationml.tags+xml"/>
  <Override PartName="/ppt/notesSlides/notesSlide73.xml" ContentType="application/vnd.openxmlformats-officedocument.presentationml.notesSlide+xml"/>
  <Override PartName="/ppt/tags/tag68.xml" ContentType="application/vnd.openxmlformats-officedocument.presentationml.tags+xml"/>
  <Override PartName="/ppt/notesSlides/notesSlide74.xml" ContentType="application/vnd.openxmlformats-officedocument.presentationml.notesSlide+xml"/>
  <Override PartName="/ppt/charts/chart69.xml" ContentType="application/vnd.openxmlformats-officedocument.drawingml.chart+xml"/>
  <Override PartName="/ppt/tags/tag69.xml" ContentType="application/vnd.openxmlformats-officedocument.presentationml.tags+xml"/>
  <Override PartName="/ppt/notesSlides/notesSlide75.xml" ContentType="application/vnd.openxmlformats-officedocument.presentationml.notesSlide+xml"/>
  <Override PartName="/ppt/tags/tag70.xml" ContentType="application/vnd.openxmlformats-officedocument.presentationml.tags+xml"/>
  <Override PartName="/ppt/notesSlides/notesSlide76.xml" ContentType="application/vnd.openxmlformats-officedocument.presentationml.notesSlide+xml"/>
  <Override PartName="/ppt/tags/tag71.xml" ContentType="application/vnd.openxmlformats-officedocument.presentationml.tags+xml"/>
  <Override PartName="/ppt/notesSlides/notesSlide77.xml" ContentType="application/vnd.openxmlformats-officedocument.presentationml.notesSlide+xml"/>
  <Override PartName="/ppt/tags/tag72.xml" ContentType="application/vnd.openxmlformats-officedocument.presentationml.tags+xml"/>
  <Override PartName="/ppt/notesSlides/notesSlide78.xml" ContentType="application/vnd.openxmlformats-officedocument.presentationml.notesSlide+xml"/>
  <Override PartName="/ppt/tags/tag73.xml" ContentType="application/vnd.openxmlformats-officedocument.presentationml.tags+xml"/>
  <Override PartName="/ppt/notesSlides/notesSlide79.xml" ContentType="application/vnd.openxmlformats-officedocument.presentationml.notesSlide+xml"/>
  <Override PartName="/ppt/tags/tag74.xml" ContentType="application/vnd.openxmlformats-officedocument.presentationml.tags+xml"/>
  <Override PartName="/ppt/notesSlides/notesSlide80.xml" ContentType="application/vnd.openxmlformats-officedocument.presentationml.notesSlide+xml"/>
  <Override PartName="/ppt/charts/chart70.xml" ContentType="application/vnd.openxmlformats-officedocument.drawingml.chart+xml"/>
  <Override PartName="/ppt/tags/tag75.xml" ContentType="application/vnd.openxmlformats-officedocument.presentationml.tags+xml"/>
  <Override PartName="/ppt/notesSlides/notesSlide81.xml" ContentType="application/vnd.openxmlformats-officedocument.presentationml.notesSlide+xml"/>
  <Override PartName="/ppt/tags/tag76.xml" ContentType="application/vnd.openxmlformats-officedocument.presentationml.tags+xml"/>
  <Override PartName="/ppt/notesSlides/notesSlide82.xml" ContentType="application/vnd.openxmlformats-officedocument.presentationml.notesSlide+xml"/>
  <Override PartName="/ppt/charts/chart71.xml" ContentType="application/vnd.openxmlformats-officedocument.drawingml.chart+xml"/>
  <Override PartName="/ppt/theme/themeOverride18.xml" ContentType="application/vnd.openxmlformats-officedocument.themeOverride+xml"/>
  <Override PartName="/ppt/tags/tag77.xml" ContentType="application/vnd.openxmlformats-officedocument.presentationml.tags+xml"/>
  <Override PartName="/ppt/notesSlides/notesSlide83.xml" ContentType="application/vnd.openxmlformats-officedocument.presentationml.notesSlide+xml"/>
  <Override PartName="/ppt/tags/tag78.xml" ContentType="application/vnd.openxmlformats-officedocument.presentationml.tags+xml"/>
  <Override PartName="/ppt/notesSlides/notesSlide84.xml" ContentType="application/vnd.openxmlformats-officedocument.presentationml.notesSlide+xml"/>
  <Override PartName="/ppt/tags/tag79.xml" ContentType="application/vnd.openxmlformats-officedocument.presentationml.tags+xml"/>
  <Override PartName="/ppt/notesSlides/notesSlide85.xml" ContentType="application/vnd.openxmlformats-officedocument.presentationml.notesSlide+xml"/>
  <Override PartName="/ppt/tags/tag80.xml" ContentType="application/vnd.openxmlformats-officedocument.presentationml.tags+xml"/>
  <Override PartName="/ppt/notesSlides/notesSlide86.xml" ContentType="application/vnd.openxmlformats-officedocument.presentationml.notesSlide+xml"/>
  <Override PartName="/ppt/tags/tag81.xml" ContentType="application/vnd.openxmlformats-officedocument.presentationml.tags+xml"/>
  <Override PartName="/ppt/notesSlides/notesSlide87.xml" ContentType="application/vnd.openxmlformats-officedocument.presentationml.notesSlide+xml"/>
  <Override PartName="/ppt/tags/tag82.xml" ContentType="application/vnd.openxmlformats-officedocument.presentationml.tags+xml"/>
  <Override PartName="/ppt/notesSlides/notesSlide88.xml" ContentType="application/vnd.openxmlformats-officedocument.presentationml.notesSlide+xml"/>
  <Override PartName="/ppt/charts/chart72.xml" ContentType="application/vnd.openxmlformats-officedocument.drawingml.chart+xml"/>
  <Override PartName="/ppt/tags/tag83.xml" ContentType="application/vnd.openxmlformats-officedocument.presentationml.tags+xml"/>
  <Override PartName="/ppt/notesSlides/notesSlide89.xml" ContentType="application/vnd.openxmlformats-officedocument.presentationml.notesSlide+xml"/>
  <Override PartName="/ppt/tags/tag84.xml" ContentType="application/vnd.openxmlformats-officedocument.presentationml.tags+xml"/>
  <Override PartName="/ppt/notesSlides/notesSlide90.xml" ContentType="application/vnd.openxmlformats-officedocument.presentationml.notesSlide+xml"/>
  <Override PartName="/ppt/tags/tag85.xml" ContentType="application/vnd.openxmlformats-officedocument.presentationml.tags+xml"/>
  <Override PartName="/ppt/notesSlides/notesSlide91.xml" ContentType="application/vnd.openxmlformats-officedocument.presentationml.notesSlide+xml"/>
  <Override PartName="/ppt/tags/tag86.xml" ContentType="application/vnd.openxmlformats-officedocument.presentationml.tags+xml"/>
  <Override PartName="/ppt/notesSlides/notesSlide92.xml" ContentType="application/vnd.openxmlformats-officedocument.presentationml.notesSlide+xml"/>
  <Override PartName="/ppt/tags/tag87.xml" ContentType="application/vnd.openxmlformats-officedocument.presentationml.tags+xml"/>
  <Override PartName="/ppt/notesSlides/notesSlide93.xml" ContentType="application/vnd.openxmlformats-officedocument.presentationml.notesSlide+xml"/>
  <Override PartName="/ppt/tags/tag88.xml" ContentType="application/vnd.openxmlformats-officedocument.presentationml.tags+xml"/>
  <Override PartName="/ppt/notesSlides/notesSlide94.xml" ContentType="application/vnd.openxmlformats-officedocument.presentationml.notesSlide+xml"/>
  <Override PartName="/ppt/tags/tag89.xml" ContentType="application/vnd.openxmlformats-officedocument.presentationml.tags+xml"/>
  <Override PartName="/ppt/notesSlides/notesSlide95.xml" ContentType="application/vnd.openxmlformats-officedocument.presentationml.notesSlide+xml"/>
  <Override PartName="/ppt/tags/tag90.xml" ContentType="application/vnd.openxmlformats-officedocument.presentationml.tags+xml"/>
  <Override PartName="/ppt/notesSlides/notesSlide96.xml" ContentType="application/vnd.openxmlformats-officedocument.presentationml.notesSlide+xml"/>
  <Override PartName="/ppt/tags/tag91.xml" ContentType="application/vnd.openxmlformats-officedocument.presentationml.tags+xml"/>
  <Override PartName="/ppt/notesSlides/notesSlide97.xml" ContentType="application/vnd.openxmlformats-officedocument.presentationml.notesSlide+xml"/>
  <Override PartName="/ppt/tags/tag92.xml" ContentType="application/vnd.openxmlformats-officedocument.presentationml.tags+xml"/>
  <Override PartName="/ppt/notesSlides/notesSlide98.xml" ContentType="application/vnd.openxmlformats-officedocument.presentationml.notesSlide+xml"/>
  <Override PartName="/ppt/tags/tag93.xml" ContentType="application/vnd.openxmlformats-officedocument.presentationml.tags+xml"/>
  <Override PartName="/ppt/notesSlides/notesSlide99.xml" ContentType="application/vnd.openxmlformats-officedocument.presentationml.notesSlide+xml"/>
  <Override PartName="/ppt/tags/tag94.xml" ContentType="application/vnd.openxmlformats-officedocument.presentationml.tags+xml"/>
  <Override PartName="/ppt/notesSlides/notesSlide100.xml" ContentType="application/vnd.openxmlformats-officedocument.presentationml.notesSlide+xml"/>
  <Override PartName="/ppt/tags/tag95.xml" ContentType="application/vnd.openxmlformats-officedocument.presentationml.tags+xml"/>
  <Override PartName="/ppt/notesSlides/notesSlide101.xml" ContentType="application/vnd.openxmlformats-officedocument.presentationml.notesSlide+xml"/>
  <Override PartName="/ppt/tags/tag96.xml" ContentType="application/vnd.openxmlformats-officedocument.presentationml.tags+xml"/>
  <Override PartName="/ppt/notesSlides/notesSlide102.xml" ContentType="application/vnd.openxmlformats-officedocument.presentationml.notesSlide+xml"/>
  <Override PartName="/ppt/charts/chart73.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74.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75.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76.xml" ContentType="application/vnd.openxmlformats-officedocument.drawingml.chart+xml"/>
  <Override PartName="/ppt/charts/style25.xml" ContentType="application/vnd.ms-office.chartstyle+xml"/>
  <Override PartName="/ppt/charts/colors25.xml" ContentType="application/vnd.ms-office.chartcolorstyle+xml"/>
  <Override PartName="/ppt/tags/tag97.xml" ContentType="application/vnd.openxmlformats-officedocument.presentationml.tags+xml"/>
  <Override PartName="/ppt/notesSlides/notesSlide103.xml" ContentType="application/vnd.openxmlformats-officedocument.presentationml.notesSlide+xml"/>
  <Override PartName="/ppt/charts/chart77.xml" ContentType="application/vnd.openxmlformats-officedocument.drawingml.chart+xml"/>
  <Override PartName="/ppt/tags/tag98.xml" ContentType="application/vnd.openxmlformats-officedocument.presentationml.tags+xml"/>
  <Override PartName="/ppt/notesSlides/notesSlide104.xml" ContentType="application/vnd.openxmlformats-officedocument.presentationml.notesSlide+xml"/>
  <Override PartName="/ppt/charts/chart78.xml" ContentType="application/vnd.openxmlformats-officedocument.drawingml.chart+xml"/>
  <Override PartName="/ppt/tags/tag99.xml" ContentType="application/vnd.openxmlformats-officedocument.presentationml.tags+xml"/>
  <Override PartName="/ppt/notesSlides/notesSlide105.xml" ContentType="application/vnd.openxmlformats-officedocument.presentationml.notesSlide+xml"/>
  <Override PartName="/ppt/charts/chart79.xml" ContentType="application/vnd.openxmlformats-officedocument.drawingml.chart+xml"/>
  <Override PartName="/ppt/tags/tag100.xml" ContentType="application/vnd.openxmlformats-officedocument.presentationml.tags+xml"/>
  <Override PartName="/ppt/notesSlides/notesSlide106.xml" ContentType="application/vnd.openxmlformats-officedocument.presentationml.notesSlide+xml"/>
  <Override PartName="/ppt/charts/chart80.xml" ContentType="application/vnd.openxmlformats-officedocument.drawingml.chart+xml"/>
  <Override PartName="/ppt/tags/tag101.xml" ContentType="application/vnd.openxmlformats-officedocument.presentationml.tags+xml"/>
  <Override PartName="/ppt/notesSlides/notesSlide107.xml" ContentType="application/vnd.openxmlformats-officedocument.presentationml.notesSlide+xml"/>
  <Override PartName="/ppt/charts/chart81.xml" ContentType="application/vnd.openxmlformats-officedocument.drawingml.chart+xml"/>
  <Override PartName="/ppt/theme/themeOverride19.xml" ContentType="application/vnd.openxmlformats-officedocument.themeOverride+xml"/>
  <Override PartName="/ppt/charts/chart82.xml" ContentType="application/vnd.openxmlformats-officedocument.drawingml.chart+xml"/>
  <Override PartName="/ppt/theme/themeOverride20.xml" ContentType="application/vnd.openxmlformats-officedocument.themeOverride+xml"/>
  <Override PartName="/ppt/charts/chart83.xml" ContentType="application/vnd.openxmlformats-officedocument.drawingml.chart+xml"/>
  <Override PartName="/ppt/theme/themeOverride21.xml" ContentType="application/vnd.openxmlformats-officedocument.themeOverride+xml"/>
  <Override PartName="/ppt/charts/chart84.xml" ContentType="application/vnd.openxmlformats-officedocument.drawingml.chart+xml"/>
  <Override PartName="/ppt/theme/themeOverride22.xml" ContentType="application/vnd.openxmlformats-officedocument.themeOverride+xml"/>
  <Override PartName="/ppt/tags/tag102.xml" ContentType="application/vnd.openxmlformats-officedocument.presentationml.tags+xml"/>
  <Override PartName="/ppt/notesSlides/notesSlide108.xml" ContentType="application/vnd.openxmlformats-officedocument.presentationml.notesSlide+xml"/>
  <Override PartName="/ppt/charts/chart85.xml" ContentType="application/vnd.openxmlformats-officedocument.drawingml.chart+xml"/>
  <Override PartName="/ppt/tags/tag103.xml" ContentType="application/vnd.openxmlformats-officedocument.presentationml.tags+xml"/>
  <Override PartName="/ppt/notesSlides/notesSlide109.xml" ContentType="application/vnd.openxmlformats-officedocument.presentationml.notesSlide+xml"/>
  <Override PartName="/ppt/charts/chart86.xml" ContentType="application/vnd.openxmlformats-officedocument.drawingml.chart+xml"/>
  <Override PartName="/ppt/tags/tag104.xml" ContentType="application/vnd.openxmlformats-officedocument.presentationml.tags+xml"/>
  <Override PartName="/ppt/notesSlides/notesSlide110.xml" ContentType="application/vnd.openxmlformats-officedocument.presentationml.notesSlide+xml"/>
  <Override PartName="/ppt/charts/chart87.xml" ContentType="application/vnd.openxmlformats-officedocument.drawingml.chart+xml"/>
  <Override PartName="/ppt/tags/tag105.xml" ContentType="application/vnd.openxmlformats-officedocument.presentationml.tags+xml"/>
  <Override PartName="/ppt/notesSlides/notesSlide111.xml" ContentType="application/vnd.openxmlformats-officedocument.presentationml.notesSlide+xml"/>
  <Override PartName="/ppt/charts/chart88.xml" ContentType="application/vnd.openxmlformats-officedocument.drawingml.chart+xml"/>
  <Override PartName="/ppt/tags/tag106.xml" ContentType="application/vnd.openxmlformats-officedocument.presentationml.tags+xml"/>
  <Override PartName="/ppt/notesSlides/notesSlide112.xml" ContentType="application/vnd.openxmlformats-officedocument.presentationml.notesSlide+xml"/>
  <Override PartName="/ppt/charts/chart89.xml" ContentType="application/vnd.openxmlformats-officedocument.drawingml.chart+xml"/>
  <Override PartName="/ppt/theme/themeOverride23.xml" ContentType="application/vnd.openxmlformats-officedocument.themeOverride+xml"/>
  <Override PartName="/ppt/charts/chart90.xml" ContentType="application/vnd.openxmlformats-officedocument.drawingml.chart+xml"/>
  <Override PartName="/ppt/theme/themeOverride24.xml" ContentType="application/vnd.openxmlformats-officedocument.themeOverride+xml"/>
  <Override PartName="/ppt/charts/chart91.xml" ContentType="application/vnd.openxmlformats-officedocument.drawingml.chart+xml"/>
  <Override PartName="/ppt/theme/themeOverride25.xml" ContentType="application/vnd.openxmlformats-officedocument.themeOverride+xml"/>
  <Override PartName="/ppt/charts/chart92.xml" ContentType="application/vnd.openxmlformats-officedocument.drawingml.chart+xml"/>
  <Override PartName="/ppt/theme/themeOverride26.xml" ContentType="application/vnd.openxmlformats-officedocument.themeOverride+xml"/>
  <Override PartName="/ppt/tags/tag107.xml" ContentType="application/vnd.openxmlformats-officedocument.presentationml.tags+xml"/>
  <Override PartName="/ppt/notesSlides/notesSlide113.xml" ContentType="application/vnd.openxmlformats-officedocument.presentationml.notesSlide+xml"/>
  <Override PartName="/ppt/charts/chart93.xml" ContentType="application/vnd.openxmlformats-officedocument.drawingml.chart+xml"/>
  <Override PartName="/ppt/tags/tag108.xml" ContentType="application/vnd.openxmlformats-officedocument.presentationml.tags+xml"/>
  <Override PartName="/ppt/notesSlides/notesSlide114.xml" ContentType="application/vnd.openxmlformats-officedocument.presentationml.notesSlide+xml"/>
  <Override PartName="/ppt/charts/chart94.xml" ContentType="application/vnd.openxmlformats-officedocument.drawingml.chart+xml"/>
  <Override PartName="/ppt/tags/tag109.xml" ContentType="application/vnd.openxmlformats-officedocument.presentationml.tags+xml"/>
  <Override PartName="/ppt/notesSlides/notesSlide115.xml" ContentType="application/vnd.openxmlformats-officedocument.presentationml.notesSlide+xml"/>
  <Override PartName="/ppt/charts/chart95.xml" ContentType="application/vnd.openxmlformats-officedocument.drawingml.chart+xml"/>
  <Override PartName="/ppt/tags/tag110.xml" ContentType="application/vnd.openxmlformats-officedocument.presentationml.tags+xml"/>
  <Override PartName="/ppt/notesSlides/notesSlide116.xml" ContentType="application/vnd.openxmlformats-officedocument.presentationml.notesSlide+xml"/>
  <Override PartName="/ppt/charts/chart96.xml" ContentType="application/vnd.openxmlformats-officedocument.drawingml.chart+xml"/>
  <Override PartName="/ppt/tags/tag111.xml" ContentType="application/vnd.openxmlformats-officedocument.presentationml.tags+xml"/>
  <Override PartName="/ppt/notesSlides/notesSlide117.xml" ContentType="application/vnd.openxmlformats-officedocument.presentationml.notesSlide+xml"/>
  <Override PartName="/ppt/charts/chart97.xml" ContentType="application/vnd.openxmlformats-officedocument.drawingml.chart+xml"/>
  <Override PartName="/ppt/theme/themeOverride27.xml" ContentType="application/vnd.openxmlformats-officedocument.themeOverride+xml"/>
  <Override PartName="/ppt/charts/chart98.xml" ContentType="application/vnd.openxmlformats-officedocument.drawingml.chart+xml"/>
  <Override PartName="/ppt/theme/themeOverride28.xml" ContentType="application/vnd.openxmlformats-officedocument.themeOverride+xml"/>
  <Override PartName="/ppt/charts/chart99.xml" ContentType="application/vnd.openxmlformats-officedocument.drawingml.chart+xml"/>
  <Override PartName="/ppt/theme/themeOverride29.xml" ContentType="application/vnd.openxmlformats-officedocument.themeOverride+xml"/>
  <Override PartName="/ppt/charts/chart100.xml" ContentType="application/vnd.openxmlformats-officedocument.drawingml.chart+xml"/>
  <Override PartName="/ppt/theme/themeOverride30.xml" ContentType="application/vnd.openxmlformats-officedocument.themeOverride+xml"/>
  <Override PartName="/ppt/tags/tag112.xml" ContentType="application/vnd.openxmlformats-officedocument.presentationml.tags+xml"/>
  <Override PartName="/ppt/notesSlides/notesSlide118.xml" ContentType="application/vnd.openxmlformats-officedocument.presentationml.notesSlide+xml"/>
  <Override PartName="/ppt/charts/chart101.xml" ContentType="application/vnd.openxmlformats-officedocument.drawingml.chart+xml"/>
  <Override PartName="/ppt/tags/tag113.xml" ContentType="application/vnd.openxmlformats-officedocument.presentationml.tags+xml"/>
  <Override PartName="/ppt/notesSlides/notesSlide119.xml" ContentType="application/vnd.openxmlformats-officedocument.presentationml.notesSlide+xml"/>
  <Override PartName="/ppt/charts/chart102.xml" ContentType="application/vnd.openxmlformats-officedocument.drawingml.chart+xml"/>
  <Override PartName="/ppt/tags/tag114.xml" ContentType="application/vnd.openxmlformats-officedocument.presentationml.tags+xml"/>
  <Override PartName="/ppt/notesSlides/notesSlide120.xml" ContentType="application/vnd.openxmlformats-officedocument.presentationml.notesSlide+xml"/>
  <Override PartName="/ppt/charts/chart103.xml" ContentType="application/vnd.openxmlformats-officedocument.drawingml.chart+xml"/>
  <Override PartName="/ppt/tags/tag115.xml" ContentType="application/vnd.openxmlformats-officedocument.presentationml.tags+xml"/>
  <Override PartName="/ppt/notesSlides/notesSlide121.xml" ContentType="application/vnd.openxmlformats-officedocument.presentationml.notesSlide+xml"/>
  <Override PartName="/ppt/charts/chart104.xml" ContentType="application/vnd.openxmlformats-officedocument.drawingml.chart+xml"/>
  <Override PartName="/ppt/tags/tag116.xml" ContentType="application/vnd.openxmlformats-officedocument.presentationml.tags+xml"/>
  <Override PartName="/ppt/notesSlides/notesSlide122.xml" ContentType="application/vnd.openxmlformats-officedocument.presentationml.notesSlide+xml"/>
  <Override PartName="/ppt/tags/tag117.xml" ContentType="application/vnd.openxmlformats-officedocument.presentationml.tags+xml"/>
  <Override PartName="/ppt/notesSlides/notesSlide123.xml" ContentType="application/vnd.openxmlformats-officedocument.presentationml.notesSlide+xml"/>
  <Override PartName="/ppt/tags/tag118.xml" ContentType="application/vnd.openxmlformats-officedocument.presentationml.tags+xml"/>
  <Override PartName="/ppt/notesSlides/notesSlide124.xml" ContentType="application/vnd.openxmlformats-officedocument.presentationml.notesSlide+xml"/>
  <Override PartName="/ppt/tags/tag119.xml" ContentType="application/vnd.openxmlformats-officedocument.presentationml.tags+xml"/>
  <Override PartName="/ppt/notesSlides/notesSlide125.xml" ContentType="application/vnd.openxmlformats-officedocument.presentationml.notesSlide+xml"/>
  <Override PartName="/ppt/tags/tag120.xml" ContentType="application/vnd.openxmlformats-officedocument.presentationml.tags+xml"/>
  <Override PartName="/ppt/notesSlides/notesSlide126.xml" ContentType="application/vnd.openxmlformats-officedocument.presentationml.notesSlide+xml"/>
  <Override PartName="/ppt/tags/tag121.xml" ContentType="application/vnd.openxmlformats-officedocument.presentationml.tags+xml"/>
  <Override PartName="/ppt/notesSlides/notesSlide127.xml" ContentType="application/vnd.openxmlformats-officedocument.presentationml.notesSlide+xml"/>
  <Override PartName="/ppt/tags/tag122.xml" ContentType="application/vnd.openxmlformats-officedocument.presentationml.tags+xml"/>
  <Override PartName="/ppt/notesSlides/notesSlide128.xml" ContentType="application/vnd.openxmlformats-officedocument.presentationml.notesSlide+xml"/>
  <Override PartName="/ppt/tags/tag123.xml" ContentType="application/vnd.openxmlformats-officedocument.presentationml.tags+xml"/>
  <Override PartName="/ppt/notesSlides/notesSlide129.xml" ContentType="application/vnd.openxmlformats-officedocument.presentationml.notesSlide+xml"/>
  <Override PartName="/ppt/tags/tag124.xml" ContentType="application/vnd.openxmlformats-officedocument.presentationml.tags+xml"/>
  <Override PartName="/ppt/notesSlides/notesSlide130.xml" ContentType="application/vnd.openxmlformats-officedocument.presentationml.notesSlide+xml"/>
  <Override PartName="/ppt/tags/tag125.xml" ContentType="application/vnd.openxmlformats-officedocument.presentationml.tags+xml"/>
  <Override PartName="/ppt/notesSlides/notesSlide131.xml" ContentType="application/vnd.openxmlformats-officedocument.presentationml.notesSlide+xml"/>
  <Override PartName="/ppt/tags/tag126.xml" ContentType="application/vnd.openxmlformats-officedocument.presentationml.tags+xml"/>
  <Override PartName="/ppt/notesSlides/notesSlide132.xml" ContentType="application/vnd.openxmlformats-officedocument.presentationml.notesSlide+xml"/>
  <Override PartName="/ppt/tags/tag127.xml" ContentType="application/vnd.openxmlformats-officedocument.presentationml.tags+xml"/>
  <Override PartName="/ppt/notesSlides/notesSlide133.xml" ContentType="application/vnd.openxmlformats-officedocument.presentationml.notesSlide+xml"/>
  <Override PartName="/ppt/tags/tag128.xml" ContentType="application/vnd.openxmlformats-officedocument.presentationml.tags+xml"/>
  <Override PartName="/ppt/notesSlides/notesSlide134.xml" ContentType="application/vnd.openxmlformats-officedocument.presentationml.notesSlide+xml"/>
  <Override PartName="/ppt/tags/tag129.xml" ContentType="application/vnd.openxmlformats-officedocument.presentationml.tags+xml"/>
  <Override PartName="/ppt/notesSlides/notesSlide135.xml" ContentType="application/vnd.openxmlformats-officedocument.presentationml.notesSlide+xml"/>
  <Override PartName="/ppt/tags/tag130.xml" ContentType="application/vnd.openxmlformats-officedocument.presentationml.tags+xml"/>
  <Override PartName="/ppt/notesSlides/notesSlide136.xml" ContentType="application/vnd.openxmlformats-officedocument.presentationml.notesSlide+xml"/>
  <Override PartName="/ppt/tags/tag131.xml" ContentType="application/vnd.openxmlformats-officedocument.presentationml.tags+xml"/>
  <Override PartName="/ppt/notesSlides/notesSlide13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855" r:id="rId4"/>
  </p:sldMasterIdLst>
  <p:notesMasterIdLst>
    <p:notesMasterId r:id="rId144"/>
  </p:notesMasterIdLst>
  <p:sldIdLst>
    <p:sldId id="1229" r:id="rId5"/>
    <p:sldId id="1232" r:id="rId6"/>
    <p:sldId id="1235" r:id="rId7"/>
    <p:sldId id="1238" r:id="rId8"/>
    <p:sldId id="1241" r:id="rId9"/>
    <p:sldId id="1244" r:id="rId10"/>
    <p:sldId id="1247" r:id="rId11"/>
    <p:sldId id="1250" r:id="rId12"/>
    <p:sldId id="1253" r:id="rId13"/>
    <p:sldId id="1256" r:id="rId14"/>
    <p:sldId id="1259" r:id="rId15"/>
    <p:sldId id="1262" r:id="rId16"/>
    <p:sldId id="1265" r:id="rId17"/>
    <p:sldId id="1268" r:id="rId18"/>
    <p:sldId id="1271" r:id="rId19"/>
    <p:sldId id="1274" r:id="rId20"/>
    <p:sldId id="1277" r:id="rId21"/>
    <p:sldId id="1280" r:id="rId22"/>
    <p:sldId id="1283" r:id="rId23"/>
    <p:sldId id="1286" r:id="rId24"/>
    <p:sldId id="1289" r:id="rId25"/>
    <p:sldId id="1292" r:id="rId26"/>
    <p:sldId id="1295" r:id="rId27"/>
    <p:sldId id="1298" r:id="rId28"/>
    <p:sldId id="1301" r:id="rId29"/>
    <p:sldId id="1304" r:id="rId30"/>
    <p:sldId id="1307" r:id="rId31"/>
    <p:sldId id="1310" r:id="rId32"/>
    <p:sldId id="1313" r:id="rId33"/>
    <p:sldId id="1316" r:id="rId34"/>
    <p:sldId id="1319" r:id="rId35"/>
    <p:sldId id="1322" r:id="rId36"/>
    <p:sldId id="1325" r:id="rId37"/>
    <p:sldId id="1328" r:id="rId38"/>
    <p:sldId id="1331" r:id="rId39"/>
    <p:sldId id="1334" r:id="rId40"/>
    <p:sldId id="1337" r:id="rId41"/>
    <p:sldId id="1340" r:id="rId42"/>
    <p:sldId id="1343" r:id="rId43"/>
    <p:sldId id="1346" r:id="rId44"/>
    <p:sldId id="1349" r:id="rId45"/>
    <p:sldId id="1352" r:id="rId46"/>
    <p:sldId id="1355" r:id="rId47"/>
    <p:sldId id="1358" r:id="rId48"/>
    <p:sldId id="1361" r:id="rId49"/>
    <p:sldId id="1364" r:id="rId50"/>
    <p:sldId id="1367" r:id="rId51"/>
    <p:sldId id="1370" r:id="rId52"/>
    <p:sldId id="1373" r:id="rId53"/>
    <p:sldId id="1376" r:id="rId54"/>
    <p:sldId id="1379" r:id="rId55"/>
    <p:sldId id="1382" r:id="rId56"/>
    <p:sldId id="1385" r:id="rId57"/>
    <p:sldId id="1388" r:id="rId58"/>
    <p:sldId id="1391" r:id="rId59"/>
    <p:sldId id="1394" r:id="rId60"/>
    <p:sldId id="1397" r:id="rId61"/>
    <p:sldId id="1400" r:id="rId62"/>
    <p:sldId id="1403" r:id="rId63"/>
    <p:sldId id="1406" r:id="rId64"/>
    <p:sldId id="1409" r:id="rId65"/>
    <p:sldId id="1412" r:id="rId66"/>
    <p:sldId id="1415" r:id="rId67"/>
    <p:sldId id="1418" r:id="rId68"/>
    <p:sldId id="1421" r:id="rId69"/>
    <p:sldId id="1424" r:id="rId70"/>
    <p:sldId id="1427" r:id="rId71"/>
    <p:sldId id="1430" r:id="rId72"/>
    <p:sldId id="1433" r:id="rId73"/>
    <p:sldId id="1436" r:id="rId74"/>
    <p:sldId id="1439" r:id="rId75"/>
    <p:sldId id="1442" r:id="rId76"/>
    <p:sldId id="1445" r:id="rId77"/>
    <p:sldId id="1448" r:id="rId78"/>
    <p:sldId id="1451" r:id="rId79"/>
    <p:sldId id="1454" r:id="rId80"/>
    <p:sldId id="1457" r:id="rId81"/>
    <p:sldId id="1460" r:id="rId82"/>
    <p:sldId id="1463" r:id="rId83"/>
    <p:sldId id="1466" r:id="rId84"/>
    <p:sldId id="1469" r:id="rId85"/>
    <p:sldId id="1472" r:id="rId86"/>
    <p:sldId id="1475" r:id="rId87"/>
    <p:sldId id="1478" r:id="rId88"/>
    <p:sldId id="1481" r:id="rId89"/>
    <p:sldId id="1484" r:id="rId90"/>
    <p:sldId id="1487" r:id="rId91"/>
    <p:sldId id="1490" r:id="rId92"/>
    <p:sldId id="1493" r:id="rId93"/>
    <p:sldId id="1496" r:id="rId94"/>
    <p:sldId id="1499" r:id="rId95"/>
    <p:sldId id="1502" r:id="rId96"/>
    <p:sldId id="1505" r:id="rId97"/>
    <p:sldId id="1508" r:id="rId98"/>
    <p:sldId id="1511" r:id="rId99"/>
    <p:sldId id="1514" r:id="rId100"/>
    <p:sldId id="1517" r:id="rId101"/>
    <p:sldId id="1520" r:id="rId102"/>
    <p:sldId id="1523" r:id="rId103"/>
    <p:sldId id="1526" r:id="rId104"/>
    <p:sldId id="1529" r:id="rId105"/>
    <p:sldId id="1532" r:id="rId106"/>
    <p:sldId id="1535" r:id="rId107"/>
    <p:sldId id="1538" r:id="rId108"/>
    <p:sldId id="1541" r:id="rId109"/>
    <p:sldId id="1544" r:id="rId110"/>
    <p:sldId id="1547" r:id="rId111"/>
    <p:sldId id="1550" r:id="rId112"/>
    <p:sldId id="1553" r:id="rId113"/>
    <p:sldId id="1556" r:id="rId114"/>
    <p:sldId id="1559" r:id="rId115"/>
    <p:sldId id="1562" r:id="rId116"/>
    <p:sldId id="1565" r:id="rId117"/>
    <p:sldId id="1568" r:id="rId118"/>
    <p:sldId id="1571" r:id="rId119"/>
    <p:sldId id="1574" r:id="rId120"/>
    <p:sldId id="1577" r:id="rId121"/>
    <p:sldId id="1580" r:id="rId122"/>
    <p:sldId id="1583" r:id="rId123"/>
    <p:sldId id="1586" r:id="rId124"/>
    <p:sldId id="1589" r:id="rId125"/>
    <p:sldId id="1592" r:id="rId126"/>
    <p:sldId id="1595" r:id="rId127"/>
    <p:sldId id="1598" r:id="rId128"/>
    <p:sldId id="1601" r:id="rId129"/>
    <p:sldId id="1604" r:id="rId130"/>
    <p:sldId id="1607" r:id="rId131"/>
    <p:sldId id="1610" r:id="rId132"/>
    <p:sldId id="1613" r:id="rId133"/>
    <p:sldId id="1616" r:id="rId134"/>
    <p:sldId id="1619" r:id="rId135"/>
    <p:sldId id="1622" r:id="rId136"/>
    <p:sldId id="1625" r:id="rId137"/>
    <p:sldId id="1628" r:id="rId138"/>
    <p:sldId id="1631" r:id="rId139"/>
    <p:sldId id="1634" r:id="rId140"/>
    <p:sldId id="1637" r:id="rId141"/>
    <p:sldId id="1640" r:id="rId142"/>
    <p:sldId id="1643" r:id="rId143"/>
  </p:sldIdLst>
  <p:sldSz cx="10693400" cy="7556500"/>
  <p:notesSz cx="7010400" cy="9296400"/>
  <p:custDataLst>
    <p:tags r:id="rId145"/>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22" userDrawn="1">
          <p15:clr>
            <a:srgbClr val="A4A3A4"/>
          </p15:clr>
        </p15:guide>
        <p15:guide id="2" orient="horz" pos="3876" userDrawn="1">
          <p15:clr>
            <a:srgbClr val="A4A3A4"/>
          </p15:clr>
        </p15:guide>
        <p15:guide id="3" pos="6410" userDrawn="1">
          <p15:clr>
            <a:srgbClr val="A4A3A4"/>
          </p15:clr>
        </p15:guide>
        <p15:guide id="4" pos="3876" userDrawn="1">
          <p15:clr>
            <a:srgbClr val="A4A3A4"/>
          </p15:clr>
        </p15:guide>
        <p15:guide id="5" orient="horz" pos="1348" userDrawn="1">
          <p15:clr>
            <a:srgbClr val="A4A3A4"/>
          </p15:clr>
        </p15:guide>
        <p15:guide id="6" pos="348" userDrawn="1">
          <p15:clr>
            <a:srgbClr val="A4A3A4"/>
          </p15:clr>
        </p15:guide>
        <p15:guide id="7" pos="4236" userDrawn="1">
          <p15:clr>
            <a:srgbClr val="A4A3A4"/>
          </p15:clr>
        </p15:guide>
      </p15:sldGuideLst>
    </p:ext>
    <p:ext uri="{2D200454-40CA-4A62-9FC3-DE9A4176ACB9}">
      <p15:notesGuideLst xmlns:p15="http://schemas.microsoft.com/office/powerpoint/2012/main">
        <p15:guide id="1" orient="horz" pos="2928">
          <p15:clr>
            <a:srgbClr val="A4A3A4"/>
          </p15:clr>
        </p15:guide>
        <p15:guide id="2" pos="2209">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DE3EF31-EF32-4E9A-9A01-D5E86104D4F1}" v="27" dt="2023-08-08T20:19:59.86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480" autoAdjust="0"/>
    <p:restoredTop sz="96357" autoAdjust="0"/>
  </p:normalViewPr>
  <p:slideViewPr>
    <p:cSldViewPr snapToGrid="0">
      <p:cViewPr varScale="1">
        <p:scale>
          <a:sx n="97" d="100"/>
          <a:sy n="97" d="100"/>
        </p:scale>
        <p:origin x="1572" y="72"/>
      </p:cViewPr>
      <p:guideLst>
        <p:guide orient="horz" pos="1122"/>
        <p:guide orient="horz" pos="3876"/>
        <p:guide pos="6410"/>
        <p:guide pos="3876"/>
        <p:guide orient="horz" pos="1348"/>
        <p:guide pos="348"/>
        <p:guide pos="4236"/>
      </p:guideLst>
    </p:cSldViewPr>
  </p:slideViewPr>
  <p:outlineViewPr>
    <p:cViewPr>
      <p:scale>
        <a:sx n="33" d="100"/>
        <a:sy n="33" d="100"/>
      </p:scale>
      <p:origin x="0" y="-189684"/>
    </p:cViewPr>
  </p:outlineViewPr>
  <p:notesTextViewPr>
    <p:cViewPr>
      <p:scale>
        <a:sx n="100" d="100"/>
        <a:sy n="100" d="100"/>
      </p:scale>
      <p:origin x="0" y="0"/>
    </p:cViewPr>
  </p:notesTextViewPr>
  <p:sorterViewPr>
    <p:cViewPr varScale="1">
      <p:scale>
        <a:sx n="1" d="1"/>
        <a:sy n="1" d="1"/>
      </p:scale>
      <p:origin x="0" y="-7356"/>
    </p:cViewPr>
  </p:sorterViewPr>
  <p:notesViewPr>
    <p:cSldViewPr snapToGrid="0">
      <p:cViewPr varScale="1">
        <p:scale>
          <a:sx n="87" d="100"/>
          <a:sy n="87" d="100"/>
        </p:scale>
        <p:origin x="3720" y="84"/>
      </p:cViewPr>
      <p:guideLst>
        <p:guide orient="horz" pos="2928"/>
        <p:guide pos="2209"/>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tableStyles" Target="tableStyles.xml"/><Relationship Id="rId5" Type="http://schemas.openxmlformats.org/officeDocument/2006/relationships/slide" Target="slides/slide1.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microsoft.com/office/2015/10/relationships/revisionInfo" Target="revisionInfo.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tags" Target="tags/tag1.xml"/><Relationship Id="rId1" Type="http://schemas.openxmlformats.org/officeDocument/2006/relationships/customXml" Target="../customXml/item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presProps" Target="presProps.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viewProps" Target="view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6" Type="http://schemas.openxmlformats.org/officeDocument/2006/relationships/slide" Target="slides/slide12.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notesMaster" Target="notesMasters/notesMaster1.xml"/><Relationship Id="rId90" Type="http://schemas.openxmlformats.org/officeDocument/2006/relationships/slide" Target="slides/slide8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9.xlsx"/></Relationships>
</file>

<file path=ppt/charts/_rels/chart100.xml.rels><?xml version="1.0" encoding="UTF-8" standalone="yes"?>
<Relationships xmlns="http://schemas.openxmlformats.org/package/2006/relationships"><Relationship Id="rId2" Type="http://schemas.openxmlformats.org/officeDocument/2006/relationships/package" Target="../embeddings/Microsoft_Excel_Worksheet99.xlsx"/><Relationship Id="rId1" Type="http://schemas.openxmlformats.org/officeDocument/2006/relationships/themeOverride" Target="../theme/themeOverride30.xml"/></Relationships>
</file>

<file path=ppt/charts/_rels/chart101.xml.rels><?xml version="1.0" encoding="UTF-8" standalone="yes"?>
<Relationships xmlns="http://schemas.openxmlformats.org/package/2006/relationships"><Relationship Id="rId1" Type="http://schemas.openxmlformats.org/officeDocument/2006/relationships/package" Target="../embeddings/Microsoft_Excel_Worksheet100.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Microsoft_Excel_Worksheet101.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Worksheet102.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4.xml"/><Relationship Id="rId1" Type="http://schemas.microsoft.com/office/2011/relationships/chartStyle" Target="style4.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5.xml"/><Relationship Id="rId1" Type="http://schemas.microsoft.com/office/2011/relationships/chartStyle" Target="style5.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6.xml"/><Relationship Id="rId1" Type="http://schemas.microsoft.com/office/2011/relationships/chartStyle" Target="style6.xml"/></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7.xml"/><Relationship Id="rId1" Type="http://schemas.microsoft.com/office/2011/relationships/chartStyle" Target="style7.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8.xml"/><Relationship Id="rId1" Type="http://schemas.microsoft.com/office/2011/relationships/chartStyle" Target="style8.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9.xml"/><Relationship Id="rId1" Type="http://schemas.microsoft.com/office/2011/relationships/chartStyle" Target="style9.xml"/></Relationships>
</file>

<file path=ppt/charts/_rels/chart37.xml.rels><?xml version="1.0" encoding="UTF-8" standalone="yes"?>
<Relationships xmlns="http://schemas.openxmlformats.org/package/2006/relationships"><Relationship Id="rId2" Type="http://schemas.openxmlformats.org/officeDocument/2006/relationships/package" Target="../embeddings/Microsoft_Excel_Worksheet36.xlsx"/><Relationship Id="rId1" Type="http://schemas.openxmlformats.org/officeDocument/2006/relationships/themeOverride" Target="../theme/themeOverride6.xml"/></Relationships>
</file>

<file path=ppt/charts/_rels/chart38.xml.rels><?xml version="1.0" encoding="UTF-8" standalone="yes"?>
<Relationships xmlns="http://schemas.openxmlformats.org/package/2006/relationships"><Relationship Id="rId2" Type="http://schemas.openxmlformats.org/officeDocument/2006/relationships/package" Target="../embeddings/Microsoft_Excel_Worksheet37.xlsx"/><Relationship Id="rId1" Type="http://schemas.openxmlformats.org/officeDocument/2006/relationships/themeOverride" Target="../theme/themeOverride7.xml"/></Relationships>
</file>

<file path=ppt/charts/_rels/chart39.xml.rels><?xml version="1.0" encoding="UTF-8" standalone="yes"?>
<Relationships xmlns="http://schemas.openxmlformats.org/package/2006/relationships"><Relationship Id="rId2" Type="http://schemas.openxmlformats.org/officeDocument/2006/relationships/package" Target="../embeddings/Microsoft_Excel_Worksheet38.xlsx"/><Relationship Id="rId1" Type="http://schemas.openxmlformats.org/officeDocument/2006/relationships/themeOverride" Target="../theme/themeOverride8.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2" Type="http://schemas.openxmlformats.org/officeDocument/2006/relationships/package" Target="../embeddings/Microsoft_Excel_Worksheet39.xlsx"/><Relationship Id="rId1" Type="http://schemas.openxmlformats.org/officeDocument/2006/relationships/themeOverride" Target="../theme/themeOverride9.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10.xml"/><Relationship Id="rId1" Type="http://schemas.microsoft.com/office/2011/relationships/chartStyle" Target="style10.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11.xml"/><Relationship Id="rId1" Type="http://schemas.microsoft.com/office/2011/relationships/chartStyle" Target="style11.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12.xml"/><Relationship Id="rId1" Type="http://schemas.microsoft.com/office/2011/relationships/chartStyle" Target="style12.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13.xml"/><Relationship Id="rId1" Type="http://schemas.microsoft.com/office/2011/relationships/chartStyle" Target="style13.xml"/></Relationships>
</file>

<file path=ppt/charts/_rels/chart45.xml.rels><?xml version="1.0" encoding="UTF-8" standalone="yes"?>
<Relationships xmlns="http://schemas.openxmlformats.org/package/2006/relationships"><Relationship Id="rId2" Type="http://schemas.openxmlformats.org/officeDocument/2006/relationships/package" Target="../embeddings/Microsoft_Excel_Worksheet44.xlsx"/><Relationship Id="rId1" Type="http://schemas.openxmlformats.org/officeDocument/2006/relationships/themeOverride" Target="../theme/themeOverride10.xml"/></Relationships>
</file>

<file path=ppt/charts/_rels/chart46.xml.rels><?xml version="1.0" encoding="UTF-8" standalone="yes"?>
<Relationships xmlns="http://schemas.openxmlformats.org/package/2006/relationships"><Relationship Id="rId2" Type="http://schemas.openxmlformats.org/officeDocument/2006/relationships/package" Target="../embeddings/Microsoft_Excel_Worksheet45.xlsx"/><Relationship Id="rId1" Type="http://schemas.openxmlformats.org/officeDocument/2006/relationships/themeOverride" Target="../theme/themeOverride11.xml"/></Relationships>
</file>

<file path=ppt/charts/_rels/chart47.xml.rels><?xml version="1.0" encoding="UTF-8" standalone="yes"?>
<Relationships xmlns="http://schemas.openxmlformats.org/package/2006/relationships"><Relationship Id="rId2" Type="http://schemas.openxmlformats.org/officeDocument/2006/relationships/package" Target="../embeddings/Microsoft_Excel_Worksheet46.xlsx"/><Relationship Id="rId1" Type="http://schemas.openxmlformats.org/officeDocument/2006/relationships/themeOverride" Target="../theme/themeOverride12.xml"/></Relationships>
</file>

<file path=ppt/charts/_rels/chart48.xml.rels><?xml version="1.0" encoding="UTF-8" standalone="yes"?>
<Relationships xmlns="http://schemas.openxmlformats.org/package/2006/relationships"><Relationship Id="rId2" Type="http://schemas.openxmlformats.org/officeDocument/2006/relationships/package" Target="../embeddings/Microsoft_Excel_Worksheet47.xlsx"/><Relationship Id="rId1" Type="http://schemas.openxmlformats.org/officeDocument/2006/relationships/themeOverride" Target="../theme/themeOverride13.xml"/></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3.xml"/></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2" Type="http://schemas.openxmlformats.org/officeDocument/2006/relationships/package" Target="../embeddings/Microsoft_Excel_Worksheet52.xlsx"/><Relationship Id="rId1" Type="http://schemas.openxmlformats.org/officeDocument/2006/relationships/themeOverride" Target="../theme/themeOverride14.xml"/></Relationships>
</file>

<file path=ppt/charts/_rels/chart54.xml.rels><?xml version="1.0" encoding="UTF-8" standalone="yes"?>
<Relationships xmlns="http://schemas.openxmlformats.org/package/2006/relationships"><Relationship Id="rId2" Type="http://schemas.openxmlformats.org/officeDocument/2006/relationships/package" Target="../embeddings/Microsoft_Excel_Worksheet53.xlsx"/><Relationship Id="rId1" Type="http://schemas.openxmlformats.org/officeDocument/2006/relationships/themeOverride" Target="../theme/themeOverride15.xml"/></Relationships>
</file>

<file path=ppt/charts/_rels/chart55.xml.rels><?xml version="1.0" encoding="UTF-8" standalone="yes"?>
<Relationships xmlns="http://schemas.openxmlformats.org/package/2006/relationships"><Relationship Id="rId2" Type="http://schemas.openxmlformats.org/officeDocument/2006/relationships/package" Target="../embeddings/Microsoft_Excel_Worksheet54.xlsx"/><Relationship Id="rId1" Type="http://schemas.openxmlformats.org/officeDocument/2006/relationships/themeOverride" Target="../theme/themeOverride16.xml"/></Relationships>
</file>

<file path=ppt/charts/_rels/chart56.xml.rels><?xml version="1.0" encoding="UTF-8" standalone="yes"?>
<Relationships xmlns="http://schemas.openxmlformats.org/package/2006/relationships"><Relationship Id="rId2" Type="http://schemas.openxmlformats.org/officeDocument/2006/relationships/package" Target="../embeddings/Microsoft_Excel_Worksheet55.xlsx"/><Relationship Id="rId1" Type="http://schemas.openxmlformats.org/officeDocument/2006/relationships/themeOverride" Target="../theme/themeOverride17.xml"/></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4.xml"/></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14.xml"/><Relationship Id="rId1" Type="http://schemas.microsoft.com/office/2011/relationships/chartStyle" Target="style14.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15.xml"/><Relationship Id="rId1" Type="http://schemas.microsoft.com/office/2011/relationships/chartStyle" Target="style15.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16.xml"/><Relationship Id="rId1" Type="http://schemas.microsoft.com/office/2011/relationships/chartStyle" Target="style16.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17.xml"/><Relationship Id="rId1" Type="http://schemas.microsoft.com/office/2011/relationships/chartStyle" Target="style17.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18.xml"/><Relationship Id="rId1" Type="http://schemas.microsoft.com/office/2011/relationships/chartStyle" Target="style18.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19.xml"/><Relationship Id="rId1" Type="http://schemas.microsoft.com/office/2011/relationships/chartStyle" Target="style19.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20.xml"/><Relationship Id="rId1" Type="http://schemas.microsoft.com/office/2011/relationships/chartStyle" Target="style20.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21.xml"/><Relationship Id="rId1" Type="http://schemas.microsoft.com/office/2011/relationships/chartStyle" Target="style21.xml"/></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5.xml"/></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2" Type="http://schemas.openxmlformats.org/officeDocument/2006/relationships/package" Target="../embeddings/Microsoft_Excel_Worksheet70.xlsx"/><Relationship Id="rId1" Type="http://schemas.openxmlformats.org/officeDocument/2006/relationships/themeOverride" Target="../theme/themeOverride18.xml"/></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22.xml"/><Relationship Id="rId1" Type="http://schemas.microsoft.com/office/2011/relationships/chartStyle" Target="style22.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23.xml"/><Relationship Id="rId1" Type="http://schemas.microsoft.com/office/2011/relationships/chartStyle" Target="style23.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24.xml"/><Relationship Id="rId1" Type="http://schemas.microsoft.com/office/2011/relationships/chartStyle" Target="style24.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25.xml"/><Relationship Id="rId1" Type="http://schemas.microsoft.com/office/2011/relationships/chartStyle" Target="style25.xml"/></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78.xlsx"/></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81.xml.rels><?xml version="1.0" encoding="UTF-8" standalone="yes"?>
<Relationships xmlns="http://schemas.openxmlformats.org/package/2006/relationships"><Relationship Id="rId2" Type="http://schemas.openxmlformats.org/officeDocument/2006/relationships/package" Target="../embeddings/Microsoft_Excel_Worksheet80.xlsx"/><Relationship Id="rId1" Type="http://schemas.openxmlformats.org/officeDocument/2006/relationships/themeOverride" Target="../theme/themeOverride19.xml"/></Relationships>
</file>

<file path=ppt/charts/_rels/chart82.xml.rels><?xml version="1.0" encoding="UTF-8" standalone="yes"?>
<Relationships xmlns="http://schemas.openxmlformats.org/package/2006/relationships"><Relationship Id="rId2" Type="http://schemas.openxmlformats.org/officeDocument/2006/relationships/package" Target="../embeddings/Microsoft_Excel_Worksheet81.xlsx"/><Relationship Id="rId1" Type="http://schemas.openxmlformats.org/officeDocument/2006/relationships/themeOverride" Target="../theme/themeOverride20.xml"/></Relationships>
</file>

<file path=ppt/charts/_rels/chart83.xml.rels><?xml version="1.0" encoding="UTF-8" standalone="yes"?>
<Relationships xmlns="http://schemas.openxmlformats.org/package/2006/relationships"><Relationship Id="rId2" Type="http://schemas.openxmlformats.org/officeDocument/2006/relationships/package" Target="../embeddings/Microsoft_Excel_Worksheet82.xlsx"/><Relationship Id="rId1" Type="http://schemas.openxmlformats.org/officeDocument/2006/relationships/themeOverride" Target="../theme/themeOverride21.xml"/></Relationships>
</file>

<file path=ppt/charts/_rels/chart84.xml.rels><?xml version="1.0" encoding="UTF-8" standalone="yes"?>
<Relationships xmlns="http://schemas.openxmlformats.org/package/2006/relationships"><Relationship Id="rId2" Type="http://schemas.openxmlformats.org/officeDocument/2006/relationships/package" Target="../embeddings/Microsoft_Excel_Worksheet83.xlsx"/><Relationship Id="rId1" Type="http://schemas.openxmlformats.org/officeDocument/2006/relationships/themeOverride" Target="../theme/themeOverride22.xml"/></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89.xml.rels><?xml version="1.0" encoding="UTF-8" standalone="yes"?>
<Relationships xmlns="http://schemas.openxmlformats.org/package/2006/relationships"><Relationship Id="rId2" Type="http://schemas.openxmlformats.org/officeDocument/2006/relationships/package" Target="../embeddings/Microsoft_Excel_Worksheet88.xlsx"/><Relationship Id="rId1" Type="http://schemas.openxmlformats.org/officeDocument/2006/relationships/themeOverride" Target="../theme/themeOverride23.xml"/></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8.xlsx"/></Relationships>
</file>

<file path=ppt/charts/_rels/chart90.xml.rels><?xml version="1.0" encoding="UTF-8" standalone="yes"?>
<Relationships xmlns="http://schemas.openxmlformats.org/package/2006/relationships"><Relationship Id="rId2" Type="http://schemas.openxmlformats.org/officeDocument/2006/relationships/package" Target="../embeddings/Microsoft_Excel_Worksheet89.xlsx"/><Relationship Id="rId1" Type="http://schemas.openxmlformats.org/officeDocument/2006/relationships/themeOverride" Target="../theme/themeOverride24.xml"/></Relationships>
</file>

<file path=ppt/charts/_rels/chart91.xml.rels><?xml version="1.0" encoding="UTF-8" standalone="yes"?>
<Relationships xmlns="http://schemas.openxmlformats.org/package/2006/relationships"><Relationship Id="rId2" Type="http://schemas.openxmlformats.org/officeDocument/2006/relationships/package" Target="../embeddings/Microsoft_Excel_Worksheet90.xlsx"/><Relationship Id="rId1" Type="http://schemas.openxmlformats.org/officeDocument/2006/relationships/themeOverride" Target="../theme/themeOverride25.xml"/></Relationships>
</file>

<file path=ppt/charts/_rels/chart92.xml.rels><?xml version="1.0" encoding="UTF-8" standalone="yes"?>
<Relationships xmlns="http://schemas.openxmlformats.org/package/2006/relationships"><Relationship Id="rId2" Type="http://schemas.openxmlformats.org/officeDocument/2006/relationships/package" Target="../embeddings/Microsoft_Excel_Worksheet91.xlsx"/><Relationship Id="rId1" Type="http://schemas.openxmlformats.org/officeDocument/2006/relationships/themeOverride" Target="../theme/themeOverride26.xml"/></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95.xlsx"/></Relationships>
</file>

<file path=ppt/charts/_rels/chart97.xml.rels><?xml version="1.0" encoding="UTF-8" standalone="yes"?>
<Relationships xmlns="http://schemas.openxmlformats.org/package/2006/relationships"><Relationship Id="rId2" Type="http://schemas.openxmlformats.org/officeDocument/2006/relationships/package" Target="../embeddings/Microsoft_Excel_Worksheet96.xlsx"/><Relationship Id="rId1" Type="http://schemas.openxmlformats.org/officeDocument/2006/relationships/themeOverride" Target="../theme/themeOverride27.xml"/></Relationships>
</file>

<file path=ppt/charts/_rels/chart98.xml.rels><?xml version="1.0" encoding="UTF-8" standalone="yes"?>
<Relationships xmlns="http://schemas.openxmlformats.org/package/2006/relationships"><Relationship Id="rId2" Type="http://schemas.openxmlformats.org/officeDocument/2006/relationships/package" Target="../embeddings/Microsoft_Excel_Worksheet97.xlsx"/><Relationship Id="rId1" Type="http://schemas.openxmlformats.org/officeDocument/2006/relationships/themeOverride" Target="../theme/themeOverride28.xml"/></Relationships>
</file>

<file path=ppt/charts/_rels/chart99.xml.rels><?xml version="1.0" encoding="UTF-8" standalone="yes"?>
<Relationships xmlns="http://schemas.openxmlformats.org/package/2006/relationships"><Relationship Id="rId2" Type="http://schemas.openxmlformats.org/officeDocument/2006/relationships/package" Target="../embeddings/Microsoft_Excel_Worksheet98.xlsx"/><Relationship Id="rId1" Type="http://schemas.openxmlformats.org/officeDocument/2006/relationships/themeOverride" Target="../theme/themeOverride2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003127932548523"/>
          <c:y val="3.9400827139616013E-2"/>
          <c:w val="0.79972457885742188"/>
          <c:h val="0.92119836807250977"/>
        </c:manualLayout>
      </c:layout>
      <c:barChart>
        <c:barDir val="bar"/>
        <c:grouping val="clustered"/>
        <c:varyColors val="0"/>
        <c:ser>
          <c:idx val="0"/>
          <c:order val="0"/>
          <c:tx>
            <c:strRef>
              <c:f>Sheet1!$B$1</c:f>
              <c:strCache>
                <c:ptCount val="1"/>
                <c:pt idx="0">
                  <c:v>Series 1</c:v>
                </c:pt>
              </c:strCache>
            </c:strRef>
          </c:tx>
          <c:spPr>
            <a:solidFill>
              <a:schemeClr val="bg1">
                <a:lumMod val="85000"/>
              </a:schemeClr>
            </a:solidFill>
          </c:spPr>
          <c:invertIfNegative val="0"/>
          <c:val>
            <c:numRef>
              <c:f>Sheet1!$B$2:$B$3</c:f>
              <c:numCache>
                <c:formatCode>0%</c:formatCode>
                <c:ptCount val="2"/>
                <c:pt idx="0">
                  <c:v>1</c:v>
                </c:pt>
                <c:pt idx="1">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A8B9-432B-932B-0D478F488BE1}"/>
            </c:ext>
          </c:extLst>
        </c:ser>
        <c:ser>
          <c:idx val="1"/>
          <c:order val="1"/>
          <c:tx>
            <c:strRef>
              <c:f>Sheet1!$C$1</c:f>
              <c:strCache>
                <c:ptCount val="1"/>
                <c:pt idx="0">
                  <c:v>Series 2</c:v>
                </c:pt>
              </c:strCache>
            </c:strRef>
          </c:tx>
          <c:spPr>
            <a:solidFill>
              <a:srgbClr val="929497"/>
            </a:solidFill>
          </c:spPr>
          <c:invertIfNegative val="0"/>
          <c:dLbls>
            <c:dLbl>
              <c:idx val="0"/>
              <c:spPr/>
              <c:txPr>
                <a:bodyPr/>
                <a:lstStyle/>
                <a:p>
                  <a:pPr>
                    <a:defRPr sz="1700" b="1"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FE94-49A3-9E3A-F34CADEAFD57}"/>
                </c:ext>
              </c:extLst>
            </c:dLbl>
            <c:dLbl>
              <c:idx val="1"/>
              <c:spPr/>
              <c:txPr>
                <a:bodyPr/>
                <a:lstStyle/>
                <a:p>
                  <a:pPr>
                    <a:defRPr sz="1700" b="1"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E94-49A3-9E3A-F34CADEAFD57}"/>
                </c:ext>
              </c:extLst>
            </c:dLbl>
            <c:spPr>
              <a:noFill/>
              <a:ln>
                <a:noFill/>
              </a:ln>
              <a:effectLst/>
            </c:spPr>
            <c:txPr>
              <a:bodyPr/>
              <a:lstStyle/>
              <a:p>
                <a:pPr>
                  <a:defRPr sz="1700" b="1" smtId="4294967295">
                    <a:solidFill>
                      <a:schemeClr val="bg1"/>
                    </a:solidFill>
                  </a:defRPr>
                </a:pPr>
                <a:endParaRPr lang="en-US"/>
              </a:p>
            </c:txPr>
            <c:dLblPos val="inEnd"/>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val>
            <c:numRef>
              <c:f>Sheet1!$C$2:$C$3</c:f>
              <c:numCache>
                <c:formatCode>0%</c:formatCode>
                <c:ptCount val="2"/>
                <c:pt idx="0">
                  <c:v>0.44</c:v>
                </c:pt>
                <c:pt idx="1">
                  <c:v>0.49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8B9-432B-932B-0D478F488BE1}"/>
            </c:ext>
          </c:extLst>
        </c:ser>
        <c:ser>
          <c:idx val="2"/>
          <c:order val="2"/>
          <c:tx>
            <c:strRef>
              <c:f>Sheet1!$D$1</c:f>
              <c:strCache>
                <c:ptCount val="1"/>
                <c:pt idx="0">
                  <c:v>Series 3</c:v>
                </c:pt>
              </c:strCache>
            </c:strRef>
          </c:tx>
          <c:invertIfNegative val="0"/>
          <c:dPt>
            <c:idx val="0"/>
            <c:invertIfNegative val="0"/>
            <c:bubble3D val="0"/>
            <c:spPr>
              <a:solidFill>
                <a:srgbClr val="009DBA"/>
              </a:solidFill>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8B9-432B-932B-0D478F488BE1}"/>
              </c:ext>
            </c:extLst>
          </c:dPt>
          <c:dPt>
            <c:idx val="1"/>
            <c:invertIfNegative val="0"/>
            <c:bubble3D val="0"/>
            <c:spPr>
              <a:solidFill>
                <a:srgbClr val="648C1A"/>
              </a:solidFill>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8B9-432B-932B-0D478F488BE1}"/>
              </c:ext>
            </c:extLst>
          </c:dPt>
          <c:dLbls>
            <c:dLbl>
              <c:idx val="0"/>
              <c:spPr/>
              <c:txPr>
                <a:bodyPr/>
                <a:lstStyle/>
                <a:p>
                  <a:pPr>
                    <a:defRPr sz="1700" b="1"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8B9-432B-932B-0D478F488BE1}"/>
                </c:ext>
              </c:extLst>
            </c:dLbl>
            <c:dLbl>
              <c:idx val="1"/>
              <c:layout>
                <c:manualLayout>
                  <c:x val="-0.1148313507437706"/>
                  <c:y val="-3.581188153475523E-3"/>
                </c:manualLayout>
              </c:layout>
              <c:tx>
                <c:rich>
                  <a:bodyPr/>
                  <a:lstStyle/>
                  <a:p>
                    <a:pPr>
                      <a:defRPr/>
                    </a:pPr>
                    <a:fld id="{B2222DE8-8E08-4AEA-8944-6450EC2E0F88}" type="VALUE">
                      <a:rPr lang="en-US" spc="-100" baseline="0"/>
                      <a:pPr>
                        <a:defRPr/>
                      </a:pPr>
                      <a:t>[VALUE]</a:t>
                    </a:fld>
                    <a:endParaRPr lang="en-US"/>
                  </a:p>
                </c:rich>
              </c:tx>
              <c:sp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layout>
                    <c:manualLayout>
                      <c:w val="0.1231907"/>
                      <c:h val="8.0771689999999993E-2"/>
                    </c:manualLayout>
                  </c15:layout>
                  <c15:dlblFieldTable/>
                  <c15:showDataLabelsRange val="0"/>
                </c:ext>
                <c:ext xmlns:c16="http://schemas.microsoft.com/office/drawing/2014/chart" uri="{C3380CC4-5D6E-409C-BE32-E72D297353CC}">
                  <c16:uniqueId val="{00000005-A8B9-432B-932B-0D478F488BE1}"/>
                </c:ext>
              </c:extLst>
            </c:dLbl>
            <c:spPr>
              <a:noFill/>
              <a:ln>
                <a:noFill/>
              </a:ln>
              <a:effectLst/>
            </c:spPr>
            <c:txPr>
              <a:bodyPr/>
              <a:lstStyle/>
              <a:p>
                <a:pPr>
                  <a:defRPr sz="1700" b="1" smtId="4294967295">
                    <a:solidFill>
                      <a:schemeClr val="bg1"/>
                    </a:solidFill>
                  </a:defRPr>
                </a:pPr>
                <a:endParaRPr lang="en-US"/>
              </a:p>
            </c:txPr>
            <c:dLblPos val="inEnd"/>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val>
            <c:numRef>
              <c:f>Sheet1!$D$2:$D$3</c:f>
              <c:numCache>
                <c:formatCode>0%</c:formatCode>
                <c:ptCount val="2"/>
                <c:pt idx="0">
                  <c:v>0.17</c:v>
                </c:pt>
                <c:pt idx="1">
                  <c:v>0.14000000000000001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8B9-432B-932B-0D478F488BE1}"/>
            </c:ext>
          </c:extLst>
        </c:ser>
        <c:dLbls>
          <c:showLegendKey val="0"/>
          <c:showVal val="0"/>
          <c:showCatName val="0"/>
          <c:showSerName val="0"/>
          <c:showPercent val="0"/>
          <c:showBubbleSize val="0"/>
        </c:dLbls>
        <c:gapWidth val="150"/>
        <c:overlap val="18"/>
        <c:axId val="239355392"/>
        <c:axId val="53118080"/>
      </c:barChart>
      <c:catAx>
        <c:axId val="239355392"/>
        <c:scaling>
          <c:orientation val="maxMin"/>
        </c:scaling>
        <c:delete val="1"/>
        <c:axPos val="l"/>
        <c:numFmt formatCode="General" sourceLinked="1"/>
        <c:majorTickMark val="out"/>
        <c:minorTickMark val="none"/>
        <c:tickLblPos val="nextTo"/>
        <c:crossAx val="53118080"/>
        <c:crosses val="autoZero"/>
        <c:auto val="0"/>
        <c:lblAlgn val="ctr"/>
        <c:lblOffset val="100"/>
        <c:noMultiLvlLbl val="0"/>
      </c:catAx>
      <c:valAx>
        <c:axId val="53118080"/>
        <c:scaling>
          <c:orientation val="minMax"/>
          <c:max val="1"/>
          <c:min val="0"/>
        </c:scaling>
        <c:delete val="0"/>
        <c:axPos val="t"/>
        <c:numFmt formatCode="0%" sourceLinked="1"/>
        <c:majorTickMark val="none"/>
        <c:minorTickMark val="none"/>
        <c:tickLblPos val="none"/>
        <c:spPr>
          <a:ln>
            <a:noFill/>
          </a:ln>
        </c:spPr>
        <c:crossAx val="239355392"/>
        <c:crosses val="autoZero"/>
        <c:crossBetween val="between"/>
      </c:valAx>
    </c:plotArea>
    <c:plotVisOnly val="1"/>
    <c:dispBlanksAs val="gap"/>
    <c:showDLblsOverMax val="0"/>
  </c:chart>
  <c:txPr>
    <a:bodyPr/>
    <a:lstStyle/>
    <a:p>
      <a:pPr>
        <a:defRPr sz="1800" smtId="4294967295"/>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900" b="0">
                <a:solidFill>
                  <a:schemeClr val="tx1"/>
                </a:solidFill>
              </a:defRPr>
            </a:pPr>
            <a:r>
              <a:rPr lang="en-US" sz="800" b="0">
                <a:solidFill>
                  <a:schemeClr val="tx1"/>
                </a:solidFill>
              </a:rPr>
              <a:t>1983–2022</a:t>
            </a:r>
          </a:p>
        </c:rich>
      </c:tx>
      <c:layout>
        <c:manualLayout>
          <c:xMode val="edge"/>
          <c:yMode val="edge"/>
          <c:x val="0.39238479733467102"/>
          <c:y val="1.135264802724123E-2"/>
        </c:manualLayout>
      </c:layout>
      <c:overlay val="1"/>
    </c:title>
    <c:autoTitleDeleted val="0"/>
    <c:plotArea>
      <c:layout>
        <c:manualLayout>
          <c:layoutTarget val="inner"/>
          <c:xMode val="edge"/>
          <c:yMode val="edge"/>
          <c:x val="3.7063226103782654E-2"/>
          <c:y val="0.25787267088890076"/>
          <c:w val="0.9383736252784729"/>
          <c:h val="0.43282949924468994"/>
        </c:manualLayout>
      </c:layout>
      <c:barChart>
        <c:barDir val="col"/>
        <c:grouping val="clustered"/>
        <c:varyColors val="0"/>
        <c:ser>
          <c:idx val="1"/>
          <c:order val="1"/>
          <c:tx>
            <c:strRef>
              <c:f>Sheet1!$C$1</c:f>
              <c:strCache>
                <c:ptCount val="1"/>
                <c:pt idx="0">
                  <c:v>Gray</c:v>
                </c:pt>
              </c:strCache>
            </c:strRef>
          </c:tx>
          <c:spPr>
            <a:solidFill>
              <a:schemeClr val="bg2">
                <a:lumMod val="90000"/>
              </a:schemeClr>
            </a:solidFill>
          </c:spPr>
          <c:invertIfNegative val="0"/>
          <c:dLbls>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1">
                  <c:v>High Prof.</c:v>
                </c:pt>
                <c:pt idx="2">
                  <c:v>Low Prof.</c:v>
                </c:pt>
              </c:strCache>
            </c:strRef>
          </c:cat>
          <c:val>
            <c:numRef>
              <c:f>Sheet1!$C$2:$C$4</c:f>
              <c:numCache>
                <c:formatCode>0.00</c:formatCode>
                <c:ptCount val="3"/>
                <c:pt idx="1">
                  <c:v>12.8151619525072</c:v>
                </c:pt>
                <c:pt idx="2">
                  <c:v>7.9314223313819099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A8A9-41E1-8090-60CCB4376253}"/>
            </c:ext>
          </c:extLst>
        </c:ser>
        <c:dLbls>
          <c:showLegendKey val="0"/>
          <c:showVal val="0"/>
          <c:showCatName val="0"/>
          <c:showSerName val="0"/>
          <c:showPercent val="0"/>
          <c:showBubbleSize val="0"/>
        </c:dLbls>
        <c:gapWidth val="60"/>
        <c:overlap val="100"/>
        <c:axId val="206232576"/>
        <c:axId val="206254848"/>
      </c:barChart>
      <c:barChart>
        <c:barDir val="col"/>
        <c:grouping val="clustered"/>
        <c:varyColors val="0"/>
        <c:ser>
          <c:idx val="0"/>
          <c:order val="0"/>
          <c:tx>
            <c:strRef>
              <c:f>Sheet1!$B$1</c:f>
              <c:strCache>
                <c:ptCount val="1"/>
                <c:pt idx="0">
                  <c:v>Blue</c:v>
                </c:pt>
              </c:strCache>
            </c:strRef>
          </c:tx>
          <c:spPr>
            <a:solidFill>
              <a:srgbClr val="109CBF"/>
            </a:solidFill>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8A9-41E1-8090-60CCB4376253}"/>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A8A9-41E1-8090-60CCB4376253}"/>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8A9-41E1-8090-60CCB4376253}"/>
              </c:ext>
            </c:extLst>
          </c:dPt>
          <c:dLbls>
            <c:dLbl>
              <c:idx val="0"/>
              <c:layout>
                <c:manualLayout>
                  <c:x val="-1.4401049028425701E-17"/>
                  <c:y val="-1.1352350935339928E-2"/>
                </c:manualLayout>
              </c:layout>
              <c:spPr/>
              <c:txPr>
                <a:bodyPr/>
                <a:lstStyle/>
                <a:p>
                  <a:pPr>
                    <a:defRPr sz="1200" smtId="4294967295">
                      <a:solidFill>
                        <a:schemeClr val="accent1"/>
                      </a:solidFill>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A8A9-41E1-8090-60CCB4376253}"/>
                </c:ext>
              </c:extLst>
            </c:dLbl>
            <c:dLbl>
              <c:idx val="1"/>
              <c:spPr/>
              <c:txPr>
                <a:bodyPr/>
                <a:lstStyle/>
                <a:p>
                  <a:pPr>
                    <a:defRPr sz="1200" smtId="4294967295">
                      <a:solidFill>
                        <a:schemeClr val="accent1"/>
                      </a:solidFill>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A8A9-41E1-8090-60CCB4376253}"/>
                </c:ext>
              </c:extLst>
            </c:dLbl>
            <c:dLbl>
              <c:idx val="2"/>
              <c:spPr/>
              <c:txPr>
                <a:bodyPr/>
                <a:lstStyle/>
                <a:p>
                  <a:pPr>
                    <a:defRPr sz="1200" smtId="4294967295">
                      <a:solidFill>
                        <a:schemeClr val="accent1"/>
                      </a:solidFill>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8A9-41E1-8090-60CCB4376253}"/>
                </c:ext>
              </c:extLst>
            </c:dLbl>
            <c:spPr>
              <a:noFill/>
              <a:ln>
                <a:noFill/>
              </a:ln>
              <a:effectLst/>
            </c:spPr>
            <c:txPr>
              <a:bodyPr/>
              <a:lstStyle/>
              <a:p>
                <a:pPr>
                  <a:defRPr sz="1200" smtId="4294967295">
                    <a:solidFill>
                      <a:schemeClr val="accent1"/>
                    </a:solidFill>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1">
                  <c:v>High Prof.</c:v>
                </c:pt>
                <c:pt idx="2">
                  <c:v>Low Prof.</c:v>
                </c:pt>
              </c:strCache>
            </c:strRef>
          </c:cat>
          <c:val>
            <c:numRef>
              <c:f>Sheet1!$B$2:$B$4</c:f>
              <c:numCache>
                <c:formatCode>General</c:formatCode>
                <c:ptCount val="3"/>
                <c:pt idx="0" formatCode="0.00">
                  <c:v>4.8837396211252901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8A9-41E1-8090-60CCB4376253}"/>
            </c:ext>
          </c:extLst>
        </c:ser>
        <c:dLbls>
          <c:showLegendKey val="0"/>
          <c:showVal val="0"/>
          <c:showCatName val="0"/>
          <c:showSerName val="0"/>
          <c:showPercent val="0"/>
          <c:showBubbleSize val="0"/>
        </c:dLbls>
        <c:gapWidth val="60"/>
        <c:overlap val="100"/>
        <c:axId val="206262272"/>
        <c:axId val="206256384"/>
      </c:barChart>
      <c:catAx>
        <c:axId val="206232576"/>
        <c:scaling>
          <c:orientation val="minMax"/>
        </c:scaling>
        <c:delete val="0"/>
        <c:axPos val="b"/>
        <c:numFmt formatCode="General" sourceLinked="0"/>
        <c:majorTickMark val="none"/>
        <c:minorTickMark val="none"/>
        <c:tickLblPos val="nextTo"/>
        <c:spPr>
          <a:ln w="9525">
            <a:solidFill>
              <a:schemeClr val="bg1">
                <a:lumMod val="50000"/>
              </a:schemeClr>
            </a:solidFill>
          </a:ln>
        </c:spPr>
        <c:crossAx val="206254848"/>
        <c:crosses val="autoZero"/>
        <c:auto val="0"/>
        <c:lblAlgn val="ctr"/>
        <c:lblOffset val="100"/>
        <c:noMultiLvlLbl val="0"/>
      </c:catAx>
      <c:valAx>
        <c:axId val="206254848"/>
        <c:scaling>
          <c:orientation val="minMax"/>
          <c:max val="18"/>
          <c:min val="0"/>
        </c:scaling>
        <c:delete val="0"/>
        <c:axPos val="l"/>
        <c:numFmt formatCode="#,##0" sourceLinked="0"/>
        <c:majorTickMark val="none"/>
        <c:minorTickMark val="none"/>
        <c:tickLblPos val="none"/>
        <c:spPr>
          <a:ln>
            <a:noFill/>
          </a:ln>
        </c:spPr>
        <c:crossAx val="206232576"/>
        <c:crosses val="autoZero"/>
        <c:crossBetween val="between"/>
      </c:valAx>
      <c:valAx>
        <c:axId val="206256384"/>
        <c:scaling>
          <c:orientation val="minMax"/>
          <c:max val="10"/>
          <c:min val="0"/>
        </c:scaling>
        <c:delete val="1"/>
        <c:axPos val="l"/>
        <c:numFmt formatCode="0.00" sourceLinked="1"/>
        <c:majorTickMark val="out"/>
        <c:minorTickMark val="none"/>
        <c:tickLblPos val="none"/>
        <c:crossAx val="206262272"/>
        <c:crosses val="autoZero"/>
        <c:crossBetween val="between"/>
      </c:valAx>
      <c:catAx>
        <c:axId val="206262272"/>
        <c:scaling>
          <c:orientation val="minMax"/>
        </c:scaling>
        <c:delete val="1"/>
        <c:axPos val="b"/>
        <c:numFmt formatCode="General" sourceLinked="1"/>
        <c:majorTickMark val="out"/>
        <c:minorTickMark val="none"/>
        <c:tickLblPos val="nextTo"/>
        <c:crossAx val="206256384"/>
        <c:crosses val="autoZero"/>
        <c:auto val="0"/>
        <c:lblAlgn val="ctr"/>
        <c:lblOffset val="100"/>
        <c:noMultiLvlLbl val="0"/>
      </c:catAx>
    </c:plotArea>
    <c:plotVisOnly val="1"/>
    <c:dispBlanksAs val="gap"/>
    <c:showDLblsOverMax val="0"/>
  </c:chart>
  <c:txPr>
    <a:bodyPr/>
    <a:lstStyle/>
    <a:p>
      <a:pPr>
        <a:defRPr sz="800" b="1" smtId="4294967295">
          <a:solidFill>
            <a:schemeClr val="bg1">
              <a:lumMod val="50000"/>
            </a:schemeClr>
          </a:solidFill>
          <a:latin typeface="Arial" pitchFamily="34" charset="0"/>
          <a:cs typeface="Arial" pitchFamily="34" charset="0"/>
        </a:defRPr>
      </a:pPr>
      <a:endParaRPr lang="en-US"/>
    </a:p>
  </c:txPr>
  <c:externalData r:id="rId1">
    <c:autoUpdate val="0"/>
  </c:externalData>
  <c:userShapes r:id="rId2"/>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6014181375504E-2"/>
          <c:y val="7.8651688992977142E-2"/>
          <c:w val="0.9453471302986145"/>
          <c:h val="0.86516851186752319"/>
        </c:manualLayout>
      </c:layout>
      <c:barChart>
        <c:barDir val="col"/>
        <c:grouping val="clustered"/>
        <c:varyColors val="0"/>
        <c:ser>
          <c:idx val="0"/>
          <c:order val="0"/>
          <c:tx>
            <c:strRef>
              <c:f>Sheet1!$B$1</c:f>
              <c:strCache>
                <c:ptCount val="1"/>
                <c:pt idx="0">
                  <c:v>EM Prof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7BE-4266-9950-F579B928D1DB}"/>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7BE-4266-9950-F579B928D1DB}"/>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7BE-4266-9950-F579B928D1DB}"/>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7BE-4266-9950-F579B928D1DB}"/>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A7BE-4266-9950-F579B928D1DB}"/>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A7BE-4266-9950-F579B928D1DB}"/>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A7BE-4266-9950-F579B928D1D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A7BE-4266-9950-F579B928D1DB}"/>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A7BE-4266-9950-F579B928D1DB}"/>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A7BE-4266-9950-F579B928D1DB}"/>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A7BE-4266-9950-F579B928D1DB}"/>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A7BE-4266-9950-F579B928D1DB}"/>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A7BE-4266-9950-F579B928D1DB}"/>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A7BE-4266-9950-F579B928D1DB}"/>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A7BE-4266-9950-F579B928D1DB}"/>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A7BE-4266-9950-F579B928D1DB}"/>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A7BE-4266-9950-F579B928D1DB}"/>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A7BE-4266-9950-F579B928D1DB}"/>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A7BE-4266-9950-F579B928D1DB}"/>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A7BE-4266-9950-F579B928D1DB}"/>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A7BE-4266-9950-F579B928D1DB}"/>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A7BE-4266-9950-F579B928D1DB}"/>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A7BE-4266-9950-F579B928D1DB}"/>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A7BE-4266-9950-F579B928D1DB}"/>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A7BE-4266-9950-F579B928D1DB}"/>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A7BE-4266-9950-F579B928D1DB}"/>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A7BE-4266-9950-F579B928D1DB}"/>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A7BE-4266-9950-F579B928D1DB}"/>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A7BE-4266-9950-F579B928D1DB}"/>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A7BE-4266-9950-F579B928D1DB}"/>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A7BE-4266-9950-F579B928D1DB}"/>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A7BE-4266-9950-F579B928D1DB}"/>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A7BE-4266-9950-F579B928D1DB}"/>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A7BE-4266-9950-F579B928D1DB}"/>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A7BE-4266-9950-F579B928D1DB}"/>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A7BE-4266-9950-F579B928D1DB}"/>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A7BE-4266-9950-F579B928D1DB}"/>
              </c:ext>
            </c:extLst>
          </c:dPt>
          <c:cat>
            <c:numRef>
              <c:f>Sheet1!$A$2:$A$34</c:f>
              <c:numCache>
                <c:formatCode>General</c:formatCode>
                <c:ptCount val="33"/>
                <c:pt idx="0">
                  <c:v>1990</c:v>
                </c:pt>
                <c:pt idx="5">
                  <c:v>1995</c:v>
                </c:pt>
                <c:pt idx="10">
                  <c:v>2000</c:v>
                </c:pt>
                <c:pt idx="15">
                  <c:v>2005</c:v>
                </c:pt>
                <c:pt idx="20">
                  <c:v>2010</c:v>
                </c:pt>
                <c:pt idx="25">
                  <c:v>2015</c:v>
                </c:pt>
                <c:pt idx="30">
                  <c:v>2020</c:v>
                </c:pt>
                <c:pt idx="32">
                  <c:v>2022</c:v>
                </c:pt>
              </c:numCache>
            </c:numRef>
          </c:cat>
          <c:val>
            <c:numRef>
              <c:f>Sheet1!$B$2:$B$34</c:f>
              <c:numCache>
                <c:formatCode>General</c:formatCode>
                <c:ptCount val="33"/>
                <c:pt idx="1">
                  <c:v>0.27131489462214498</c:v>
                </c:pt>
                <c:pt idx="2">
                  <c:v>0.157842472458636</c:v>
                </c:pt>
                <c:pt idx="3">
                  <c:v>-0.45828757216395999</c:v>
                </c:pt>
                <c:pt idx="4">
                  <c:v>-5.9321340846134598E-3</c:v>
                </c:pt>
                <c:pt idx="5">
                  <c:v>7.7436857614560303E-2</c:v>
                </c:pt>
                <c:pt idx="6">
                  <c:v>4.1669989350146902E-2</c:v>
                </c:pt>
                <c:pt idx="7">
                  <c:v>1.88740654948256E-2</c:v>
                </c:pt>
                <c:pt idx="8">
                  <c:v>5.86344219963785E-2</c:v>
                </c:pt>
                <c:pt idx="9">
                  <c:v>0.16189533587249899</c:v>
                </c:pt>
                <c:pt idx="10">
                  <c:v>0.110101274398119</c:v>
                </c:pt>
                <c:pt idx="11">
                  <c:v>9.6787108336028493E-2</c:v>
                </c:pt>
                <c:pt idx="12">
                  <c:v>1.93957127984987E-2</c:v>
                </c:pt>
                <c:pt idx="13">
                  <c:v>-7.4478072098590295E-2</c:v>
                </c:pt>
                <c:pt idx="14">
                  <c:v>-3.4214748545711403E-2</c:v>
                </c:pt>
                <c:pt idx="15">
                  <c:v>-3.3638323578252201E-2</c:v>
                </c:pt>
                <c:pt idx="16">
                  <c:v>-3.3745379214470898E-2</c:v>
                </c:pt>
                <c:pt idx="17">
                  <c:v>8.4586293147730099E-2</c:v>
                </c:pt>
                <c:pt idx="18">
                  <c:v>7.06513797986075E-2</c:v>
                </c:pt>
                <c:pt idx="19">
                  <c:v>-0.193806269061571</c:v>
                </c:pt>
                <c:pt idx="20">
                  <c:v>3.4621636947646001E-2</c:v>
                </c:pt>
                <c:pt idx="21">
                  <c:v>0.14369341098080701</c:v>
                </c:pt>
                <c:pt idx="22">
                  <c:v>7.9623337295778598E-2</c:v>
                </c:pt>
                <c:pt idx="23">
                  <c:v>-3.6164841908065501E-2</c:v>
                </c:pt>
                <c:pt idx="24">
                  <c:v>9.52395154572028E-2</c:v>
                </c:pt>
                <c:pt idx="25">
                  <c:v>1.3103884785073801E-2</c:v>
                </c:pt>
                <c:pt idx="26">
                  <c:v>-2.3032677116979101E-2</c:v>
                </c:pt>
                <c:pt idx="27">
                  <c:v>0.116578392502589</c:v>
                </c:pt>
                <c:pt idx="28">
                  <c:v>-2.0819469003890801E-2</c:v>
                </c:pt>
                <c:pt idx="29">
                  <c:v>6.21779709619723E-2</c:v>
                </c:pt>
                <c:pt idx="30">
                  <c:v>3.0996894667608001E-2</c:v>
                </c:pt>
                <c:pt idx="31">
                  <c:v>4.45777215446597E-2</c:v>
                </c:pt>
                <c:pt idx="32">
                  <c:v>-1.4647871209093499E-2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A7BE-4266-9950-F579B928D1DB}"/>
            </c:ext>
          </c:extLst>
        </c:ser>
        <c:ser>
          <c:idx val="1"/>
          <c:order val="1"/>
          <c:tx>
            <c:strRef>
              <c:f>Sheet1!$C$1</c:f>
              <c:strCache>
                <c:ptCount val="1"/>
                <c:pt idx="0">
                  <c:v>Negative</c:v>
                </c:pt>
              </c:strCache>
            </c:strRef>
          </c:tx>
          <c:spPr>
            <a:solidFill>
              <a:srgbClr val="B7312C"/>
            </a:solidFill>
          </c:spPr>
          <c:invertIfNegative val="0"/>
          <c:cat>
            <c:numRef>
              <c:f>Sheet1!$A$2:$A$34</c:f>
              <c:numCache>
                <c:formatCode>General</c:formatCode>
                <c:ptCount val="33"/>
                <c:pt idx="0">
                  <c:v>1990</c:v>
                </c:pt>
                <c:pt idx="5">
                  <c:v>1995</c:v>
                </c:pt>
                <c:pt idx="10">
                  <c:v>2000</c:v>
                </c:pt>
                <c:pt idx="15">
                  <c:v>2005</c:v>
                </c:pt>
                <c:pt idx="20">
                  <c:v>2010</c:v>
                </c:pt>
                <c:pt idx="25">
                  <c:v>2015</c:v>
                </c:pt>
                <c:pt idx="30">
                  <c:v>2020</c:v>
                </c:pt>
                <c:pt idx="32">
                  <c:v>2022</c:v>
                </c:pt>
              </c:numCache>
            </c:numRef>
          </c:cat>
          <c:val>
            <c:numRef>
              <c:f>Sheet1!$C$2:$C$34</c:f>
              <c:numCache>
                <c:formatCode>General</c:formatCode>
                <c:ptCount val="33"/>
                <c:pt idx="0">
                  <c:v>0</c:v>
                </c:pt>
                <c:pt idx="1">
                  <c:v>0</c:v>
                </c:pt>
                <c:pt idx="2">
                  <c:v>0</c:v>
                </c:pt>
                <c:pt idx="3">
                  <c:v>-0.45828757216395999</c:v>
                </c:pt>
                <c:pt idx="4">
                  <c:v>-5.9321340846134598E-3</c:v>
                </c:pt>
                <c:pt idx="5">
                  <c:v>0</c:v>
                </c:pt>
                <c:pt idx="6">
                  <c:v>0</c:v>
                </c:pt>
                <c:pt idx="7">
                  <c:v>0</c:v>
                </c:pt>
                <c:pt idx="8">
                  <c:v>0</c:v>
                </c:pt>
                <c:pt idx="9">
                  <c:v>0</c:v>
                </c:pt>
                <c:pt idx="10">
                  <c:v>0</c:v>
                </c:pt>
                <c:pt idx="11">
                  <c:v>0</c:v>
                </c:pt>
                <c:pt idx="12">
                  <c:v>0</c:v>
                </c:pt>
                <c:pt idx="13">
                  <c:v>-7.4478072098590295E-2</c:v>
                </c:pt>
                <c:pt idx="14">
                  <c:v>-3.4214748545711403E-2</c:v>
                </c:pt>
                <c:pt idx="15">
                  <c:v>-3.3638323578252201E-2</c:v>
                </c:pt>
                <c:pt idx="16">
                  <c:v>-3.3745379214470898E-2</c:v>
                </c:pt>
                <c:pt idx="17">
                  <c:v>0</c:v>
                </c:pt>
                <c:pt idx="18">
                  <c:v>0</c:v>
                </c:pt>
                <c:pt idx="19">
                  <c:v>-0.193806269061571</c:v>
                </c:pt>
                <c:pt idx="20">
                  <c:v>0</c:v>
                </c:pt>
                <c:pt idx="21">
                  <c:v>0</c:v>
                </c:pt>
                <c:pt idx="22">
                  <c:v>0</c:v>
                </c:pt>
                <c:pt idx="23">
                  <c:v>-3.6164841908065501E-2</c:v>
                </c:pt>
                <c:pt idx="24">
                  <c:v>0</c:v>
                </c:pt>
                <c:pt idx="25">
                  <c:v>0</c:v>
                </c:pt>
                <c:pt idx="26">
                  <c:v>-2.3032677116979101E-2</c:v>
                </c:pt>
                <c:pt idx="27">
                  <c:v>0</c:v>
                </c:pt>
                <c:pt idx="28">
                  <c:v>-2.0819469003890801E-2</c:v>
                </c:pt>
                <c:pt idx="29">
                  <c:v>0</c:v>
                </c:pt>
                <c:pt idx="30">
                  <c:v>0</c:v>
                </c:pt>
                <c:pt idx="31">
                  <c:v>0</c:v>
                </c:pt>
                <c:pt idx="32">
                  <c:v>-1.4647871209093499E-2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A7BE-4266-9950-F579B928D1DB}"/>
            </c:ext>
          </c:extLst>
        </c:ser>
        <c:dLbls>
          <c:showLegendKey val="0"/>
          <c:showVal val="0"/>
          <c:showCatName val="0"/>
          <c:showSerName val="0"/>
          <c:showPercent val="0"/>
          <c:showBubbleSize val="0"/>
        </c:dLbls>
        <c:gapWidth val="24"/>
        <c:overlap val="100"/>
        <c:axId val="446499456"/>
        <c:axId val="446509440"/>
      </c:barChart>
      <c:catAx>
        <c:axId val="446499456"/>
        <c:scaling>
          <c:orientation val="minMax"/>
        </c:scaling>
        <c:delete val="0"/>
        <c:axPos val="b"/>
        <c:numFmt formatCode="General" sourceLinked="1"/>
        <c:majorTickMark val="none"/>
        <c:minorTickMark val="none"/>
        <c:tickLblPos val="low"/>
        <c:crossAx val="446509440"/>
        <c:crosses val="autoZero"/>
        <c:auto val="0"/>
        <c:lblAlgn val="ctr"/>
        <c:lblOffset val="100"/>
        <c:noMultiLvlLbl val="0"/>
      </c:catAx>
      <c:valAx>
        <c:axId val="446509440"/>
        <c:scaling>
          <c:orientation val="minMax"/>
          <c:max val="0.9"/>
          <c:min val="-0.6"/>
        </c:scaling>
        <c:delete val="0"/>
        <c:axPos val="l"/>
        <c:title>
          <c:tx>
            <c:rich>
              <a:bodyPr/>
              <a:lstStyle/>
              <a:p>
                <a:pPr>
                  <a:defRPr sz="800"/>
                </a:pPr>
                <a:r>
                  <a:rPr lang="en-US"/>
                  <a:t>Premiums</a:t>
                </a:r>
              </a:p>
            </c:rich>
          </c:tx>
          <c:overlay val="0"/>
        </c:title>
        <c:numFmt formatCode="0%" sourceLinked="0"/>
        <c:majorTickMark val="none"/>
        <c:minorTickMark val="none"/>
        <c:tickLblPos val="nextTo"/>
        <c:crossAx val="446499456"/>
        <c:crosses val="autoZero"/>
        <c:crossBetween val="between"/>
        <c:majorUnit val="0.3"/>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areaChart>
        <c:grouping val="standard"/>
        <c:varyColors val="0"/>
        <c:ser>
          <c:idx val="3"/>
          <c:order val="3"/>
          <c:tx>
            <c:strRef>
              <c:f>Sheet1!$F$1</c:f>
              <c:strCache>
                <c:ptCount val="1"/>
                <c:pt idx="0">
                  <c:v>2% Above</c:v>
                </c:pt>
              </c:strCache>
            </c:strRef>
          </c:tx>
          <c:spPr>
            <a:solidFill>
              <a:srgbClr val="E4E4E4"/>
            </a:solidFill>
            <a:ln>
              <a:noFill/>
            </a:ln>
          </c:spPr>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Sheet1!$F$2:$F$34</c:f>
              <c:numCache>
                <c:formatCode>0.00%</c:formatCode>
                <c:ptCount val="33"/>
                <c:pt idx="0">
                  <c:v>0.113579025717059</c:v>
                </c:pt>
                <c:pt idx="1">
                  <c:v>0.113579025717059</c:v>
                </c:pt>
                <c:pt idx="2">
                  <c:v>0.113579025717059</c:v>
                </c:pt>
                <c:pt idx="3">
                  <c:v>0.113579025717059</c:v>
                </c:pt>
                <c:pt idx="4">
                  <c:v>0.113579025717059</c:v>
                </c:pt>
                <c:pt idx="5">
                  <c:v>0.113579025717059</c:v>
                </c:pt>
                <c:pt idx="6">
                  <c:v>0.113579025717059</c:v>
                </c:pt>
                <c:pt idx="7">
                  <c:v>0.113579025717059</c:v>
                </c:pt>
                <c:pt idx="8">
                  <c:v>0.113579025717059</c:v>
                </c:pt>
                <c:pt idx="9">
                  <c:v>0.113579025717059</c:v>
                </c:pt>
                <c:pt idx="10">
                  <c:v>0.113579025717059</c:v>
                </c:pt>
                <c:pt idx="11">
                  <c:v>0.113579025717059</c:v>
                </c:pt>
                <c:pt idx="12">
                  <c:v>0.113579025717059</c:v>
                </c:pt>
                <c:pt idx="13">
                  <c:v>0.113579025717059</c:v>
                </c:pt>
                <c:pt idx="14">
                  <c:v>0.113579025717059</c:v>
                </c:pt>
                <c:pt idx="15">
                  <c:v>0.113579025717059</c:v>
                </c:pt>
                <c:pt idx="16">
                  <c:v>0.113579025717059</c:v>
                </c:pt>
                <c:pt idx="17">
                  <c:v>0.113579025717059</c:v>
                </c:pt>
                <c:pt idx="18">
                  <c:v>0.113579025717059</c:v>
                </c:pt>
                <c:pt idx="19">
                  <c:v>0.113579025717059</c:v>
                </c:pt>
                <c:pt idx="20">
                  <c:v>0.113579025717059</c:v>
                </c:pt>
                <c:pt idx="21">
                  <c:v>0.113579025717059</c:v>
                </c:pt>
                <c:pt idx="22">
                  <c:v>0.113579025717059</c:v>
                </c:pt>
                <c:pt idx="23">
                  <c:v>0.113579025717059</c:v>
                </c:pt>
                <c:pt idx="24">
                  <c:v>0.113579025717059</c:v>
                </c:pt>
                <c:pt idx="25">
                  <c:v>0.113579025717059</c:v>
                </c:pt>
                <c:pt idx="26">
                  <c:v>0.113579025717059</c:v>
                </c:pt>
                <c:pt idx="27">
                  <c:v>0.113579025717059</c:v>
                </c:pt>
                <c:pt idx="28">
                  <c:v>0.113579025717059</c:v>
                </c:pt>
                <c:pt idx="29">
                  <c:v>0.113579025717059</c:v>
                </c:pt>
                <c:pt idx="30">
                  <c:v>0.113579025717059</c:v>
                </c:pt>
                <c:pt idx="31">
                  <c:v>0.113579025717059</c:v>
                </c:pt>
                <c:pt idx="32">
                  <c:v>0.113579025717059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F9C0-4616-8CA6-1ABAA2BAC189}"/>
            </c:ext>
          </c:extLst>
        </c:ser>
        <c:ser>
          <c:idx val="4"/>
          <c:order val="4"/>
          <c:tx>
            <c:strRef>
              <c:f>Sheet1!$G$1</c:f>
              <c:strCache>
                <c:ptCount val="1"/>
                <c:pt idx="0">
                  <c:v>2% Below</c:v>
                </c:pt>
              </c:strCache>
            </c:strRef>
          </c:tx>
          <c:spPr>
            <a:solidFill>
              <a:schemeClr val="bg1"/>
            </a:solidFill>
          </c:spPr>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Sheet1!$G$2:$G$34</c:f>
              <c:numCache>
                <c:formatCode>0.00%</c:formatCode>
                <c:ptCount val="33"/>
                <c:pt idx="0">
                  <c:v>7.3579025717059002E-2</c:v>
                </c:pt>
                <c:pt idx="1">
                  <c:v>7.3579025717059002E-2</c:v>
                </c:pt>
                <c:pt idx="2">
                  <c:v>7.3579025717059002E-2</c:v>
                </c:pt>
                <c:pt idx="3">
                  <c:v>7.3579025717059002E-2</c:v>
                </c:pt>
                <c:pt idx="4">
                  <c:v>7.3579025717059002E-2</c:v>
                </c:pt>
                <c:pt idx="5">
                  <c:v>7.3579025717059002E-2</c:v>
                </c:pt>
                <c:pt idx="6">
                  <c:v>7.3579025717059002E-2</c:v>
                </c:pt>
                <c:pt idx="7">
                  <c:v>7.3579025717059002E-2</c:v>
                </c:pt>
                <c:pt idx="8">
                  <c:v>7.3579025717059002E-2</c:v>
                </c:pt>
                <c:pt idx="9">
                  <c:v>7.3579025717059002E-2</c:v>
                </c:pt>
                <c:pt idx="10">
                  <c:v>7.3579025717059002E-2</c:v>
                </c:pt>
                <c:pt idx="11">
                  <c:v>7.3579025717059002E-2</c:v>
                </c:pt>
                <c:pt idx="12">
                  <c:v>7.3579025717059002E-2</c:v>
                </c:pt>
                <c:pt idx="13">
                  <c:v>7.3579025717059002E-2</c:v>
                </c:pt>
                <c:pt idx="14">
                  <c:v>7.3579025717059002E-2</c:v>
                </c:pt>
                <c:pt idx="15">
                  <c:v>7.3579025717059002E-2</c:v>
                </c:pt>
                <c:pt idx="16">
                  <c:v>7.3579025717059002E-2</c:v>
                </c:pt>
                <c:pt idx="17">
                  <c:v>7.3579025717059002E-2</c:v>
                </c:pt>
                <c:pt idx="18">
                  <c:v>7.3579025717059002E-2</c:v>
                </c:pt>
                <c:pt idx="19">
                  <c:v>7.3579025717059002E-2</c:v>
                </c:pt>
                <c:pt idx="20">
                  <c:v>7.3579025717059002E-2</c:v>
                </c:pt>
                <c:pt idx="21">
                  <c:v>7.3579025717059002E-2</c:v>
                </c:pt>
                <c:pt idx="22">
                  <c:v>7.3579025717059002E-2</c:v>
                </c:pt>
                <c:pt idx="23">
                  <c:v>7.3579025717059002E-2</c:v>
                </c:pt>
                <c:pt idx="24">
                  <c:v>7.3579025717059002E-2</c:v>
                </c:pt>
                <c:pt idx="25">
                  <c:v>7.3579025717059002E-2</c:v>
                </c:pt>
                <c:pt idx="26">
                  <c:v>7.3579025717059002E-2</c:v>
                </c:pt>
                <c:pt idx="27">
                  <c:v>7.3579025717059002E-2</c:v>
                </c:pt>
                <c:pt idx="28">
                  <c:v>7.3579025717059002E-2</c:v>
                </c:pt>
                <c:pt idx="29">
                  <c:v>7.3579025717059002E-2</c:v>
                </c:pt>
                <c:pt idx="30">
                  <c:v>7.3579025717059002E-2</c:v>
                </c:pt>
                <c:pt idx="31">
                  <c:v>7.3579025717059002E-2</c:v>
                </c:pt>
                <c:pt idx="32">
                  <c:v>7.3579025717059002E-2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9C0-4616-8CA6-1ABAA2BAC189}"/>
            </c:ext>
          </c:extLst>
        </c:ser>
        <c:dLbls>
          <c:showLegendKey val="0"/>
          <c:showVal val="0"/>
          <c:showCatName val="0"/>
          <c:showSerName val="0"/>
          <c:showPercent val="0"/>
          <c:showBubbleSize val="0"/>
        </c:dLbls>
        <c:axId val="41708928"/>
        <c:axId val="41723008"/>
      </c:areaChart>
      <c:barChart>
        <c:barDir val="col"/>
        <c:grouping val="clustered"/>
        <c:varyColors val="0"/>
        <c:ser>
          <c:idx val="0"/>
          <c:order val="0"/>
          <c:tx>
            <c:strRef>
              <c:f>Sheet1!$B$1</c:f>
              <c:strCache>
                <c:ptCount val="1"/>
                <c:pt idx="0">
                  <c:v>EM market 1yr</c:v>
                </c:pt>
              </c:strCache>
            </c:strRef>
          </c:tx>
          <c:spPr>
            <a:solidFill>
              <a:srgbClr val="109CBF"/>
            </a:solidFill>
            <a:ln>
              <a:noFill/>
            </a:ln>
          </c:spPr>
          <c:invertIfNegative val="1"/>
          <c:dPt>
            <c:idx val="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F9C0-4616-8CA6-1ABAA2BAC189}"/>
              </c:ext>
            </c:extLst>
          </c:dPt>
          <c:dPt>
            <c:idx val="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9C0-4616-8CA6-1ABAA2BAC189}"/>
              </c:ext>
            </c:extLst>
          </c:dPt>
          <c:dPt>
            <c:idx val="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F9C0-4616-8CA6-1ABAA2BAC189}"/>
              </c:ext>
            </c:extLst>
          </c:dPt>
          <c:dPt>
            <c:idx val="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9C0-4616-8CA6-1ABAA2BAC189}"/>
              </c:ext>
            </c:extLst>
          </c:dPt>
          <c:dPt>
            <c:idx val="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9C0-4616-8CA6-1ABAA2BAC189}"/>
              </c:ext>
            </c:extLst>
          </c:dPt>
          <c:dPt>
            <c:idx val="1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F9C0-4616-8CA6-1ABAA2BAC189}"/>
              </c:ext>
            </c:extLst>
          </c:dPt>
          <c:dPt>
            <c:idx val="1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F9C0-4616-8CA6-1ABAA2BAC189}"/>
              </c:ext>
            </c:extLst>
          </c:dPt>
          <c:dPt>
            <c:idx val="1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F9C0-4616-8CA6-1ABAA2BAC189}"/>
              </c:ext>
            </c:extLst>
          </c:dPt>
          <c:dPt>
            <c:idx val="1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F9C0-4616-8CA6-1ABAA2BAC189}"/>
              </c:ext>
            </c:extLst>
          </c:dPt>
          <c:dPt>
            <c:idx val="2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F9C0-4616-8CA6-1ABAA2BAC189}"/>
              </c:ext>
            </c:extLst>
          </c:dPt>
          <c:dPt>
            <c:idx val="2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F9C0-4616-8CA6-1ABAA2BAC189}"/>
              </c:ext>
            </c:extLst>
          </c:dPt>
          <c:dPt>
            <c:idx val="2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F9C0-4616-8CA6-1ABAA2BAC189}"/>
              </c:ext>
            </c:extLst>
          </c:dPt>
          <c:dPt>
            <c:idx val="2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F9C0-4616-8CA6-1ABAA2BAC189}"/>
              </c:ext>
            </c:extLst>
          </c:dPt>
          <c:dPt>
            <c:idx val="2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F9C0-4616-8CA6-1ABAA2BAC189}"/>
              </c:ext>
            </c:extLst>
          </c:dPt>
          <c:dPt>
            <c:idx val="26"/>
            <c:invertIfNegative val="1"/>
            <c:bubble3D val="0"/>
            <c:spPr>
              <a:solidFill>
                <a:srgbClr val="00384C"/>
              </a:solidFill>
              <a:ln>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F9C0-4616-8CA6-1ABAA2BAC189}"/>
              </c:ext>
            </c:extLst>
          </c:dPt>
          <c:dPt>
            <c:idx val="2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F9C0-4616-8CA6-1ABAA2BAC189}"/>
              </c:ext>
            </c:extLst>
          </c:dPt>
          <c:dPt>
            <c:idx val="3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F9C0-4616-8CA6-1ABAA2BAC189}"/>
              </c:ext>
            </c:extLst>
          </c:dPt>
          <c:dPt>
            <c:idx val="3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F9C0-4616-8CA6-1ABAA2BAC189}"/>
              </c:ext>
            </c:extLst>
          </c:dPt>
          <c:dPt>
            <c:idx val="3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F9C0-4616-8CA6-1ABAA2BAC189}"/>
              </c:ext>
            </c:extLst>
          </c:dPt>
          <c:dPt>
            <c:idx val="3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F9C0-4616-8CA6-1ABAA2BAC189}"/>
              </c:ext>
            </c:extLst>
          </c:dPt>
          <c:dPt>
            <c:idx val="3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F9C0-4616-8CA6-1ABAA2BAC189}"/>
              </c:ext>
            </c:extLst>
          </c:dPt>
          <c:dPt>
            <c:idx val="3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F9C0-4616-8CA6-1ABAA2BAC189}"/>
              </c:ext>
            </c:extLst>
          </c:dPt>
          <c:dPt>
            <c:idx val="40"/>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F9C0-4616-8CA6-1ABAA2BAC189}"/>
              </c:ext>
            </c:extLst>
          </c:dPt>
          <c:dPt>
            <c:idx val="6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F9C0-4616-8CA6-1ABAA2BAC189}"/>
              </c:ext>
            </c:extLst>
          </c:dPt>
          <c:dPt>
            <c:idx val="6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F9C0-4616-8CA6-1ABAA2BAC189}"/>
              </c:ext>
            </c:extLst>
          </c:dPt>
          <c:dPt>
            <c:idx val="6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F9C0-4616-8CA6-1ABAA2BAC189}"/>
              </c:ext>
            </c:extLst>
          </c:dPt>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Sheet1!$B$2:$B$34</c:f>
              <c:numCache>
                <c:formatCode>0.00%</c:formatCode>
                <c:ptCount val="33"/>
                <c:pt idx="0">
                  <c:v>-0.13243468520753299</c:v>
                </c:pt>
                <c:pt idx="1">
                  <c:v>0.31620805939011598</c:v>
                </c:pt>
                <c:pt idx="2">
                  <c:v>5.2151858638829198E-3</c:v>
                </c:pt>
                <c:pt idx="3">
                  <c:v>0.863665044244326</c:v>
                </c:pt>
                <c:pt idx="4">
                  <c:v>-0.15240976670231399</c:v>
                </c:pt>
                <c:pt idx="5">
                  <c:v>-0.10730903696036399</c:v>
                </c:pt>
                <c:pt idx="6">
                  <c:v>4.115645053967E-2</c:v>
                </c:pt>
                <c:pt idx="7">
                  <c:v>-0.206628003970278</c:v>
                </c:pt>
                <c:pt idx="8">
                  <c:v>-0.254044057061387</c:v>
                </c:pt>
                <c:pt idx="9">
                  <c:v>0.59984649282329805</c:v>
                </c:pt>
                <c:pt idx="10">
                  <c:v>-0.378933270505875</c:v>
                </c:pt>
                <c:pt idx="11">
                  <c:v>-6.1339065986219701E-2</c:v>
                </c:pt>
                <c:pt idx="12">
                  <c:v>-7.9460458737696402E-2</c:v>
                </c:pt>
                <c:pt idx="13">
                  <c:v>0.54449152064560402</c:v>
                </c:pt>
                <c:pt idx="14">
                  <c:v>0.28192105264716</c:v>
                </c:pt>
                <c:pt idx="15">
                  <c:v>0.33084416683620399</c:v>
                </c:pt>
                <c:pt idx="16">
                  <c:v>0.28768640373072901</c:v>
                </c:pt>
                <c:pt idx="17">
                  <c:v>0.35786200317280698</c:v>
                </c:pt>
                <c:pt idx="18">
                  <c:v>-0.55364903989746606</c:v>
                </c:pt>
                <c:pt idx="19">
                  <c:v>0.81770597436446402</c:v>
                </c:pt>
                <c:pt idx="20">
                  <c:v>0.22614871036801901</c:v>
                </c:pt>
                <c:pt idx="21">
                  <c:v>-0.18781391057447</c:v>
                </c:pt>
                <c:pt idx="22">
                  <c:v>0.19268777700342701</c:v>
                </c:pt>
                <c:pt idx="23">
                  <c:v>3.7822527994313399E-4</c:v>
                </c:pt>
                <c:pt idx="24" formatCode="0.000%">
                  <c:v>-6.6495978662484094E-5</c:v>
                </c:pt>
                <c:pt idx="25">
                  <c:v>-0.111595860401631</c:v>
                </c:pt>
                <c:pt idx="26">
                  <c:v>0.10261240035824699</c:v>
                </c:pt>
                <c:pt idx="27">
                  <c:v>0.34870179679054503</c:v>
                </c:pt>
                <c:pt idx="28">
                  <c:v>-0.15730213902353701</c:v>
                </c:pt>
                <c:pt idx="29">
                  <c:v>0.14720658015410701</c:v>
                </c:pt>
                <c:pt idx="30">
                  <c:v>0.17717734645518399</c:v>
                </c:pt>
                <c:pt idx="31">
                  <c:v>2.29794237418539E-2</c:v>
                </c:pt>
                <c:pt idx="32">
                  <c:v>-0.19340097473920601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c14:spPr>
              </c14:invertSolidFillFmt>
            </c:ext>
            <c:ext xmlns:c16="http://schemas.microsoft.com/office/drawing/2014/chart" uri="{C3380CC4-5D6E-409C-BE32-E72D297353CC}">
              <c16:uniqueId val="{00000022-F9C0-4616-8CA6-1ABAA2BAC189}"/>
            </c:ext>
          </c:extLst>
        </c:ser>
        <c:ser>
          <c:idx val="1"/>
          <c:order val="1"/>
          <c:tx>
            <c:strRef>
              <c:f>Sheet1!$D$1</c:f>
              <c:strCache>
                <c:ptCount val="1"/>
                <c:pt idx="0">
                  <c:v>InRange</c:v>
                </c:pt>
              </c:strCache>
            </c:strRef>
          </c:tx>
          <c:spPr>
            <a:solidFill>
              <a:srgbClr val="00384C"/>
            </a:solidFill>
            <a:ln w="12700">
              <a:noFill/>
              <a:prstDash val="dash"/>
            </a:ln>
          </c:spPr>
          <c:invertIfNegative val="0"/>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Sheet1!$D$2:$D$34</c:f>
              <c:numCache>
                <c:formatCode>0.00%</c:formatCode>
                <c:ptCount val="3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formatCode="0.000%">
                  <c:v>0</c:v>
                </c:pt>
                <c:pt idx="25">
                  <c:v>0</c:v>
                </c:pt>
                <c:pt idx="26">
                  <c:v>0.10261240035824699</c:v>
                </c:pt>
                <c:pt idx="27">
                  <c:v>0</c:v>
                </c:pt>
                <c:pt idx="28">
                  <c:v>0</c:v>
                </c:pt>
                <c:pt idx="29">
                  <c:v>0</c:v>
                </c:pt>
                <c:pt idx="30">
                  <c:v>0</c:v>
                </c:pt>
                <c:pt idx="31">
                  <c:v>0</c:v>
                </c:pt>
                <c:pt idx="32">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F9C0-4616-8CA6-1ABAA2BAC189}"/>
            </c:ext>
          </c:extLst>
        </c:ser>
        <c:ser>
          <c:idx val="5"/>
          <c:order val="5"/>
          <c:tx>
            <c:strRef>
              <c:f>Sheet1!$C$1</c:f>
              <c:strCache>
                <c:ptCount val="1"/>
                <c:pt idx="0">
                  <c:v>Negative</c:v>
                </c:pt>
              </c:strCache>
            </c:strRef>
          </c:tx>
          <c:spPr>
            <a:solidFill>
              <a:srgbClr val="C00000"/>
            </a:solidFill>
          </c:spPr>
          <c:invertIfNegative val="0"/>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Sheet1!$C$2:$C$34</c:f>
              <c:numCache>
                <c:formatCode>0.00%</c:formatCode>
                <c:ptCount val="33"/>
                <c:pt idx="0">
                  <c:v>-0.13243468520753299</c:v>
                </c:pt>
                <c:pt idx="1">
                  <c:v>0</c:v>
                </c:pt>
                <c:pt idx="2">
                  <c:v>0</c:v>
                </c:pt>
                <c:pt idx="3">
                  <c:v>0</c:v>
                </c:pt>
                <c:pt idx="4">
                  <c:v>-0.15240976670231399</c:v>
                </c:pt>
                <c:pt idx="5">
                  <c:v>-0.10730903696036399</c:v>
                </c:pt>
                <c:pt idx="6">
                  <c:v>0</c:v>
                </c:pt>
                <c:pt idx="7">
                  <c:v>-0.206628003970278</c:v>
                </c:pt>
                <c:pt idx="8">
                  <c:v>-0.254044057061387</c:v>
                </c:pt>
                <c:pt idx="9">
                  <c:v>0</c:v>
                </c:pt>
                <c:pt idx="10">
                  <c:v>-0.378933270505875</c:v>
                </c:pt>
                <c:pt idx="11">
                  <c:v>-6.1339065986219701E-2</c:v>
                </c:pt>
                <c:pt idx="12">
                  <c:v>-7.9460458737696402E-2</c:v>
                </c:pt>
                <c:pt idx="13">
                  <c:v>0</c:v>
                </c:pt>
                <c:pt idx="14">
                  <c:v>0</c:v>
                </c:pt>
                <c:pt idx="15">
                  <c:v>0</c:v>
                </c:pt>
                <c:pt idx="16">
                  <c:v>0</c:v>
                </c:pt>
                <c:pt idx="17">
                  <c:v>0</c:v>
                </c:pt>
                <c:pt idx="18">
                  <c:v>-0.55364903989746606</c:v>
                </c:pt>
                <c:pt idx="19">
                  <c:v>0</c:v>
                </c:pt>
                <c:pt idx="20">
                  <c:v>0</c:v>
                </c:pt>
                <c:pt idx="21">
                  <c:v>-0.18781391057447</c:v>
                </c:pt>
                <c:pt idx="22">
                  <c:v>0</c:v>
                </c:pt>
                <c:pt idx="23">
                  <c:v>0</c:v>
                </c:pt>
                <c:pt idx="24" formatCode="0.000%">
                  <c:v>-6.6495978662484094E-5</c:v>
                </c:pt>
                <c:pt idx="25">
                  <c:v>-0.111595860401631</c:v>
                </c:pt>
                <c:pt idx="26">
                  <c:v>0</c:v>
                </c:pt>
                <c:pt idx="27">
                  <c:v>0</c:v>
                </c:pt>
                <c:pt idx="28">
                  <c:v>-0.15730213902353701</c:v>
                </c:pt>
                <c:pt idx="29">
                  <c:v>0</c:v>
                </c:pt>
                <c:pt idx="30">
                  <c:v>0</c:v>
                </c:pt>
                <c:pt idx="31">
                  <c:v>0</c:v>
                </c:pt>
                <c:pt idx="32">
                  <c:v>-0.19340097473920601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F9C0-4616-8CA6-1ABAA2BAC189}"/>
            </c:ext>
          </c:extLst>
        </c:ser>
        <c:dLbls>
          <c:showLegendKey val="0"/>
          <c:showVal val="0"/>
          <c:showCatName val="0"/>
          <c:showSerName val="0"/>
          <c:showPercent val="0"/>
          <c:showBubbleSize val="0"/>
        </c:dLbls>
        <c:gapWidth val="24"/>
        <c:overlap val="100"/>
        <c:axId val="41708928"/>
        <c:axId val="41723008"/>
      </c:barChart>
      <c:lineChart>
        <c:grouping val="standard"/>
        <c:varyColors val="0"/>
        <c:ser>
          <c:idx val="2"/>
          <c:order val="2"/>
          <c:tx>
            <c:strRef>
              <c:f>Sheet1!$E$1</c:f>
              <c:strCache>
                <c:ptCount val="1"/>
                <c:pt idx="0">
                  <c:v>Average</c:v>
                </c:pt>
              </c:strCache>
            </c:strRef>
          </c:tx>
          <c:spPr>
            <a:ln w="12700">
              <a:solidFill>
                <a:schemeClr val="tx1"/>
              </a:solidFill>
              <a:prstDash val="dash"/>
            </a:ln>
          </c:spPr>
          <c:marker>
            <c:symbol val="none"/>
          </c:marker>
          <c:dLbls>
            <c:dLbl>
              <c:idx val="32"/>
              <c:spPr/>
              <c:txPr>
                <a:bodyPr/>
                <a:lstStyle/>
                <a:p>
                  <a:pPr>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F9C0-4616-8CA6-1ABAA2BAC189}"/>
                </c:ext>
              </c:extLst>
            </c:dLbl>
            <c:spPr>
              <a:noFill/>
              <a:ln>
                <a:noFill/>
              </a:ln>
              <a:effectLst/>
            </c:sp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ext>
            </c:extLst>
          </c:dLbls>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Sheet1!$E$2:$E$34</c:f>
              <c:numCache>
                <c:formatCode>0.00%</c:formatCode>
                <c:ptCount val="33"/>
                <c:pt idx="0">
                  <c:v>9.3579025717059006E-2</c:v>
                </c:pt>
                <c:pt idx="1">
                  <c:v>9.3579025717059006E-2</c:v>
                </c:pt>
                <c:pt idx="2">
                  <c:v>9.3579025717059006E-2</c:v>
                </c:pt>
                <c:pt idx="3">
                  <c:v>9.3579025717059006E-2</c:v>
                </c:pt>
                <c:pt idx="4">
                  <c:v>9.3579025717059006E-2</c:v>
                </c:pt>
                <c:pt idx="5">
                  <c:v>9.3579025717059006E-2</c:v>
                </c:pt>
                <c:pt idx="6">
                  <c:v>9.3579025717059006E-2</c:v>
                </c:pt>
                <c:pt idx="7">
                  <c:v>9.3579025717059006E-2</c:v>
                </c:pt>
                <c:pt idx="8">
                  <c:v>9.3579025717059006E-2</c:v>
                </c:pt>
                <c:pt idx="9">
                  <c:v>9.3579025717059006E-2</c:v>
                </c:pt>
                <c:pt idx="10">
                  <c:v>9.3579025717059006E-2</c:v>
                </c:pt>
                <c:pt idx="11">
                  <c:v>9.3579025717059006E-2</c:v>
                </c:pt>
                <c:pt idx="12">
                  <c:v>9.3579025717059006E-2</c:v>
                </c:pt>
                <c:pt idx="13">
                  <c:v>9.3579025717059006E-2</c:v>
                </c:pt>
                <c:pt idx="14">
                  <c:v>9.3579025717059006E-2</c:v>
                </c:pt>
                <c:pt idx="15">
                  <c:v>9.3579025717059006E-2</c:v>
                </c:pt>
                <c:pt idx="16">
                  <c:v>9.3579025717059006E-2</c:v>
                </c:pt>
                <c:pt idx="17">
                  <c:v>9.3579025717059006E-2</c:v>
                </c:pt>
                <c:pt idx="18">
                  <c:v>9.3579025717059006E-2</c:v>
                </c:pt>
                <c:pt idx="19">
                  <c:v>9.3579025717059006E-2</c:v>
                </c:pt>
                <c:pt idx="20">
                  <c:v>9.3579025717059006E-2</c:v>
                </c:pt>
                <c:pt idx="21">
                  <c:v>9.3579025717059006E-2</c:v>
                </c:pt>
                <c:pt idx="22">
                  <c:v>9.3579025717059006E-2</c:v>
                </c:pt>
                <c:pt idx="23">
                  <c:v>9.3579025717059006E-2</c:v>
                </c:pt>
                <c:pt idx="24">
                  <c:v>9.3579025717059006E-2</c:v>
                </c:pt>
                <c:pt idx="25">
                  <c:v>9.3579025717059006E-2</c:v>
                </c:pt>
                <c:pt idx="26">
                  <c:v>9.3579025717059006E-2</c:v>
                </c:pt>
                <c:pt idx="27">
                  <c:v>9.3579025717059006E-2</c:v>
                </c:pt>
                <c:pt idx="28">
                  <c:v>9.3579025717059006E-2</c:v>
                </c:pt>
                <c:pt idx="29">
                  <c:v>9.3579025717059006E-2</c:v>
                </c:pt>
                <c:pt idx="30">
                  <c:v>9.3579025717059006E-2</c:v>
                </c:pt>
                <c:pt idx="31">
                  <c:v>9.3579025717059006E-2</c:v>
                </c:pt>
                <c:pt idx="32">
                  <c:v>9.3579025717059006E-2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F9C0-4616-8CA6-1ABAA2BAC189}"/>
            </c:ext>
          </c:extLst>
        </c:ser>
        <c:dLbls>
          <c:showLegendKey val="0"/>
          <c:showVal val="0"/>
          <c:showCatName val="0"/>
          <c:showSerName val="0"/>
          <c:showPercent val="0"/>
          <c:showBubbleSize val="0"/>
        </c:dLbls>
        <c:marker val="1"/>
        <c:smooth val="0"/>
        <c:axId val="41708928"/>
        <c:axId val="41723008"/>
      </c:lineChart>
      <c:catAx>
        <c:axId val="41708928"/>
        <c:scaling>
          <c:orientation val="minMax"/>
        </c:scaling>
        <c:delete val="0"/>
        <c:axPos val="b"/>
        <c:numFmt formatCode="General" sourceLinked="0"/>
        <c:majorTickMark val="out"/>
        <c:minorTickMark val="none"/>
        <c:tickLblPos val="low"/>
        <c:crossAx val="41723008"/>
        <c:crosses val="autoZero"/>
        <c:auto val="0"/>
        <c:lblAlgn val="ctr"/>
        <c:lblOffset val="100"/>
        <c:noMultiLvlLbl val="1"/>
      </c:catAx>
      <c:valAx>
        <c:axId val="41723008"/>
        <c:scaling>
          <c:orientation val="minMax"/>
          <c:max val="0.9"/>
          <c:min val="-0.60000000000000009"/>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0.15000000000000002"/>
        <c:minorUnit val="5.000000000000001E-2"/>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areaChart>
        <c:grouping val="standard"/>
        <c:varyColors val="0"/>
        <c:ser>
          <c:idx val="3"/>
          <c:order val="4"/>
          <c:tx>
            <c:strRef>
              <c:f>Sheet1!$F$1</c:f>
              <c:strCache>
                <c:ptCount val="1"/>
                <c:pt idx="0">
                  <c:v>2% Above</c:v>
                </c:pt>
              </c:strCache>
            </c:strRef>
          </c:tx>
          <c:spPr>
            <a:solidFill>
              <a:srgbClr val="E4E4E4"/>
            </a:solidFill>
            <a:ln>
              <a:noFill/>
            </a:ln>
          </c:spPr>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Sheet1!$F$2:$F$34</c:f>
              <c:numCache>
                <c:formatCode>0.00%</c:formatCode>
                <c:ptCount val="33"/>
                <c:pt idx="0">
                  <c:v>5.21967406039767E-2</c:v>
                </c:pt>
                <c:pt idx="1">
                  <c:v>5.21967406039767E-2</c:v>
                </c:pt>
                <c:pt idx="2">
                  <c:v>5.21967406039767E-2</c:v>
                </c:pt>
                <c:pt idx="3">
                  <c:v>5.21967406039767E-2</c:v>
                </c:pt>
                <c:pt idx="4">
                  <c:v>5.21967406039767E-2</c:v>
                </c:pt>
                <c:pt idx="5">
                  <c:v>5.21967406039767E-2</c:v>
                </c:pt>
                <c:pt idx="6">
                  <c:v>5.21967406039767E-2</c:v>
                </c:pt>
                <c:pt idx="7">
                  <c:v>5.21967406039767E-2</c:v>
                </c:pt>
                <c:pt idx="8">
                  <c:v>5.21967406039767E-2</c:v>
                </c:pt>
                <c:pt idx="9">
                  <c:v>5.21967406039767E-2</c:v>
                </c:pt>
                <c:pt idx="10">
                  <c:v>5.21967406039767E-2</c:v>
                </c:pt>
                <c:pt idx="11">
                  <c:v>5.21967406039767E-2</c:v>
                </c:pt>
                <c:pt idx="12">
                  <c:v>5.21967406039767E-2</c:v>
                </c:pt>
                <c:pt idx="13">
                  <c:v>5.21967406039767E-2</c:v>
                </c:pt>
                <c:pt idx="14">
                  <c:v>5.21967406039767E-2</c:v>
                </c:pt>
                <c:pt idx="15">
                  <c:v>5.21967406039767E-2</c:v>
                </c:pt>
                <c:pt idx="16">
                  <c:v>5.21967406039767E-2</c:v>
                </c:pt>
                <c:pt idx="17">
                  <c:v>5.21967406039767E-2</c:v>
                </c:pt>
                <c:pt idx="18">
                  <c:v>5.21967406039767E-2</c:v>
                </c:pt>
                <c:pt idx="19">
                  <c:v>5.21967406039767E-2</c:v>
                </c:pt>
                <c:pt idx="20">
                  <c:v>5.21967406039767E-2</c:v>
                </c:pt>
                <c:pt idx="21">
                  <c:v>5.21967406039767E-2</c:v>
                </c:pt>
                <c:pt idx="22">
                  <c:v>5.21967406039767E-2</c:v>
                </c:pt>
                <c:pt idx="23">
                  <c:v>5.21967406039767E-2</c:v>
                </c:pt>
                <c:pt idx="24">
                  <c:v>5.21967406039767E-2</c:v>
                </c:pt>
                <c:pt idx="25">
                  <c:v>5.21967406039767E-2</c:v>
                </c:pt>
                <c:pt idx="26">
                  <c:v>5.21967406039767E-2</c:v>
                </c:pt>
                <c:pt idx="27">
                  <c:v>5.21967406039767E-2</c:v>
                </c:pt>
                <c:pt idx="28">
                  <c:v>5.21967406039767E-2</c:v>
                </c:pt>
                <c:pt idx="29">
                  <c:v>5.21967406039767E-2</c:v>
                </c:pt>
                <c:pt idx="30">
                  <c:v>5.21967406039767E-2</c:v>
                </c:pt>
                <c:pt idx="31">
                  <c:v>5.21967406039767E-2</c:v>
                </c:pt>
                <c:pt idx="32">
                  <c:v>5.21967406039767E-2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9054-4415-8CDE-2AE27821722A}"/>
            </c:ext>
          </c:extLst>
        </c:ser>
        <c:ser>
          <c:idx val="4"/>
          <c:order val="5"/>
          <c:tx>
            <c:strRef>
              <c:f>Sheet1!$G$1</c:f>
              <c:strCache>
                <c:ptCount val="1"/>
                <c:pt idx="0">
                  <c:v>2% Below</c:v>
                </c:pt>
              </c:strCache>
            </c:strRef>
          </c:tx>
          <c:spPr>
            <a:solidFill>
              <a:schemeClr val="bg1"/>
            </a:solidFill>
          </c:spPr>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Sheet1!$G$2:$G$34</c:f>
              <c:numCache>
                <c:formatCode>0.00%</c:formatCode>
                <c:ptCount val="33"/>
                <c:pt idx="0">
                  <c:v>1.21967406039767E-2</c:v>
                </c:pt>
                <c:pt idx="1">
                  <c:v>1.21967406039767E-2</c:v>
                </c:pt>
                <c:pt idx="2">
                  <c:v>1.21967406039767E-2</c:v>
                </c:pt>
                <c:pt idx="3">
                  <c:v>1.21967406039767E-2</c:v>
                </c:pt>
                <c:pt idx="4">
                  <c:v>1.21967406039767E-2</c:v>
                </c:pt>
                <c:pt idx="5">
                  <c:v>1.21967406039767E-2</c:v>
                </c:pt>
                <c:pt idx="6">
                  <c:v>1.21967406039767E-2</c:v>
                </c:pt>
                <c:pt idx="7">
                  <c:v>1.21967406039767E-2</c:v>
                </c:pt>
                <c:pt idx="8">
                  <c:v>1.21967406039767E-2</c:v>
                </c:pt>
                <c:pt idx="9">
                  <c:v>1.21967406039767E-2</c:v>
                </c:pt>
                <c:pt idx="10">
                  <c:v>1.21967406039767E-2</c:v>
                </c:pt>
                <c:pt idx="11">
                  <c:v>1.21967406039767E-2</c:v>
                </c:pt>
                <c:pt idx="12">
                  <c:v>1.21967406039767E-2</c:v>
                </c:pt>
                <c:pt idx="13">
                  <c:v>1.21967406039767E-2</c:v>
                </c:pt>
                <c:pt idx="14">
                  <c:v>1.21967406039767E-2</c:v>
                </c:pt>
                <c:pt idx="15">
                  <c:v>1.21967406039767E-2</c:v>
                </c:pt>
                <c:pt idx="16">
                  <c:v>1.21967406039767E-2</c:v>
                </c:pt>
                <c:pt idx="17">
                  <c:v>1.21967406039767E-2</c:v>
                </c:pt>
                <c:pt idx="18">
                  <c:v>1.21967406039767E-2</c:v>
                </c:pt>
                <c:pt idx="19">
                  <c:v>1.21967406039767E-2</c:v>
                </c:pt>
                <c:pt idx="20">
                  <c:v>1.21967406039767E-2</c:v>
                </c:pt>
                <c:pt idx="21">
                  <c:v>1.21967406039767E-2</c:v>
                </c:pt>
                <c:pt idx="22">
                  <c:v>1.21967406039767E-2</c:v>
                </c:pt>
                <c:pt idx="23">
                  <c:v>1.21967406039767E-2</c:v>
                </c:pt>
                <c:pt idx="24">
                  <c:v>1.21967406039767E-2</c:v>
                </c:pt>
                <c:pt idx="25">
                  <c:v>1.21967406039767E-2</c:v>
                </c:pt>
                <c:pt idx="26">
                  <c:v>1.21967406039767E-2</c:v>
                </c:pt>
                <c:pt idx="27">
                  <c:v>1.21967406039767E-2</c:v>
                </c:pt>
                <c:pt idx="28">
                  <c:v>1.21967406039767E-2</c:v>
                </c:pt>
                <c:pt idx="29">
                  <c:v>1.21967406039767E-2</c:v>
                </c:pt>
                <c:pt idx="30">
                  <c:v>1.21967406039767E-2</c:v>
                </c:pt>
                <c:pt idx="31">
                  <c:v>1.21967406039767E-2</c:v>
                </c:pt>
                <c:pt idx="32">
                  <c:v>1.21967406039767E-2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054-4415-8CDE-2AE27821722A}"/>
            </c:ext>
          </c:extLst>
        </c:ser>
        <c:dLbls>
          <c:showLegendKey val="0"/>
          <c:showVal val="0"/>
          <c:showCatName val="0"/>
          <c:showSerName val="0"/>
          <c:showPercent val="0"/>
          <c:showBubbleSize val="0"/>
        </c:dLbls>
        <c:axId val="41708928"/>
        <c:axId val="41723008"/>
      </c:areaChart>
      <c:barChart>
        <c:barDir val="col"/>
        <c:grouping val="clustered"/>
        <c:varyColors val="0"/>
        <c:ser>
          <c:idx val="0"/>
          <c:order val="0"/>
          <c:tx>
            <c:strRef>
              <c:f>Sheet1!$B$1</c:f>
              <c:strCache>
                <c:ptCount val="1"/>
                <c:pt idx="0">
                  <c:v>EM Size 1yr</c:v>
                </c:pt>
              </c:strCache>
            </c:strRef>
          </c:tx>
          <c:spPr>
            <a:solidFill>
              <a:srgbClr val="109CBF"/>
            </a:solidFill>
            <a:ln>
              <a:noFill/>
            </a:ln>
          </c:spPr>
          <c:invertIfNegative val="1"/>
          <c:dPt>
            <c:idx val="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9054-4415-8CDE-2AE27821722A}"/>
              </c:ext>
            </c:extLst>
          </c:dPt>
          <c:dPt>
            <c:idx val="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054-4415-8CDE-2AE27821722A}"/>
              </c:ext>
            </c:extLst>
          </c:dPt>
          <c:dPt>
            <c:idx val="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9054-4415-8CDE-2AE27821722A}"/>
              </c:ext>
            </c:extLst>
          </c:dPt>
          <c:dPt>
            <c:idx val="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054-4415-8CDE-2AE27821722A}"/>
              </c:ext>
            </c:extLst>
          </c:dPt>
          <c:dPt>
            <c:idx val="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9054-4415-8CDE-2AE27821722A}"/>
              </c:ext>
            </c:extLst>
          </c:dPt>
          <c:dPt>
            <c:idx val="1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9054-4415-8CDE-2AE27821722A}"/>
              </c:ext>
            </c:extLst>
          </c:dPt>
          <c:dPt>
            <c:idx val="1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9054-4415-8CDE-2AE27821722A}"/>
              </c:ext>
            </c:extLst>
          </c:dPt>
          <c:dPt>
            <c:idx val="1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9054-4415-8CDE-2AE27821722A}"/>
              </c:ext>
            </c:extLst>
          </c:dPt>
          <c:dPt>
            <c:idx val="1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9054-4415-8CDE-2AE27821722A}"/>
              </c:ext>
            </c:extLst>
          </c:dPt>
          <c:dPt>
            <c:idx val="2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9054-4415-8CDE-2AE27821722A}"/>
              </c:ext>
            </c:extLst>
          </c:dPt>
          <c:dPt>
            <c:idx val="2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9054-4415-8CDE-2AE27821722A}"/>
              </c:ext>
            </c:extLst>
          </c:dPt>
          <c:dPt>
            <c:idx val="2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9054-4415-8CDE-2AE27821722A}"/>
              </c:ext>
            </c:extLst>
          </c:dPt>
          <c:dPt>
            <c:idx val="2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9054-4415-8CDE-2AE27821722A}"/>
              </c:ext>
            </c:extLst>
          </c:dPt>
          <c:dPt>
            <c:idx val="2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9054-4415-8CDE-2AE27821722A}"/>
              </c:ext>
            </c:extLst>
          </c:dPt>
          <c:dPt>
            <c:idx val="26"/>
            <c:invertIfNegative val="1"/>
            <c:bubble3D val="0"/>
            <c:spPr>
              <a:solidFill>
                <a:srgbClr val="00384C"/>
              </a:solidFill>
              <a:ln>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9054-4415-8CDE-2AE27821722A}"/>
              </c:ext>
            </c:extLst>
          </c:dPt>
          <c:dPt>
            <c:idx val="2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9054-4415-8CDE-2AE27821722A}"/>
              </c:ext>
            </c:extLst>
          </c:dPt>
          <c:dPt>
            <c:idx val="3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9054-4415-8CDE-2AE27821722A}"/>
              </c:ext>
            </c:extLst>
          </c:dPt>
          <c:dPt>
            <c:idx val="3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9054-4415-8CDE-2AE27821722A}"/>
              </c:ext>
            </c:extLst>
          </c:dPt>
          <c:dPt>
            <c:idx val="3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9054-4415-8CDE-2AE27821722A}"/>
              </c:ext>
            </c:extLst>
          </c:dPt>
          <c:dPt>
            <c:idx val="3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9054-4415-8CDE-2AE27821722A}"/>
              </c:ext>
            </c:extLst>
          </c:dPt>
          <c:dPt>
            <c:idx val="3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9054-4415-8CDE-2AE27821722A}"/>
              </c:ext>
            </c:extLst>
          </c:dPt>
          <c:dPt>
            <c:idx val="3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9054-4415-8CDE-2AE27821722A}"/>
              </c:ext>
            </c:extLst>
          </c:dPt>
          <c:dPt>
            <c:idx val="40"/>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9054-4415-8CDE-2AE27821722A}"/>
              </c:ext>
            </c:extLst>
          </c:dPt>
          <c:dPt>
            <c:idx val="6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9054-4415-8CDE-2AE27821722A}"/>
              </c:ext>
            </c:extLst>
          </c:dPt>
          <c:dPt>
            <c:idx val="6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9054-4415-8CDE-2AE27821722A}"/>
              </c:ext>
            </c:extLst>
          </c:dPt>
          <c:dPt>
            <c:idx val="6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9054-4415-8CDE-2AE27821722A}"/>
              </c:ext>
            </c:extLst>
          </c:dPt>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Sheet1!$B$2:$B$34</c:f>
              <c:numCache>
                <c:formatCode>0.00%</c:formatCode>
                <c:ptCount val="33"/>
                <c:pt idx="0">
                  <c:v>0.255600107447572</c:v>
                </c:pt>
                <c:pt idx="1">
                  <c:v>-0.16795390318899001</c:v>
                </c:pt>
                <c:pt idx="2">
                  <c:v>1.9279570067711301E-2</c:v>
                </c:pt>
                <c:pt idx="3">
                  <c:v>1.9060974697078199E-2</c:v>
                </c:pt>
                <c:pt idx="4">
                  <c:v>7.2170985450867198E-2</c:v>
                </c:pt>
                <c:pt idx="5">
                  <c:v>-8.1870653636373594E-2</c:v>
                </c:pt>
                <c:pt idx="6">
                  <c:v>2.0294631432232101E-2</c:v>
                </c:pt>
                <c:pt idx="7">
                  <c:v>-4.4916759127245999E-2</c:v>
                </c:pt>
                <c:pt idx="8">
                  <c:v>5.5309664808661702E-2</c:v>
                </c:pt>
                <c:pt idx="9">
                  <c:v>5.7387022629740202E-4</c:v>
                </c:pt>
                <c:pt idx="10">
                  <c:v>-3.11510750414732E-2</c:v>
                </c:pt>
                <c:pt idx="11">
                  <c:v>5.2718229088647699E-2</c:v>
                </c:pt>
                <c:pt idx="12">
                  <c:v>4.9527468101013099E-2</c:v>
                </c:pt>
                <c:pt idx="13">
                  <c:v>0.15193371449509799</c:v>
                </c:pt>
                <c:pt idx="14">
                  <c:v>7.1212160874930097E-2</c:v>
                </c:pt>
                <c:pt idx="15">
                  <c:v>-3.7820555655214902E-2</c:v>
                </c:pt>
                <c:pt idx="16">
                  <c:v>5.6330164649386602E-2</c:v>
                </c:pt>
                <c:pt idx="17">
                  <c:v>4.4887501811594802E-2</c:v>
                </c:pt>
                <c:pt idx="18">
                  <c:v>-5.4228045346099603E-2</c:v>
                </c:pt>
                <c:pt idx="19">
                  <c:v>0.30747147692593402</c:v>
                </c:pt>
                <c:pt idx="20">
                  <c:v>7.3505185605271806E-2</c:v>
                </c:pt>
                <c:pt idx="21">
                  <c:v>-6.0144044543392401E-2</c:v>
                </c:pt>
                <c:pt idx="22">
                  <c:v>7.0705327735188603E-2</c:v>
                </c:pt>
                <c:pt idx="23">
                  <c:v>3.8158097904949402E-2</c:v>
                </c:pt>
                <c:pt idx="24" formatCode="0.000%">
                  <c:v>3.2814817259096497E-2</c:v>
                </c:pt>
                <c:pt idx="25">
                  <c:v>7.24469577334588E-2</c:v>
                </c:pt>
                <c:pt idx="26">
                  <c:v>1.35586526569165E-2</c:v>
                </c:pt>
                <c:pt idx="27">
                  <c:v>-2.3009658771759901E-2</c:v>
                </c:pt>
                <c:pt idx="28">
                  <c:v>-2.47218431855852E-2</c:v>
                </c:pt>
                <c:pt idx="29">
                  <c:v>-3.8582297097330402E-2</c:v>
                </c:pt>
                <c:pt idx="30">
                  <c:v>-4.1679208942151401E-2</c:v>
                </c:pt>
                <c:pt idx="31">
                  <c:v>0.182939826325624</c:v>
                </c:pt>
                <c:pt idx="32">
                  <c:v>8.0710991693173605E-3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c14:spPr>
              </c14:invertSolidFillFmt>
            </c:ext>
            <c:ext xmlns:c16="http://schemas.microsoft.com/office/drawing/2014/chart" uri="{C3380CC4-5D6E-409C-BE32-E72D297353CC}">
              <c16:uniqueId val="{00000022-9054-4415-8CDE-2AE27821722A}"/>
            </c:ext>
          </c:extLst>
        </c:ser>
        <c:ser>
          <c:idx val="5"/>
          <c:order val="1"/>
          <c:tx>
            <c:strRef>
              <c:f>Sheet1!$C$1</c:f>
              <c:strCache>
                <c:ptCount val="1"/>
                <c:pt idx="0">
                  <c:v>Negative</c:v>
                </c:pt>
              </c:strCache>
            </c:strRef>
          </c:tx>
          <c:spPr>
            <a:solidFill>
              <a:srgbClr val="C00000"/>
            </a:solidFill>
            <a:ln>
              <a:noFill/>
            </a:ln>
          </c:spPr>
          <c:invertIfNegative val="0"/>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Sheet1!$C$2:$C$34</c:f>
              <c:numCache>
                <c:formatCode>0.00%</c:formatCode>
                <c:ptCount val="33"/>
                <c:pt idx="0">
                  <c:v>0</c:v>
                </c:pt>
                <c:pt idx="1">
                  <c:v>-0.16795390318899001</c:v>
                </c:pt>
                <c:pt idx="2">
                  <c:v>0</c:v>
                </c:pt>
                <c:pt idx="3">
                  <c:v>0</c:v>
                </c:pt>
                <c:pt idx="4">
                  <c:v>0</c:v>
                </c:pt>
                <c:pt idx="5">
                  <c:v>-8.1870653636373594E-2</c:v>
                </c:pt>
                <c:pt idx="6">
                  <c:v>0</c:v>
                </c:pt>
                <c:pt idx="7">
                  <c:v>-4.4916759127245999E-2</c:v>
                </c:pt>
                <c:pt idx="8">
                  <c:v>0</c:v>
                </c:pt>
                <c:pt idx="9">
                  <c:v>0</c:v>
                </c:pt>
                <c:pt idx="10">
                  <c:v>-3.11510750414732E-2</c:v>
                </c:pt>
                <c:pt idx="11">
                  <c:v>0</c:v>
                </c:pt>
                <c:pt idx="12">
                  <c:v>0</c:v>
                </c:pt>
                <c:pt idx="13">
                  <c:v>0</c:v>
                </c:pt>
                <c:pt idx="14">
                  <c:v>0</c:v>
                </c:pt>
                <c:pt idx="15">
                  <c:v>-3.7820555655214902E-2</c:v>
                </c:pt>
                <c:pt idx="16">
                  <c:v>0</c:v>
                </c:pt>
                <c:pt idx="17">
                  <c:v>0</c:v>
                </c:pt>
                <c:pt idx="18">
                  <c:v>-5.4228045346099603E-2</c:v>
                </c:pt>
                <c:pt idx="19">
                  <c:v>0</c:v>
                </c:pt>
                <c:pt idx="20">
                  <c:v>0</c:v>
                </c:pt>
                <c:pt idx="21">
                  <c:v>-6.0144044543392401E-2</c:v>
                </c:pt>
                <c:pt idx="22">
                  <c:v>0</c:v>
                </c:pt>
                <c:pt idx="23">
                  <c:v>0</c:v>
                </c:pt>
                <c:pt idx="24" formatCode="0.000%">
                  <c:v>0</c:v>
                </c:pt>
                <c:pt idx="25">
                  <c:v>0</c:v>
                </c:pt>
                <c:pt idx="26">
                  <c:v>0</c:v>
                </c:pt>
                <c:pt idx="27">
                  <c:v>-2.3009658771759901E-2</c:v>
                </c:pt>
                <c:pt idx="28">
                  <c:v>-2.47218431855852E-2</c:v>
                </c:pt>
                <c:pt idx="29">
                  <c:v>-3.8582297097330402E-2</c:v>
                </c:pt>
                <c:pt idx="30">
                  <c:v>-4.1679208942151401E-2</c:v>
                </c:pt>
                <c:pt idx="31">
                  <c:v>0</c:v>
                </c:pt>
                <c:pt idx="32">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9054-4415-8CDE-2AE27821722A}"/>
            </c:ext>
          </c:extLst>
        </c:ser>
        <c:ser>
          <c:idx val="1"/>
          <c:order val="2"/>
          <c:tx>
            <c:strRef>
              <c:f>Sheet1!$D$1</c:f>
              <c:strCache>
                <c:ptCount val="1"/>
                <c:pt idx="0">
                  <c:v>InRange</c:v>
                </c:pt>
              </c:strCache>
            </c:strRef>
          </c:tx>
          <c:spPr>
            <a:solidFill>
              <a:srgbClr val="00384C"/>
            </a:solidFill>
            <a:ln w="12700">
              <a:noFill/>
              <a:prstDash val="dash"/>
            </a:ln>
          </c:spPr>
          <c:invertIfNegative val="0"/>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Sheet1!$D$2:$D$34</c:f>
              <c:numCache>
                <c:formatCode>0.00%</c:formatCode>
                <c:ptCount val="33"/>
                <c:pt idx="0">
                  <c:v>0</c:v>
                </c:pt>
                <c:pt idx="1">
                  <c:v>0</c:v>
                </c:pt>
                <c:pt idx="2">
                  <c:v>1.9279570067711301E-2</c:v>
                </c:pt>
                <c:pt idx="3">
                  <c:v>1.9060974697078199E-2</c:v>
                </c:pt>
                <c:pt idx="4">
                  <c:v>0</c:v>
                </c:pt>
                <c:pt idx="5">
                  <c:v>0</c:v>
                </c:pt>
                <c:pt idx="6">
                  <c:v>2.0294631432232101E-2</c:v>
                </c:pt>
                <c:pt idx="7">
                  <c:v>0</c:v>
                </c:pt>
                <c:pt idx="8">
                  <c:v>0</c:v>
                </c:pt>
                <c:pt idx="9">
                  <c:v>0</c:v>
                </c:pt>
                <c:pt idx="10">
                  <c:v>0</c:v>
                </c:pt>
                <c:pt idx="11">
                  <c:v>0</c:v>
                </c:pt>
                <c:pt idx="12">
                  <c:v>4.9527468101013099E-2</c:v>
                </c:pt>
                <c:pt idx="13">
                  <c:v>0</c:v>
                </c:pt>
                <c:pt idx="14">
                  <c:v>0</c:v>
                </c:pt>
                <c:pt idx="15">
                  <c:v>0</c:v>
                </c:pt>
                <c:pt idx="16">
                  <c:v>0</c:v>
                </c:pt>
                <c:pt idx="17">
                  <c:v>4.4887501811594802E-2</c:v>
                </c:pt>
                <c:pt idx="18">
                  <c:v>0</c:v>
                </c:pt>
                <c:pt idx="19">
                  <c:v>0</c:v>
                </c:pt>
                <c:pt idx="20">
                  <c:v>0</c:v>
                </c:pt>
                <c:pt idx="21">
                  <c:v>0</c:v>
                </c:pt>
                <c:pt idx="22">
                  <c:v>0</c:v>
                </c:pt>
                <c:pt idx="23">
                  <c:v>3.8158097904949402E-2</c:v>
                </c:pt>
                <c:pt idx="24" formatCode="0.000%">
                  <c:v>3.2814817259096497E-2</c:v>
                </c:pt>
                <c:pt idx="25">
                  <c:v>0</c:v>
                </c:pt>
                <c:pt idx="26">
                  <c:v>1.35586526569165E-2</c:v>
                </c:pt>
                <c:pt idx="27">
                  <c:v>0</c:v>
                </c:pt>
                <c:pt idx="28">
                  <c:v>0</c:v>
                </c:pt>
                <c:pt idx="29">
                  <c:v>0</c:v>
                </c:pt>
                <c:pt idx="30">
                  <c:v>0</c:v>
                </c:pt>
                <c:pt idx="31">
                  <c:v>0</c:v>
                </c:pt>
                <c:pt idx="32">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9054-4415-8CDE-2AE27821722A}"/>
            </c:ext>
          </c:extLst>
        </c:ser>
        <c:dLbls>
          <c:showLegendKey val="0"/>
          <c:showVal val="0"/>
          <c:showCatName val="0"/>
          <c:showSerName val="0"/>
          <c:showPercent val="0"/>
          <c:showBubbleSize val="0"/>
        </c:dLbls>
        <c:gapWidth val="24"/>
        <c:overlap val="100"/>
        <c:axId val="41708928"/>
        <c:axId val="41723008"/>
      </c:barChart>
      <c:lineChart>
        <c:grouping val="standard"/>
        <c:varyColors val="0"/>
        <c:ser>
          <c:idx val="2"/>
          <c:order val="3"/>
          <c:tx>
            <c:strRef>
              <c:f>Sheet1!$E$1</c:f>
              <c:strCache>
                <c:ptCount val="1"/>
                <c:pt idx="0">
                  <c:v>Average</c:v>
                </c:pt>
              </c:strCache>
            </c:strRef>
          </c:tx>
          <c:spPr>
            <a:ln w="12700">
              <a:solidFill>
                <a:schemeClr val="tx1"/>
              </a:solidFill>
              <a:prstDash val="dash"/>
            </a:ln>
          </c:spPr>
          <c:marker>
            <c:symbol val="none"/>
          </c:marker>
          <c:dLbls>
            <c:dLbl>
              <c:idx val="32"/>
              <c:spPr/>
              <c:txPr>
                <a:bodyPr/>
                <a:lstStyle/>
                <a:p>
                  <a:pPr>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25-9054-4415-8CDE-2AE27821722A}"/>
                </c:ext>
              </c:extLst>
            </c:dLbl>
            <c:spPr>
              <a:noFill/>
              <a:ln>
                <a:noFill/>
              </a:ln>
              <a:effectLst/>
            </c:sp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ext>
            </c:extLst>
          </c:dLbls>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Sheet1!$E$2:$E$34</c:f>
              <c:numCache>
                <c:formatCode>0.00%</c:formatCode>
                <c:ptCount val="33"/>
                <c:pt idx="0">
                  <c:v>3.2196740603976703E-2</c:v>
                </c:pt>
                <c:pt idx="1">
                  <c:v>3.2196740603976703E-2</c:v>
                </c:pt>
                <c:pt idx="2">
                  <c:v>3.2196740603976703E-2</c:v>
                </c:pt>
                <c:pt idx="3">
                  <c:v>3.2196740603976703E-2</c:v>
                </c:pt>
                <c:pt idx="4">
                  <c:v>3.2196740603976703E-2</c:v>
                </c:pt>
                <c:pt idx="5">
                  <c:v>3.2196740603976703E-2</c:v>
                </c:pt>
                <c:pt idx="6">
                  <c:v>3.2196740603976703E-2</c:v>
                </c:pt>
                <c:pt idx="7">
                  <c:v>3.2196740603976703E-2</c:v>
                </c:pt>
                <c:pt idx="8">
                  <c:v>3.2196740603976703E-2</c:v>
                </c:pt>
                <c:pt idx="9">
                  <c:v>3.2196740603976703E-2</c:v>
                </c:pt>
                <c:pt idx="10">
                  <c:v>3.2196740603976703E-2</c:v>
                </c:pt>
                <c:pt idx="11">
                  <c:v>3.2196740603976703E-2</c:v>
                </c:pt>
                <c:pt idx="12">
                  <c:v>3.2196740603976703E-2</c:v>
                </c:pt>
                <c:pt idx="13">
                  <c:v>3.2196740603976703E-2</c:v>
                </c:pt>
                <c:pt idx="14">
                  <c:v>3.2196740603976703E-2</c:v>
                </c:pt>
                <c:pt idx="15">
                  <c:v>3.2196740603976703E-2</c:v>
                </c:pt>
                <c:pt idx="16">
                  <c:v>3.2196740603976703E-2</c:v>
                </c:pt>
                <c:pt idx="17">
                  <c:v>3.2196740603976703E-2</c:v>
                </c:pt>
                <c:pt idx="18">
                  <c:v>3.2196740603976703E-2</c:v>
                </c:pt>
                <c:pt idx="19">
                  <c:v>3.2196740603976703E-2</c:v>
                </c:pt>
                <c:pt idx="20">
                  <c:v>3.2196740603976703E-2</c:v>
                </c:pt>
                <c:pt idx="21">
                  <c:v>3.2196740603976703E-2</c:v>
                </c:pt>
                <c:pt idx="22">
                  <c:v>3.2196740603976703E-2</c:v>
                </c:pt>
                <c:pt idx="23">
                  <c:v>3.2196740603976703E-2</c:v>
                </c:pt>
                <c:pt idx="24">
                  <c:v>3.2196740603976703E-2</c:v>
                </c:pt>
                <c:pt idx="25">
                  <c:v>3.2196740603976703E-2</c:v>
                </c:pt>
                <c:pt idx="26">
                  <c:v>3.2196740603976703E-2</c:v>
                </c:pt>
                <c:pt idx="27">
                  <c:v>3.2196740603976703E-2</c:v>
                </c:pt>
                <c:pt idx="28">
                  <c:v>3.2196740603976703E-2</c:v>
                </c:pt>
                <c:pt idx="29">
                  <c:v>3.2196740603976703E-2</c:v>
                </c:pt>
                <c:pt idx="30">
                  <c:v>3.2196740603976703E-2</c:v>
                </c:pt>
                <c:pt idx="31">
                  <c:v>3.2196740603976703E-2</c:v>
                </c:pt>
                <c:pt idx="32">
                  <c:v>3.2196740603976703E-2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9054-4415-8CDE-2AE27821722A}"/>
            </c:ext>
          </c:extLst>
        </c:ser>
        <c:dLbls>
          <c:showLegendKey val="0"/>
          <c:showVal val="0"/>
          <c:showCatName val="0"/>
          <c:showSerName val="0"/>
          <c:showPercent val="0"/>
          <c:showBubbleSize val="0"/>
        </c:dLbls>
        <c:marker val="1"/>
        <c:smooth val="0"/>
        <c:axId val="41708928"/>
        <c:axId val="41723008"/>
      </c:lineChart>
      <c:catAx>
        <c:axId val="41708928"/>
        <c:scaling>
          <c:orientation val="minMax"/>
        </c:scaling>
        <c:delete val="0"/>
        <c:axPos val="b"/>
        <c:numFmt formatCode="General" sourceLinked="0"/>
        <c:majorTickMark val="out"/>
        <c:minorTickMark val="none"/>
        <c:tickLblPos val="low"/>
        <c:crossAx val="41723008"/>
        <c:crosses val="autoZero"/>
        <c:auto val="0"/>
        <c:lblAlgn val="ctr"/>
        <c:lblOffset val="100"/>
        <c:noMultiLvlLbl val="1"/>
      </c:catAx>
      <c:valAx>
        <c:axId val="41723008"/>
        <c:scaling>
          <c:orientation val="minMax"/>
          <c:max val="0.9"/>
          <c:min val="-0.60000000000000009"/>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0.15000000000000002"/>
        <c:minorUnit val="5.000000000000001E-2"/>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areaChart>
        <c:grouping val="standard"/>
        <c:varyColors val="0"/>
        <c:ser>
          <c:idx val="3"/>
          <c:order val="4"/>
          <c:tx>
            <c:strRef>
              <c:f>Sheet1!$F$1</c:f>
              <c:strCache>
                <c:ptCount val="1"/>
                <c:pt idx="0">
                  <c:v>2% Above</c:v>
                </c:pt>
              </c:strCache>
            </c:strRef>
          </c:tx>
          <c:spPr>
            <a:solidFill>
              <a:srgbClr val="E4E4E4"/>
            </a:solidFill>
            <a:ln>
              <a:noFill/>
            </a:ln>
          </c:spPr>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Sheet1!$F$2:$F$34</c:f>
              <c:numCache>
                <c:formatCode>0.00%</c:formatCode>
                <c:ptCount val="33"/>
                <c:pt idx="0">
                  <c:v>7.7640175166010003E-2</c:v>
                </c:pt>
                <c:pt idx="1">
                  <c:v>7.7640175166010003E-2</c:v>
                </c:pt>
                <c:pt idx="2">
                  <c:v>7.7640175166010003E-2</c:v>
                </c:pt>
                <c:pt idx="3">
                  <c:v>7.7640175166010003E-2</c:v>
                </c:pt>
                <c:pt idx="4">
                  <c:v>7.7640175166010003E-2</c:v>
                </c:pt>
                <c:pt idx="5">
                  <c:v>7.7640175166010003E-2</c:v>
                </c:pt>
                <c:pt idx="6">
                  <c:v>7.7640175166010003E-2</c:v>
                </c:pt>
                <c:pt idx="7">
                  <c:v>7.7640175166010003E-2</c:v>
                </c:pt>
                <c:pt idx="8">
                  <c:v>7.7640175166010003E-2</c:v>
                </c:pt>
                <c:pt idx="9">
                  <c:v>7.7640175166010003E-2</c:v>
                </c:pt>
                <c:pt idx="10">
                  <c:v>7.7640175166010003E-2</c:v>
                </c:pt>
                <c:pt idx="11">
                  <c:v>7.7640175166010003E-2</c:v>
                </c:pt>
                <c:pt idx="12">
                  <c:v>7.7640175166010003E-2</c:v>
                </c:pt>
                <c:pt idx="13">
                  <c:v>7.7640175166010003E-2</c:v>
                </c:pt>
                <c:pt idx="14">
                  <c:v>7.7640175166010003E-2</c:v>
                </c:pt>
                <c:pt idx="15">
                  <c:v>7.7640175166010003E-2</c:v>
                </c:pt>
                <c:pt idx="16">
                  <c:v>7.7640175166010003E-2</c:v>
                </c:pt>
                <c:pt idx="17">
                  <c:v>7.7640175166010003E-2</c:v>
                </c:pt>
                <c:pt idx="18">
                  <c:v>7.7640175166010003E-2</c:v>
                </c:pt>
                <c:pt idx="19">
                  <c:v>7.7640175166010003E-2</c:v>
                </c:pt>
                <c:pt idx="20">
                  <c:v>7.7640175166010003E-2</c:v>
                </c:pt>
                <c:pt idx="21">
                  <c:v>7.7640175166010003E-2</c:v>
                </c:pt>
                <c:pt idx="22">
                  <c:v>7.7640175166010003E-2</c:v>
                </c:pt>
                <c:pt idx="23">
                  <c:v>7.7640175166010003E-2</c:v>
                </c:pt>
                <c:pt idx="24">
                  <c:v>7.7640175166010003E-2</c:v>
                </c:pt>
                <c:pt idx="25">
                  <c:v>7.7640175166010003E-2</c:v>
                </c:pt>
                <c:pt idx="26">
                  <c:v>7.7640175166010003E-2</c:v>
                </c:pt>
                <c:pt idx="27">
                  <c:v>7.7640175166010003E-2</c:v>
                </c:pt>
                <c:pt idx="28">
                  <c:v>7.7640175166010003E-2</c:v>
                </c:pt>
                <c:pt idx="29">
                  <c:v>7.7640175166010003E-2</c:v>
                </c:pt>
                <c:pt idx="30">
                  <c:v>7.7640175166010003E-2</c:v>
                </c:pt>
                <c:pt idx="31">
                  <c:v>7.7640175166010003E-2</c:v>
                </c:pt>
                <c:pt idx="32">
                  <c:v>7.7640175166010003E-2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36CC-4FC0-BDB3-32270CF18028}"/>
            </c:ext>
          </c:extLst>
        </c:ser>
        <c:ser>
          <c:idx val="4"/>
          <c:order val="5"/>
          <c:tx>
            <c:strRef>
              <c:f>Sheet1!$G$1</c:f>
              <c:strCache>
                <c:ptCount val="1"/>
                <c:pt idx="0">
                  <c:v>2% Below</c:v>
                </c:pt>
              </c:strCache>
            </c:strRef>
          </c:tx>
          <c:spPr>
            <a:solidFill>
              <a:schemeClr val="bg1"/>
            </a:solidFill>
          </c:spPr>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Sheet1!$G$2:$G$34</c:f>
              <c:numCache>
                <c:formatCode>0.00%</c:formatCode>
                <c:ptCount val="33"/>
                <c:pt idx="0">
                  <c:v>3.7640175166010002E-2</c:v>
                </c:pt>
                <c:pt idx="1">
                  <c:v>3.7640175166010002E-2</c:v>
                </c:pt>
                <c:pt idx="2">
                  <c:v>3.7640175166010002E-2</c:v>
                </c:pt>
                <c:pt idx="3">
                  <c:v>3.7640175166010002E-2</c:v>
                </c:pt>
                <c:pt idx="4">
                  <c:v>3.7640175166010002E-2</c:v>
                </c:pt>
                <c:pt idx="5">
                  <c:v>3.7640175166010002E-2</c:v>
                </c:pt>
                <c:pt idx="6">
                  <c:v>3.7640175166010002E-2</c:v>
                </c:pt>
                <c:pt idx="7">
                  <c:v>3.7640175166010002E-2</c:v>
                </c:pt>
                <c:pt idx="8">
                  <c:v>3.7640175166010002E-2</c:v>
                </c:pt>
                <c:pt idx="9">
                  <c:v>3.7640175166010002E-2</c:v>
                </c:pt>
                <c:pt idx="10">
                  <c:v>3.7640175166010002E-2</c:v>
                </c:pt>
                <c:pt idx="11">
                  <c:v>3.7640175166010002E-2</c:v>
                </c:pt>
                <c:pt idx="12">
                  <c:v>3.7640175166010002E-2</c:v>
                </c:pt>
                <c:pt idx="13">
                  <c:v>3.7640175166010002E-2</c:v>
                </c:pt>
                <c:pt idx="14">
                  <c:v>3.7640175166010002E-2</c:v>
                </c:pt>
                <c:pt idx="15">
                  <c:v>3.7640175166010002E-2</c:v>
                </c:pt>
                <c:pt idx="16">
                  <c:v>3.7640175166010002E-2</c:v>
                </c:pt>
                <c:pt idx="17">
                  <c:v>3.7640175166010002E-2</c:v>
                </c:pt>
                <c:pt idx="18">
                  <c:v>3.7640175166010002E-2</c:v>
                </c:pt>
                <c:pt idx="19">
                  <c:v>3.7640175166010002E-2</c:v>
                </c:pt>
                <c:pt idx="20">
                  <c:v>3.7640175166010002E-2</c:v>
                </c:pt>
                <c:pt idx="21">
                  <c:v>3.7640175166010002E-2</c:v>
                </c:pt>
                <c:pt idx="22">
                  <c:v>3.7640175166010002E-2</c:v>
                </c:pt>
                <c:pt idx="23">
                  <c:v>3.7640175166010002E-2</c:v>
                </c:pt>
                <c:pt idx="24">
                  <c:v>3.7640175166010002E-2</c:v>
                </c:pt>
                <c:pt idx="25">
                  <c:v>3.7640175166010002E-2</c:v>
                </c:pt>
                <c:pt idx="26">
                  <c:v>3.7640175166010002E-2</c:v>
                </c:pt>
                <c:pt idx="27">
                  <c:v>3.7640175166010002E-2</c:v>
                </c:pt>
                <c:pt idx="28">
                  <c:v>3.7640175166010002E-2</c:v>
                </c:pt>
                <c:pt idx="29">
                  <c:v>3.7640175166010002E-2</c:v>
                </c:pt>
                <c:pt idx="30">
                  <c:v>3.7640175166010002E-2</c:v>
                </c:pt>
                <c:pt idx="31">
                  <c:v>3.7640175166010002E-2</c:v>
                </c:pt>
                <c:pt idx="32">
                  <c:v>3.7640175166010002E-2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6CC-4FC0-BDB3-32270CF18028}"/>
            </c:ext>
          </c:extLst>
        </c:ser>
        <c:dLbls>
          <c:showLegendKey val="0"/>
          <c:showVal val="0"/>
          <c:showCatName val="0"/>
          <c:showSerName val="0"/>
          <c:showPercent val="0"/>
          <c:showBubbleSize val="0"/>
        </c:dLbls>
        <c:axId val="41708928"/>
        <c:axId val="41723008"/>
      </c:areaChart>
      <c:barChart>
        <c:barDir val="col"/>
        <c:grouping val="clustered"/>
        <c:varyColors val="0"/>
        <c:ser>
          <c:idx val="0"/>
          <c:order val="0"/>
          <c:tx>
            <c:strRef>
              <c:f>Sheet1!$B$1</c:f>
              <c:strCache>
                <c:ptCount val="1"/>
                <c:pt idx="0">
                  <c:v>EM Price 1yr</c:v>
                </c:pt>
              </c:strCache>
            </c:strRef>
          </c:tx>
          <c:spPr>
            <a:solidFill>
              <a:srgbClr val="109CBF"/>
            </a:solidFill>
            <a:ln>
              <a:noFill/>
            </a:ln>
          </c:spPr>
          <c:invertIfNegative val="0"/>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36CC-4FC0-BDB3-32270CF18028}"/>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6CC-4FC0-BDB3-32270CF18028}"/>
              </c:ext>
            </c:extLst>
          </c:dPt>
          <c:dPt>
            <c:idx val="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36CC-4FC0-BDB3-32270CF18028}"/>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6CC-4FC0-BDB3-32270CF18028}"/>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6CC-4FC0-BDB3-32270CF18028}"/>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36CC-4FC0-BDB3-32270CF18028}"/>
              </c:ext>
            </c:extLst>
          </c:dPt>
          <c:dPt>
            <c:idx val="1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36CC-4FC0-BDB3-32270CF18028}"/>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36CC-4FC0-BDB3-32270CF18028}"/>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36CC-4FC0-BDB3-32270CF18028}"/>
              </c:ext>
            </c:extLst>
          </c:dPt>
          <c:dPt>
            <c:idx val="2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36CC-4FC0-BDB3-32270CF18028}"/>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36CC-4FC0-BDB3-32270CF18028}"/>
              </c:ext>
            </c:extLst>
          </c:dPt>
          <c:dPt>
            <c:idx val="2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36CC-4FC0-BDB3-32270CF18028}"/>
              </c:ext>
            </c:extLst>
          </c:dPt>
          <c:dPt>
            <c:idx val="2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36CC-4FC0-BDB3-32270CF18028}"/>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36CC-4FC0-BDB3-32270CF18028}"/>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36CC-4FC0-BDB3-32270CF18028}"/>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36CC-4FC0-BDB3-32270CF18028}"/>
              </c:ext>
            </c:extLst>
          </c:dPt>
          <c:dPt>
            <c:idx val="3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36CC-4FC0-BDB3-32270CF18028}"/>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36CC-4FC0-BDB3-32270CF18028}"/>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36CC-4FC0-BDB3-32270CF18028}"/>
              </c:ext>
            </c:extLst>
          </c:dPt>
          <c:dPt>
            <c:idx val="3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36CC-4FC0-BDB3-32270CF18028}"/>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36CC-4FC0-BDB3-32270CF18028}"/>
              </c:ext>
            </c:extLst>
          </c:dPt>
          <c:dPt>
            <c:idx val="3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36CC-4FC0-BDB3-32270CF18028}"/>
              </c:ext>
            </c:extLst>
          </c:dPt>
          <c:dPt>
            <c:idx val="4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36CC-4FC0-BDB3-32270CF18028}"/>
              </c:ext>
            </c:extLst>
          </c:dPt>
          <c:dPt>
            <c:idx val="6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36CC-4FC0-BDB3-32270CF18028}"/>
              </c:ext>
            </c:extLst>
          </c:dPt>
          <c:dPt>
            <c:idx val="6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36CC-4FC0-BDB3-32270CF18028}"/>
              </c:ext>
            </c:extLst>
          </c:dPt>
          <c:dPt>
            <c:idx val="6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36CC-4FC0-BDB3-32270CF18028}"/>
              </c:ext>
            </c:extLst>
          </c:dPt>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Sheet1!$B$2:$B$34</c:f>
              <c:numCache>
                <c:formatCode>0.00%</c:formatCode>
                <c:ptCount val="33"/>
                <c:pt idx="0">
                  <c:v>0.148675903572389</c:v>
                </c:pt>
                <c:pt idx="1">
                  <c:v>0.14161330011760201</c:v>
                </c:pt>
                <c:pt idx="2">
                  <c:v>-0.13556442541837599</c:v>
                </c:pt>
                <c:pt idx="3">
                  <c:v>0.42988110220666298</c:v>
                </c:pt>
                <c:pt idx="4">
                  <c:v>0.12176884956977201</c:v>
                </c:pt>
                <c:pt idx="5">
                  <c:v>-8.2277217645693197E-3</c:v>
                </c:pt>
                <c:pt idx="6">
                  <c:v>4.6254077796220601E-2</c:v>
                </c:pt>
                <c:pt idx="7">
                  <c:v>0.26297247142362601</c:v>
                </c:pt>
                <c:pt idx="8">
                  <c:v>-1.1460267979346299E-3</c:v>
                </c:pt>
                <c:pt idx="9">
                  <c:v>-0.16620709113045701</c:v>
                </c:pt>
                <c:pt idx="10">
                  <c:v>4.4335792473876201E-2</c:v>
                </c:pt>
                <c:pt idx="11">
                  <c:v>7.8810405739360601E-2</c:v>
                </c:pt>
                <c:pt idx="12">
                  <c:v>0.22585442849888199</c:v>
                </c:pt>
                <c:pt idx="13">
                  <c:v>0.353029009862043</c:v>
                </c:pt>
                <c:pt idx="14">
                  <c:v>0.139365635347865</c:v>
                </c:pt>
                <c:pt idx="15">
                  <c:v>5.4998688342965597E-2</c:v>
                </c:pt>
                <c:pt idx="16">
                  <c:v>7.5598983755462507E-2</c:v>
                </c:pt>
                <c:pt idx="17">
                  <c:v>4.53679209952507E-2</c:v>
                </c:pt>
                <c:pt idx="18">
                  <c:v>-4.70956675090193E-2</c:v>
                </c:pt>
                <c:pt idx="19">
                  <c:v>0.25159520353078202</c:v>
                </c:pt>
                <c:pt idx="20">
                  <c:v>-5.5399059730745197E-3</c:v>
                </c:pt>
                <c:pt idx="21">
                  <c:v>-5.2232247695290002E-2</c:v>
                </c:pt>
                <c:pt idx="22">
                  <c:v>2.8173061915026697E-4</c:v>
                </c:pt>
                <c:pt idx="23">
                  <c:v>-5.1072991437748599E-2</c:v>
                </c:pt>
                <c:pt idx="24" formatCode="0.000%">
                  <c:v>-3.6041166100222698E-2</c:v>
                </c:pt>
                <c:pt idx="25">
                  <c:v>-8.5575850565720396E-2</c:v>
                </c:pt>
                <c:pt idx="26">
                  <c:v>0.141238597928495</c:v>
                </c:pt>
                <c:pt idx="27">
                  <c:v>-0.135903580777786</c:v>
                </c:pt>
                <c:pt idx="28">
                  <c:v>8.6585486223890798E-2</c:v>
                </c:pt>
                <c:pt idx="29">
                  <c:v>-0.104793225087064</c:v>
                </c:pt>
                <c:pt idx="30">
                  <c:v>-0.30889606786534601</c:v>
                </c:pt>
                <c:pt idx="31">
                  <c:v>0.25578928613608798</c:v>
                </c:pt>
                <c:pt idx="32">
                  <c:v>0.13640487446055499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36CC-4FC0-BDB3-32270CF18028}"/>
            </c:ext>
          </c:extLst>
        </c:ser>
        <c:ser>
          <c:idx val="5"/>
          <c:order val="1"/>
          <c:tx>
            <c:strRef>
              <c:f>Sheet1!$C$1</c:f>
              <c:strCache>
                <c:ptCount val="1"/>
                <c:pt idx="0">
                  <c:v>Negative</c:v>
                </c:pt>
              </c:strCache>
            </c:strRef>
          </c:tx>
          <c:spPr>
            <a:solidFill>
              <a:srgbClr val="C00000"/>
            </a:solidFill>
            <a:ln>
              <a:noFill/>
            </a:ln>
          </c:spPr>
          <c:invertIfNegative val="0"/>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Sheet1!$C$2:$C$34</c:f>
              <c:numCache>
                <c:formatCode>0.00%</c:formatCode>
                <c:ptCount val="33"/>
                <c:pt idx="0">
                  <c:v>0</c:v>
                </c:pt>
                <c:pt idx="1">
                  <c:v>0</c:v>
                </c:pt>
                <c:pt idx="2">
                  <c:v>-0.13556442541837599</c:v>
                </c:pt>
                <c:pt idx="3">
                  <c:v>0</c:v>
                </c:pt>
                <c:pt idx="4">
                  <c:v>0</c:v>
                </c:pt>
                <c:pt idx="5">
                  <c:v>-8.2277217645693197E-3</c:v>
                </c:pt>
                <c:pt idx="6">
                  <c:v>0</c:v>
                </c:pt>
                <c:pt idx="7">
                  <c:v>0</c:v>
                </c:pt>
                <c:pt idx="8">
                  <c:v>-1.1460267979346299E-3</c:v>
                </c:pt>
                <c:pt idx="9">
                  <c:v>-0.16620709113045701</c:v>
                </c:pt>
                <c:pt idx="10">
                  <c:v>0</c:v>
                </c:pt>
                <c:pt idx="11">
                  <c:v>0</c:v>
                </c:pt>
                <c:pt idx="12">
                  <c:v>0</c:v>
                </c:pt>
                <c:pt idx="13">
                  <c:v>0</c:v>
                </c:pt>
                <c:pt idx="14">
                  <c:v>0</c:v>
                </c:pt>
                <c:pt idx="15">
                  <c:v>0</c:v>
                </c:pt>
                <c:pt idx="16">
                  <c:v>0</c:v>
                </c:pt>
                <c:pt idx="17">
                  <c:v>0</c:v>
                </c:pt>
                <c:pt idx="18">
                  <c:v>-4.70956675090193E-2</c:v>
                </c:pt>
                <c:pt idx="19">
                  <c:v>0</c:v>
                </c:pt>
                <c:pt idx="20">
                  <c:v>-5.5399059730745197E-3</c:v>
                </c:pt>
                <c:pt idx="21">
                  <c:v>-5.2232247695290002E-2</c:v>
                </c:pt>
                <c:pt idx="22">
                  <c:v>0</c:v>
                </c:pt>
                <c:pt idx="23">
                  <c:v>-5.1072991437748599E-2</c:v>
                </c:pt>
                <c:pt idx="24" formatCode="0.000%">
                  <c:v>-3.6041166100222698E-2</c:v>
                </c:pt>
                <c:pt idx="25">
                  <c:v>-8.5575850565720396E-2</c:v>
                </c:pt>
                <c:pt idx="26">
                  <c:v>0</c:v>
                </c:pt>
                <c:pt idx="27">
                  <c:v>-0.135903580777786</c:v>
                </c:pt>
                <c:pt idx="28">
                  <c:v>0</c:v>
                </c:pt>
                <c:pt idx="29">
                  <c:v>-0.104793225087064</c:v>
                </c:pt>
                <c:pt idx="30">
                  <c:v>-0.30889606786534601</c:v>
                </c:pt>
                <c:pt idx="31">
                  <c:v>0</c:v>
                </c:pt>
                <c:pt idx="32">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36CC-4FC0-BDB3-32270CF18028}"/>
            </c:ext>
          </c:extLst>
        </c:ser>
        <c:ser>
          <c:idx val="1"/>
          <c:order val="2"/>
          <c:tx>
            <c:strRef>
              <c:f>Sheet1!$D$1</c:f>
              <c:strCache>
                <c:ptCount val="1"/>
                <c:pt idx="0">
                  <c:v>InRange</c:v>
                </c:pt>
              </c:strCache>
            </c:strRef>
          </c:tx>
          <c:spPr>
            <a:solidFill>
              <a:srgbClr val="00384C"/>
            </a:solidFill>
            <a:ln w="12700">
              <a:noFill/>
              <a:prstDash val="dash"/>
            </a:ln>
          </c:spPr>
          <c:invertIfNegative val="0"/>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Sheet1!$D$2:$D$34</c:f>
              <c:numCache>
                <c:formatCode>0.00%</c:formatCode>
                <c:ptCount val="33"/>
                <c:pt idx="0">
                  <c:v>0</c:v>
                </c:pt>
                <c:pt idx="1">
                  <c:v>0</c:v>
                </c:pt>
                <c:pt idx="2">
                  <c:v>0</c:v>
                </c:pt>
                <c:pt idx="3">
                  <c:v>0</c:v>
                </c:pt>
                <c:pt idx="4">
                  <c:v>0</c:v>
                </c:pt>
                <c:pt idx="5">
                  <c:v>0</c:v>
                </c:pt>
                <c:pt idx="6">
                  <c:v>4.6254077796220601E-2</c:v>
                </c:pt>
                <c:pt idx="7">
                  <c:v>0</c:v>
                </c:pt>
                <c:pt idx="8">
                  <c:v>0</c:v>
                </c:pt>
                <c:pt idx="9">
                  <c:v>0</c:v>
                </c:pt>
                <c:pt idx="10">
                  <c:v>4.4335792473876201E-2</c:v>
                </c:pt>
                <c:pt idx="11">
                  <c:v>0</c:v>
                </c:pt>
                <c:pt idx="12">
                  <c:v>0</c:v>
                </c:pt>
                <c:pt idx="13">
                  <c:v>0</c:v>
                </c:pt>
                <c:pt idx="14">
                  <c:v>0</c:v>
                </c:pt>
                <c:pt idx="15">
                  <c:v>5.4998688342965597E-2</c:v>
                </c:pt>
                <c:pt idx="16">
                  <c:v>7.5598983755462507E-2</c:v>
                </c:pt>
                <c:pt idx="17">
                  <c:v>4.53679209952507E-2</c:v>
                </c:pt>
                <c:pt idx="18">
                  <c:v>0</c:v>
                </c:pt>
                <c:pt idx="19">
                  <c:v>0</c:v>
                </c:pt>
                <c:pt idx="20">
                  <c:v>0</c:v>
                </c:pt>
                <c:pt idx="21">
                  <c:v>0</c:v>
                </c:pt>
                <c:pt idx="22">
                  <c:v>0</c:v>
                </c:pt>
                <c:pt idx="23">
                  <c:v>0</c:v>
                </c:pt>
                <c:pt idx="24" formatCode="0.000%">
                  <c:v>0</c:v>
                </c:pt>
                <c:pt idx="25">
                  <c:v>0</c:v>
                </c:pt>
                <c:pt idx="26">
                  <c:v>0</c:v>
                </c:pt>
                <c:pt idx="27">
                  <c:v>0</c:v>
                </c:pt>
                <c:pt idx="28">
                  <c:v>0</c:v>
                </c:pt>
                <c:pt idx="29">
                  <c:v>0</c:v>
                </c:pt>
                <c:pt idx="30">
                  <c:v>0</c:v>
                </c:pt>
                <c:pt idx="31">
                  <c:v>0</c:v>
                </c:pt>
                <c:pt idx="32">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36CC-4FC0-BDB3-32270CF18028}"/>
            </c:ext>
          </c:extLst>
        </c:ser>
        <c:dLbls>
          <c:showLegendKey val="0"/>
          <c:showVal val="0"/>
          <c:showCatName val="0"/>
          <c:showSerName val="0"/>
          <c:showPercent val="0"/>
          <c:showBubbleSize val="0"/>
        </c:dLbls>
        <c:gapWidth val="24"/>
        <c:overlap val="100"/>
        <c:axId val="41708928"/>
        <c:axId val="41723008"/>
      </c:barChart>
      <c:lineChart>
        <c:grouping val="standard"/>
        <c:varyColors val="0"/>
        <c:ser>
          <c:idx val="2"/>
          <c:order val="3"/>
          <c:tx>
            <c:strRef>
              <c:f>Sheet1!$E$1</c:f>
              <c:strCache>
                <c:ptCount val="1"/>
                <c:pt idx="0">
                  <c:v>Average</c:v>
                </c:pt>
              </c:strCache>
            </c:strRef>
          </c:tx>
          <c:spPr>
            <a:ln w="12700">
              <a:solidFill>
                <a:schemeClr val="tx1"/>
              </a:solidFill>
              <a:prstDash val="dash"/>
            </a:ln>
          </c:spPr>
          <c:marker>
            <c:symbol val="none"/>
          </c:marker>
          <c:dLbls>
            <c:dLbl>
              <c:idx val="32"/>
              <c:tx>
                <c:rich>
                  <a:bodyPr wrap="square" lIns="38100" tIns="19050" rIns="38100" bIns="19050" anchor="ctr">
                    <a:spAutoFit/>
                  </a:bodyPr>
                  <a:lstStyle/>
                  <a:p>
                    <a:pPr>
                      <a:defRPr b="1"/>
                    </a:pPr>
                    <a:r>
                      <a:rPr lang="en-US" b="1"/>
                      <a:t>5.76%</a:t>
                    </a:r>
                  </a:p>
                </c:rich>
              </c:tx>
              <c:spPr>
                <a:noFill/>
                <a:ln>
                  <a:noFill/>
                </a:ln>
                <a:effectLst/>
              </c:sp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0"/>
                </c:ext>
                <c:ext xmlns:c16="http://schemas.microsoft.com/office/drawing/2014/chart" uri="{C3380CC4-5D6E-409C-BE32-E72D297353CC}">
                  <c16:uniqueId val="{0000001F-36CC-4FC0-BDB3-32270CF18028}"/>
                </c:ext>
              </c:extLst>
            </c:dLbl>
            <c:spPr>
              <a:noFill/>
              <a:ln>
                <a:noFill/>
              </a:ln>
              <a:effectLst/>
            </c:sp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Sheet1!$E$2:$E$34</c:f>
              <c:numCache>
                <c:formatCode>0.00%</c:formatCode>
                <c:ptCount val="33"/>
                <c:pt idx="0">
                  <c:v>5.7640175166009999E-2</c:v>
                </c:pt>
                <c:pt idx="1">
                  <c:v>5.7640175166009999E-2</c:v>
                </c:pt>
                <c:pt idx="2">
                  <c:v>5.7640175166009999E-2</c:v>
                </c:pt>
                <c:pt idx="3">
                  <c:v>5.7640175166009999E-2</c:v>
                </c:pt>
                <c:pt idx="4">
                  <c:v>5.7640175166009999E-2</c:v>
                </c:pt>
                <c:pt idx="5">
                  <c:v>5.7640175166009999E-2</c:v>
                </c:pt>
                <c:pt idx="6">
                  <c:v>5.7640175166009999E-2</c:v>
                </c:pt>
                <c:pt idx="7">
                  <c:v>5.7640175166009999E-2</c:v>
                </c:pt>
                <c:pt idx="8">
                  <c:v>5.7640175166009999E-2</c:v>
                </c:pt>
                <c:pt idx="9">
                  <c:v>5.7640175166009999E-2</c:v>
                </c:pt>
                <c:pt idx="10">
                  <c:v>5.7640175166009999E-2</c:v>
                </c:pt>
                <c:pt idx="11">
                  <c:v>5.7640175166009999E-2</c:v>
                </c:pt>
                <c:pt idx="12">
                  <c:v>5.7640175166009999E-2</c:v>
                </c:pt>
                <c:pt idx="13">
                  <c:v>5.7640175166009999E-2</c:v>
                </c:pt>
                <c:pt idx="14">
                  <c:v>5.7640175166009999E-2</c:v>
                </c:pt>
                <c:pt idx="15">
                  <c:v>5.7640175166009999E-2</c:v>
                </c:pt>
                <c:pt idx="16">
                  <c:v>5.7640175166009999E-2</c:v>
                </c:pt>
                <c:pt idx="17">
                  <c:v>5.7640175166009999E-2</c:v>
                </c:pt>
                <c:pt idx="18">
                  <c:v>5.7640175166009999E-2</c:v>
                </c:pt>
                <c:pt idx="19">
                  <c:v>5.7640175166009999E-2</c:v>
                </c:pt>
                <c:pt idx="20">
                  <c:v>5.7640175166009999E-2</c:v>
                </c:pt>
                <c:pt idx="21">
                  <c:v>5.7640175166009999E-2</c:v>
                </c:pt>
                <c:pt idx="22">
                  <c:v>5.7640175166009999E-2</c:v>
                </c:pt>
                <c:pt idx="23">
                  <c:v>5.7640175166009999E-2</c:v>
                </c:pt>
                <c:pt idx="24">
                  <c:v>5.7640175166009999E-2</c:v>
                </c:pt>
                <c:pt idx="25">
                  <c:v>5.7640175166009999E-2</c:v>
                </c:pt>
                <c:pt idx="26">
                  <c:v>5.7640175166009999E-2</c:v>
                </c:pt>
                <c:pt idx="27">
                  <c:v>5.7640175166009999E-2</c:v>
                </c:pt>
                <c:pt idx="28">
                  <c:v>5.7640175166009999E-2</c:v>
                </c:pt>
                <c:pt idx="29">
                  <c:v>5.7640175166009999E-2</c:v>
                </c:pt>
                <c:pt idx="30">
                  <c:v>5.7640175166009999E-2</c:v>
                </c:pt>
                <c:pt idx="31">
                  <c:v>5.7640175166009999E-2</c:v>
                </c:pt>
                <c:pt idx="32">
                  <c:v>5.7640175166009999E-2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36CC-4FC0-BDB3-32270CF18028}"/>
            </c:ext>
          </c:extLst>
        </c:ser>
        <c:dLbls>
          <c:showLegendKey val="0"/>
          <c:showVal val="0"/>
          <c:showCatName val="0"/>
          <c:showSerName val="0"/>
          <c:showPercent val="0"/>
          <c:showBubbleSize val="0"/>
        </c:dLbls>
        <c:marker val="1"/>
        <c:smooth val="0"/>
        <c:axId val="41708928"/>
        <c:axId val="41723008"/>
      </c:lineChart>
      <c:catAx>
        <c:axId val="41708928"/>
        <c:scaling>
          <c:orientation val="minMax"/>
        </c:scaling>
        <c:delete val="0"/>
        <c:axPos val="b"/>
        <c:numFmt formatCode="General" sourceLinked="0"/>
        <c:majorTickMark val="out"/>
        <c:minorTickMark val="none"/>
        <c:tickLblPos val="low"/>
        <c:crossAx val="41723008"/>
        <c:crosses val="autoZero"/>
        <c:auto val="0"/>
        <c:lblAlgn val="ctr"/>
        <c:lblOffset val="100"/>
        <c:noMultiLvlLbl val="1"/>
      </c:catAx>
      <c:valAx>
        <c:axId val="41723008"/>
        <c:scaling>
          <c:orientation val="minMax"/>
          <c:max val="0.9"/>
          <c:min val="-0.60000000000000009"/>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0.15000000000000002"/>
        <c:minorUnit val="5.000000000000001E-2"/>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areaChart>
        <c:grouping val="standard"/>
        <c:varyColors val="0"/>
        <c:ser>
          <c:idx val="3"/>
          <c:order val="4"/>
          <c:tx>
            <c:strRef>
              <c:f>Sheet1!$F$1</c:f>
              <c:strCache>
                <c:ptCount val="1"/>
                <c:pt idx="0">
                  <c:v>2% Above</c:v>
                </c:pt>
              </c:strCache>
            </c:strRef>
          </c:tx>
          <c:spPr>
            <a:solidFill>
              <a:srgbClr val="E4E4E4"/>
            </a:solidFill>
            <a:ln>
              <a:noFill/>
            </a:ln>
          </c:spPr>
          <c:cat>
            <c:strRef>
              <c:f>Sheet1!$A$2:$A$32</c:f>
              <c:strCache>
                <c:ptCount val="31"/>
                <c:pt idx="0">
                  <c:v>1992</c:v>
                </c:pt>
                <c:pt idx="3">
                  <c:v>1995</c:v>
                </c:pt>
                <c:pt idx="8">
                  <c:v>2000</c:v>
                </c:pt>
                <c:pt idx="13">
                  <c:v>2005</c:v>
                </c:pt>
                <c:pt idx="18">
                  <c:v>2010</c:v>
                </c:pt>
                <c:pt idx="23">
                  <c:v>2015</c:v>
                </c:pt>
                <c:pt idx="28">
                  <c:v>2020</c:v>
                </c:pt>
                <c:pt idx="30">
                  <c:v>2022</c:v>
                </c:pt>
              </c:strCache>
            </c:strRef>
          </c:cat>
          <c:val>
            <c:numRef>
              <c:f>Sheet1!$F$2:$F$32</c:f>
              <c:numCache>
                <c:formatCode>0.00%</c:formatCode>
                <c:ptCount val="31"/>
                <c:pt idx="0">
                  <c:v>3.9023236078198999E-2</c:v>
                </c:pt>
                <c:pt idx="1">
                  <c:v>3.9023236078198999E-2</c:v>
                </c:pt>
                <c:pt idx="2">
                  <c:v>3.9023236078198999E-2</c:v>
                </c:pt>
                <c:pt idx="3">
                  <c:v>3.9023236078198999E-2</c:v>
                </c:pt>
                <c:pt idx="4">
                  <c:v>3.9023236078198999E-2</c:v>
                </c:pt>
                <c:pt idx="5">
                  <c:v>3.9023236078198999E-2</c:v>
                </c:pt>
                <c:pt idx="6">
                  <c:v>3.9023236078198999E-2</c:v>
                </c:pt>
                <c:pt idx="7">
                  <c:v>3.9023236078198999E-2</c:v>
                </c:pt>
                <c:pt idx="8">
                  <c:v>3.9023236078198999E-2</c:v>
                </c:pt>
                <c:pt idx="9">
                  <c:v>3.9023236078198999E-2</c:v>
                </c:pt>
                <c:pt idx="10">
                  <c:v>3.9023236078198999E-2</c:v>
                </c:pt>
                <c:pt idx="11">
                  <c:v>3.9023236078198999E-2</c:v>
                </c:pt>
                <c:pt idx="12">
                  <c:v>3.9023236078198999E-2</c:v>
                </c:pt>
                <c:pt idx="13">
                  <c:v>3.9023236078198999E-2</c:v>
                </c:pt>
                <c:pt idx="14">
                  <c:v>3.9023236078198999E-2</c:v>
                </c:pt>
                <c:pt idx="15">
                  <c:v>3.9023236078198999E-2</c:v>
                </c:pt>
                <c:pt idx="16">
                  <c:v>3.9023236078198999E-2</c:v>
                </c:pt>
                <c:pt idx="17">
                  <c:v>3.9023236078198999E-2</c:v>
                </c:pt>
                <c:pt idx="18">
                  <c:v>3.9023236078198999E-2</c:v>
                </c:pt>
                <c:pt idx="19">
                  <c:v>3.9023236078198999E-2</c:v>
                </c:pt>
                <c:pt idx="20">
                  <c:v>3.9023236078198999E-2</c:v>
                </c:pt>
                <c:pt idx="21">
                  <c:v>3.9023236078198999E-2</c:v>
                </c:pt>
                <c:pt idx="22">
                  <c:v>3.9023236078198999E-2</c:v>
                </c:pt>
                <c:pt idx="23">
                  <c:v>3.9023236078198999E-2</c:v>
                </c:pt>
                <c:pt idx="24">
                  <c:v>3.9023236078198999E-2</c:v>
                </c:pt>
                <c:pt idx="25">
                  <c:v>3.9023236078198999E-2</c:v>
                </c:pt>
                <c:pt idx="26">
                  <c:v>3.9023236078198999E-2</c:v>
                </c:pt>
                <c:pt idx="27">
                  <c:v>3.9023236078198999E-2</c:v>
                </c:pt>
                <c:pt idx="28">
                  <c:v>3.9023236078198999E-2</c:v>
                </c:pt>
                <c:pt idx="29">
                  <c:v>3.9023236078198999E-2</c:v>
                </c:pt>
                <c:pt idx="30">
                  <c:v>3.9023236078198999E-2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A6C4-4154-9563-173B340CE762}"/>
            </c:ext>
          </c:extLst>
        </c:ser>
        <c:ser>
          <c:idx val="4"/>
          <c:order val="5"/>
          <c:tx>
            <c:strRef>
              <c:f>Sheet1!$G$1</c:f>
              <c:strCache>
                <c:ptCount val="1"/>
                <c:pt idx="0">
                  <c:v>2% Below</c:v>
                </c:pt>
              </c:strCache>
            </c:strRef>
          </c:tx>
          <c:spPr>
            <a:solidFill>
              <a:schemeClr val="bg1"/>
            </a:solidFill>
          </c:spPr>
          <c:cat>
            <c:strRef>
              <c:f>Sheet1!$A$2:$A$32</c:f>
              <c:strCache>
                <c:ptCount val="31"/>
                <c:pt idx="0">
                  <c:v>1992</c:v>
                </c:pt>
                <c:pt idx="3">
                  <c:v>1995</c:v>
                </c:pt>
                <c:pt idx="8">
                  <c:v>2000</c:v>
                </c:pt>
                <c:pt idx="13">
                  <c:v>2005</c:v>
                </c:pt>
                <c:pt idx="18">
                  <c:v>2010</c:v>
                </c:pt>
                <c:pt idx="23">
                  <c:v>2015</c:v>
                </c:pt>
                <c:pt idx="28">
                  <c:v>2020</c:v>
                </c:pt>
                <c:pt idx="30">
                  <c:v>2022</c:v>
                </c:pt>
              </c:strCache>
            </c:strRef>
          </c:cat>
          <c:val>
            <c:numRef>
              <c:f>Sheet1!$G$2:$G$32</c:f>
              <c:numCache>
                <c:formatCode>0.00%</c:formatCode>
                <c:ptCount val="31"/>
                <c:pt idx="0">
                  <c:v>-9.767639218009991E-4</c:v>
                </c:pt>
                <c:pt idx="1">
                  <c:v>-9.767639218009991E-4</c:v>
                </c:pt>
                <c:pt idx="2">
                  <c:v>-9.767639218009991E-4</c:v>
                </c:pt>
                <c:pt idx="3">
                  <c:v>-9.767639218009991E-4</c:v>
                </c:pt>
                <c:pt idx="4">
                  <c:v>-9.767639218009991E-4</c:v>
                </c:pt>
                <c:pt idx="5">
                  <c:v>-9.767639218009991E-4</c:v>
                </c:pt>
                <c:pt idx="6">
                  <c:v>-9.767639218009991E-4</c:v>
                </c:pt>
                <c:pt idx="7">
                  <c:v>-9.767639218009991E-4</c:v>
                </c:pt>
                <c:pt idx="8">
                  <c:v>-9.767639218009991E-4</c:v>
                </c:pt>
                <c:pt idx="9">
                  <c:v>-9.767639218009991E-4</c:v>
                </c:pt>
                <c:pt idx="10">
                  <c:v>-9.767639218009991E-4</c:v>
                </c:pt>
                <c:pt idx="11">
                  <c:v>-9.767639218009991E-4</c:v>
                </c:pt>
                <c:pt idx="12">
                  <c:v>-9.767639218009991E-4</c:v>
                </c:pt>
                <c:pt idx="13">
                  <c:v>-9.767639218009991E-4</c:v>
                </c:pt>
                <c:pt idx="14">
                  <c:v>-9.767639218009991E-4</c:v>
                </c:pt>
                <c:pt idx="15">
                  <c:v>-9.767639218009991E-4</c:v>
                </c:pt>
                <c:pt idx="16">
                  <c:v>-9.767639218009991E-4</c:v>
                </c:pt>
                <c:pt idx="17">
                  <c:v>-9.767639218009991E-4</c:v>
                </c:pt>
                <c:pt idx="18">
                  <c:v>-9.767639218009991E-4</c:v>
                </c:pt>
                <c:pt idx="19">
                  <c:v>-9.767639218009991E-4</c:v>
                </c:pt>
                <c:pt idx="20">
                  <c:v>-9.767639218009991E-4</c:v>
                </c:pt>
                <c:pt idx="21">
                  <c:v>-9.767639218009991E-4</c:v>
                </c:pt>
                <c:pt idx="22">
                  <c:v>-9.767639218009991E-4</c:v>
                </c:pt>
                <c:pt idx="23">
                  <c:v>-9.767639218009991E-4</c:v>
                </c:pt>
                <c:pt idx="24">
                  <c:v>-9.767639218009991E-4</c:v>
                </c:pt>
                <c:pt idx="25">
                  <c:v>-9.767639218009991E-4</c:v>
                </c:pt>
                <c:pt idx="26">
                  <c:v>-9.767639218009991E-4</c:v>
                </c:pt>
                <c:pt idx="27">
                  <c:v>-9.767639218009991E-4</c:v>
                </c:pt>
                <c:pt idx="28">
                  <c:v>-9.767639218009991E-4</c:v>
                </c:pt>
                <c:pt idx="29">
                  <c:v>-9.767639218009991E-4</c:v>
                </c:pt>
                <c:pt idx="30">
                  <c:v>-9.767639218009991E-4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6C4-4154-9563-173B340CE762}"/>
            </c:ext>
          </c:extLst>
        </c:ser>
        <c:dLbls>
          <c:showLegendKey val="0"/>
          <c:showVal val="0"/>
          <c:showCatName val="0"/>
          <c:showSerName val="0"/>
          <c:showPercent val="0"/>
          <c:showBubbleSize val="0"/>
        </c:dLbls>
        <c:axId val="41708928"/>
        <c:axId val="41723008"/>
      </c:areaChart>
      <c:barChart>
        <c:barDir val="col"/>
        <c:grouping val="clustered"/>
        <c:varyColors val="0"/>
        <c:ser>
          <c:idx val="0"/>
          <c:order val="0"/>
          <c:tx>
            <c:strRef>
              <c:f>Sheet1!$B$1</c:f>
              <c:strCache>
                <c:ptCount val="1"/>
                <c:pt idx="0">
                  <c:v>EM Prof 1yr</c:v>
                </c:pt>
              </c:strCache>
            </c:strRef>
          </c:tx>
          <c:spPr>
            <a:solidFill>
              <a:srgbClr val="109CBF"/>
            </a:solidFill>
            <a:ln>
              <a:noFill/>
            </a:ln>
          </c:spPr>
          <c:invertIfNegative val="0"/>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A6C4-4154-9563-173B340CE762}"/>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6C4-4154-9563-173B340CE762}"/>
              </c:ext>
            </c:extLst>
          </c:dPt>
          <c:dPt>
            <c:idx val="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6C4-4154-9563-173B340CE762}"/>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6C4-4154-9563-173B340CE76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6C4-4154-9563-173B340CE762}"/>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6C4-4154-9563-173B340CE762}"/>
              </c:ext>
            </c:extLst>
          </c:dPt>
          <c:dPt>
            <c:idx val="1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A6C4-4154-9563-173B340CE762}"/>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A6C4-4154-9563-173B340CE762}"/>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A6C4-4154-9563-173B340CE762}"/>
              </c:ext>
            </c:extLst>
          </c:dPt>
          <c:dPt>
            <c:idx val="2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A6C4-4154-9563-173B340CE762}"/>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A6C4-4154-9563-173B340CE762}"/>
              </c:ext>
            </c:extLst>
          </c:dPt>
          <c:dPt>
            <c:idx val="2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A6C4-4154-9563-173B340CE762}"/>
              </c:ext>
            </c:extLst>
          </c:dPt>
          <c:dPt>
            <c:idx val="2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A6C4-4154-9563-173B340CE762}"/>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A6C4-4154-9563-173B340CE762}"/>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A6C4-4154-9563-173B340CE762}"/>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A6C4-4154-9563-173B340CE762}"/>
              </c:ext>
            </c:extLst>
          </c:dPt>
          <c:dPt>
            <c:idx val="3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A6C4-4154-9563-173B340CE762}"/>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A6C4-4154-9563-173B340CE762}"/>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A6C4-4154-9563-173B340CE762}"/>
              </c:ext>
            </c:extLst>
          </c:dPt>
          <c:dPt>
            <c:idx val="3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A6C4-4154-9563-173B340CE762}"/>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A6C4-4154-9563-173B340CE762}"/>
              </c:ext>
            </c:extLst>
          </c:dPt>
          <c:dPt>
            <c:idx val="3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A6C4-4154-9563-173B340CE762}"/>
              </c:ext>
            </c:extLst>
          </c:dPt>
          <c:dPt>
            <c:idx val="4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A6C4-4154-9563-173B340CE762}"/>
              </c:ext>
            </c:extLst>
          </c:dPt>
          <c:dPt>
            <c:idx val="6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A6C4-4154-9563-173B340CE762}"/>
              </c:ext>
            </c:extLst>
          </c:dPt>
          <c:dPt>
            <c:idx val="6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A6C4-4154-9563-173B340CE762}"/>
              </c:ext>
            </c:extLst>
          </c:dPt>
          <c:dPt>
            <c:idx val="6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A6C4-4154-9563-173B340CE762}"/>
              </c:ext>
            </c:extLst>
          </c:dPt>
          <c:cat>
            <c:strRef>
              <c:f>Sheet1!$A$2:$A$32</c:f>
              <c:strCache>
                <c:ptCount val="31"/>
                <c:pt idx="0">
                  <c:v>1992</c:v>
                </c:pt>
                <c:pt idx="3">
                  <c:v>1995</c:v>
                </c:pt>
                <c:pt idx="8">
                  <c:v>2000</c:v>
                </c:pt>
                <c:pt idx="13">
                  <c:v>2005</c:v>
                </c:pt>
                <c:pt idx="18">
                  <c:v>2010</c:v>
                </c:pt>
                <c:pt idx="23">
                  <c:v>2015</c:v>
                </c:pt>
                <c:pt idx="28">
                  <c:v>2020</c:v>
                </c:pt>
                <c:pt idx="30">
                  <c:v>2022</c:v>
                </c:pt>
              </c:strCache>
            </c:strRef>
          </c:cat>
          <c:val>
            <c:numRef>
              <c:f>Sheet1!$B$2:$B$32</c:f>
              <c:numCache>
                <c:formatCode>0.00%</c:formatCode>
                <c:ptCount val="31"/>
                <c:pt idx="0">
                  <c:v>0.157842472458636</c:v>
                </c:pt>
                <c:pt idx="1">
                  <c:v>-0.45828757216395999</c:v>
                </c:pt>
                <c:pt idx="2">
                  <c:v>-5.9321340846134598E-3</c:v>
                </c:pt>
                <c:pt idx="3">
                  <c:v>7.7436857614560303E-2</c:v>
                </c:pt>
                <c:pt idx="4">
                  <c:v>4.1669989350146902E-2</c:v>
                </c:pt>
                <c:pt idx="5">
                  <c:v>1.88740654948256E-2</c:v>
                </c:pt>
                <c:pt idx="6">
                  <c:v>5.86344219963785E-2</c:v>
                </c:pt>
                <c:pt idx="7">
                  <c:v>0.16189533587249899</c:v>
                </c:pt>
                <c:pt idx="8">
                  <c:v>0.110101274398119</c:v>
                </c:pt>
                <c:pt idx="9">
                  <c:v>9.6787108336028493E-2</c:v>
                </c:pt>
                <c:pt idx="10">
                  <c:v>1.93957127984987E-2</c:v>
                </c:pt>
                <c:pt idx="11">
                  <c:v>-7.4478072098590295E-2</c:v>
                </c:pt>
                <c:pt idx="12">
                  <c:v>-3.4214748545711403E-2</c:v>
                </c:pt>
                <c:pt idx="13">
                  <c:v>-3.3638323578252201E-2</c:v>
                </c:pt>
                <c:pt idx="14">
                  <c:v>-3.3745379214470898E-2</c:v>
                </c:pt>
                <c:pt idx="15">
                  <c:v>8.4586293147730099E-2</c:v>
                </c:pt>
                <c:pt idx="16">
                  <c:v>7.06513797986075E-2</c:v>
                </c:pt>
                <c:pt idx="17">
                  <c:v>-0.193806269061571</c:v>
                </c:pt>
                <c:pt idx="18">
                  <c:v>3.4621636947646001E-2</c:v>
                </c:pt>
                <c:pt idx="19">
                  <c:v>0.14369341098080701</c:v>
                </c:pt>
                <c:pt idx="20">
                  <c:v>7.9623337295778598E-2</c:v>
                </c:pt>
                <c:pt idx="21">
                  <c:v>-3.6164841908065501E-2</c:v>
                </c:pt>
                <c:pt idx="22">
                  <c:v>9.52395154572028E-2</c:v>
                </c:pt>
                <c:pt idx="23">
                  <c:v>1.3103884785073801E-2</c:v>
                </c:pt>
                <c:pt idx="24" formatCode="0.000%">
                  <c:v>-2.3032677116979101E-2</c:v>
                </c:pt>
                <c:pt idx="25">
                  <c:v>0.116578392502589</c:v>
                </c:pt>
                <c:pt idx="26">
                  <c:v>-2.0819469003890801E-2</c:v>
                </c:pt>
                <c:pt idx="27">
                  <c:v>6.21779709619723E-2</c:v>
                </c:pt>
                <c:pt idx="28">
                  <c:v>3.0996894667608001E-2</c:v>
                </c:pt>
                <c:pt idx="29">
                  <c:v>4.45777215446597E-2</c:v>
                </c:pt>
                <c:pt idx="30">
                  <c:v>-1.4647871209093499E-2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A6C4-4154-9563-173B340CE762}"/>
            </c:ext>
          </c:extLst>
        </c:ser>
        <c:ser>
          <c:idx val="5"/>
          <c:order val="1"/>
          <c:tx>
            <c:strRef>
              <c:f>Sheet1!$C$1</c:f>
              <c:strCache>
                <c:ptCount val="1"/>
                <c:pt idx="0">
                  <c:v>Negative</c:v>
                </c:pt>
              </c:strCache>
            </c:strRef>
          </c:tx>
          <c:spPr>
            <a:solidFill>
              <a:srgbClr val="C00000"/>
            </a:solidFill>
            <a:ln>
              <a:noFill/>
            </a:ln>
          </c:spPr>
          <c:invertIfNegative val="0"/>
          <c:cat>
            <c:strRef>
              <c:f>Sheet1!$A$2:$A$32</c:f>
              <c:strCache>
                <c:ptCount val="31"/>
                <c:pt idx="0">
                  <c:v>1992</c:v>
                </c:pt>
                <c:pt idx="3">
                  <c:v>1995</c:v>
                </c:pt>
                <c:pt idx="8">
                  <c:v>2000</c:v>
                </c:pt>
                <c:pt idx="13">
                  <c:v>2005</c:v>
                </c:pt>
                <c:pt idx="18">
                  <c:v>2010</c:v>
                </c:pt>
                <c:pt idx="23">
                  <c:v>2015</c:v>
                </c:pt>
                <c:pt idx="28">
                  <c:v>2020</c:v>
                </c:pt>
                <c:pt idx="30">
                  <c:v>2022</c:v>
                </c:pt>
              </c:strCache>
            </c:strRef>
          </c:cat>
          <c:val>
            <c:numRef>
              <c:f>Sheet1!$C$2:$C$32</c:f>
              <c:numCache>
                <c:formatCode>0.00%</c:formatCode>
                <c:ptCount val="31"/>
                <c:pt idx="0">
                  <c:v>0</c:v>
                </c:pt>
                <c:pt idx="1">
                  <c:v>-0.45828757216395999</c:v>
                </c:pt>
                <c:pt idx="2">
                  <c:v>-5.9321340846134598E-3</c:v>
                </c:pt>
                <c:pt idx="3">
                  <c:v>0</c:v>
                </c:pt>
                <c:pt idx="4">
                  <c:v>0</c:v>
                </c:pt>
                <c:pt idx="5">
                  <c:v>0</c:v>
                </c:pt>
                <c:pt idx="6">
                  <c:v>0</c:v>
                </c:pt>
                <c:pt idx="7">
                  <c:v>0</c:v>
                </c:pt>
                <c:pt idx="8">
                  <c:v>0</c:v>
                </c:pt>
                <c:pt idx="9">
                  <c:v>0</c:v>
                </c:pt>
                <c:pt idx="10">
                  <c:v>0</c:v>
                </c:pt>
                <c:pt idx="11">
                  <c:v>-7.4478072098590295E-2</c:v>
                </c:pt>
                <c:pt idx="12">
                  <c:v>-3.4214748545711403E-2</c:v>
                </c:pt>
                <c:pt idx="13">
                  <c:v>-3.3638323578252201E-2</c:v>
                </c:pt>
                <c:pt idx="14">
                  <c:v>-3.3745379214470898E-2</c:v>
                </c:pt>
                <c:pt idx="15">
                  <c:v>0</c:v>
                </c:pt>
                <c:pt idx="16">
                  <c:v>0</c:v>
                </c:pt>
                <c:pt idx="17">
                  <c:v>-0.193806269061571</c:v>
                </c:pt>
                <c:pt idx="18">
                  <c:v>0</c:v>
                </c:pt>
                <c:pt idx="19">
                  <c:v>0</c:v>
                </c:pt>
                <c:pt idx="20">
                  <c:v>0</c:v>
                </c:pt>
                <c:pt idx="21">
                  <c:v>-3.6164841908065501E-2</c:v>
                </c:pt>
                <c:pt idx="22">
                  <c:v>0</c:v>
                </c:pt>
                <c:pt idx="23">
                  <c:v>0</c:v>
                </c:pt>
                <c:pt idx="24" formatCode="0.000%">
                  <c:v>-2.3032677116979101E-2</c:v>
                </c:pt>
                <c:pt idx="25">
                  <c:v>0</c:v>
                </c:pt>
                <c:pt idx="26">
                  <c:v>-2.0819469003890801E-2</c:v>
                </c:pt>
                <c:pt idx="27">
                  <c:v>0</c:v>
                </c:pt>
                <c:pt idx="28">
                  <c:v>0</c:v>
                </c:pt>
                <c:pt idx="29">
                  <c:v>0</c:v>
                </c:pt>
                <c:pt idx="30">
                  <c:v>-1.4647871209093499E-2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A6C4-4154-9563-173B340CE762}"/>
            </c:ext>
          </c:extLst>
        </c:ser>
        <c:ser>
          <c:idx val="1"/>
          <c:order val="2"/>
          <c:tx>
            <c:strRef>
              <c:f>Sheet1!$D$1</c:f>
              <c:strCache>
                <c:ptCount val="1"/>
                <c:pt idx="0">
                  <c:v>InRange</c:v>
                </c:pt>
              </c:strCache>
            </c:strRef>
          </c:tx>
          <c:spPr>
            <a:solidFill>
              <a:srgbClr val="00384C"/>
            </a:solidFill>
            <a:ln w="12700">
              <a:noFill/>
              <a:prstDash val="dash"/>
            </a:ln>
          </c:spPr>
          <c:invertIfNegative val="0"/>
          <c:cat>
            <c:strRef>
              <c:f>Sheet1!$A$2:$A$32</c:f>
              <c:strCache>
                <c:ptCount val="31"/>
                <c:pt idx="0">
                  <c:v>1992</c:v>
                </c:pt>
                <c:pt idx="3">
                  <c:v>1995</c:v>
                </c:pt>
                <c:pt idx="8">
                  <c:v>2000</c:v>
                </c:pt>
                <c:pt idx="13">
                  <c:v>2005</c:v>
                </c:pt>
                <c:pt idx="18">
                  <c:v>2010</c:v>
                </c:pt>
                <c:pt idx="23">
                  <c:v>2015</c:v>
                </c:pt>
                <c:pt idx="28">
                  <c:v>2020</c:v>
                </c:pt>
                <c:pt idx="30">
                  <c:v>2022</c:v>
                </c:pt>
              </c:strCache>
            </c:strRef>
          </c:cat>
          <c:val>
            <c:numRef>
              <c:f>Sheet1!$D$2:$D$32</c:f>
              <c:numCache>
                <c:formatCode>0.00%</c:formatCode>
                <c:ptCount val="31"/>
                <c:pt idx="0">
                  <c:v>0</c:v>
                </c:pt>
                <c:pt idx="1">
                  <c:v>0</c:v>
                </c:pt>
                <c:pt idx="2">
                  <c:v>0</c:v>
                </c:pt>
                <c:pt idx="3">
                  <c:v>0</c:v>
                </c:pt>
                <c:pt idx="4">
                  <c:v>0</c:v>
                </c:pt>
                <c:pt idx="5">
                  <c:v>1.88740654948256E-2</c:v>
                </c:pt>
                <c:pt idx="6">
                  <c:v>0</c:v>
                </c:pt>
                <c:pt idx="7">
                  <c:v>0</c:v>
                </c:pt>
                <c:pt idx="8">
                  <c:v>0</c:v>
                </c:pt>
                <c:pt idx="9">
                  <c:v>0</c:v>
                </c:pt>
                <c:pt idx="10">
                  <c:v>1.93957127984987E-2</c:v>
                </c:pt>
                <c:pt idx="11">
                  <c:v>0</c:v>
                </c:pt>
                <c:pt idx="12">
                  <c:v>0</c:v>
                </c:pt>
                <c:pt idx="13">
                  <c:v>0</c:v>
                </c:pt>
                <c:pt idx="14">
                  <c:v>0</c:v>
                </c:pt>
                <c:pt idx="15">
                  <c:v>0</c:v>
                </c:pt>
                <c:pt idx="16">
                  <c:v>0</c:v>
                </c:pt>
                <c:pt idx="17">
                  <c:v>0</c:v>
                </c:pt>
                <c:pt idx="18">
                  <c:v>3.4621636947646001E-2</c:v>
                </c:pt>
                <c:pt idx="19">
                  <c:v>0</c:v>
                </c:pt>
                <c:pt idx="20">
                  <c:v>0</c:v>
                </c:pt>
                <c:pt idx="21">
                  <c:v>0</c:v>
                </c:pt>
                <c:pt idx="22">
                  <c:v>0</c:v>
                </c:pt>
                <c:pt idx="23">
                  <c:v>1.3103884785073801E-2</c:v>
                </c:pt>
                <c:pt idx="24" formatCode="0.000%">
                  <c:v>0</c:v>
                </c:pt>
                <c:pt idx="25">
                  <c:v>0</c:v>
                </c:pt>
                <c:pt idx="26">
                  <c:v>0</c:v>
                </c:pt>
                <c:pt idx="27">
                  <c:v>0</c:v>
                </c:pt>
                <c:pt idx="28">
                  <c:v>3.0996894667608001E-2</c:v>
                </c:pt>
                <c:pt idx="29">
                  <c:v>0</c:v>
                </c:pt>
                <c:pt idx="3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A6C4-4154-9563-173B340CE762}"/>
            </c:ext>
          </c:extLst>
        </c:ser>
        <c:dLbls>
          <c:showLegendKey val="0"/>
          <c:showVal val="0"/>
          <c:showCatName val="0"/>
          <c:showSerName val="0"/>
          <c:showPercent val="0"/>
          <c:showBubbleSize val="0"/>
        </c:dLbls>
        <c:gapWidth val="24"/>
        <c:overlap val="100"/>
        <c:axId val="41708928"/>
        <c:axId val="41723008"/>
      </c:barChart>
      <c:lineChart>
        <c:grouping val="standard"/>
        <c:varyColors val="0"/>
        <c:ser>
          <c:idx val="2"/>
          <c:order val="3"/>
          <c:tx>
            <c:strRef>
              <c:f>Sheet1!$E$1</c:f>
              <c:strCache>
                <c:ptCount val="1"/>
                <c:pt idx="0">
                  <c:v>Average</c:v>
                </c:pt>
              </c:strCache>
            </c:strRef>
          </c:tx>
          <c:spPr>
            <a:ln w="12700">
              <a:solidFill>
                <a:schemeClr val="tx1"/>
              </a:solidFill>
              <a:prstDash val="dash"/>
            </a:ln>
          </c:spPr>
          <c:marker>
            <c:symbol val="none"/>
          </c:marker>
          <c:dLbls>
            <c:dLbl>
              <c:idx val="30"/>
              <c:spPr/>
              <c:txPr>
                <a:bodyPr/>
                <a:lstStyle/>
                <a:p>
                  <a:pPr>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1F-A6C4-4154-9563-173B340CE762}"/>
                </c:ext>
              </c:extLst>
            </c:dLbl>
            <c:spPr>
              <a:noFill/>
              <a:ln>
                <a:noFill/>
              </a:ln>
              <a:effectLst/>
            </c:sp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ext>
            </c:extLst>
          </c:dLbls>
          <c:cat>
            <c:strRef>
              <c:f>Sheet1!$A$2:$A$32</c:f>
              <c:strCache>
                <c:ptCount val="31"/>
                <c:pt idx="0">
                  <c:v>1992</c:v>
                </c:pt>
                <c:pt idx="3">
                  <c:v>1995</c:v>
                </c:pt>
                <c:pt idx="8">
                  <c:v>2000</c:v>
                </c:pt>
                <c:pt idx="13">
                  <c:v>2005</c:v>
                </c:pt>
                <c:pt idx="18">
                  <c:v>2010</c:v>
                </c:pt>
                <c:pt idx="23">
                  <c:v>2015</c:v>
                </c:pt>
                <c:pt idx="28">
                  <c:v>2020</c:v>
                </c:pt>
                <c:pt idx="30">
                  <c:v>2022</c:v>
                </c:pt>
              </c:strCache>
            </c:strRef>
          </c:cat>
          <c:val>
            <c:numRef>
              <c:f>Sheet1!$E$2:$E$32</c:f>
              <c:numCache>
                <c:formatCode>0.00%</c:formatCode>
                <c:ptCount val="31"/>
                <c:pt idx="0">
                  <c:v>1.9023236078198998E-2</c:v>
                </c:pt>
                <c:pt idx="1">
                  <c:v>1.9023236078198998E-2</c:v>
                </c:pt>
                <c:pt idx="2">
                  <c:v>1.9023236078198998E-2</c:v>
                </c:pt>
                <c:pt idx="3">
                  <c:v>1.9023236078198998E-2</c:v>
                </c:pt>
                <c:pt idx="4">
                  <c:v>1.9023236078198998E-2</c:v>
                </c:pt>
                <c:pt idx="5">
                  <c:v>1.9023236078198998E-2</c:v>
                </c:pt>
                <c:pt idx="6">
                  <c:v>1.9023236078198998E-2</c:v>
                </c:pt>
                <c:pt idx="7">
                  <c:v>1.9023236078198998E-2</c:v>
                </c:pt>
                <c:pt idx="8">
                  <c:v>1.9023236078198998E-2</c:v>
                </c:pt>
                <c:pt idx="9">
                  <c:v>1.9023236078198998E-2</c:v>
                </c:pt>
                <c:pt idx="10">
                  <c:v>1.9023236078198998E-2</c:v>
                </c:pt>
                <c:pt idx="11">
                  <c:v>1.9023236078198998E-2</c:v>
                </c:pt>
                <c:pt idx="12">
                  <c:v>1.9023236078198998E-2</c:v>
                </c:pt>
                <c:pt idx="13">
                  <c:v>1.9023236078198998E-2</c:v>
                </c:pt>
                <c:pt idx="14">
                  <c:v>1.9023236078198998E-2</c:v>
                </c:pt>
                <c:pt idx="15">
                  <c:v>1.9023236078198998E-2</c:v>
                </c:pt>
                <c:pt idx="16">
                  <c:v>1.9023236078198998E-2</c:v>
                </c:pt>
                <c:pt idx="17">
                  <c:v>1.9023236078198998E-2</c:v>
                </c:pt>
                <c:pt idx="18">
                  <c:v>1.9023236078198998E-2</c:v>
                </c:pt>
                <c:pt idx="19">
                  <c:v>1.9023236078198998E-2</c:v>
                </c:pt>
                <c:pt idx="20">
                  <c:v>1.9023236078198998E-2</c:v>
                </c:pt>
                <c:pt idx="21">
                  <c:v>1.9023236078198998E-2</c:v>
                </c:pt>
                <c:pt idx="22">
                  <c:v>1.9023236078198998E-2</c:v>
                </c:pt>
                <c:pt idx="23">
                  <c:v>1.9023236078198998E-2</c:v>
                </c:pt>
                <c:pt idx="24">
                  <c:v>1.9023236078198998E-2</c:v>
                </c:pt>
                <c:pt idx="25">
                  <c:v>1.9023236078198998E-2</c:v>
                </c:pt>
                <c:pt idx="26">
                  <c:v>1.9023236078198998E-2</c:v>
                </c:pt>
                <c:pt idx="27">
                  <c:v>1.9023236078198998E-2</c:v>
                </c:pt>
                <c:pt idx="28">
                  <c:v>1.9023236078198998E-2</c:v>
                </c:pt>
                <c:pt idx="29">
                  <c:v>1.9023236078198998E-2</c:v>
                </c:pt>
                <c:pt idx="30">
                  <c:v>1.9023236078198998E-2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A6C4-4154-9563-173B340CE762}"/>
            </c:ext>
          </c:extLst>
        </c:ser>
        <c:dLbls>
          <c:showLegendKey val="0"/>
          <c:showVal val="0"/>
          <c:showCatName val="0"/>
          <c:showSerName val="0"/>
          <c:showPercent val="0"/>
          <c:showBubbleSize val="0"/>
        </c:dLbls>
        <c:marker val="1"/>
        <c:smooth val="0"/>
        <c:axId val="41708928"/>
        <c:axId val="41723008"/>
      </c:lineChart>
      <c:catAx>
        <c:axId val="41708928"/>
        <c:scaling>
          <c:orientation val="minMax"/>
        </c:scaling>
        <c:delete val="0"/>
        <c:axPos val="b"/>
        <c:numFmt formatCode="General" sourceLinked="0"/>
        <c:majorTickMark val="out"/>
        <c:minorTickMark val="none"/>
        <c:tickLblPos val="low"/>
        <c:crossAx val="41723008"/>
        <c:crosses val="autoZero"/>
        <c:auto val="0"/>
        <c:lblAlgn val="ctr"/>
        <c:lblOffset val="100"/>
        <c:noMultiLvlLbl val="1"/>
      </c:catAx>
      <c:valAx>
        <c:axId val="41723008"/>
        <c:scaling>
          <c:orientation val="minMax"/>
          <c:max val="0.9"/>
          <c:min val="-0.60000000000000009"/>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0.15000000000000002"/>
        <c:minorUnit val="5.000000000000001E-2"/>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622812762856483E-2"/>
          <c:y val="3.9302535355091095E-2"/>
          <c:w val="0.98539108037948608"/>
          <c:h val="0.8918033242225647"/>
        </c:manualLayout>
      </c:layout>
      <c:barChart>
        <c:barDir val="col"/>
        <c:grouping val="stacked"/>
        <c:varyColors val="0"/>
        <c:ser>
          <c:idx val="0"/>
          <c:order val="0"/>
          <c:tx>
            <c:strRef>
              <c:f>Sheet1!$H$1</c:f>
              <c:strCache>
                <c:ptCount val="1"/>
                <c:pt idx="0">
                  <c:v>Year 1</c:v>
                </c:pt>
              </c:strCache>
            </c:strRef>
          </c:tx>
          <c:spPr>
            <a:solidFill>
              <a:srgbClr val="109CBF"/>
            </a:solidFill>
            <a:ln w="6350">
              <a:solidFill>
                <a:schemeClr val="bg1"/>
              </a:solidFill>
            </a:ln>
            <a:effectLst/>
          </c:spPr>
          <c:invertIfNegative val="0"/>
          <c:dPt>
            <c:idx val="0"/>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29F-46FF-9C3A-E854921328B6}"/>
              </c:ext>
            </c:extLst>
          </c:dPt>
          <c:dPt>
            <c:idx val="1"/>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29F-46FF-9C3A-E854921328B6}"/>
              </c:ext>
            </c:extLst>
          </c:dPt>
          <c:dPt>
            <c:idx val="2"/>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29F-46FF-9C3A-E854921328B6}"/>
              </c:ext>
            </c:extLst>
          </c:dPt>
          <c:dPt>
            <c:idx val="3"/>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B29F-46FF-9C3A-E854921328B6}"/>
              </c:ext>
            </c:extLst>
          </c:dPt>
          <c:dPt>
            <c:idx val="4"/>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B29F-46FF-9C3A-E854921328B6}"/>
              </c:ext>
            </c:extLst>
          </c:dPt>
          <c:dLbls>
            <c:dLbl>
              <c:idx val="0"/>
              <c:tx>
                <c:rich>
                  <a:bodyPr/>
                  <a:lstStyle/>
                  <a:p>
                    <a:pPr>
                      <a:defRPr sz="600">
                        <a:solidFill>
                          <a:schemeClr val="bg1"/>
                        </a:solidFill>
                        <a:latin typeface="Arial" pitchFamily="34" charset="0"/>
                        <a:cs typeface="Arial" pitchFamily="34" charset="0"/>
                      </a:defRPr>
                    </a:pPr>
                    <a:fld id="{918BACD6-05CE-4E02-AF8B-30E2808BE459}" type="CELLRANGE">
                      <a:rPr lang="en-US" sz="600">
                        <a:solidFill>
                          <a:schemeClr val="bg1"/>
                        </a:solidFill>
                        <a:latin typeface="Arial" pitchFamily="34" charset="0"/>
                        <a:cs typeface="Arial" pitchFamily="34" charset="0"/>
                      </a:rPr>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B29F-46FF-9C3A-E854921328B6}"/>
                </c:ext>
              </c:extLst>
            </c:dLbl>
            <c:dLbl>
              <c:idx val="1"/>
              <c:tx>
                <c:rich>
                  <a:bodyPr/>
                  <a:lstStyle/>
                  <a:p>
                    <a:pPr>
                      <a:defRPr sz="600">
                        <a:solidFill>
                          <a:schemeClr val="bg1"/>
                        </a:solidFill>
                        <a:latin typeface="Arial" pitchFamily="34" charset="0"/>
                        <a:cs typeface="Arial" pitchFamily="34" charset="0"/>
                      </a:defRPr>
                    </a:pPr>
                    <a:fld id="{F95DBE5B-1786-4B4A-986B-D0E86EEDA592}"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3-B29F-46FF-9C3A-E854921328B6}"/>
                </c:ext>
              </c:extLst>
            </c:dLbl>
            <c:dLbl>
              <c:idx val="2"/>
              <c:tx>
                <c:rich>
                  <a:bodyPr/>
                  <a:lstStyle/>
                  <a:p>
                    <a:pPr>
                      <a:defRPr sz="600">
                        <a:solidFill>
                          <a:schemeClr val="bg1"/>
                        </a:solidFill>
                        <a:latin typeface="Arial" pitchFamily="34" charset="0"/>
                        <a:cs typeface="Arial" pitchFamily="34" charset="0"/>
                      </a:defRPr>
                    </a:pPr>
                    <a:fld id="{5D44E8B8-7C80-4673-95ED-8AFDB5B72006}"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B29F-46FF-9C3A-E854921328B6}"/>
                </c:ext>
              </c:extLst>
            </c:dLbl>
            <c:dLbl>
              <c:idx val="3"/>
              <c:tx>
                <c:rich>
                  <a:bodyPr/>
                  <a:lstStyle/>
                  <a:p>
                    <a:pPr>
                      <a:defRPr sz="600">
                        <a:solidFill>
                          <a:schemeClr val="bg1"/>
                        </a:solidFill>
                        <a:latin typeface="Arial" pitchFamily="34" charset="0"/>
                        <a:cs typeface="Arial" pitchFamily="34" charset="0"/>
                      </a:defRPr>
                    </a:pPr>
                    <a:fld id="{DB3B6A5A-A61C-4B06-B2B9-0479F5765370}"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B29F-46FF-9C3A-E854921328B6}"/>
                </c:ext>
              </c:extLst>
            </c:dLbl>
            <c:dLbl>
              <c:idx val="4"/>
              <c:tx>
                <c:rich>
                  <a:bodyPr/>
                  <a:lstStyle/>
                  <a:p>
                    <a:pPr>
                      <a:defRPr sz="600">
                        <a:solidFill>
                          <a:schemeClr val="bg1"/>
                        </a:solidFill>
                        <a:latin typeface="Arial" pitchFamily="34" charset="0"/>
                        <a:cs typeface="Arial" pitchFamily="34" charset="0"/>
                      </a:defRPr>
                    </a:pPr>
                    <a:fld id="{6F841A36-6D61-495A-86B8-F95649E6191B}"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B29F-46FF-9C3A-E854921328B6}"/>
                </c:ext>
              </c:extLst>
            </c:dLbl>
            <c:dLbl>
              <c:idx val="5"/>
              <c:tx>
                <c:rich>
                  <a:bodyPr/>
                  <a:lstStyle/>
                  <a:p>
                    <a:pPr>
                      <a:defRPr sz="600">
                        <a:solidFill>
                          <a:schemeClr val="bg1"/>
                        </a:solidFill>
                        <a:latin typeface="Arial" pitchFamily="34" charset="0"/>
                        <a:cs typeface="Arial" pitchFamily="34" charset="0"/>
                      </a:defRPr>
                    </a:pPr>
                    <a:fld id="{928EB1C1-288A-4774-AC03-D8D25CF3D8C4}"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B29F-46FF-9C3A-E854921328B6}"/>
                </c:ext>
              </c:extLst>
            </c:dLbl>
            <c:dLbl>
              <c:idx val="6"/>
              <c:tx>
                <c:rich>
                  <a:bodyPr/>
                  <a:lstStyle/>
                  <a:p>
                    <a:pPr>
                      <a:defRPr sz="600">
                        <a:solidFill>
                          <a:schemeClr val="bg1"/>
                        </a:solidFill>
                        <a:latin typeface="Arial" pitchFamily="34" charset="0"/>
                        <a:cs typeface="Arial" pitchFamily="34" charset="0"/>
                      </a:defRPr>
                    </a:pPr>
                    <a:fld id="{4995245A-1D5B-434B-AC52-3304099785E4}"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B29F-46FF-9C3A-E854921328B6}"/>
                </c:ext>
              </c:extLst>
            </c:dLbl>
            <c:dLbl>
              <c:idx val="7"/>
              <c:tx>
                <c:rich>
                  <a:bodyPr/>
                  <a:lstStyle/>
                  <a:p>
                    <a:pPr>
                      <a:defRPr sz="600">
                        <a:solidFill>
                          <a:schemeClr val="bg1"/>
                        </a:solidFill>
                        <a:latin typeface="Arial" pitchFamily="34" charset="0"/>
                        <a:cs typeface="Arial" pitchFamily="34" charset="0"/>
                      </a:defRPr>
                    </a:pPr>
                    <a:fld id="{DEA7B802-374E-40B4-A42E-47C1E0EE9493}"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B29F-46FF-9C3A-E854921328B6}"/>
                </c:ext>
              </c:extLst>
            </c:dLbl>
            <c:dLbl>
              <c:idx val="8"/>
              <c:tx>
                <c:rich>
                  <a:bodyPr/>
                  <a:lstStyle/>
                  <a:p>
                    <a:pPr>
                      <a:defRPr sz="600">
                        <a:solidFill>
                          <a:schemeClr val="bg1"/>
                        </a:solidFill>
                        <a:latin typeface="Arial" pitchFamily="34" charset="0"/>
                        <a:cs typeface="Arial" pitchFamily="34" charset="0"/>
                      </a:defRPr>
                    </a:pPr>
                    <a:fld id="{1EA93F8F-BD34-48FB-B066-77C614E8EAFB}"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B29F-46FF-9C3A-E854921328B6}"/>
                </c:ext>
              </c:extLst>
            </c:dLbl>
            <c:dLbl>
              <c:idx val="9"/>
              <c:tx>
                <c:rich>
                  <a:bodyPr/>
                  <a:lstStyle/>
                  <a:p>
                    <a:pPr>
                      <a:defRPr sz="600">
                        <a:solidFill>
                          <a:schemeClr val="bg1"/>
                        </a:solidFill>
                        <a:latin typeface="Arial" pitchFamily="34" charset="0"/>
                        <a:cs typeface="Arial" pitchFamily="34" charset="0"/>
                      </a:defRPr>
                    </a:pPr>
                    <a:fld id="{77105E9F-BF7A-495E-A9E2-F34B4D676AB8}"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B29F-46FF-9C3A-E854921328B6}"/>
                </c:ext>
              </c:extLst>
            </c:dLbl>
            <c:dLbl>
              <c:idx val="10"/>
              <c:tx>
                <c:rich>
                  <a:bodyPr/>
                  <a:lstStyle/>
                  <a:p>
                    <a:pPr>
                      <a:defRPr sz="600">
                        <a:solidFill>
                          <a:schemeClr val="bg1"/>
                        </a:solidFill>
                        <a:latin typeface="Arial" pitchFamily="34" charset="0"/>
                        <a:cs typeface="Arial" pitchFamily="34" charset="0"/>
                      </a:defRPr>
                    </a:pPr>
                    <a:fld id="{75B24474-1CD8-4C24-9A45-BAAB414D829C}" type="CELLRANGE">
                      <a:rPr lang="en-US"/>
                      <a:pPr>
                        <a:defRPr sz="600">
                          <a:solidFill>
                            <a:schemeClr val="bg1"/>
                          </a:solidFill>
                          <a:latin typeface="Arial" pitchFamily="34" charset="0"/>
                          <a:cs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Arial" pitchFamily="34" charset="0"/>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Sheet1!$H$2:$H$12</c:f>
              <c:numCache>
                <c:formatCode>General</c:formatCode>
                <c:ptCount val="11"/>
                <c:pt idx="0">
                  <c:v>1</c:v>
                </c:pt>
                <c:pt idx="1">
                  <c:v>1</c:v>
                </c:pt>
                <c:pt idx="2">
                  <c:v>1</c:v>
                </c:pt>
                <c:pt idx="3">
                  <c:v>1</c:v>
                </c:pt>
                <c:pt idx="4">
                  <c:v>1</c:v>
                </c:pt>
                <c:pt idx="5">
                  <c:v>1</c:v>
                </c:pt>
                <c:pt idx="6">
                  <c:v>1</c:v>
                </c:pt>
                <c:pt idx="7">
                  <c:v>1</c:v>
                </c:pt>
                <c:pt idx="8">
                  <c:v>1</c:v>
                </c:pt>
                <c:pt idx="9">
                  <c:v>1</c:v>
                </c:pt>
                <c:pt idx="10">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Sheet1!$H$16:$H$27</c15:f>
                <c15:dlblRangeCache>
                  <c:ptCount val="11"/>
                  <c:pt idx="0">
                    <c:v>1931
-43.5</c:v>
                  </c:pt>
                  <c:pt idx="1">
                    <c:v>2008
-36.7</c:v>
                  </c:pt>
                  <c:pt idx="2">
                    <c:v>1930
-28.8</c:v>
                  </c:pt>
                  <c:pt idx="3">
                    <c:v>2022
-19.8</c:v>
                  </c:pt>
                  <c:pt idx="4">
                    <c:v>1966
-8.7</c:v>
                  </c:pt>
                  <c:pt idx="5">
                    <c:v>1970
0.0</c:v>
                  </c:pt>
                  <c:pt idx="6">
                    <c:v>1993
11.1</c:v>
                  </c:pt>
                  <c:pt idx="7">
                    <c:v>1949
20.2</c:v>
                  </c:pt>
                  <c:pt idx="8">
                    <c:v>2019
30.4</c:v>
                  </c:pt>
                  <c:pt idx="9">
                    <c:v>1935
44.4</c:v>
                  </c:pt>
                  <c:pt idx="10">
                    <c:v>1933
56.7</c:v>
                  </c:pt>
                </c15:dlblRangeCache>
              </c15:datalabelsRange>
            </c:ext>
            <c:ext xmlns:c16="http://schemas.microsoft.com/office/drawing/2014/chart" uri="{C3380CC4-5D6E-409C-BE32-E72D297353CC}">
              <c16:uniqueId val="{00000010-B29F-46FF-9C3A-E854921328B6}"/>
            </c:ext>
          </c:extLst>
        </c:ser>
        <c:ser>
          <c:idx val="1"/>
          <c:order val="1"/>
          <c:tx>
            <c:strRef>
              <c:f>Sheet1!$I$1</c:f>
              <c:strCache>
                <c:ptCount val="1"/>
                <c:pt idx="0">
                  <c:v>Year 2</c:v>
                </c:pt>
              </c:strCache>
            </c:strRef>
          </c:tx>
          <c:spPr>
            <a:solidFill>
              <a:srgbClr val="109CBF"/>
            </a:solidFill>
            <a:ln>
              <a:solidFill>
                <a:schemeClr val="bg1"/>
              </a:solidFill>
            </a:ln>
            <a:effectLst/>
          </c:spPr>
          <c:invertIfNegative val="0"/>
          <c:dPt>
            <c:idx val="0"/>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B29F-46FF-9C3A-E854921328B6}"/>
              </c:ext>
            </c:extLst>
          </c:dPt>
          <c:dPt>
            <c:idx val="1"/>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B29F-46FF-9C3A-E854921328B6}"/>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B29F-46FF-9C3A-E854921328B6}"/>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B29F-46FF-9C3A-E854921328B6}"/>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B29F-46FF-9C3A-E854921328B6}"/>
              </c:ext>
            </c:extLst>
          </c:dPt>
          <c:dLbls>
            <c:dLbl>
              <c:idx val="0"/>
              <c:tx>
                <c:rich>
                  <a:bodyPr/>
                  <a:lstStyle/>
                  <a:p>
                    <a:pPr>
                      <a:defRPr sz="600">
                        <a:solidFill>
                          <a:schemeClr val="bg1"/>
                        </a:solidFill>
                        <a:latin typeface="Arial" pitchFamily="34" charset="0"/>
                      </a:defRPr>
                    </a:pPr>
                    <a:fld id="{E7CA798D-5B29-4715-8830-02A42EFD5B13}"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12-B29F-46FF-9C3A-E854921328B6}"/>
                </c:ext>
              </c:extLst>
            </c:dLbl>
            <c:dLbl>
              <c:idx val="1"/>
              <c:tx>
                <c:rich>
                  <a:bodyPr/>
                  <a:lstStyle/>
                  <a:p>
                    <a:pPr>
                      <a:defRPr sz="600">
                        <a:solidFill>
                          <a:schemeClr val="bg1"/>
                        </a:solidFill>
                        <a:latin typeface="Arial" pitchFamily="34" charset="0"/>
                      </a:defRPr>
                    </a:pPr>
                    <a:fld id="{1CB6321E-82E7-4870-969E-BFF427C0500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14-B29F-46FF-9C3A-E854921328B6}"/>
                </c:ext>
              </c:extLst>
            </c:dLbl>
            <c:dLbl>
              <c:idx val="2"/>
              <c:tx>
                <c:rich>
                  <a:bodyPr/>
                  <a:lstStyle/>
                  <a:p>
                    <a:pPr>
                      <a:defRPr sz="600">
                        <a:solidFill>
                          <a:schemeClr val="bg1"/>
                        </a:solidFill>
                        <a:latin typeface="Arial" pitchFamily="34" charset="0"/>
                      </a:defRPr>
                    </a:pPr>
                    <a:fld id="{A3FC282C-19EF-4FA6-99D3-6672D068EE0F}"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16-B29F-46FF-9C3A-E854921328B6}"/>
                </c:ext>
              </c:extLst>
            </c:dLbl>
            <c:dLbl>
              <c:idx val="3"/>
              <c:tx>
                <c:rich>
                  <a:bodyPr/>
                  <a:lstStyle/>
                  <a:p>
                    <a:pPr>
                      <a:defRPr sz="600">
                        <a:solidFill>
                          <a:schemeClr val="bg1"/>
                        </a:solidFill>
                        <a:latin typeface="Arial" pitchFamily="34" charset="0"/>
                      </a:defRPr>
                    </a:pPr>
                    <a:fld id="{D28BD9D7-6638-48BF-BC5D-DA3B29206A1B}"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B29F-46FF-9C3A-E854921328B6}"/>
                </c:ext>
              </c:extLst>
            </c:dLbl>
            <c:dLbl>
              <c:idx val="4"/>
              <c:tx>
                <c:rich>
                  <a:bodyPr/>
                  <a:lstStyle/>
                  <a:p>
                    <a:pPr>
                      <a:defRPr sz="600">
                        <a:solidFill>
                          <a:schemeClr val="bg1"/>
                        </a:solidFill>
                        <a:latin typeface="Arial" pitchFamily="34" charset="0"/>
                      </a:defRPr>
                    </a:pPr>
                    <a:fld id="{6E521D02-D2C7-498E-8521-5B44922CB4E0}"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B29F-46FF-9C3A-E854921328B6}"/>
                </c:ext>
              </c:extLst>
            </c:dLbl>
            <c:dLbl>
              <c:idx val="5"/>
              <c:tx>
                <c:rich>
                  <a:bodyPr/>
                  <a:lstStyle/>
                  <a:p>
                    <a:pPr>
                      <a:defRPr sz="600">
                        <a:solidFill>
                          <a:schemeClr val="bg1"/>
                        </a:solidFill>
                        <a:latin typeface="Arial" pitchFamily="34" charset="0"/>
                      </a:defRPr>
                    </a:pPr>
                    <a:fld id="{90A55BE0-4552-4D0E-A1A2-349A5A39E111}"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B-B29F-46FF-9C3A-E854921328B6}"/>
                </c:ext>
              </c:extLst>
            </c:dLbl>
            <c:dLbl>
              <c:idx val="6"/>
              <c:tx>
                <c:rich>
                  <a:bodyPr/>
                  <a:lstStyle/>
                  <a:p>
                    <a:pPr>
                      <a:defRPr sz="600">
                        <a:solidFill>
                          <a:schemeClr val="bg1"/>
                        </a:solidFill>
                        <a:latin typeface="Arial" pitchFamily="34" charset="0"/>
                      </a:defRPr>
                    </a:pPr>
                    <a:fld id="{44160046-664F-454E-950B-27EBDF6986E0}"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B29F-46FF-9C3A-E854921328B6}"/>
                </c:ext>
              </c:extLst>
            </c:dLbl>
            <c:dLbl>
              <c:idx val="7"/>
              <c:tx>
                <c:rich>
                  <a:bodyPr/>
                  <a:lstStyle/>
                  <a:p>
                    <a:pPr>
                      <a:defRPr sz="600">
                        <a:solidFill>
                          <a:schemeClr val="bg1"/>
                        </a:solidFill>
                        <a:latin typeface="Arial" pitchFamily="34" charset="0"/>
                      </a:defRPr>
                    </a:pPr>
                    <a:fld id="{B41F9527-95FF-40B1-9860-F32E7F7380DE}"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D-B29F-46FF-9C3A-E854921328B6}"/>
                </c:ext>
              </c:extLst>
            </c:dLbl>
            <c:dLbl>
              <c:idx val="8"/>
              <c:tx>
                <c:rich>
                  <a:bodyPr/>
                  <a:lstStyle/>
                  <a:p>
                    <a:pPr>
                      <a:defRPr sz="600">
                        <a:solidFill>
                          <a:schemeClr val="bg1"/>
                        </a:solidFill>
                        <a:latin typeface="Arial" pitchFamily="34" charset="0"/>
                      </a:defRPr>
                    </a:pPr>
                    <a:fld id="{405EBCB3-F429-4BF6-BD08-ABCB2CD6CCBB}"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E-B29F-46FF-9C3A-E854921328B6}"/>
                </c:ext>
              </c:extLst>
            </c:dLbl>
            <c:dLbl>
              <c:idx val="9"/>
              <c:tx>
                <c:rich>
                  <a:bodyPr/>
                  <a:lstStyle/>
                  <a:p>
                    <a:pPr>
                      <a:defRPr sz="600">
                        <a:solidFill>
                          <a:schemeClr val="bg1"/>
                        </a:solidFill>
                        <a:latin typeface="Arial" pitchFamily="34" charset="0"/>
                      </a:defRPr>
                    </a:pPr>
                    <a:fld id="{15A0C14F-E261-4628-AD9C-92BA9836AA09}"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F-B29F-46FF-9C3A-E854921328B6}"/>
                </c:ext>
              </c:extLst>
            </c:dLbl>
            <c:dLbl>
              <c:idx val="10"/>
              <c:tx>
                <c:rich>
                  <a:bodyPr/>
                  <a:lstStyle/>
                  <a:p>
                    <a:pPr>
                      <a:defRPr sz="600">
                        <a:solidFill>
                          <a:schemeClr val="bg1"/>
                        </a:solidFill>
                        <a:latin typeface="Arial" pitchFamily="34" charset="0"/>
                      </a:defRPr>
                    </a:pPr>
                    <a:fld id="{240A1C4A-0330-45A4-999E-92A67B11160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0-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Sheet1!$I$2:$I$12</c:f>
              <c:numCache>
                <c:formatCode>General</c:formatCode>
                <c:ptCount val="11"/>
                <c:pt idx="0">
                  <c:v>0</c:v>
                </c:pt>
                <c:pt idx="1">
                  <c:v>1</c:v>
                </c:pt>
                <c:pt idx="2">
                  <c:v>1</c:v>
                </c:pt>
                <c:pt idx="3">
                  <c:v>1</c:v>
                </c:pt>
                <c:pt idx="4">
                  <c:v>1</c:v>
                </c:pt>
                <c:pt idx="5">
                  <c:v>1</c:v>
                </c:pt>
                <c:pt idx="6">
                  <c:v>1</c:v>
                </c:pt>
                <c:pt idx="7">
                  <c:v>1</c:v>
                </c:pt>
                <c:pt idx="8">
                  <c:v>1</c:v>
                </c:pt>
                <c:pt idx="9">
                  <c:v>1</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Sheet1!$I$16:$I$27</c15:f>
                <c15:dlblRangeCache>
                  <c:ptCount val="11"/>
                  <c:pt idx="1">
                    <c:v>1937
-34.7</c:v>
                  </c:pt>
                  <c:pt idx="2">
                    <c:v>1974
-27.0</c:v>
                  </c:pt>
                  <c:pt idx="3">
                    <c:v>1973
-18.1</c:v>
                  </c:pt>
                  <c:pt idx="4">
                    <c:v>1932
-8.6</c:v>
                  </c:pt>
                  <c:pt idx="5">
                    <c:v>1953
0.7</c:v>
                  </c:pt>
                  <c:pt idx="6">
                    <c:v>2014
11.6</c:v>
                  </c:pt>
                  <c:pt idx="7">
                    <c:v>1951
20.7</c:v>
                  </c:pt>
                  <c:pt idx="8">
                    <c:v>1997
31.4</c:v>
                  </c:pt>
                  <c:pt idx="9">
                    <c:v>1958
45.0</c:v>
                  </c:pt>
                </c15:dlblRangeCache>
              </c15:datalabelsRange>
            </c:ext>
            <c:ext xmlns:c16="http://schemas.microsoft.com/office/drawing/2014/chart" uri="{C3380CC4-5D6E-409C-BE32-E72D297353CC}">
              <c16:uniqueId val="{00000021-B29F-46FF-9C3A-E854921328B6}"/>
            </c:ext>
          </c:extLst>
        </c:ser>
        <c:ser>
          <c:idx val="2"/>
          <c:order val="2"/>
          <c:tx>
            <c:strRef>
              <c:f>Sheet1!$J$1</c:f>
              <c:strCache>
                <c:ptCount val="1"/>
                <c:pt idx="0">
                  <c:v>Year 3</c:v>
                </c:pt>
              </c:strCache>
            </c:strRef>
          </c:tx>
          <c:spPr>
            <a:solidFill>
              <a:srgbClr val="109CBF"/>
            </a:solidFill>
            <a:ln>
              <a:solidFill>
                <a:schemeClr val="bg1"/>
              </a:solidFill>
            </a:ln>
            <a:effectLst/>
          </c:spPr>
          <c:invertIfNegative val="0"/>
          <c:dPt>
            <c:idx val="0"/>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B29F-46FF-9C3A-E854921328B6}"/>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B29F-46FF-9C3A-E854921328B6}"/>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B29F-46FF-9C3A-E854921328B6}"/>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B29F-46FF-9C3A-E854921328B6}"/>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B29F-46FF-9C3A-E854921328B6}"/>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B29F-46FF-9C3A-E854921328B6}"/>
              </c:ext>
            </c:extLst>
          </c:dPt>
          <c:dPt>
            <c:idx val="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B29F-46FF-9C3A-E854921328B6}"/>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B29F-46FF-9C3A-E854921328B6}"/>
              </c:ext>
            </c:extLst>
          </c:dPt>
          <c:dLbls>
            <c:dLbl>
              <c:idx val="0"/>
              <c:tx>
                <c:rich>
                  <a:bodyPr/>
                  <a:lstStyle/>
                  <a:p>
                    <a:pPr>
                      <a:defRPr sz="600">
                        <a:solidFill>
                          <a:schemeClr val="bg1"/>
                        </a:solidFill>
                        <a:latin typeface="Arial" pitchFamily="34" charset="0"/>
                      </a:defRPr>
                    </a:pPr>
                    <a:fld id="{1BA74E8F-4689-4A1D-ABF3-A37CAAA4464E}"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3-B29F-46FF-9C3A-E854921328B6}"/>
                </c:ext>
              </c:extLst>
            </c:dLbl>
            <c:dLbl>
              <c:idx val="1"/>
              <c:tx>
                <c:rich>
                  <a:bodyPr/>
                  <a:lstStyle/>
                  <a:p>
                    <a:pPr>
                      <a:defRPr sz="600">
                        <a:solidFill>
                          <a:schemeClr val="bg1"/>
                        </a:solidFill>
                        <a:latin typeface="Arial" pitchFamily="34" charset="0"/>
                      </a:defRPr>
                    </a:pPr>
                    <a:fld id="{221FF559-47C8-4C1D-946E-BC3919181D8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5-B29F-46FF-9C3A-E854921328B6}"/>
                </c:ext>
              </c:extLst>
            </c:dLbl>
            <c:dLbl>
              <c:idx val="2"/>
              <c:tx>
                <c:rich>
                  <a:bodyPr/>
                  <a:lstStyle/>
                  <a:p>
                    <a:pPr>
                      <a:defRPr sz="600">
                        <a:solidFill>
                          <a:schemeClr val="bg1"/>
                        </a:solidFill>
                        <a:latin typeface="Arial" pitchFamily="34" charset="0"/>
                      </a:defRPr>
                    </a:pPr>
                    <a:fld id="{007A2E91-7575-4A7E-93B6-F77EB8DC48C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7-B29F-46FF-9C3A-E854921328B6}"/>
                </c:ext>
              </c:extLst>
            </c:dLbl>
            <c:dLbl>
              <c:idx val="3"/>
              <c:tx>
                <c:rich>
                  <a:bodyPr/>
                  <a:lstStyle/>
                  <a:p>
                    <a:pPr>
                      <a:defRPr sz="600">
                        <a:solidFill>
                          <a:schemeClr val="bg1"/>
                        </a:solidFill>
                        <a:latin typeface="Arial" pitchFamily="34" charset="0"/>
                      </a:defRPr>
                    </a:pPr>
                    <a:fld id="{45120229-5F1D-4525-9BF1-E6C903F0B2CA}"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9-B29F-46FF-9C3A-E854921328B6}"/>
                </c:ext>
              </c:extLst>
            </c:dLbl>
            <c:dLbl>
              <c:idx val="4"/>
              <c:tx>
                <c:rich>
                  <a:bodyPr/>
                  <a:lstStyle/>
                  <a:p>
                    <a:pPr>
                      <a:defRPr sz="600">
                        <a:solidFill>
                          <a:schemeClr val="bg1"/>
                        </a:solidFill>
                        <a:latin typeface="Arial" pitchFamily="34" charset="0"/>
                      </a:defRPr>
                    </a:pPr>
                    <a:fld id="{90D5D51B-8315-487B-BACF-83357BB7FE17}"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B-B29F-46FF-9C3A-E854921328B6}"/>
                </c:ext>
              </c:extLst>
            </c:dLbl>
            <c:dLbl>
              <c:idx val="5"/>
              <c:tx>
                <c:rich>
                  <a:bodyPr/>
                  <a:lstStyle/>
                  <a:p>
                    <a:pPr>
                      <a:defRPr sz="600">
                        <a:solidFill>
                          <a:schemeClr val="bg1"/>
                        </a:solidFill>
                        <a:latin typeface="Arial" pitchFamily="34" charset="0"/>
                      </a:defRPr>
                    </a:pPr>
                    <a:fld id="{6336B809-3F93-45AA-BF6E-C6442B3ADD80}"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D-B29F-46FF-9C3A-E854921328B6}"/>
                </c:ext>
              </c:extLst>
            </c:dLbl>
            <c:dLbl>
              <c:idx val="6"/>
              <c:tx>
                <c:rich>
                  <a:bodyPr/>
                  <a:lstStyle/>
                  <a:p>
                    <a:pPr>
                      <a:defRPr sz="600">
                        <a:solidFill>
                          <a:schemeClr val="bg1"/>
                        </a:solidFill>
                        <a:latin typeface="Arial" pitchFamily="34" charset="0"/>
                      </a:defRPr>
                    </a:pPr>
                    <a:fld id="{A75D87F6-2E79-4E99-9760-B92BA5A5AE84}"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F-B29F-46FF-9C3A-E854921328B6}"/>
                </c:ext>
              </c:extLst>
            </c:dLbl>
            <c:dLbl>
              <c:idx val="7"/>
              <c:tx>
                <c:rich>
                  <a:bodyPr/>
                  <a:lstStyle/>
                  <a:p>
                    <a:pPr>
                      <a:defRPr sz="600">
                        <a:solidFill>
                          <a:schemeClr val="bg1"/>
                        </a:solidFill>
                        <a:latin typeface="Arial" pitchFamily="34" charset="0"/>
                      </a:defRPr>
                    </a:pPr>
                    <a:fld id="{2C242264-7300-421C-A03B-6BD0CF605F4D}"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1-B29F-46FF-9C3A-E854921328B6}"/>
                </c:ext>
              </c:extLst>
            </c:dLbl>
            <c:dLbl>
              <c:idx val="8"/>
              <c:tx>
                <c:rich>
                  <a:bodyPr/>
                  <a:lstStyle/>
                  <a:p>
                    <a:pPr>
                      <a:defRPr sz="600">
                        <a:solidFill>
                          <a:schemeClr val="bg1"/>
                        </a:solidFill>
                        <a:latin typeface="Arial" pitchFamily="34" charset="0"/>
                      </a:defRPr>
                    </a:pPr>
                    <a:fld id="{8FC9AE2D-FA2E-49F2-944C-15580416B691}"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3-B29F-46FF-9C3A-E854921328B6}"/>
                </c:ext>
              </c:extLst>
            </c:dLbl>
            <c:dLbl>
              <c:idx val="9"/>
              <c:tx>
                <c:rich>
                  <a:bodyPr/>
                  <a:lstStyle/>
                  <a:p>
                    <a:pPr>
                      <a:defRPr sz="600">
                        <a:solidFill>
                          <a:schemeClr val="bg1"/>
                        </a:solidFill>
                        <a:latin typeface="Arial" pitchFamily="34" charset="0"/>
                      </a:defRPr>
                    </a:pPr>
                    <a:fld id="{E7D4C238-1B72-4B71-927E-8D484EEE8038}"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4-B29F-46FF-9C3A-E854921328B6}"/>
                </c:ext>
              </c:extLst>
            </c:dLbl>
            <c:dLbl>
              <c:idx val="10"/>
              <c:tx>
                <c:rich>
                  <a:bodyPr/>
                  <a:lstStyle/>
                  <a:p>
                    <a:pPr>
                      <a:defRPr sz="600">
                        <a:solidFill>
                          <a:schemeClr val="bg1"/>
                        </a:solidFill>
                        <a:latin typeface="Arial" pitchFamily="34" charset="0"/>
                      </a:defRPr>
                    </a:pPr>
                    <a:fld id="{721B4869-0221-40C2-9034-C177A75E8FCF}"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5-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Sheet1!$J$2:$J$12</c:f>
              <c:numCache>
                <c:formatCode>General</c:formatCode>
                <c:ptCount val="11"/>
                <c:pt idx="0">
                  <c:v>0</c:v>
                </c:pt>
                <c:pt idx="1">
                  <c:v>0</c:v>
                </c:pt>
                <c:pt idx="2">
                  <c:v>1</c:v>
                </c:pt>
                <c:pt idx="3">
                  <c:v>1</c:v>
                </c:pt>
                <c:pt idx="4">
                  <c:v>1</c:v>
                </c:pt>
                <c:pt idx="5">
                  <c:v>1</c:v>
                </c:pt>
                <c:pt idx="6">
                  <c:v>1</c:v>
                </c:pt>
                <c:pt idx="7">
                  <c:v>1</c:v>
                </c:pt>
                <c:pt idx="8">
                  <c:v>1</c:v>
                </c:pt>
                <c:pt idx="9">
                  <c:v>1</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Sheet1!$J$16:$J$27</c15:f>
                <c15:dlblRangeCache>
                  <c:ptCount val="11"/>
                  <c:pt idx="2">
                    <c:v>2002
-21.1</c:v>
                  </c:pt>
                  <c:pt idx="3">
                    <c:v>1929
-15.2</c:v>
                  </c:pt>
                  <c:pt idx="4">
                    <c:v>1940
-7.1</c:v>
                  </c:pt>
                  <c:pt idx="5">
                    <c:v>2011
0.8</c:v>
                  </c:pt>
                  <c:pt idx="6">
                    <c:v>2004
12.0</c:v>
                  </c:pt>
                  <c:pt idx="7">
                    <c:v>1963
21.0</c:v>
                  </c:pt>
                  <c:pt idx="8">
                    <c:v>2003
31.6</c:v>
                  </c:pt>
                  <c:pt idx="9">
                    <c:v>1954
50.0</c:v>
                  </c:pt>
                </c15:dlblRangeCache>
              </c15:datalabelsRange>
            </c:ext>
            <c:ext xmlns:c16="http://schemas.microsoft.com/office/drawing/2014/chart" uri="{C3380CC4-5D6E-409C-BE32-E72D297353CC}">
              <c16:uniqueId val="{00000036-B29F-46FF-9C3A-E854921328B6}"/>
            </c:ext>
          </c:extLst>
        </c:ser>
        <c:ser>
          <c:idx val="3"/>
          <c:order val="3"/>
          <c:tx>
            <c:strRef>
              <c:f>Sheet1!$K$1</c:f>
              <c:strCache>
                <c:ptCount val="1"/>
                <c:pt idx="0">
                  <c:v>Year 4</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8-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A-B29F-46FF-9C3A-E854921328B6}"/>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C-B29F-46FF-9C3A-E854921328B6}"/>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E-B29F-46FF-9C3A-E854921328B6}"/>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0-B29F-46FF-9C3A-E854921328B6}"/>
              </c:ext>
            </c:extLst>
          </c:dPt>
          <c:dLbls>
            <c:dLbl>
              <c:idx val="0"/>
              <c:tx>
                <c:rich>
                  <a:bodyPr/>
                  <a:lstStyle/>
                  <a:p>
                    <a:pPr>
                      <a:defRPr sz="600">
                        <a:solidFill>
                          <a:schemeClr val="bg1"/>
                        </a:solidFill>
                        <a:latin typeface="Arial" pitchFamily="34" charset="0"/>
                      </a:defRPr>
                    </a:pPr>
                    <a:fld id="{8C579E05-811E-4A1E-BC50-1FB844E7EFF0}"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8-B29F-46FF-9C3A-E854921328B6}"/>
                </c:ext>
              </c:extLst>
            </c:dLbl>
            <c:dLbl>
              <c:idx val="1"/>
              <c:tx>
                <c:rich>
                  <a:bodyPr/>
                  <a:lstStyle/>
                  <a:p>
                    <a:pPr>
                      <a:defRPr sz="600">
                        <a:solidFill>
                          <a:schemeClr val="bg1"/>
                        </a:solidFill>
                        <a:latin typeface="Arial" pitchFamily="34" charset="0"/>
                      </a:defRPr>
                    </a:pPr>
                    <a:fld id="{AD6FCFE5-CE12-4CFA-9BA7-D79E79A3A34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A-B29F-46FF-9C3A-E854921328B6}"/>
                </c:ext>
              </c:extLst>
            </c:dLbl>
            <c:dLbl>
              <c:idx val="2"/>
              <c:tx>
                <c:rich>
                  <a:bodyPr/>
                  <a:lstStyle/>
                  <a:p>
                    <a:pPr>
                      <a:defRPr sz="600">
                        <a:solidFill>
                          <a:schemeClr val="bg1"/>
                        </a:solidFill>
                        <a:latin typeface="Arial" pitchFamily="34" charset="0"/>
                      </a:defRPr>
                    </a:pPr>
                    <a:fld id="{94DFFECB-DAC4-47CE-BE4E-6223B4E691D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C-B29F-46FF-9C3A-E854921328B6}"/>
                </c:ext>
              </c:extLst>
            </c:dLbl>
            <c:dLbl>
              <c:idx val="3"/>
              <c:tx>
                <c:rich>
                  <a:bodyPr/>
                  <a:lstStyle/>
                  <a:p>
                    <a:pPr>
                      <a:defRPr sz="600">
                        <a:solidFill>
                          <a:schemeClr val="bg1"/>
                        </a:solidFill>
                        <a:latin typeface="Arial" pitchFamily="34" charset="0"/>
                      </a:defRPr>
                    </a:pPr>
                    <a:fld id="{1F7995E5-F63E-44C5-95F8-27A2ECCB0B9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E-B29F-46FF-9C3A-E854921328B6}"/>
                </c:ext>
              </c:extLst>
            </c:dLbl>
            <c:dLbl>
              <c:idx val="4"/>
              <c:tx>
                <c:rich>
                  <a:bodyPr/>
                  <a:lstStyle/>
                  <a:p>
                    <a:pPr>
                      <a:defRPr sz="600">
                        <a:solidFill>
                          <a:schemeClr val="bg1"/>
                        </a:solidFill>
                        <a:latin typeface="Arial" pitchFamily="34" charset="0"/>
                      </a:defRPr>
                    </a:pPr>
                    <a:fld id="{F8650F34-1677-47D2-AA71-0F05C9A4B7CA}"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0-B29F-46FF-9C3A-E854921328B6}"/>
                </c:ext>
              </c:extLst>
            </c:dLbl>
            <c:dLbl>
              <c:idx val="5"/>
              <c:tx>
                <c:rich>
                  <a:bodyPr/>
                  <a:lstStyle/>
                  <a:p>
                    <a:pPr>
                      <a:defRPr sz="600">
                        <a:solidFill>
                          <a:schemeClr val="bg1"/>
                        </a:solidFill>
                        <a:latin typeface="Arial" pitchFamily="34" charset="0"/>
                      </a:defRPr>
                    </a:pPr>
                    <a:fld id="{F0DEC38D-E0D0-4636-9A5B-F026971F8433}"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1-B29F-46FF-9C3A-E854921328B6}"/>
                </c:ext>
              </c:extLst>
            </c:dLbl>
            <c:dLbl>
              <c:idx val="6"/>
              <c:tx>
                <c:rich>
                  <a:bodyPr/>
                  <a:lstStyle/>
                  <a:p>
                    <a:pPr>
                      <a:defRPr sz="600">
                        <a:solidFill>
                          <a:schemeClr val="bg1"/>
                        </a:solidFill>
                        <a:latin typeface="Arial" pitchFamily="34" charset="0"/>
                      </a:defRPr>
                    </a:pPr>
                    <a:fld id="{DEF291BA-9E2E-489D-8D4E-AE71471638E2}"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2-B29F-46FF-9C3A-E854921328B6}"/>
                </c:ext>
              </c:extLst>
            </c:dLbl>
            <c:dLbl>
              <c:idx val="7"/>
              <c:tx>
                <c:rich>
                  <a:bodyPr/>
                  <a:lstStyle/>
                  <a:p>
                    <a:pPr>
                      <a:defRPr sz="600">
                        <a:solidFill>
                          <a:schemeClr val="bg1"/>
                        </a:solidFill>
                        <a:latin typeface="Arial" pitchFamily="34" charset="0"/>
                      </a:defRPr>
                    </a:pPr>
                    <a:fld id="{A88B7EBF-1C1F-4901-8DC4-5D1621D1FA2D}"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3-B29F-46FF-9C3A-E854921328B6}"/>
                </c:ext>
              </c:extLst>
            </c:dLbl>
            <c:dLbl>
              <c:idx val="8"/>
              <c:tx>
                <c:rich>
                  <a:bodyPr/>
                  <a:lstStyle/>
                  <a:p>
                    <a:pPr>
                      <a:defRPr sz="600">
                        <a:solidFill>
                          <a:schemeClr val="bg1"/>
                        </a:solidFill>
                        <a:latin typeface="Arial" pitchFamily="34" charset="0"/>
                      </a:defRPr>
                    </a:pPr>
                    <a:fld id="{3C7DD50F-5924-4B75-B3FF-A74912367EDB}"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4-B29F-46FF-9C3A-E854921328B6}"/>
                </c:ext>
              </c:extLst>
            </c:dLbl>
            <c:dLbl>
              <c:idx val="9"/>
              <c:tx>
                <c:rich>
                  <a:bodyPr/>
                  <a:lstStyle/>
                  <a:p>
                    <a:pPr>
                      <a:defRPr sz="600">
                        <a:solidFill>
                          <a:schemeClr val="bg1"/>
                        </a:solidFill>
                        <a:latin typeface="Arial" pitchFamily="34" charset="0"/>
                      </a:defRPr>
                    </a:pPr>
                    <a:fld id="{ABEF28FC-D936-423E-BFC3-D8A3D06A26B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5-B29F-46FF-9C3A-E854921328B6}"/>
                </c:ext>
              </c:extLst>
            </c:dLbl>
            <c:dLbl>
              <c:idx val="10"/>
              <c:tx>
                <c:rich>
                  <a:bodyPr/>
                  <a:lstStyle/>
                  <a:p>
                    <a:pPr>
                      <a:defRPr sz="600">
                        <a:solidFill>
                          <a:schemeClr val="bg1"/>
                        </a:solidFill>
                        <a:latin typeface="Arial" pitchFamily="34" charset="0"/>
                      </a:defRPr>
                    </a:pPr>
                    <a:fld id="{CCBFAFAF-7079-4D72-8245-B031E2DAABDF}"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6-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Sheet1!$K$2:$K$12</c:f>
              <c:numCache>
                <c:formatCode>General</c:formatCode>
                <c:ptCount val="11"/>
                <c:pt idx="0">
                  <c:v>0</c:v>
                </c:pt>
                <c:pt idx="1">
                  <c:v>0</c:v>
                </c:pt>
                <c:pt idx="2">
                  <c:v>0</c:v>
                </c:pt>
                <c:pt idx="3">
                  <c:v>1</c:v>
                </c:pt>
                <c:pt idx="4">
                  <c:v>1</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Sheet1!$K$16:$K$27</c15:f>
                <c15:dlblRangeCache>
                  <c:ptCount val="11"/>
                  <c:pt idx="3">
                    <c:v>2000
-11.4</c:v>
                  </c:pt>
                  <c:pt idx="4">
                    <c:v>1946
-6.2</c:v>
                  </c:pt>
                  <c:pt idx="5">
                    <c:v>1960
1.2</c:v>
                  </c:pt>
                  <c:pt idx="6">
                    <c:v>1959
12.7</c:v>
                  </c:pt>
                  <c:pt idx="7">
                    <c:v>1982
21.0</c:v>
                  </c:pt>
                  <c:pt idx="8">
                    <c:v>1985
32.2</c:v>
                  </c:pt>
                </c15:dlblRangeCache>
              </c15:datalabelsRange>
            </c:ext>
            <c:ext xmlns:c16="http://schemas.microsoft.com/office/drawing/2014/chart" uri="{C3380CC4-5D6E-409C-BE32-E72D297353CC}">
              <c16:uniqueId val="{00000047-B29F-46FF-9C3A-E854921328B6}"/>
            </c:ext>
          </c:extLst>
        </c:ser>
        <c:ser>
          <c:idx val="4"/>
          <c:order val="4"/>
          <c:tx>
            <c:strRef>
              <c:f>Sheet1!$L$1</c:f>
              <c:strCache>
                <c:ptCount val="1"/>
                <c:pt idx="0">
                  <c:v>Year 5</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B29F-46FF-9C3A-E854921328B6}"/>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D-B29F-46FF-9C3A-E854921328B6}"/>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F-B29F-46FF-9C3A-E854921328B6}"/>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1-B29F-46FF-9C3A-E854921328B6}"/>
              </c:ext>
            </c:extLst>
          </c:dPt>
          <c:dLbls>
            <c:dLbl>
              <c:idx val="0"/>
              <c:tx>
                <c:rich>
                  <a:bodyPr/>
                  <a:lstStyle/>
                  <a:p>
                    <a:pPr>
                      <a:defRPr sz="600">
                        <a:solidFill>
                          <a:schemeClr val="bg1"/>
                        </a:solidFill>
                        <a:latin typeface="Arial" pitchFamily="34" charset="0"/>
                      </a:defRPr>
                    </a:pPr>
                    <a:fld id="{EF98692E-F324-4172-991F-6DB831B0643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9-B29F-46FF-9C3A-E854921328B6}"/>
                </c:ext>
              </c:extLst>
            </c:dLbl>
            <c:dLbl>
              <c:idx val="1"/>
              <c:tx>
                <c:rich>
                  <a:bodyPr/>
                  <a:lstStyle/>
                  <a:p>
                    <a:pPr>
                      <a:defRPr sz="600">
                        <a:solidFill>
                          <a:schemeClr val="bg1"/>
                        </a:solidFill>
                        <a:latin typeface="Arial" pitchFamily="34" charset="0"/>
                      </a:defRPr>
                    </a:pPr>
                    <a:fld id="{6EF45106-49D1-43DB-9D11-4AC93A5B5038}"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B-B29F-46FF-9C3A-E854921328B6}"/>
                </c:ext>
              </c:extLst>
            </c:dLbl>
            <c:dLbl>
              <c:idx val="2"/>
              <c:tx>
                <c:rich>
                  <a:bodyPr/>
                  <a:lstStyle/>
                  <a:p>
                    <a:pPr>
                      <a:defRPr sz="600">
                        <a:solidFill>
                          <a:schemeClr val="bg1"/>
                        </a:solidFill>
                        <a:latin typeface="Arial" pitchFamily="34" charset="0"/>
                      </a:defRPr>
                    </a:pPr>
                    <a:fld id="{CA0539FA-C794-4477-9179-2A15344A8EE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D-B29F-46FF-9C3A-E854921328B6}"/>
                </c:ext>
              </c:extLst>
            </c:dLbl>
            <c:dLbl>
              <c:idx val="3"/>
              <c:tx>
                <c:rich>
                  <a:bodyPr/>
                  <a:lstStyle/>
                  <a:p>
                    <a:pPr>
                      <a:defRPr sz="600">
                        <a:solidFill>
                          <a:schemeClr val="bg1"/>
                        </a:solidFill>
                        <a:latin typeface="Arial" pitchFamily="34" charset="0"/>
                      </a:defRPr>
                    </a:pPr>
                    <a:fld id="{82650A56-B7B7-41FD-8CB7-8FB7652BB5C7}"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F-B29F-46FF-9C3A-E854921328B6}"/>
                </c:ext>
              </c:extLst>
            </c:dLbl>
            <c:dLbl>
              <c:idx val="4"/>
              <c:tx>
                <c:rich>
                  <a:bodyPr/>
                  <a:lstStyle/>
                  <a:p>
                    <a:pPr>
                      <a:defRPr sz="600">
                        <a:solidFill>
                          <a:schemeClr val="bg1"/>
                        </a:solidFill>
                        <a:latin typeface="Arial" pitchFamily="34" charset="0"/>
                      </a:defRPr>
                    </a:pPr>
                    <a:fld id="{7499FBA5-A001-4B97-90A6-5E08DC2B6047}"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1-B29F-46FF-9C3A-E854921328B6}"/>
                </c:ext>
              </c:extLst>
            </c:dLbl>
            <c:dLbl>
              <c:idx val="5"/>
              <c:tx>
                <c:rich>
                  <a:bodyPr/>
                  <a:lstStyle/>
                  <a:p>
                    <a:pPr>
                      <a:defRPr sz="600">
                        <a:solidFill>
                          <a:schemeClr val="bg1"/>
                        </a:solidFill>
                        <a:latin typeface="Arial" pitchFamily="34" charset="0"/>
                      </a:defRPr>
                    </a:pPr>
                    <a:fld id="{D6BA70B3-FB06-4F13-A3CF-F49324461FED}"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2-B29F-46FF-9C3A-E854921328B6}"/>
                </c:ext>
              </c:extLst>
            </c:dLbl>
            <c:dLbl>
              <c:idx val="6"/>
              <c:tx>
                <c:rich>
                  <a:bodyPr/>
                  <a:lstStyle/>
                  <a:p>
                    <a:pPr>
                      <a:defRPr sz="600">
                        <a:solidFill>
                          <a:schemeClr val="bg1"/>
                        </a:solidFill>
                        <a:latin typeface="Arial" pitchFamily="34" charset="0"/>
                      </a:defRPr>
                    </a:pPr>
                    <a:fld id="{7EE54528-BF77-4D99-A627-ED4470B02B3D}"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3-B29F-46FF-9C3A-E854921328B6}"/>
                </c:ext>
              </c:extLst>
            </c:dLbl>
            <c:dLbl>
              <c:idx val="7"/>
              <c:tx>
                <c:rich>
                  <a:bodyPr/>
                  <a:lstStyle/>
                  <a:p>
                    <a:pPr>
                      <a:defRPr sz="600">
                        <a:solidFill>
                          <a:schemeClr val="bg1"/>
                        </a:solidFill>
                        <a:latin typeface="Arial" pitchFamily="34" charset="0"/>
                      </a:defRPr>
                    </a:pPr>
                    <a:fld id="{F232C09A-2549-4724-B925-325EADDF159A}"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4-B29F-46FF-9C3A-E854921328B6}"/>
                </c:ext>
              </c:extLst>
            </c:dLbl>
            <c:dLbl>
              <c:idx val="8"/>
              <c:tx>
                <c:rich>
                  <a:bodyPr/>
                  <a:lstStyle/>
                  <a:p>
                    <a:pPr>
                      <a:defRPr sz="600">
                        <a:solidFill>
                          <a:schemeClr val="bg1"/>
                        </a:solidFill>
                        <a:latin typeface="Arial" pitchFamily="34" charset="0"/>
                      </a:defRPr>
                    </a:pPr>
                    <a:fld id="{17901D62-F9E5-48DD-8F08-D13E785C5A58}"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5-B29F-46FF-9C3A-E854921328B6}"/>
                </c:ext>
              </c:extLst>
            </c:dLbl>
            <c:dLbl>
              <c:idx val="9"/>
              <c:tx>
                <c:rich>
                  <a:bodyPr/>
                  <a:lstStyle/>
                  <a:p>
                    <a:pPr>
                      <a:defRPr sz="600">
                        <a:solidFill>
                          <a:schemeClr val="bg1"/>
                        </a:solidFill>
                        <a:latin typeface="Arial" pitchFamily="34" charset="0"/>
                      </a:defRPr>
                    </a:pPr>
                    <a:fld id="{34E9A2B2-00FB-4448-AE91-EAEFDDF9DF07}"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6-B29F-46FF-9C3A-E854921328B6}"/>
                </c:ext>
              </c:extLst>
            </c:dLbl>
            <c:dLbl>
              <c:idx val="10"/>
              <c:tx>
                <c:rich>
                  <a:bodyPr/>
                  <a:lstStyle/>
                  <a:p>
                    <a:pPr>
                      <a:defRPr sz="600">
                        <a:solidFill>
                          <a:schemeClr val="bg1"/>
                        </a:solidFill>
                        <a:latin typeface="Arial" pitchFamily="34" charset="0"/>
                      </a:defRPr>
                    </a:pPr>
                    <a:fld id="{F4CF783A-5C0E-4518-9402-CF2DE21CF6E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7-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Sheet1!$L$2:$L$12</c:f>
              <c:numCache>
                <c:formatCode>General</c:formatCode>
                <c:ptCount val="11"/>
                <c:pt idx="0">
                  <c:v>0</c:v>
                </c:pt>
                <c:pt idx="1">
                  <c:v>0</c:v>
                </c:pt>
                <c:pt idx="2">
                  <c:v>0</c:v>
                </c:pt>
                <c:pt idx="3">
                  <c:v>1</c:v>
                </c:pt>
                <c:pt idx="4">
                  <c:v>1</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Sheet1!$L$16:$L$27</c15:f>
                <c15:dlblRangeCache>
                  <c:ptCount val="11"/>
                  <c:pt idx="3">
                    <c:v>2001
-11.1</c:v>
                  </c:pt>
                  <c:pt idx="4">
                    <c:v>1990
-6.0</c:v>
                  </c:pt>
                  <c:pt idx="5">
                    <c:v>1987
1.7</c:v>
                  </c:pt>
                  <c:pt idx="6">
                    <c:v>1952
13.4</c:v>
                  </c:pt>
                  <c:pt idx="7">
                    <c:v>2017
21.1</c:v>
                  </c:pt>
                  <c:pt idx="8">
                    <c:v>1936
32.3</c:v>
                  </c:pt>
                </c15:dlblRangeCache>
              </c15:datalabelsRange>
            </c:ext>
            <c:ext xmlns:c16="http://schemas.microsoft.com/office/drawing/2014/chart" uri="{C3380CC4-5D6E-409C-BE32-E72D297353CC}">
              <c16:uniqueId val="{00000058-B29F-46FF-9C3A-E854921328B6}"/>
            </c:ext>
          </c:extLst>
        </c:ser>
        <c:ser>
          <c:idx val="5"/>
          <c:order val="5"/>
          <c:tx>
            <c:strRef>
              <c:f>Sheet1!$M$1</c:f>
              <c:strCache>
                <c:ptCount val="1"/>
                <c:pt idx="0">
                  <c:v>Year 6</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A-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C-B29F-46FF-9C3A-E854921328B6}"/>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E-B29F-46FF-9C3A-E854921328B6}"/>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0-B29F-46FF-9C3A-E854921328B6}"/>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2-B29F-46FF-9C3A-E854921328B6}"/>
              </c:ext>
            </c:extLst>
          </c:dPt>
          <c:dLbls>
            <c:dLbl>
              <c:idx val="0"/>
              <c:tx>
                <c:rich>
                  <a:bodyPr/>
                  <a:lstStyle/>
                  <a:p>
                    <a:pPr>
                      <a:defRPr sz="600">
                        <a:solidFill>
                          <a:schemeClr val="bg1"/>
                        </a:solidFill>
                        <a:latin typeface="Arial" pitchFamily="34" charset="0"/>
                      </a:defRPr>
                    </a:pPr>
                    <a:fld id="{E6B0E3F4-6012-45F4-B68D-D8FC43DB9837}"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A-B29F-46FF-9C3A-E854921328B6}"/>
                </c:ext>
              </c:extLst>
            </c:dLbl>
            <c:dLbl>
              <c:idx val="1"/>
              <c:tx>
                <c:rich>
                  <a:bodyPr/>
                  <a:lstStyle/>
                  <a:p>
                    <a:pPr>
                      <a:defRPr sz="600">
                        <a:solidFill>
                          <a:schemeClr val="bg1"/>
                        </a:solidFill>
                        <a:latin typeface="Arial" pitchFamily="34" charset="0"/>
                      </a:defRPr>
                    </a:pPr>
                    <a:fld id="{7B7CD628-ED3C-45E9-BA10-F6A70C4F764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C-B29F-46FF-9C3A-E854921328B6}"/>
                </c:ext>
              </c:extLst>
            </c:dLbl>
            <c:dLbl>
              <c:idx val="2"/>
              <c:tx>
                <c:rich>
                  <a:bodyPr/>
                  <a:lstStyle/>
                  <a:p>
                    <a:pPr>
                      <a:defRPr sz="600">
                        <a:solidFill>
                          <a:schemeClr val="bg1"/>
                        </a:solidFill>
                        <a:latin typeface="Arial" pitchFamily="34" charset="0"/>
                      </a:defRPr>
                    </a:pPr>
                    <a:fld id="{E744A928-5267-4ED2-ACC0-CD628DC9EB07}"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E-B29F-46FF-9C3A-E854921328B6}"/>
                </c:ext>
              </c:extLst>
            </c:dLbl>
            <c:dLbl>
              <c:idx val="3"/>
              <c:tx>
                <c:rich>
                  <a:bodyPr/>
                  <a:lstStyle/>
                  <a:p>
                    <a:pPr>
                      <a:defRPr sz="600">
                        <a:solidFill>
                          <a:schemeClr val="bg1"/>
                        </a:solidFill>
                        <a:latin typeface="Arial" pitchFamily="34" charset="0"/>
                      </a:defRPr>
                    </a:pPr>
                    <a:fld id="{BA42C473-F2C5-4D05-A2E0-1997F5BF65AD}"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0-B29F-46FF-9C3A-E854921328B6}"/>
                </c:ext>
              </c:extLst>
            </c:dLbl>
            <c:dLbl>
              <c:idx val="4"/>
              <c:tx>
                <c:rich>
                  <a:bodyPr/>
                  <a:lstStyle/>
                  <a:p>
                    <a:pPr>
                      <a:defRPr sz="600">
                        <a:solidFill>
                          <a:schemeClr val="bg1"/>
                        </a:solidFill>
                        <a:latin typeface="Arial" pitchFamily="34" charset="0"/>
                      </a:defRPr>
                    </a:pPr>
                    <a:fld id="{A8D81D3C-D7EF-4707-9815-8BB1E56A8A38}"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2-B29F-46FF-9C3A-E854921328B6}"/>
                </c:ext>
              </c:extLst>
            </c:dLbl>
            <c:dLbl>
              <c:idx val="5"/>
              <c:tx>
                <c:rich>
                  <a:bodyPr/>
                  <a:lstStyle/>
                  <a:p>
                    <a:pPr>
                      <a:defRPr sz="600">
                        <a:solidFill>
                          <a:schemeClr val="bg1"/>
                        </a:solidFill>
                        <a:latin typeface="Arial" pitchFamily="34" charset="0"/>
                      </a:defRPr>
                    </a:pPr>
                    <a:fld id="{922E0910-A154-4E05-A235-382C71218731}"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3-B29F-46FF-9C3A-E854921328B6}"/>
                </c:ext>
              </c:extLst>
            </c:dLbl>
            <c:dLbl>
              <c:idx val="6"/>
              <c:tx>
                <c:rich>
                  <a:bodyPr/>
                  <a:lstStyle/>
                  <a:p>
                    <a:pPr>
                      <a:defRPr sz="600">
                        <a:solidFill>
                          <a:schemeClr val="bg1"/>
                        </a:solidFill>
                        <a:latin typeface="Arial" pitchFamily="34" charset="0"/>
                      </a:defRPr>
                    </a:pPr>
                    <a:fld id="{5F1E19B9-6F3B-4EBA-884F-FA5F4656D0D5}"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4-B29F-46FF-9C3A-E854921328B6}"/>
                </c:ext>
              </c:extLst>
            </c:dLbl>
            <c:dLbl>
              <c:idx val="7"/>
              <c:tx>
                <c:rich>
                  <a:bodyPr/>
                  <a:lstStyle/>
                  <a:p>
                    <a:pPr>
                      <a:defRPr sz="600">
                        <a:solidFill>
                          <a:schemeClr val="bg1"/>
                        </a:solidFill>
                        <a:latin typeface="Arial" pitchFamily="34" charset="0"/>
                      </a:defRPr>
                    </a:pPr>
                    <a:fld id="{5EB11057-1F1D-4C35-B970-CB8506B8F031}"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5-B29F-46FF-9C3A-E854921328B6}"/>
                </c:ext>
              </c:extLst>
            </c:dLbl>
            <c:dLbl>
              <c:idx val="8"/>
              <c:tx>
                <c:rich>
                  <a:bodyPr/>
                  <a:lstStyle/>
                  <a:p>
                    <a:pPr>
                      <a:defRPr sz="600">
                        <a:solidFill>
                          <a:schemeClr val="bg1"/>
                        </a:solidFill>
                        <a:latin typeface="Arial" pitchFamily="34" charset="0"/>
                      </a:defRPr>
                    </a:pPr>
                    <a:fld id="{3EE40352-A640-4BD9-905D-77C6A53A667E}"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6-B29F-46FF-9C3A-E854921328B6}"/>
                </c:ext>
              </c:extLst>
            </c:dLbl>
            <c:dLbl>
              <c:idx val="9"/>
              <c:tx>
                <c:rich>
                  <a:bodyPr/>
                  <a:lstStyle/>
                  <a:p>
                    <a:pPr>
                      <a:defRPr sz="600">
                        <a:solidFill>
                          <a:schemeClr val="bg1"/>
                        </a:solidFill>
                        <a:latin typeface="Arial" pitchFamily="34" charset="0"/>
                      </a:defRPr>
                    </a:pPr>
                    <a:fld id="{E214ABDB-4C39-410D-A2BF-55EB6168901E}"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7-B29F-46FF-9C3A-E854921328B6}"/>
                </c:ext>
              </c:extLst>
            </c:dLbl>
            <c:dLbl>
              <c:idx val="10"/>
              <c:tx>
                <c:rich>
                  <a:bodyPr/>
                  <a:lstStyle/>
                  <a:p>
                    <a:pPr>
                      <a:defRPr sz="600">
                        <a:solidFill>
                          <a:schemeClr val="bg1"/>
                        </a:solidFill>
                        <a:latin typeface="Arial" pitchFamily="34" charset="0"/>
                      </a:defRPr>
                    </a:pPr>
                    <a:fld id="{554436CF-DEF2-4FDE-A24D-55B0AD9A8C31}"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8-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Sheet1!$M$2:$M$12</c:f>
              <c:numCache>
                <c:formatCode>General</c:formatCode>
                <c:ptCount val="11"/>
                <c:pt idx="0">
                  <c:v>0</c:v>
                </c:pt>
                <c:pt idx="1">
                  <c:v>0</c:v>
                </c:pt>
                <c:pt idx="2">
                  <c:v>0</c:v>
                </c:pt>
                <c:pt idx="3">
                  <c:v>1</c:v>
                </c:pt>
                <c:pt idx="4">
                  <c:v>1</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Sheet1!$M$16:$M$27</c15:f>
                <c15:dlblRangeCache>
                  <c:ptCount val="11"/>
                  <c:pt idx="3">
                    <c:v>1969
-10.9</c:v>
                  </c:pt>
                  <c:pt idx="4">
                    <c:v>2018
-5.0</c:v>
                  </c:pt>
                  <c:pt idx="5">
                    <c:v>1948
2.1</c:v>
                  </c:pt>
                  <c:pt idx="6">
                    <c:v>2016
13.6</c:v>
                  </c:pt>
                  <c:pt idx="7">
                    <c:v>1996
21.4</c:v>
                  </c:pt>
                  <c:pt idx="8">
                    <c:v>1980
32.8</c:v>
                  </c:pt>
                </c15:dlblRangeCache>
              </c15:datalabelsRange>
            </c:ext>
            <c:ext xmlns:c16="http://schemas.microsoft.com/office/drawing/2014/chart" uri="{C3380CC4-5D6E-409C-BE32-E72D297353CC}">
              <c16:uniqueId val="{00000069-B29F-46FF-9C3A-E854921328B6}"/>
            </c:ext>
          </c:extLst>
        </c:ser>
        <c:ser>
          <c:idx val="6"/>
          <c:order val="6"/>
          <c:tx>
            <c:strRef>
              <c:f>Sheet1!$N$1</c:f>
              <c:strCache>
                <c:ptCount val="1"/>
                <c:pt idx="0">
                  <c:v>Year 7</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B-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D-B29F-46FF-9C3A-E854921328B6}"/>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F-B29F-46FF-9C3A-E854921328B6}"/>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71-B29F-46FF-9C3A-E854921328B6}"/>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73-B29F-46FF-9C3A-E854921328B6}"/>
              </c:ext>
            </c:extLst>
          </c:dPt>
          <c:dLbls>
            <c:dLbl>
              <c:idx val="0"/>
              <c:tx>
                <c:rich>
                  <a:bodyPr/>
                  <a:lstStyle/>
                  <a:p>
                    <a:pPr>
                      <a:defRPr sz="600">
                        <a:solidFill>
                          <a:schemeClr val="bg1"/>
                        </a:solidFill>
                        <a:latin typeface="Arial" pitchFamily="34" charset="0"/>
                      </a:defRPr>
                    </a:pPr>
                    <a:fld id="{860564FE-4483-40FE-A1AC-141139A6B671}"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B-B29F-46FF-9C3A-E854921328B6}"/>
                </c:ext>
              </c:extLst>
            </c:dLbl>
            <c:dLbl>
              <c:idx val="1"/>
              <c:tx>
                <c:rich>
                  <a:bodyPr/>
                  <a:lstStyle/>
                  <a:p>
                    <a:pPr>
                      <a:defRPr sz="600">
                        <a:solidFill>
                          <a:schemeClr val="bg1"/>
                        </a:solidFill>
                        <a:latin typeface="Arial" pitchFamily="34" charset="0"/>
                      </a:defRPr>
                    </a:pPr>
                    <a:fld id="{7014C4ED-F43E-42B4-8BA9-09537AAEFB4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D-B29F-46FF-9C3A-E854921328B6}"/>
                </c:ext>
              </c:extLst>
            </c:dLbl>
            <c:dLbl>
              <c:idx val="2"/>
              <c:tx>
                <c:rich>
                  <a:bodyPr/>
                  <a:lstStyle/>
                  <a:p>
                    <a:pPr>
                      <a:defRPr sz="600">
                        <a:solidFill>
                          <a:schemeClr val="bg1"/>
                        </a:solidFill>
                        <a:latin typeface="Arial" pitchFamily="34" charset="0"/>
                      </a:defRPr>
                    </a:pPr>
                    <a:fld id="{62D3EC9D-96C7-4011-B979-E40C29D8E8C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F-B29F-46FF-9C3A-E854921328B6}"/>
                </c:ext>
              </c:extLst>
            </c:dLbl>
            <c:dLbl>
              <c:idx val="3"/>
              <c:tx>
                <c:rich>
                  <a:bodyPr/>
                  <a:lstStyle/>
                  <a:p>
                    <a:pPr>
                      <a:defRPr sz="600">
                        <a:solidFill>
                          <a:schemeClr val="bg1"/>
                        </a:solidFill>
                        <a:latin typeface="Arial" pitchFamily="34" charset="0"/>
                      </a:defRPr>
                    </a:pPr>
                    <a:fld id="{F5D63AFB-E1C8-4CB0-A630-7BF7DA1ED0F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1-B29F-46FF-9C3A-E854921328B6}"/>
                </c:ext>
              </c:extLst>
            </c:dLbl>
            <c:dLbl>
              <c:idx val="4"/>
              <c:tx>
                <c:rich>
                  <a:bodyPr/>
                  <a:lstStyle/>
                  <a:p>
                    <a:pPr>
                      <a:defRPr sz="600">
                        <a:solidFill>
                          <a:schemeClr val="bg1"/>
                        </a:solidFill>
                        <a:latin typeface="Arial" pitchFamily="34" charset="0"/>
                      </a:defRPr>
                    </a:pPr>
                    <a:fld id="{9B179D9A-939A-4E39-8404-82233CE5B4E0}"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3-B29F-46FF-9C3A-E854921328B6}"/>
                </c:ext>
              </c:extLst>
            </c:dLbl>
            <c:dLbl>
              <c:idx val="5"/>
              <c:tx>
                <c:rich>
                  <a:bodyPr/>
                  <a:lstStyle/>
                  <a:p>
                    <a:pPr>
                      <a:defRPr sz="600">
                        <a:solidFill>
                          <a:schemeClr val="bg1"/>
                        </a:solidFill>
                        <a:latin typeface="Arial" pitchFamily="34" charset="0"/>
                      </a:defRPr>
                    </a:pPr>
                    <a:fld id="{D6931E99-1F5D-4B7F-BE24-9499C2E47C0D}"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4-B29F-46FF-9C3A-E854921328B6}"/>
                </c:ext>
              </c:extLst>
            </c:dLbl>
            <c:dLbl>
              <c:idx val="6"/>
              <c:tx>
                <c:rich>
                  <a:bodyPr/>
                  <a:lstStyle/>
                  <a:p>
                    <a:pPr>
                      <a:defRPr sz="600">
                        <a:solidFill>
                          <a:schemeClr val="bg1"/>
                        </a:solidFill>
                        <a:latin typeface="Arial" pitchFamily="34" charset="0"/>
                      </a:defRPr>
                    </a:pPr>
                    <a:fld id="{8909F4E2-B156-4A0B-B5CA-BAFB5579EE6B}"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5-B29F-46FF-9C3A-E854921328B6}"/>
                </c:ext>
              </c:extLst>
            </c:dLbl>
            <c:dLbl>
              <c:idx val="7"/>
              <c:tx>
                <c:rich>
                  <a:bodyPr/>
                  <a:lstStyle/>
                  <a:p>
                    <a:pPr>
                      <a:defRPr sz="600">
                        <a:solidFill>
                          <a:schemeClr val="bg1"/>
                        </a:solidFill>
                        <a:latin typeface="Arial" pitchFamily="34" charset="0"/>
                      </a:defRPr>
                    </a:pPr>
                    <a:fld id="{7CF5C33E-BFD3-4F49-AB0A-4AF1702BF3B6}"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6-B29F-46FF-9C3A-E854921328B6}"/>
                </c:ext>
              </c:extLst>
            </c:dLbl>
            <c:dLbl>
              <c:idx val="8"/>
              <c:tx>
                <c:rich>
                  <a:bodyPr/>
                  <a:lstStyle/>
                  <a:p>
                    <a:pPr>
                      <a:defRPr sz="600">
                        <a:solidFill>
                          <a:schemeClr val="bg1"/>
                        </a:solidFill>
                        <a:latin typeface="Arial" pitchFamily="34" charset="0"/>
                      </a:defRPr>
                    </a:pPr>
                    <a:fld id="{131B0222-EBC0-4DA8-BD72-74EDBFA404FF}"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7-B29F-46FF-9C3A-E854921328B6}"/>
                </c:ext>
              </c:extLst>
            </c:dLbl>
            <c:dLbl>
              <c:idx val="9"/>
              <c:tx>
                <c:rich>
                  <a:bodyPr/>
                  <a:lstStyle/>
                  <a:p>
                    <a:pPr>
                      <a:defRPr sz="600">
                        <a:solidFill>
                          <a:schemeClr val="bg1"/>
                        </a:solidFill>
                        <a:latin typeface="Arial" pitchFamily="34" charset="0"/>
                      </a:defRPr>
                    </a:pPr>
                    <a:fld id="{3392BB6A-24B5-43C6-A9F2-ECDECC172A0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8-B29F-46FF-9C3A-E854921328B6}"/>
                </c:ext>
              </c:extLst>
            </c:dLbl>
            <c:dLbl>
              <c:idx val="10"/>
              <c:tx>
                <c:rich>
                  <a:bodyPr/>
                  <a:lstStyle/>
                  <a:p>
                    <a:pPr>
                      <a:defRPr sz="600">
                        <a:solidFill>
                          <a:schemeClr val="bg1"/>
                        </a:solidFill>
                        <a:latin typeface="Arial" pitchFamily="34" charset="0"/>
                      </a:defRPr>
                    </a:pPr>
                    <a:fld id="{5D1D1AD2-6E86-45AF-B5C1-656479D8C531}"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9-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Sheet1!$N$2:$N$12</c:f>
              <c:numCache>
                <c:formatCode>General</c:formatCode>
                <c:ptCount val="11"/>
                <c:pt idx="0">
                  <c:v>0</c:v>
                </c:pt>
                <c:pt idx="1">
                  <c:v>0</c:v>
                </c:pt>
                <c:pt idx="2">
                  <c:v>0</c:v>
                </c:pt>
                <c:pt idx="3">
                  <c:v>1</c:v>
                </c:pt>
                <c:pt idx="4">
                  <c:v>1</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Sheet1!$N$16:$N$27</c15:f>
                <c15:dlblRangeCache>
                  <c:ptCount val="11"/>
                  <c:pt idx="3">
                    <c:v>1962
-10.2</c:v>
                  </c:pt>
                  <c:pt idx="4">
                    <c:v>1977
-4.3</c:v>
                  </c:pt>
                  <c:pt idx="5">
                    <c:v>1939
2.8</c:v>
                  </c:pt>
                  <c:pt idx="6">
                    <c:v>1968
14.1</c:v>
                  </c:pt>
                  <c:pt idx="7">
                    <c:v>1944
21.5</c:v>
                  </c:pt>
                  <c:pt idx="8">
                    <c:v>1927
33.5</c:v>
                  </c:pt>
                </c15:dlblRangeCache>
              </c15:datalabelsRange>
            </c:ext>
            <c:ext xmlns:c16="http://schemas.microsoft.com/office/drawing/2014/chart" uri="{C3380CC4-5D6E-409C-BE32-E72D297353CC}">
              <c16:uniqueId val="{0000007A-B29F-46FF-9C3A-E854921328B6}"/>
            </c:ext>
          </c:extLst>
        </c:ser>
        <c:ser>
          <c:idx val="7"/>
          <c:order val="7"/>
          <c:tx>
            <c:strRef>
              <c:f>Sheet1!$O$1</c:f>
              <c:strCache>
                <c:ptCount val="1"/>
                <c:pt idx="0">
                  <c:v>Year 8</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7C-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7E-B29F-46FF-9C3A-E854921328B6}"/>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0-B29F-46FF-9C3A-E854921328B6}"/>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2-B29F-46FF-9C3A-E854921328B6}"/>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4-B29F-46FF-9C3A-E854921328B6}"/>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6-B29F-46FF-9C3A-E854921328B6}"/>
              </c:ext>
            </c:extLst>
          </c:dPt>
          <c:dLbls>
            <c:dLbl>
              <c:idx val="0"/>
              <c:tx>
                <c:rich>
                  <a:bodyPr/>
                  <a:lstStyle/>
                  <a:p>
                    <a:pPr>
                      <a:defRPr sz="600">
                        <a:solidFill>
                          <a:schemeClr val="bg1"/>
                        </a:solidFill>
                        <a:latin typeface="Arial" pitchFamily="34" charset="0"/>
                      </a:defRPr>
                    </a:pPr>
                    <a:fld id="{FB890853-BC9E-43A2-97A2-C06DD37FA0C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C-B29F-46FF-9C3A-E854921328B6}"/>
                </c:ext>
              </c:extLst>
            </c:dLbl>
            <c:dLbl>
              <c:idx val="1"/>
              <c:tx>
                <c:rich>
                  <a:bodyPr/>
                  <a:lstStyle/>
                  <a:p>
                    <a:pPr>
                      <a:defRPr sz="600">
                        <a:solidFill>
                          <a:schemeClr val="bg1"/>
                        </a:solidFill>
                        <a:latin typeface="Arial" pitchFamily="34" charset="0"/>
                      </a:defRPr>
                    </a:pPr>
                    <a:fld id="{055D38DF-5CAA-4CA6-A0EA-1D5001445C60}"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E-B29F-46FF-9C3A-E854921328B6}"/>
                </c:ext>
              </c:extLst>
            </c:dLbl>
            <c:dLbl>
              <c:idx val="2"/>
              <c:tx>
                <c:rich>
                  <a:bodyPr/>
                  <a:lstStyle/>
                  <a:p>
                    <a:pPr>
                      <a:defRPr sz="600">
                        <a:solidFill>
                          <a:schemeClr val="bg1"/>
                        </a:solidFill>
                        <a:latin typeface="Arial" pitchFamily="34" charset="0"/>
                      </a:defRPr>
                    </a:pPr>
                    <a:fld id="{2A471B7D-3AE3-4F79-B618-D4DC20644450}"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0-B29F-46FF-9C3A-E854921328B6}"/>
                </c:ext>
              </c:extLst>
            </c:dLbl>
            <c:dLbl>
              <c:idx val="3"/>
              <c:tx>
                <c:rich>
                  <a:bodyPr/>
                  <a:lstStyle/>
                  <a:p>
                    <a:pPr>
                      <a:defRPr sz="600">
                        <a:solidFill>
                          <a:schemeClr val="bg1"/>
                        </a:solidFill>
                        <a:latin typeface="Arial" pitchFamily="34" charset="0"/>
                      </a:defRPr>
                    </a:pPr>
                    <a:fld id="{F5985AC1-652D-429B-887A-D90E918C7CD0}"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2-B29F-46FF-9C3A-E854921328B6}"/>
                </c:ext>
              </c:extLst>
            </c:dLbl>
            <c:dLbl>
              <c:idx val="4"/>
              <c:tx>
                <c:rich>
                  <a:bodyPr/>
                  <a:lstStyle/>
                  <a:p>
                    <a:pPr>
                      <a:defRPr sz="600">
                        <a:solidFill>
                          <a:schemeClr val="bg1"/>
                        </a:solidFill>
                        <a:latin typeface="Arial" pitchFamily="34" charset="0"/>
                      </a:defRPr>
                    </a:pPr>
                    <a:fld id="{6AF31E28-A071-40BC-8C38-52A6F9DA2647}"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4-B29F-46FF-9C3A-E854921328B6}"/>
                </c:ext>
              </c:extLst>
            </c:dLbl>
            <c:dLbl>
              <c:idx val="5"/>
              <c:tx>
                <c:rich>
                  <a:bodyPr/>
                  <a:lstStyle/>
                  <a:p>
                    <a:pPr>
                      <a:defRPr sz="600">
                        <a:solidFill>
                          <a:schemeClr val="bg1"/>
                        </a:solidFill>
                        <a:latin typeface="Arial" pitchFamily="34" charset="0"/>
                      </a:defRPr>
                    </a:pPr>
                    <a:fld id="{7FC18408-7D98-4D80-B35B-002705B551C5}"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6-B29F-46FF-9C3A-E854921328B6}"/>
                </c:ext>
              </c:extLst>
            </c:dLbl>
            <c:dLbl>
              <c:idx val="6"/>
              <c:tx>
                <c:rich>
                  <a:bodyPr/>
                  <a:lstStyle/>
                  <a:p>
                    <a:pPr>
                      <a:defRPr sz="600">
                        <a:solidFill>
                          <a:schemeClr val="bg1"/>
                        </a:solidFill>
                        <a:latin typeface="Arial" pitchFamily="34" charset="0"/>
                      </a:defRPr>
                    </a:pPr>
                    <a:fld id="{93BC6DB2-85FE-4516-9DAC-CC5B281B8C8F}"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7-B29F-46FF-9C3A-E854921328B6}"/>
                </c:ext>
              </c:extLst>
            </c:dLbl>
            <c:dLbl>
              <c:idx val="7"/>
              <c:tx>
                <c:rich>
                  <a:bodyPr/>
                  <a:lstStyle/>
                  <a:p>
                    <a:pPr>
                      <a:defRPr sz="600">
                        <a:solidFill>
                          <a:schemeClr val="bg1"/>
                        </a:solidFill>
                        <a:latin typeface="Arial" pitchFamily="34" charset="0"/>
                      </a:defRPr>
                    </a:pPr>
                    <a:fld id="{4E2E7EA2-8C63-42C4-9241-9E527EC1E022}"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8-B29F-46FF-9C3A-E854921328B6}"/>
                </c:ext>
              </c:extLst>
            </c:dLbl>
            <c:dLbl>
              <c:idx val="8"/>
              <c:tx>
                <c:rich>
                  <a:bodyPr/>
                  <a:lstStyle/>
                  <a:p>
                    <a:pPr>
                      <a:defRPr sz="600">
                        <a:solidFill>
                          <a:schemeClr val="bg1"/>
                        </a:solidFill>
                        <a:latin typeface="Arial" pitchFamily="34" charset="0"/>
                      </a:defRPr>
                    </a:pPr>
                    <a:fld id="{C407044B-B5EC-4797-AFF2-0345C27B6891}"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9-B29F-46FF-9C3A-E854921328B6}"/>
                </c:ext>
              </c:extLst>
            </c:dLbl>
            <c:dLbl>
              <c:idx val="9"/>
              <c:tx>
                <c:rich>
                  <a:bodyPr/>
                  <a:lstStyle/>
                  <a:p>
                    <a:pPr>
                      <a:defRPr sz="600">
                        <a:solidFill>
                          <a:schemeClr val="bg1"/>
                        </a:solidFill>
                        <a:latin typeface="Arial" pitchFamily="34" charset="0"/>
                      </a:defRPr>
                    </a:pPr>
                    <a:fld id="{CA2E1563-14DF-4E58-B814-BC365538718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A-B29F-46FF-9C3A-E854921328B6}"/>
                </c:ext>
              </c:extLst>
            </c:dLbl>
            <c:dLbl>
              <c:idx val="10"/>
              <c:tx>
                <c:rich>
                  <a:bodyPr/>
                  <a:lstStyle/>
                  <a:p>
                    <a:pPr>
                      <a:defRPr sz="600">
                        <a:solidFill>
                          <a:schemeClr val="bg1"/>
                        </a:solidFill>
                        <a:latin typeface="Arial" pitchFamily="34" charset="0"/>
                      </a:defRPr>
                    </a:pPr>
                    <a:fld id="{B7922262-9BD1-46A4-9CDD-8C39B019A90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B-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Sheet1!$O$2:$O$12</c:f>
              <c:numCache>
                <c:formatCode>General</c:formatCode>
                <c:ptCount val="11"/>
                <c:pt idx="0">
                  <c:v>0</c:v>
                </c:pt>
                <c:pt idx="1">
                  <c:v>0</c:v>
                </c:pt>
                <c:pt idx="2">
                  <c:v>0</c:v>
                </c:pt>
                <c:pt idx="3">
                  <c:v>1</c:v>
                </c:pt>
                <c:pt idx="4">
                  <c:v>1</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Sheet1!$O$16:$O$27</c15:f>
                <c15:dlblRangeCache>
                  <c:ptCount val="11"/>
                  <c:pt idx="3">
                    <c:v>1941
-10.1</c:v>
                  </c:pt>
                  <c:pt idx="4">
                    <c:v>1981
-3.6</c:v>
                  </c:pt>
                  <c:pt idx="5">
                    <c:v>1947
3.6</c:v>
                  </c:pt>
                  <c:pt idx="6">
                    <c:v>1965
14.5</c:v>
                  </c:pt>
                  <c:pt idx="7">
                    <c:v>1983
22.0</c:v>
                  </c:pt>
                  <c:pt idx="8">
                    <c:v>1991
34.7</c:v>
                  </c:pt>
                </c15:dlblRangeCache>
              </c15:datalabelsRange>
            </c:ext>
            <c:ext xmlns:c16="http://schemas.microsoft.com/office/drawing/2014/chart" uri="{C3380CC4-5D6E-409C-BE32-E72D297353CC}">
              <c16:uniqueId val="{0000008C-B29F-46FF-9C3A-E854921328B6}"/>
            </c:ext>
          </c:extLst>
        </c:ser>
        <c:ser>
          <c:idx val="8"/>
          <c:order val="8"/>
          <c:tx>
            <c:strRef>
              <c:f>Sheet1!$P$1</c:f>
              <c:strCache>
                <c:ptCount val="1"/>
                <c:pt idx="0">
                  <c:v>Year 9</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E-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0-B29F-46FF-9C3A-E854921328B6}"/>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2-B29F-46FF-9C3A-E854921328B6}"/>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4-B29F-46FF-9C3A-E854921328B6}"/>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6-B29F-46FF-9C3A-E854921328B6}"/>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8-B29F-46FF-9C3A-E854921328B6}"/>
              </c:ext>
            </c:extLst>
          </c:dPt>
          <c:dLbls>
            <c:dLbl>
              <c:idx val="0"/>
              <c:tx>
                <c:rich>
                  <a:bodyPr/>
                  <a:lstStyle/>
                  <a:p>
                    <a:pPr>
                      <a:defRPr sz="600">
                        <a:solidFill>
                          <a:schemeClr val="bg1"/>
                        </a:solidFill>
                        <a:latin typeface="Arial" pitchFamily="34" charset="0"/>
                      </a:defRPr>
                    </a:pPr>
                    <a:fld id="{6825C1F9-A3E4-463E-BE51-D95ABBCE29C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E-B29F-46FF-9C3A-E854921328B6}"/>
                </c:ext>
              </c:extLst>
            </c:dLbl>
            <c:dLbl>
              <c:idx val="1"/>
              <c:tx>
                <c:rich>
                  <a:bodyPr/>
                  <a:lstStyle/>
                  <a:p>
                    <a:pPr>
                      <a:defRPr sz="600">
                        <a:solidFill>
                          <a:schemeClr val="bg1"/>
                        </a:solidFill>
                        <a:latin typeface="Arial" pitchFamily="34" charset="0"/>
                      </a:defRPr>
                    </a:pPr>
                    <a:fld id="{BA9BC82A-270A-4AED-8C4C-5ACE3D7217D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0-B29F-46FF-9C3A-E854921328B6}"/>
                </c:ext>
              </c:extLst>
            </c:dLbl>
            <c:dLbl>
              <c:idx val="2"/>
              <c:tx>
                <c:rich>
                  <a:bodyPr/>
                  <a:lstStyle/>
                  <a:p>
                    <a:pPr>
                      <a:defRPr sz="600">
                        <a:solidFill>
                          <a:schemeClr val="bg1"/>
                        </a:solidFill>
                        <a:latin typeface="Arial" pitchFamily="34" charset="0"/>
                      </a:defRPr>
                    </a:pPr>
                    <a:fld id="{490459B9-4EAD-4CE2-8838-22B59FBB32C0}"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2-B29F-46FF-9C3A-E854921328B6}"/>
                </c:ext>
              </c:extLst>
            </c:dLbl>
            <c:dLbl>
              <c:idx val="3"/>
              <c:tx>
                <c:rich>
                  <a:bodyPr/>
                  <a:lstStyle/>
                  <a:p>
                    <a:pPr>
                      <a:defRPr sz="600">
                        <a:solidFill>
                          <a:schemeClr val="bg1"/>
                        </a:solidFill>
                        <a:latin typeface="Arial" pitchFamily="34" charset="0"/>
                      </a:defRPr>
                    </a:pPr>
                    <a:fld id="{666C001F-8712-4B45-9C54-361D155A7BA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4-B29F-46FF-9C3A-E854921328B6}"/>
                </c:ext>
              </c:extLst>
            </c:dLbl>
            <c:dLbl>
              <c:idx val="4"/>
              <c:tx>
                <c:rich>
                  <a:bodyPr/>
                  <a:lstStyle/>
                  <a:p>
                    <a:pPr>
                      <a:defRPr sz="600">
                        <a:solidFill>
                          <a:schemeClr val="bg1"/>
                        </a:solidFill>
                        <a:latin typeface="Arial" pitchFamily="34" charset="0"/>
                      </a:defRPr>
                    </a:pPr>
                    <a:fld id="{1EE0F33D-F722-49AC-BAE9-2837F3C5575B}"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6-B29F-46FF-9C3A-E854921328B6}"/>
                </c:ext>
              </c:extLst>
            </c:dLbl>
            <c:dLbl>
              <c:idx val="5"/>
              <c:tx>
                <c:rich>
                  <a:bodyPr/>
                  <a:lstStyle/>
                  <a:p>
                    <a:pPr>
                      <a:defRPr sz="600">
                        <a:solidFill>
                          <a:schemeClr val="bg1"/>
                        </a:solidFill>
                        <a:latin typeface="Arial" pitchFamily="34" charset="0"/>
                      </a:defRPr>
                    </a:pPr>
                    <a:fld id="{C065AAA8-C5AD-4FF9-9017-FF6D3BAE9F3A}"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9-B29F-46FF-9C3A-E854921328B6}"/>
                </c:ext>
              </c:extLst>
            </c:dLbl>
            <c:dLbl>
              <c:idx val="6"/>
              <c:tx>
                <c:rich>
                  <a:bodyPr/>
                  <a:lstStyle/>
                  <a:p>
                    <a:pPr>
                      <a:defRPr sz="600">
                        <a:solidFill>
                          <a:schemeClr val="bg1"/>
                        </a:solidFill>
                        <a:latin typeface="Arial" pitchFamily="34" charset="0"/>
                      </a:defRPr>
                    </a:pPr>
                    <a:fld id="{8F9C9D15-65B0-4196-932D-9E7C22CC8E7D}"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8-B29F-46FF-9C3A-E854921328B6}"/>
                </c:ext>
              </c:extLst>
            </c:dLbl>
            <c:dLbl>
              <c:idx val="7"/>
              <c:tx>
                <c:rich>
                  <a:bodyPr/>
                  <a:lstStyle/>
                  <a:p>
                    <a:pPr>
                      <a:defRPr sz="600">
                        <a:solidFill>
                          <a:schemeClr val="bg1"/>
                        </a:solidFill>
                        <a:latin typeface="Arial" pitchFamily="34" charset="0"/>
                      </a:defRPr>
                    </a:pPr>
                    <a:fld id="{87D33731-0DB5-41E4-AFEE-FE499545E0F6}"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A-B29F-46FF-9C3A-E854921328B6}"/>
                </c:ext>
              </c:extLst>
            </c:dLbl>
            <c:dLbl>
              <c:idx val="8"/>
              <c:tx>
                <c:rich>
                  <a:bodyPr/>
                  <a:lstStyle/>
                  <a:p>
                    <a:pPr>
                      <a:defRPr sz="600">
                        <a:solidFill>
                          <a:schemeClr val="bg1"/>
                        </a:solidFill>
                        <a:latin typeface="Arial" pitchFamily="34" charset="0"/>
                      </a:defRPr>
                    </a:pPr>
                    <a:fld id="{06366B85-AFAE-4DA7-9518-DD1D0B005154}"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B-B29F-46FF-9C3A-E854921328B6}"/>
                </c:ext>
              </c:extLst>
            </c:dLbl>
            <c:dLbl>
              <c:idx val="9"/>
              <c:tx>
                <c:rich>
                  <a:bodyPr/>
                  <a:lstStyle/>
                  <a:p>
                    <a:pPr>
                      <a:defRPr sz="600">
                        <a:solidFill>
                          <a:schemeClr val="bg1"/>
                        </a:solidFill>
                        <a:latin typeface="Arial" pitchFamily="34" charset="0"/>
                      </a:defRPr>
                    </a:pPr>
                    <a:fld id="{89749F89-CB87-41B4-A6F9-ED5D2FAE0E3E}"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C-B29F-46FF-9C3A-E854921328B6}"/>
                </c:ext>
              </c:extLst>
            </c:dLbl>
            <c:dLbl>
              <c:idx val="10"/>
              <c:tx>
                <c:rich>
                  <a:bodyPr/>
                  <a:lstStyle/>
                  <a:p>
                    <a:pPr>
                      <a:defRPr sz="600">
                        <a:solidFill>
                          <a:schemeClr val="bg1"/>
                        </a:solidFill>
                        <a:latin typeface="Arial" pitchFamily="34" charset="0"/>
                      </a:defRPr>
                    </a:pPr>
                    <a:fld id="{706480E6-A052-40BF-8EE9-623DBACBE357}"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D-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Sheet1!$P$2:$P$12</c:f>
              <c:numCache>
                <c:formatCode>General</c:formatCode>
                <c:ptCount val="11"/>
                <c:pt idx="0">
                  <c:v>0</c:v>
                </c:pt>
                <c:pt idx="1">
                  <c:v>0</c:v>
                </c:pt>
                <c:pt idx="2">
                  <c:v>0</c:v>
                </c:pt>
                <c:pt idx="3">
                  <c:v>1</c:v>
                </c:pt>
                <c:pt idx="4">
                  <c:v>1</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Sheet1!$P$16:$P$27</c15:f>
                <c15:dlblRangeCache>
                  <c:ptCount val="11"/>
                  <c:pt idx="3">
                    <c:v>1957
-10.0</c:v>
                  </c:pt>
                  <c:pt idx="4">
                    <c:v>2015
-0.5</c:v>
                  </c:pt>
                  <c:pt idx="5">
                    <c:v>1934
4.1</c:v>
                  </c:pt>
                  <c:pt idx="6">
                    <c:v>2006
15.5</c:v>
                  </c:pt>
                  <c:pt idx="7">
                    <c:v>1979
22.6</c:v>
                  </c:pt>
                  <c:pt idx="8">
                    <c:v>2013
35.2</c:v>
                  </c:pt>
                </c15:dlblRangeCache>
              </c15:datalabelsRange>
            </c:ext>
            <c:ext xmlns:c16="http://schemas.microsoft.com/office/drawing/2014/chart" uri="{C3380CC4-5D6E-409C-BE32-E72D297353CC}">
              <c16:uniqueId val="{0000009E-B29F-46FF-9C3A-E854921328B6}"/>
            </c:ext>
          </c:extLst>
        </c:ser>
        <c:ser>
          <c:idx val="9"/>
          <c:order val="9"/>
          <c:tx>
            <c:strRef>
              <c:f>Sheet1!$Q$1</c:f>
              <c:strCache>
                <c:ptCount val="1"/>
                <c:pt idx="0">
                  <c:v>Year 10</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0-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2-B29F-46FF-9C3A-E854921328B6}"/>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4-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6-B29F-46FF-9C3A-E854921328B6}"/>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8-B29F-46FF-9C3A-E854921328B6}"/>
              </c:ext>
            </c:extLst>
          </c:dPt>
          <c:dLbls>
            <c:dLbl>
              <c:idx val="0"/>
              <c:tx>
                <c:rich>
                  <a:bodyPr/>
                  <a:lstStyle/>
                  <a:p>
                    <a:pPr>
                      <a:defRPr sz="600">
                        <a:solidFill>
                          <a:schemeClr val="bg1"/>
                        </a:solidFill>
                        <a:latin typeface="Arial" pitchFamily="34" charset="0"/>
                      </a:defRPr>
                    </a:pPr>
                    <a:fld id="{8B74AE1F-8EDE-4C2A-83EF-18C8FD1C42D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0-B29F-46FF-9C3A-E854921328B6}"/>
                </c:ext>
              </c:extLst>
            </c:dLbl>
            <c:dLbl>
              <c:idx val="1"/>
              <c:tx>
                <c:rich>
                  <a:bodyPr/>
                  <a:lstStyle/>
                  <a:p>
                    <a:pPr>
                      <a:defRPr sz="600">
                        <a:solidFill>
                          <a:schemeClr val="bg1"/>
                        </a:solidFill>
                        <a:latin typeface="Arial" pitchFamily="34" charset="0"/>
                      </a:defRPr>
                    </a:pPr>
                    <a:fld id="{FCB1CC60-F654-40E1-B40E-72E6D6855CE7}"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2-B29F-46FF-9C3A-E854921328B6}"/>
                </c:ext>
              </c:extLst>
            </c:dLbl>
            <c:dLbl>
              <c:idx val="2"/>
              <c:tx>
                <c:rich>
                  <a:bodyPr/>
                  <a:lstStyle/>
                  <a:p>
                    <a:pPr>
                      <a:defRPr sz="600">
                        <a:solidFill>
                          <a:schemeClr val="bg1"/>
                        </a:solidFill>
                        <a:latin typeface="Arial" pitchFamily="34" charset="0"/>
                      </a:defRPr>
                    </a:pPr>
                    <a:fld id="{A23FED9F-2952-4BD5-AF3F-910F0FE15B2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4-B29F-46FF-9C3A-E854921328B6}"/>
                </c:ext>
              </c:extLst>
            </c:dLbl>
            <c:dLbl>
              <c:idx val="3"/>
              <c:tx>
                <c:rich>
                  <a:bodyPr/>
                  <a:lstStyle/>
                  <a:p>
                    <a:pPr>
                      <a:defRPr sz="600">
                        <a:solidFill>
                          <a:schemeClr val="bg1"/>
                        </a:solidFill>
                        <a:latin typeface="Arial" pitchFamily="34" charset="0"/>
                      </a:defRPr>
                    </a:pPr>
                    <a:fld id="{90337E08-FD5A-4A6C-87BB-4F6D4F5F60E5}"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6-B29F-46FF-9C3A-E854921328B6}"/>
                </c:ext>
              </c:extLst>
            </c:dLbl>
            <c:dLbl>
              <c:idx val="4"/>
              <c:tx>
                <c:rich>
                  <a:bodyPr/>
                  <a:lstStyle/>
                  <a:p>
                    <a:pPr>
                      <a:defRPr sz="600">
                        <a:solidFill>
                          <a:schemeClr val="bg1"/>
                        </a:solidFill>
                        <a:latin typeface="Arial" pitchFamily="34" charset="0"/>
                      </a:defRPr>
                    </a:pPr>
                    <a:fld id="{BF02513A-1553-42DF-AF2C-D074DD2CEF11}"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8-B29F-46FF-9C3A-E854921328B6}"/>
                </c:ext>
              </c:extLst>
            </c:dLbl>
            <c:dLbl>
              <c:idx val="5"/>
              <c:tx>
                <c:rich>
                  <a:bodyPr/>
                  <a:lstStyle/>
                  <a:p>
                    <a:pPr>
                      <a:defRPr sz="600">
                        <a:solidFill>
                          <a:schemeClr val="bg1"/>
                        </a:solidFill>
                        <a:latin typeface="Arial" pitchFamily="34" charset="0"/>
                      </a:defRPr>
                    </a:pPr>
                    <a:fld id="{85361FA7-6F6C-443C-A09C-760C14E4B8B6}"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9-B29F-46FF-9C3A-E854921328B6}"/>
                </c:ext>
              </c:extLst>
            </c:dLbl>
            <c:dLbl>
              <c:idx val="6"/>
              <c:tx>
                <c:rich>
                  <a:bodyPr/>
                  <a:lstStyle/>
                  <a:p>
                    <a:pPr>
                      <a:defRPr sz="600">
                        <a:solidFill>
                          <a:schemeClr val="bg1"/>
                        </a:solidFill>
                        <a:latin typeface="Arial" pitchFamily="34" charset="0"/>
                      </a:defRPr>
                    </a:pPr>
                    <a:fld id="{DB8F8A77-0CF2-4B70-AE9A-41B5E00BFDF1}"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A-B29F-46FF-9C3A-E854921328B6}"/>
                </c:ext>
              </c:extLst>
            </c:dLbl>
            <c:dLbl>
              <c:idx val="7"/>
              <c:tx>
                <c:rich>
                  <a:bodyPr/>
                  <a:lstStyle/>
                  <a:p>
                    <a:pPr>
                      <a:defRPr sz="600">
                        <a:solidFill>
                          <a:schemeClr val="bg1"/>
                        </a:solidFill>
                        <a:latin typeface="Arial" pitchFamily="34" charset="0"/>
                      </a:defRPr>
                    </a:pPr>
                    <a:fld id="{3A8B1967-D54B-41F5-98F2-74B2228C813C}"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B-B29F-46FF-9C3A-E854921328B6}"/>
                </c:ext>
              </c:extLst>
            </c:dLbl>
            <c:dLbl>
              <c:idx val="8"/>
              <c:tx>
                <c:rich>
                  <a:bodyPr/>
                  <a:lstStyle/>
                  <a:p>
                    <a:pPr>
                      <a:defRPr sz="600">
                        <a:solidFill>
                          <a:schemeClr val="bg1"/>
                        </a:solidFill>
                        <a:latin typeface="Arial" pitchFamily="34" charset="0"/>
                      </a:defRPr>
                    </a:pPr>
                    <a:fld id="{398E28F6-0148-4817-B0F5-CCD1D9086211}"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C-B29F-46FF-9C3A-E854921328B6}"/>
                </c:ext>
              </c:extLst>
            </c:dLbl>
            <c:dLbl>
              <c:idx val="9"/>
              <c:tx>
                <c:rich>
                  <a:bodyPr/>
                  <a:lstStyle/>
                  <a:p>
                    <a:pPr>
                      <a:defRPr sz="600">
                        <a:solidFill>
                          <a:schemeClr val="bg1"/>
                        </a:solidFill>
                        <a:latin typeface="Arial" pitchFamily="34" charset="0"/>
                      </a:defRPr>
                    </a:pPr>
                    <a:fld id="{D1F954F1-C134-43FE-AAC8-0BCB0B9ACAE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D-B29F-46FF-9C3A-E854921328B6}"/>
                </c:ext>
              </c:extLst>
            </c:dLbl>
            <c:dLbl>
              <c:idx val="10"/>
              <c:tx>
                <c:rich>
                  <a:bodyPr/>
                  <a:lstStyle/>
                  <a:p>
                    <a:pPr>
                      <a:defRPr sz="600">
                        <a:solidFill>
                          <a:schemeClr val="bg1"/>
                        </a:solidFill>
                        <a:latin typeface="Arial" pitchFamily="34" charset="0"/>
                      </a:defRPr>
                    </a:pPr>
                    <a:fld id="{3F010EA8-64FC-4C00-B8DC-30AE5E27A875}"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E-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Sheet1!$Q$2:$Q$12</c:f>
              <c:numCache>
                <c:formatCode>General</c:formatCode>
                <c:ptCount val="11"/>
                <c:pt idx="0">
                  <c:v>0</c:v>
                </c:pt>
                <c:pt idx="1">
                  <c:v>0</c:v>
                </c:pt>
                <c:pt idx="2">
                  <c:v>0</c:v>
                </c:pt>
                <c:pt idx="3">
                  <c:v>0</c:v>
                </c:pt>
                <c:pt idx="4">
                  <c:v>1</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Sheet1!$Q$16:$Q$27</c15:f>
                <c15:dlblRangeCache>
                  <c:ptCount val="11"/>
                  <c:pt idx="4">
                    <c:v>1994
-0.1</c:v>
                  </c:pt>
                  <c:pt idx="5">
                    <c:v>1984
4.5</c:v>
                  </c:pt>
                  <c:pt idx="6">
                    <c:v>1942
16.1</c:v>
                  </c:pt>
                  <c:pt idx="7">
                    <c:v>2020
23.5</c:v>
                  </c:pt>
                  <c:pt idx="8">
                    <c:v>1995
36.8</c:v>
                  </c:pt>
                </c15:dlblRangeCache>
              </c15:datalabelsRange>
            </c:ext>
            <c:ext xmlns:c16="http://schemas.microsoft.com/office/drawing/2014/chart" uri="{C3380CC4-5D6E-409C-BE32-E72D297353CC}">
              <c16:uniqueId val="{000000AF-B29F-46FF-9C3A-E854921328B6}"/>
            </c:ext>
          </c:extLst>
        </c:ser>
        <c:ser>
          <c:idx val="10"/>
          <c:order val="10"/>
          <c:tx>
            <c:strRef>
              <c:f>Sheet1!$R$1</c:f>
              <c:strCache>
                <c:ptCount val="1"/>
                <c:pt idx="0">
                  <c:v>Year 11</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B1-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B3-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B5-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B7-B29F-46FF-9C3A-E854921328B6}"/>
              </c:ext>
            </c:extLst>
          </c:dPt>
          <c:dLbls>
            <c:dLbl>
              <c:idx val="0"/>
              <c:tx>
                <c:rich>
                  <a:bodyPr/>
                  <a:lstStyle/>
                  <a:p>
                    <a:pPr>
                      <a:defRPr sz="600">
                        <a:solidFill>
                          <a:schemeClr val="bg1"/>
                        </a:solidFill>
                        <a:latin typeface="Arial" pitchFamily="34" charset="0"/>
                      </a:defRPr>
                    </a:pPr>
                    <a:fld id="{0F5A3FEE-61AC-4A85-A40F-1A8EE673AD9D}"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1-B29F-46FF-9C3A-E854921328B6}"/>
                </c:ext>
              </c:extLst>
            </c:dLbl>
            <c:dLbl>
              <c:idx val="1"/>
              <c:tx>
                <c:rich>
                  <a:bodyPr/>
                  <a:lstStyle/>
                  <a:p>
                    <a:pPr>
                      <a:defRPr sz="600">
                        <a:solidFill>
                          <a:schemeClr val="bg1"/>
                        </a:solidFill>
                        <a:latin typeface="Arial" pitchFamily="34" charset="0"/>
                      </a:defRPr>
                    </a:pPr>
                    <a:fld id="{A0BD4FE9-8153-404B-A54F-9F22EBE9AD8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3-B29F-46FF-9C3A-E854921328B6}"/>
                </c:ext>
              </c:extLst>
            </c:dLbl>
            <c:dLbl>
              <c:idx val="2"/>
              <c:tx>
                <c:rich>
                  <a:bodyPr/>
                  <a:lstStyle/>
                  <a:p>
                    <a:pPr>
                      <a:defRPr sz="600">
                        <a:solidFill>
                          <a:schemeClr val="bg1"/>
                        </a:solidFill>
                        <a:latin typeface="Arial" pitchFamily="34" charset="0"/>
                      </a:defRPr>
                    </a:pPr>
                    <a:fld id="{CD354D78-3DAC-41C2-9FB2-19A645C3F98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5-B29F-46FF-9C3A-E854921328B6}"/>
                </c:ext>
              </c:extLst>
            </c:dLbl>
            <c:dLbl>
              <c:idx val="3"/>
              <c:tx>
                <c:rich>
                  <a:bodyPr/>
                  <a:lstStyle/>
                  <a:p>
                    <a:pPr>
                      <a:defRPr sz="600">
                        <a:solidFill>
                          <a:schemeClr val="bg1"/>
                        </a:solidFill>
                        <a:latin typeface="Arial" pitchFamily="34" charset="0"/>
                      </a:defRPr>
                    </a:pPr>
                    <a:fld id="{4F312017-87D3-44A9-BE23-4D597120F40F}"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7-B29F-46FF-9C3A-E854921328B6}"/>
                </c:ext>
              </c:extLst>
            </c:dLbl>
            <c:dLbl>
              <c:idx val="4"/>
              <c:tx>
                <c:rich>
                  <a:bodyPr/>
                  <a:lstStyle/>
                  <a:p>
                    <a:pPr>
                      <a:defRPr sz="600">
                        <a:solidFill>
                          <a:schemeClr val="bg1"/>
                        </a:solidFill>
                        <a:latin typeface="Arial" pitchFamily="34" charset="0"/>
                      </a:defRPr>
                    </a:pPr>
                    <a:fld id="{DFE4BED8-10E0-42BD-810D-036ADF8D618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8-B29F-46FF-9C3A-E854921328B6}"/>
                </c:ext>
              </c:extLst>
            </c:dLbl>
            <c:dLbl>
              <c:idx val="5"/>
              <c:tx>
                <c:rich>
                  <a:bodyPr/>
                  <a:lstStyle/>
                  <a:p>
                    <a:pPr>
                      <a:defRPr sz="600">
                        <a:solidFill>
                          <a:schemeClr val="bg1"/>
                        </a:solidFill>
                        <a:latin typeface="Arial" pitchFamily="34" charset="0"/>
                      </a:defRPr>
                    </a:pPr>
                    <a:fld id="{2EC167A0-EFF9-4220-B983-B20F2CB54D51}"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9-B29F-46FF-9C3A-E854921328B6}"/>
                </c:ext>
              </c:extLst>
            </c:dLbl>
            <c:dLbl>
              <c:idx val="6"/>
              <c:tx>
                <c:rich>
                  <a:bodyPr/>
                  <a:lstStyle/>
                  <a:p>
                    <a:pPr>
                      <a:defRPr sz="600">
                        <a:solidFill>
                          <a:schemeClr val="bg1"/>
                        </a:solidFill>
                        <a:latin typeface="Arial" pitchFamily="34" charset="0"/>
                      </a:defRPr>
                    </a:pPr>
                    <a:fld id="{72403E6B-342C-435E-A454-5918AEC83379}"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A-B29F-46FF-9C3A-E854921328B6}"/>
                </c:ext>
              </c:extLst>
            </c:dLbl>
            <c:dLbl>
              <c:idx val="7"/>
              <c:tx>
                <c:rich>
                  <a:bodyPr/>
                  <a:lstStyle/>
                  <a:p>
                    <a:pPr>
                      <a:defRPr sz="600">
                        <a:solidFill>
                          <a:schemeClr val="bg1"/>
                        </a:solidFill>
                        <a:latin typeface="Arial" pitchFamily="34" charset="0"/>
                      </a:defRPr>
                    </a:pPr>
                    <a:fld id="{F8CDD006-6249-43DF-96D7-232134987CFA}"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B-B29F-46FF-9C3A-E854921328B6}"/>
                </c:ext>
              </c:extLst>
            </c:dLbl>
            <c:dLbl>
              <c:idx val="8"/>
              <c:tx>
                <c:rich>
                  <a:bodyPr/>
                  <a:lstStyle/>
                  <a:p>
                    <a:pPr>
                      <a:defRPr sz="600">
                        <a:solidFill>
                          <a:schemeClr val="bg1"/>
                        </a:solidFill>
                        <a:latin typeface="Arial" pitchFamily="34" charset="0"/>
                      </a:defRPr>
                    </a:pPr>
                    <a:fld id="{AA72C60A-CB1F-4584-9897-A726CC269A3D}"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C-B29F-46FF-9C3A-E854921328B6}"/>
                </c:ext>
              </c:extLst>
            </c:dLbl>
            <c:dLbl>
              <c:idx val="9"/>
              <c:tx>
                <c:rich>
                  <a:bodyPr/>
                  <a:lstStyle/>
                  <a:p>
                    <a:pPr>
                      <a:defRPr sz="600">
                        <a:solidFill>
                          <a:schemeClr val="bg1"/>
                        </a:solidFill>
                        <a:latin typeface="Arial" pitchFamily="34" charset="0"/>
                      </a:defRPr>
                    </a:pPr>
                    <a:fld id="{8ABAE7B1-ED6C-4DCE-AF96-274E689DCCF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D-B29F-46FF-9C3A-E854921328B6}"/>
                </c:ext>
              </c:extLst>
            </c:dLbl>
            <c:dLbl>
              <c:idx val="10"/>
              <c:tx>
                <c:rich>
                  <a:bodyPr/>
                  <a:lstStyle/>
                  <a:p>
                    <a:pPr>
                      <a:defRPr sz="600">
                        <a:solidFill>
                          <a:schemeClr val="bg1"/>
                        </a:solidFill>
                        <a:latin typeface="Arial" pitchFamily="34" charset="0"/>
                      </a:defRPr>
                    </a:pPr>
                    <a:fld id="{4B43C30F-B287-4297-BD40-567E25D48D13}"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E-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Sheet1!$R$2:$R$12</c:f>
              <c:numCache>
                <c:formatCode>General</c:formatCode>
                <c:ptCount val="11"/>
                <c:pt idx="0">
                  <c:v>0</c:v>
                </c:pt>
                <c:pt idx="1">
                  <c:v>0</c:v>
                </c:pt>
                <c:pt idx="2">
                  <c:v>0</c:v>
                </c:pt>
                <c:pt idx="3">
                  <c:v>0</c:v>
                </c:pt>
                <c:pt idx="4">
                  <c:v>0</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Sheet1!$R$16:$R$27</c15:f>
                <c15:dlblRangeCache>
                  <c:ptCount val="11"/>
                  <c:pt idx="5">
                    <c:v>2007
5.8</c:v>
                  </c:pt>
                  <c:pt idx="6">
                    <c:v>1964
16.1</c:v>
                  </c:pt>
                  <c:pt idx="7">
                    <c:v>2021
24.0</c:v>
                  </c:pt>
                  <c:pt idx="8">
                    <c:v>1928
38.4</c:v>
                  </c:pt>
                </c15:dlblRangeCache>
              </c15:datalabelsRange>
            </c:ext>
            <c:ext xmlns:c16="http://schemas.microsoft.com/office/drawing/2014/chart" uri="{C3380CC4-5D6E-409C-BE32-E72D297353CC}">
              <c16:uniqueId val="{000000BF-B29F-46FF-9C3A-E854921328B6}"/>
            </c:ext>
          </c:extLst>
        </c:ser>
        <c:ser>
          <c:idx val="11"/>
          <c:order val="11"/>
          <c:tx>
            <c:strRef>
              <c:f>Sheet1!$S$1</c:f>
              <c:strCache>
                <c:ptCount val="1"/>
                <c:pt idx="0">
                  <c:v>Year 12</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C1-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C3-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C5-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C7-B29F-46FF-9C3A-E854921328B6}"/>
              </c:ext>
            </c:extLst>
          </c:dPt>
          <c:dLbls>
            <c:dLbl>
              <c:idx val="0"/>
              <c:tx>
                <c:rich>
                  <a:bodyPr/>
                  <a:lstStyle/>
                  <a:p>
                    <a:pPr>
                      <a:defRPr sz="600">
                        <a:solidFill>
                          <a:schemeClr val="bg1"/>
                        </a:solidFill>
                        <a:latin typeface="Arial" pitchFamily="34" charset="0"/>
                      </a:defRPr>
                    </a:pPr>
                    <a:fld id="{912C047A-7E69-4454-AC0D-65C1F911BE8E}"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1-B29F-46FF-9C3A-E854921328B6}"/>
                </c:ext>
              </c:extLst>
            </c:dLbl>
            <c:dLbl>
              <c:idx val="1"/>
              <c:tx>
                <c:rich>
                  <a:bodyPr/>
                  <a:lstStyle/>
                  <a:p>
                    <a:pPr>
                      <a:defRPr sz="600">
                        <a:solidFill>
                          <a:schemeClr val="bg1"/>
                        </a:solidFill>
                        <a:latin typeface="Arial" pitchFamily="34" charset="0"/>
                      </a:defRPr>
                    </a:pPr>
                    <a:fld id="{CD022B40-777A-4872-A617-698A04F6356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3-B29F-46FF-9C3A-E854921328B6}"/>
                </c:ext>
              </c:extLst>
            </c:dLbl>
            <c:dLbl>
              <c:idx val="2"/>
              <c:tx>
                <c:rich>
                  <a:bodyPr/>
                  <a:lstStyle/>
                  <a:p>
                    <a:pPr>
                      <a:defRPr sz="600">
                        <a:solidFill>
                          <a:schemeClr val="bg1"/>
                        </a:solidFill>
                        <a:latin typeface="Arial" pitchFamily="34" charset="0"/>
                      </a:defRPr>
                    </a:pPr>
                    <a:fld id="{4F0FAF2C-31D9-4D88-8085-C6D6A8A6431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5-B29F-46FF-9C3A-E854921328B6}"/>
                </c:ext>
              </c:extLst>
            </c:dLbl>
            <c:dLbl>
              <c:idx val="3"/>
              <c:tx>
                <c:rich>
                  <a:bodyPr/>
                  <a:lstStyle/>
                  <a:p>
                    <a:pPr>
                      <a:defRPr sz="600">
                        <a:solidFill>
                          <a:schemeClr val="bg1"/>
                        </a:solidFill>
                        <a:latin typeface="Arial" pitchFamily="34" charset="0"/>
                      </a:defRPr>
                    </a:pPr>
                    <a:fld id="{108C029F-BBF3-4052-A002-EC3918B5D3AF}"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7-B29F-46FF-9C3A-E854921328B6}"/>
                </c:ext>
              </c:extLst>
            </c:dLbl>
            <c:dLbl>
              <c:idx val="4"/>
              <c:tx>
                <c:rich>
                  <a:bodyPr/>
                  <a:lstStyle/>
                  <a:p>
                    <a:pPr>
                      <a:defRPr sz="600">
                        <a:solidFill>
                          <a:schemeClr val="bg1"/>
                        </a:solidFill>
                        <a:latin typeface="Arial" pitchFamily="34" charset="0"/>
                      </a:defRPr>
                    </a:pPr>
                    <a:fld id="{F3E8AAFA-7F32-4B5D-A90F-8885D991A20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8-B29F-46FF-9C3A-E854921328B6}"/>
                </c:ext>
              </c:extLst>
            </c:dLbl>
            <c:dLbl>
              <c:idx val="5"/>
              <c:tx>
                <c:rich>
                  <a:bodyPr/>
                  <a:lstStyle/>
                  <a:p>
                    <a:pPr>
                      <a:defRPr sz="600">
                        <a:solidFill>
                          <a:schemeClr val="bg1"/>
                        </a:solidFill>
                        <a:latin typeface="Arial" pitchFamily="34" charset="0"/>
                      </a:defRPr>
                    </a:pPr>
                    <a:fld id="{D1DE35F6-5E99-4D27-9CC5-EC0C9F8446C5}"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9-B29F-46FF-9C3A-E854921328B6}"/>
                </c:ext>
              </c:extLst>
            </c:dLbl>
            <c:dLbl>
              <c:idx val="6"/>
              <c:tx>
                <c:rich>
                  <a:bodyPr/>
                  <a:lstStyle/>
                  <a:p>
                    <a:pPr>
                      <a:defRPr sz="600">
                        <a:solidFill>
                          <a:schemeClr val="bg1"/>
                        </a:solidFill>
                        <a:latin typeface="Arial" pitchFamily="34" charset="0"/>
                      </a:defRPr>
                    </a:pPr>
                    <a:fld id="{5B97B293-E832-442E-AEFD-8F59BB8C7B44}"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A-B29F-46FF-9C3A-E854921328B6}"/>
                </c:ext>
              </c:extLst>
            </c:dLbl>
            <c:dLbl>
              <c:idx val="7"/>
              <c:tx>
                <c:rich>
                  <a:bodyPr/>
                  <a:lstStyle/>
                  <a:p>
                    <a:pPr>
                      <a:defRPr sz="600">
                        <a:solidFill>
                          <a:schemeClr val="bg1"/>
                        </a:solidFill>
                        <a:latin typeface="Arial" pitchFamily="34" charset="0"/>
                      </a:defRPr>
                    </a:pPr>
                    <a:fld id="{53A7345B-DD87-4E21-89B6-182FA0A398FB}"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B-B29F-46FF-9C3A-E854921328B6}"/>
                </c:ext>
              </c:extLst>
            </c:dLbl>
            <c:dLbl>
              <c:idx val="8"/>
              <c:tx>
                <c:rich>
                  <a:bodyPr/>
                  <a:lstStyle/>
                  <a:p>
                    <a:pPr>
                      <a:defRPr sz="600">
                        <a:solidFill>
                          <a:schemeClr val="bg1"/>
                        </a:solidFill>
                        <a:latin typeface="Arial" pitchFamily="34" charset="0"/>
                      </a:defRPr>
                    </a:pPr>
                    <a:fld id="{4AB23ED4-23E6-40C6-BBFC-10CBEAFCD618}"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C-B29F-46FF-9C3A-E854921328B6}"/>
                </c:ext>
              </c:extLst>
            </c:dLbl>
            <c:dLbl>
              <c:idx val="9"/>
              <c:tx>
                <c:rich>
                  <a:bodyPr/>
                  <a:lstStyle/>
                  <a:p>
                    <a:pPr>
                      <a:defRPr sz="600">
                        <a:solidFill>
                          <a:schemeClr val="bg1"/>
                        </a:solidFill>
                        <a:latin typeface="Arial" pitchFamily="34" charset="0"/>
                      </a:defRPr>
                    </a:pPr>
                    <a:fld id="{68050ACC-C23E-465E-A49C-247CC616B1A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D-B29F-46FF-9C3A-E854921328B6}"/>
                </c:ext>
              </c:extLst>
            </c:dLbl>
            <c:dLbl>
              <c:idx val="10"/>
              <c:tx>
                <c:rich>
                  <a:bodyPr/>
                  <a:lstStyle/>
                  <a:p>
                    <a:pPr>
                      <a:defRPr sz="600">
                        <a:solidFill>
                          <a:schemeClr val="bg1"/>
                        </a:solidFill>
                        <a:latin typeface="Arial" pitchFamily="34" charset="0"/>
                      </a:defRPr>
                    </a:pPr>
                    <a:fld id="{763ECFBF-75A1-4123-9390-2FB73B4CF1C7}"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E-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Sheet1!$S$2:$S$12</c:f>
              <c:numCache>
                <c:formatCode>General</c:formatCode>
                <c:ptCount val="11"/>
                <c:pt idx="0">
                  <c:v>0</c:v>
                </c:pt>
                <c:pt idx="1">
                  <c:v>0</c:v>
                </c:pt>
                <c:pt idx="2">
                  <c:v>0</c:v>
                </c:pt>
                <c:pt idx="3">
                  <c:v>0</c:v>
                </c:pt>
                <c:pt idx="4">
                  <c:v>0</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Sheet1!$S$16:$S$27</c15:f>
                <c15:dlblRangeCache>
                  <c:ptCount val="11"/>
                  <c:pt idx="5">
                    <c:v>2005
6.2</c:v>
                  </c:pt>
                  <c:pt idx="6">
                    <c:v>1971
16.1</c:v>
                  </c:pt>
                  <c:pt idx="7">
                    <c:v>1998
24.3</c:v>
                  </c:pt>
                  <c:pt idx="8">
                    <c:v>1945
38.5</c:v>
                  </c:pt>
                </c15:dlblRangeCache>
              </c15:datalabelsRange>
            </c:ext>
            <c:ext xmlns:c16="http://schemas.microsoft.com/office/drawing/2014/chart" uri="{C3380CC4-5D6E-409C-BE32-E72D297353CC}">
              <c16:uniqueId val="{000000CF-B29F-46FF-9C3A-E854921328B6}"/>
            </c:ext>
          </c:extLst>
        </c:ser>
        <c:ser>
          <c:idx val="12"/>
          <c:order val="12"/>
          <c:tx>
            <c:strRef>
              <c:f>Sheet1!$T$1</c:f>
              <c:strCache>
                <c:ptCount val="1"/>
                <c:pt idx="0">
                  <c:v>Year 13</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1-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3-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5-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7-B29F-46FF-9C3A-E854921328B6}"/>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9-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0C38848A-61A2-4FD4-AD59-C971B4980E42}"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1-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7DABA482-6E57-4D20-94E9-DD7A02ED00EC}"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3-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7D3B737D-4EFA-4F78-B75B-E570379CB2B7}"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5-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0D963057-E663-4FEA-A884-0DC157F338B4}"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7-B29F-46FF-9C3A-E854921328B6}"/>
                </c:ext>
              </c:extLst>
            </c:dLbl>
            <c:dLbl>
              <c:idx val="4"/>
              <c:tx>
                <c:rich>
                  <a:bodyPr/>
                  <a:lstStyle/>
                  <a:p>
                    <a:pPr>
                      <a:defRPr sz="600">
                        <a:solidFill>
                          <a:schemeClr val="bg1"/>
                        </a:solidFill>
                        <a:latin typeface="Arial" pitchFamily="34" charset="0"/>
                      </a:defRPr>
                    </a:pPr>
                    <a:fld id="{E7FFA4FA-42BC-497A-82AD-E65BF2D150CF}"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A-B29F-46FF-9C3A-E854921328B6}"/>
                </c:ext>
              </c:extLst>
            </c:dLbl>
            <c:dLbl>
              <c:idx val="5"/>
              <c:tx>
                <c:rich>
                  <a:bodyPr/>
                  <a:lstStyle/>
                  <a:p>
                    <a:pPr>
                      <a:defRPr sz="600">
                        <a:solidFill>
                          <a:schemeClr val="bg1"/>
                        </a:solidFill>
                        <a:latin typeface="Arial" pitchFamily="34" charset="0"/>
                      </a:defRPr>
                    </a:pPr>
                    <a:fld id="{947461CC-4D03-48E9-8BB7-A9B3A698FEB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B-B29F-46FF-9C3A-E854921328B6}"/>
                </c:ext>
              </c:extLst>
            </c:dLbl>
            <c:dLbl>
              <c:idx val="6"/>
              <c:tx>
                <c:rich>
                  <a:bodyPr/>
                  <a:lstStyle/>
                  <a:p>
                    <a:pPr>
                      <a:defRPr sz="600">
                        <a:solidFill>
                          <a:schemeClr val="bg1"/>
                        </a:solidFill>
                        <a:latin typeface="Arial" pitchFamily="34" charset="0"/>
                      </a:defRPr>
                    </a:pPr>
                    <a:fld id="{CE516D63-E78C-48D3-ADB1-EB63557C57A6}"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9-B29F-46FF-9C3A-E854921328B6}"/>
                </c:ext>
              </c:extLst>
            </c:dLbl>
            <c:dLbl>
              <c:idx val="7"/>
              <c:tx>
                <c:rich>
                  <a:bodyPr/>
                  <a:lstStyle/>
                  <a:p>
                    <a:pPr>
                      <a:defRPr sz="600">
                        <a:solidFill>
                          <a:schemeClr val="bg1"/>
                        </a:solidFill>
                        <a:latin typeface="Arial" pitchFamily="34" charset="0"/>
                      </a:defRPr>
                    </a:pPr>
                    <a:fld id="{21CDB607-8C0F-4465-B5D9-156496C43A2C}"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C-B29F-46FF-9C3A-E854921328B6}"/>
                </c:ext>
              </c:extLst>
            </c:dLbl>
            <c:dLbl>
              <c:idx val="8"/>
              <c:tx>
                <c:rich>
                  <a:bodyPr/>
                  <a:lstStyle/>
                  <a:p>
                    <a:pPr>
                      <a:defRPr sz="600">
                        <a:solidFill>
                          <a:schemeClr val="bg1"/>
                        </a:solidFill>
                        <a:latin typeface="Arial" pitchFamily="34" charset="0"/>
                      </a:defRPr>
                    </a:pPr>
                    <a:fld id="{9643A86C-07FB-44FC-A454-7594781AF00C}"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D-B29F-46FF-9C3A-E854921328B6}"/>
                </c:ext>
              </c:extLst>
            </c:dLbl>
            <c:dLbl>
              <c:idx val="9"/>
              <c:tx>
                <c:rich>
                  <a:bodyPr/>
                  <a:lstStyle/>
                  <a:p>
                    <a:pPr>
                      <a:defRPr sz="600">
                        <a:solidFill>
                          <a:schemeClr val="bg1"/>
                        </a:solidFill>
                        <a:latin typeface="Arial" pitchFamily="34" charset="0"/>
                      </a:defRPr>
                    </a:pPr>
                    <a:fld id="{D79D5CF6-FF12-4D15-98F4-C0FDCE2EEDA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E-B29F-46FF-9C3A-E854921328B6}"/>
                </c:ext>
              </c:extLst>
            </c:dLbl>
            <c:dLbl>
              <c:idx val="10"/>
              <c:tx>
                <c:rich>
                  <a:bodyPr/>
                  <a:lstStyle/>
                  <a:p>
                    <a:pPr>
                      <a:defRPr sz="600">
                        <a:solidFill>
                          <a:schemeClr val="bg1"/>
                        </a:solidFill>
                        <a:latin typeface="Arial" pitchFamily="34" charset="0"/>
                      </a:defRPr>
                    </a:pPr>
                    <a:fld id="{20C4AA7D-3FF2-4612-85D1-BC4C4CF4429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F-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Sheet1!$T$2:$T$12</c:f>
              <c:numCache>
                <c:formatCode>General</c:formatCode>
                <c:ptCount val="11"/>
                <c:pt idx="0">
                  <c:v>0</c:v>
                </c:pt>
                <c:pt idx="1">
                  <c:v>0</c:v>
                </c:pt>
                <c:pt idx="2">
                  <c:v>0</c:v>
                </c:pt>
                <c:pt idx="3">
                  <c:v>0</c:v>
                </c:pt>
                <c:pt idx="4">
                  <c:v>0</c:v>
                </c:pt>
                <c:pt idx="5">
                  <c:v>1</c:v>
                </c:pt>
                <c:pt idx="6">
                  <c:v>1</c:v>
                </c:pt>
                <c:pt idx="7">
                  <c:v>1</c:v>
                </c:pt>
                <c:pt idx="8">
                  <c:v>1</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Sheet1!$T$16:$T$27</c15:f>
                <c15:dlblRangeCache>
                  <c:ptCount val="11"/>
                  <c:pt idx="5">
                    <c:v>1978
7.5</c:v>
                  </c:pt>
                  <c:pt idx="6">
                    <c:v>2012
16.2</c:v>
                  </c:pt>
                  <c:pt idx="7">
                    <c:v>1955
25.2</c:v>
                  </c:pt>
                  <c:pt idx="8">
                    <c:v>1975
38.8</c:v>
                  </c:pt>
                </c15:dlblRangeCache>
              </c15:datalabelsRange>
            </c:ext>
            <c:ext xmlns:c16="http://schemas.microsoft.com/office/drawing/2014/chart" uri="{C3380CC4-5D6E-409C-BE32-E72D297353CC}">
              <c16:uniqueId val="{000000E0-B29F-46FF-9C3A-E854921328B6}"/>
            </c:ext>
          </c:extLst>
        </c:ser>
        <c:ser>
          <c:idx val="13"/>
          <c:order val="13"/>
          <c:tx>
            <c:strRef>
              <c:f>Sheet1!$U$1</c:f>
              <c:strCache>
                <c:ptCount val="1"/>
                <c:pt idx="0">
                  <c:v>Year 14</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E2-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E4-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E6-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E8-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D865DE21-8A40-46F9-A018-8518E45381C8}"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2-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FCF3112A-BE0D-41C7-AD9E-4CCA0139F3AF}"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4-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A1164EC4-1686-4EC1-853D-08EEB99A474D}"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6-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F02847D0-5F4E-43EE-89EA-2371060EB6F6}"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8-B29F-46FF-9C3A-E854921328B6}"/>
                </c:ext>
              </c:extLst>
            </c:dLbl>
            <c:dLbl>
              <c:idx val="4"/>
              <c:tx>
                <c:rich>
                  <a:bodyPr/>
                  <a:lstStyle/>
                  <a:p>
                    <a:pPr>
                      <a:defRPr sz="600">
                        <a:solidFill>
                          <a:schemeClr val="bg1"/>
                        </a:solidFill>
                        <a:latin typeface="Arial" pitchFamily="34" charset="0"/>
                      </a:defRPr>
                    </a:pPr>
                    <a:fld id="{D9BAAC30-A50D-4F0D-AB1B-C01181BD2ECE}"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9-B29F-46FF-9C3A-E854921328B6}"/>
                </c:ext>
              </c:extLst>
            </c:dLbl>
            <c:dLbl>
              <c:idx val="5"/>
              <c:tx>
                <c:rich>
                  <a:bodyPr/>
                  <a:lstStyle/>
                  <a:p>
                    <a:pPr>
                      <a:defRPr sz="600">
                        <a:solidFill>
                          <a:schemeClr val="bg1"/>
                        </a:solidFill>
                        <a:latin typeface="Arial" pitchFamily="34" charset="0"/>
                      </a:defRPr>
                    </a:pPr>
                    <a:fld id="{59EEB8DA-2A11-487A-B330-F0BA5BB458D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A-B29F-46FF-9C3A-E854921328B6}"/>
                </c:ext>
              </c:extLst>
            </c:dLbl>
            <c:dLbl>
              <c:idx val="6"/>
              <c:tx>
                <c:rich>
                  <a:bodyPr/>
                  <a:lstStyle/>
                  <a:p>
                    <a:pPr>
                      <a:defRPr sz="600">
                        <a:solidFill>
                          <a:schemeClr val="bg1"/>
                        </a:solidFill>
                        <a:latin typeface="Arial" pitchFamily="34" charset="0"/>
                      </a:defRPr>
                    </a:pPr>
                    <a:fld id="{F03818A0-75FC-4CAE-8FB3-B0ED9EC2EA6B}"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B-B29F-46FF-9C3A-E854921328B6}"/>
                </c:ext>
              </c:extLst>
            </c:dLbl>
            <c:dLbl>
              <c:idx val="7"/>
              <c:tx>
                <c:rich>
                  <a:bodyPr/>
                  <a:lstStyle/>
                  <a:p>
                    <a:pPr>
                      <a:defRPr sz="600">
                        <a:solidFill>
                          <a:schemeClr val="bg1"/>
                        </a:solidFill>
                        <a:latin typeface="Arial" pitchFamily="34" charset="0"/>
                      </a:defRPr>
                    </a:pPr>
                    <a:fld id="{E6CD6DC6-AACE-457D-BE8E-B48C8C2A4C99}"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C-B29F-46FF-9C3A-E854921328B6}"/>
                </c:ext>
              </c:extLst>
            </c:dLbl>
            <c:dLbl>
              <c:idx val="8"/>
              <c:tx>
                <c:rich>
                  <a:bodyPr/>
                  <a:lstStyle/>
                  <a:p>
                    <a:pPr>
                      <a:defRPr sz="600">
                        <a:solidFill>
                          <a:schemeClr val="bg1"/>
                        </a:solidFill>
                        <a:latin typeface="Arial" pitchFamily="34" charset="0"/>
                      </a:defRPr>
                    </a:pPr>
                    <a:fld id="{968AD80C-5FCE-45A4-A0EA-04057527DD85}"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D-B29F-46FF-9C3A-E854921328B6}"/>
                </c:ext>
              </c:extLst>
            </c:dLbl>
            <c:dLbl>
              <c:idx val="9"/>
              <c:tx>
                <c:rich>
                  <a:bodyPr/>
                  <a:lstStyle/>
                  <a:p>
                    <a:pPr>
                      <a:defRPr sz="600">
                        <a:solidFill>
                          <a:schemeClr val="bg1"/>
                        </a:solidFill>
                        <a:latin typeface="Arial" pitchFamily="34" charset="0"/>
                      </a:defRPr>
                    </a:pPr>
                    <a:fld id="{C472BB53-675E-4BD9-B452-ADFB416B06FE}"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E-B29F-46FF-9C3A-E854921328B6}"/>
                </c:ext>
              </c:extLst>
            </c:dLbl>
            <c:dLbl>
              <c:idx val="10"/>
              <c:tx>
                <c:rich>
                  <a:bodyPr/>
                  <a:lstStyle/>
                  <a:p>
                    <a:pPr>
                      <a:defRPr sz="600">
                        <a:solidFill>
                          <a:schemeClr val="bg1"/>
                        </a:solidFill>
                        <a:latin typeface="Arial" pitchFamily="34" charset="0"/>
                      </a:defRPr>
                    </a:pPr>
                    <a:fld id="{A54E0115-D3AC-466C-B281-B560FF7000C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F-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Sheet1!$U$2:$U$12</c:f>
              <c:numCache>
                <c:formatCode>General</c:formatCode>
                <c:ptCount val="11"/>
                <c:pt idx="0">
                  <c:v>0</c:v>
                </c:pt>
                <c:pt idx="1">
                  <c:v>0</c:v>
                </c:pt>
                <c:pt idx="2">
                  <c:v>0</c:v>
                </c:pt>
                <c:pt idx="3">
                  <c:v>0</c:v>
                </c:pt>
                <c:pt idx="4">
                  <c:v>0</c:v>
                </c:pt>
                <c:pt idx="5">
                  <c:v>1</c:v>
                </c:pt>
                <c:pt idx="6">
                  <c:v>1</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Sheet1!$U$16:$U$27</c15:f>
                <c15:dlblRangeCache>
                  <c:ptCount val="11"/>
                  <c:pt idx="5">
                    <c:v>1956
8.3</c:v>
                  </c:pt>
                  <c:pt idx="6">
                    <c:v>1986
16.2</c:v>
                  </c:pt>
                  <c:pt idx="7">
                    <c:v>1999
25.2</c:v>
                  </c:pt>
                </c15:dlblRangeCache>
              </c15:datalabelsRange>
            </c:ext>
            <c:ext xmlns:c16="http://schemas.microsoft.com/office/drawing/2014/chart" uri="{C3380CC4-5D6E-409C-BE32-E72D297353CC}">
              <c16:uniqueId val="{000000F0-B29F-46FF-9C3A-E854921328B6}"/>
            </c:ext>
          </c:extLst>
        </c:ser>
        <c:ser>
          <c:idx val="14"/>
          <c:order val="14"/>
          <c:tx>
            <c:strRef>
              <c:f>Sheet1!$V$1</c:f>
              <c:strCache>
                <c:ptCount val="1"/>
                <c:pt idx="0">
                  <c:v>Year 15</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2-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4-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6-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8-B29F-46FF-9C3A-E854921328B6}"/>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A-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B1D64621-B112-4585-B3FA-E5FD3471F98B}"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2-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D3FBC403-E830-4F85-B0F8-FE7DF27EA708}"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4-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ACAD0DAF-28E3-4C8D-865D-BC7FECA6F90D}"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6-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01E237CA-CFAA-454E-A845-864DE3BF1477}"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8-B29F-46FF-9C3A-E854921328B6}"/>
                </c:ext>
              </c:extLst>
            </c:dLbl>
            <c:dLbl>
              <c:idx val="4"/>
              <c:tx>
                <c:rich>
                  <a:bodyPr/>
                  <a:lstStyle/>
                  <a:p>
                    <a:pPr>
                      <a:defRPr sz="600">
                        <a:solidFill>
                          <a:schemeClr val="bg1"/>
                        </a:solidFill>
                        <a:latin typeface="Arial" pitchFamily="34" charset="0"/>
                      </a:defRPr>
                    </a:pPr>
                    <a:fld id="{A2A70194-4CD7-4817-B19D-3D7F8973E3F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B-B29F-46FF-9C3A-E854921328B6}"/>
                </c:ext>
              </c:extLst>
            </c:dLbl>
            <c:dLbl>
              <c:idx val="5"/>
              <c:tx>
                <c:rich>
                  <a:bodyPr/>
                  <a:lstStyle/>
                  <a:p>
                    <a:pPr>
                      <a:defRPr sz="600">
                        <a:solidFill>
                          <a:schemeClr val="bg1"/>
                        </a:solidFill>
                        <a:latin typeface="Arial" pitchFamily="34" charset="0"/>
                      </a:defRPr>
                    </a:pPr>
                    <a:fld id="{3AF10BE2-1A29-4643-99FC-BFB707EC7C03}"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C-B29F-46FF-9C3A-E854921328B6}"/>
                </c:ext>
              </c:extLst>
            </c:dLbl>
            <c:dLbl>
              <c:idx val="6"/>
              <c:tx>
                <c:rich>
                  <a:bodyPr/>
                  <a:lstStyle/>
                  <a:p>
                    <a:pPr>
                      <a:defRPr sz="600">
                        <a:solidFill>
                          <a:schemeClr val="bg1"/>
                        </a:solidFill>
                        <a:latin typeface="Arial" pitchFamily="34" charset="0"/>
                      </a:defRPr>
                    </a:pPr>
                    <a:fld id="{23E155F4-ABDE-40AE-AC24-7C4C51AF3E87}"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A-B29F-46FF-9C3A-E854921328B6}"/>
                </c:ext>
              </c:extLst>
            </c:dLbl>
            <c:dLbl>
              <c:idx val="7"/>
              <c:tx>
                <c:rich>
                  <a:bodyPr/>
                  <a:lstStyle/>
                  <a:p>
                    <a:pPr>
                      <a:defRPr sz="600">
                        <a:solidFill>
                          <a:schemeClr val="bg1"/>
                        </a:solidFill>
                        <a:latin typeface="Arial" pitchFamily="34" charset="0"/>
                      </a:defRPr>
                    </a:pPr>
                    <a:fld id="{23E2EC39-02D1-4FEB-8765-00C8393F976B}"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D-B29F-46FF-9C3A-E854921328B6}"/>
                </c:ext>
              </c:extLst>
            </c:dLbl>
            <c:dLbl>
              <c:idx val="8"/>
              <c:tx>
                <c:rich>
                  <a:bodyPr/>
                  <a:lstStyle/>
                  <a:p>
                    <a:pPr>
                      <a:defRPr sz="600">
                        <a:solidFill>
                          <a:schemeClr val="bg1"/>
                        </a:solidFill>
                        <a:latin typeface="Arial" pitchFamily="34" charset="0"/>
                      </a:defRPr>
                    </a:pPr>
                    <a:fld id="{A5088C29-2064-4375-AD62-54E3DE358CD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E-B29F-46FF-9C3A-E854921328B6}"/>
                </c:ext>
              </c:extLst>
            </c:dLbl>
            <c:dLbl>
              <c:idx val="9"/>
              <c:tx>
                <c:rich>
                  <a:bodyPr/>
                  <a:lstStyle/>
                  <a:p>
                    <a:pPr>
                      <a:defRPr sz="600">
                        <a:solidFill>
                          <a:schemeClr val="bg1"/>
                        </a:solidFill>
                        <a:latin typeface="Arial" pitchFamily="34" charset="0"/>
                      </a:defRPr>
                    </a:pPr>
                    <a:fld id="{6826AAC2-99BB-45FA-9FAB-0CED31425C4D}"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F-B29F-46FF-9C3A-E854921328B6}"/>
                </c:ext>
              </c:extLst>
            </c:dLbl>
            <c:dLbl>
              <c:idx val="10"/>
              <c:tx>
                <c:rich>
                  <a:bodyPr/>
                  <a:lstStyle/>
                  <a:p>
                    <a:pPr>
                      <a:defRPr sz="600">
                        <a:solidFill>
                          <a:schemeClr val="bg1"/>
                        </a:solidFill>
                        <a:latin typeface="Arial" pitchFamily="34" charset="0"/>
                      </a:defRPr>
                    </a:pPr>
                    <a:fld id="{1FD0416E-D89A-4188-AFE4-D9131AF0796F}"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0-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Sheet1!$V$2:$V$12</c:f>
              <c:numCache>
                <c:formatCode>General</c:formatCode>
                <c:ptCount val="11"/>
                <c:pt idx="0">
                  <c:v>0</c:v>
                </c:pt>
                <c:pt idx="1">
                  <c:v>0</c:v>
                </c:pt>
                <c:pt idx="2">
                  <c:v>0</c:v>
                </c:pt>
                <c:pt idx="3">
                  <c:v>0</c:v>
                </c:pt>
                <c:pt idx="4">
                  <c:v>0</c:v>
                </c:pt>
                <c:pt idx="5">
                  <c:v>1</c:v>
                </c:pt>
                <c:pt idx="6">
                  <c:v>1</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Sheet1!$V$16:$V$27</c15:f>
                <c15:dlblRangeCache>
                  <c:ptCount val="11"/>
                  <c:pt idx="5">
                    <c:v>1926
8.4</c:v>
                  </c:pt>
                  <c:pt idx="6">
                    <c:v>1972
16.8</c:v>
                  </c:pt>
                  <c:pt idx="7">
                    <c:v>1976
26.8</c:v>
                  </c:pt>
                </c15:dlblRangeCache>
              </c15:datalabelsRange>
            </c:ext>
            <c:ext xmlns:c16="http://schemas.microsoft.com/office/drawing/2014/chart" uri="{C3380CC4-5D6E-409C-BE32-E72D297353CC}">
              <c16:uniqueId val="{00000101-B29F-46FF-9C3A-E854921328B6}"/>
            </c:ext>
          </c:extLst>
        </c:ser>
        <c:ser>
          <c:idx val="15"/>
          <c:order val="15"/>
          <c:tx>
            <c:strRef>
              <c:f>Sheet1!$W$1</c:f>
              <c:strCache>
                <c:ptCount val="1"/>
                <c:pt idx="0">
                  <c:v>Year 16</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03-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05-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07-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09-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66368B99-CFCD-4901-A474-4F46133387EC}"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3-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4BA1E90D-710A-4F7F-B4C0-A08D5A0EF457}"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5-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1A08DD09-8DFF-4B38-AB2E-7589B05C9709}"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7-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2E9284BB-A2E2-4F2A-9636-1CF794DC2D84}"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9-B29F-46FF-9C3A-E854921328B6}"/>
                </c:ext>
              </c:extLst>
            </c:dLbl>
            <c:dLbl>
              <c:idx val="4"/>
              <c:tx>
                <c:rich>
                  <a:bodyPr/>
                  <a:lstStyle/>
                  <a:p>
                    <a:pPr>
                      <a:defRPr sz="600">
                        <a:solidFill>
                          <a:schemeClr val="bg1"/>
                        </a:solidFill>
                        <a:latin typeface="Arial" pitchFamily="34" charset="0"/>
                      </a:defRPr>
                    </a:pPr>
                    <a:fld id="{CFF34818-777C-44A0-B00A-594E730AEE6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A-B29F-46FF-9C3A-E854921328B6}"/>
                </c:ext>
              </c:extLst>
            </c:dLbl>
            <c:dLbl>
              <c:idx val="5"/>
              <c:tx>
                <c:rich>
                  <a:bodyPr/>
                  <a:lstStyle/>
                  <a:p>
                    <a:pPr>
                      <a:defRPr sz="600">
                        <a:solidFill>
                          <a:schemeClr val="bg1"/>
                        </a:solidFill>
                        <a:latin typeface="Arial" pitchFamily="34" charset="0"/>
                      </a:defRPr>
                    </a:pPr>
                    <a:fld id="{CA833539-D86F-43D7-ACF8-3463F3F9DC60}"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B-B29F-46FF-9C3A-E854921328B6}"/>
                </c:ext>
              </c:extLst>
            </c:dLbl>
            <c:dLbl>
              <c:idx val="6"/>
              <c:tx>
                <c:rich>
                  <a:bodyPr/>
                  <a:lstStyle/>
                  <a:p>
                    <a:pPr>
                      <a:defRPr sz="600">
                        <a:solidFill>
                          <a:schemeClr val="bg1"/>
                        </a:solidFill>
                        <a:latin typeface="Arial" pitchFamily="34" charset="0"/>
                      </a:defRPr>
                    </a:pPr>
                    <a:fld id="{1A4B9E75-B4E8-41CB-99FA-2130FC5B4753}"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C-B29F-46FF-9C3A-E854921328B6}"/>
                </c:ext>
              </c:extLst>
            </c:dLbl>
            <c:dLbl>
              <c:idx val="7"/>
              <c:tx>
                <c:rich>
                  <a:bodyPr/>
                  <a:lstStyle/>
                  <a:p>
                    <a:pPr>
                      <a:defRPr sz="600">
                        <a:solidFill>
                          <a:schemeClr val="bg1"/>
                        </a:solidFill>
                        <a:latin typeface="Arial" pitchFamily="34" charset="0"/>
                      </a:defRPr>
                    </a:pPr>
                    <a:fld id="{890C5A77-F1C5-4CF1-AB73-06B6FB06715C}"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D-B29F-46FF-9C3A-E854921328B6}"/>
                </c:ext>
              </c:extLst>
            </c:dLbl>
            <c:dLbl>
              <c:idx val="8"/>
              <c:tx>
                <c:rich>
                  <a:bodyPr/>
                  <a:lstStyle/>
                  <a:p>
                    <a:pPr>
                      <a:defRPr sz="600">
                        <a:solidFill>
                          <a:schemeClr val="bg1"/>
                        </a:solidFill>
                        <a:latin typeface="Arial" pitchFamily="34" charset="0"/>
                      </a:defRPr>
                    </a:pPr>
                    <a:fld id="{8A96486E-ABBC-4C74-ABBD-A4B0475208A3}"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E-B29F-46FF-9C3A-E854921328B6}"/>
                </c:ext>
              </c:extLst>
            </c:dLbl>
            <c:dLbl>
              <c:idx val="9"/>
              <c:tx>
                <c:rich>
                  <a:bodyPr/>
                  <a:lstStyle/>
                  <a:p>
                    <a:pPr>
                      <a:defRPr sz="600">
                        <a:solidFill>
                          <a:schemeClr val="bg1"/>
                        </a:solidFill>
                        <a:latin typeface="Arial" pitchFamily="34" charset="0"/>
                      </a:defRPr>
                    </a:pPr>
                    <a:fld id="{B64A9448-A794-4AC8-A07F-A6702D93953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F-B29F-46FF-9C3A-E854921328B6}"/>
                </c:ext>
              </c:extLst>
            </c:dLbl>
            <c:dLbl>
              <c:idx val="10"/>
              <c:tx>
                <c:rich>
                  <a:bodyPr/>
                  <a:lstStyle/>
                  <a:p>
                    <a:pPr>
                      <a:defRPr sz="600">
                        <a:solidFill>
                          <a:schemeClr val="bg1"/>
                        </a:solidFill>
                        <a:latin typeface="Arial" pitchFamily="34" charset="0"/>
                      </a:defRPr>
                    </a:pPr>
                    <a:fld id="{51966DAD-E997-4250-B43F-453617F7578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0-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Sheet1!$W$2:$W$12</c:f>
              <c:numCache>
                <c:formatCode>General</c:formatCode>
                <c:ptCount val="11"/>
                <c:pt idx="0">
                  <c:v>0</c:v>
                </c:pt>
                <c:pt idx="1">
                  <c:v>0</c:v>
                </c:pt>
                <c:pt idx="2">
                  <c:v>0</c:v>
                </c:pt>
                <c:pt idx="3">
                  <c:v>0</c:v>
                </c:pt>
                <c:pt idx="4">
                  <c:v>0</c:v>
                </c:pt>
                <c:pt idx="5">
                  <c:v>1</c:v>
                </c:pt>
                <c:pt idx="6">
                  <c:v>1</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Sheet1!$W$16:$W$27</c15:f>
                <c15:dlblRangeCache>
                  <c:ptCount val="11"/>
                  <c:pt idx="5">
                    <c:v>1992
9.8</c:v>
                  </c:pt>
                  <c:pt idx="6">
                    <c:v>2010
17.7</c:v>
                  </c:pt>
                  <c:pt idx="7">
                    <c:v>1961
26.9</c:v>
                  </c:pt>
                </c15:dlblRangeCache>
              </c15:datalabelsRange>
            </c:ext>
            <c:ext xmlns:c16="http://schemas.microsoft.com/office/drawing/2014/chart" uri="{C3380CC4-5D6E-409C-BE32-E72D297353CC}">
              <c16:uniqueId val="{00000111-B29F-46FF-9C3A-E854921328B6}"/>
            </c:ext>
          </c:extLst>
        </c:ser>
        <c:ser>
          <c:idx val="16"/>
          <c:order val="16"/>
          <c:tx>
            <c:strRef>
              <c:f>Sheet1!$X$1</c:f>
              <c:strCache>
                <c:ptCount val="1"/>
                <c:pt idx="0">
                  <c:v>Year 17</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13-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15-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17-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19-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1FAA5F7E-1949-4A83-94A2-729C0C06C823}"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3-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A93D7A65-ADBC-4233-94D7-2EEE89084F95}"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5-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ECE86B3D-F217-42AC-AFB4-7064DAA01CF8}"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7-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9C758120-30A9-4456-AFF0-07B4A20012EC}"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9-B29F-46FF-9C3A-E854921328B6}"/>
                </c:ext>
              </c:extLst>
            </c:dLbl>
            <c:dLbl>
              <c:idx val="4"/>
              <c:tx>
                <c:rich>
                  <a:bodyPr/>
                  <a:lstStyle/>
                  <a:p>
                    <a:pPr>
                      <a:defRPr sz="600">
                        <a:solidFill>
                          <a:schemeClr val="bg1"/>
                        </a:solidFill>
                        <a:latin typeface="Arial" pitchFamily="34" charset="0"/>
                      </a:defRPr>
                    </a:pPr>
                    <a:fld id="{889C63D6-F9D7-4FCD-BC38-71BEE1688EA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A-B29F-46FF-9C3A-E854921328B6}"/>
                </c:ext>
              </c:extLst>
            </c:dLbl>
            <c:dLbl>
              <c:idx val="5"/>
              <c:tx>
                <c:rich>
                  <a:bodyPr/>
                  <a:lstStyle/>
                  <a:p>
                    <a:pPr>
                      <a:defRPr sz="600">
                        <a:solidFill>
                          <a:schemeClr val="bg1"/>
                        </a:solidFill>
                        <a:latin typeface="Arial" pitchFamily="34" charset="0"/>
                      </a:defRPr>
                    </a:pPr>
                    <a:fld id="{81F5400F-6DD8-4437-9628-4BDCC5B0C37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B-B29F-46FF-9C3A-E854921328B6}"/>
                </c:ext>
              </c:extLst>
            </c:dLbl>
            <c:dLbl>
              <c:idx val="6"/>
              <c:tx>
                <c:rich>
                  <a:bodyPr/>
                  <a:lstStyle/>
                  <a:p>
                    <a:pPr>
                      <a:defRPr sz="600">
                        <a:solidFill>
                          <a:schemeClr val="bg1"/>
                        </a:solidFill>
                        <a:latin typeface="Arial" pitchFamily="34" charset="0"/>
                      </a:defRPr>
                    </a:pPr>
                    <a:fld id="{A66420C2-C18F-45C3-818C-8E68BFA7F53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C-B29F-46FF-9C3A-E854921328B6}"/>
                </c:ext>
              </c:extLst>
            </c:dLbl>
            <c:dLbl>
              <c:idx val="7"/>
              <c:tx>
                <c:rich>
                  <a:bodyPr/>
                  <a:lstStyle/>
                  <a:p>
                    <a:pPr>
                      <a:defRPr sz="600">
                        <a:solidFill>
                          <a:schemeClr val="bg1"/>
                        </a:solidFill>
                        <a:latin typeface="Arial" pitchFamily="34" charset="0"/>
                      </a:defRPr>
                    </a:pPr>
                    <a:fld id="{BA9AB62F-358A-4B9D-8828-7BC8DBFA5295}" type="CELLRANGE">
                      <a:rPr lang="en-US"/>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D-B29F-46FF-9C3A-E854921328B6}"/>
                </c:ext>
              </c:extLst>
            </c:dLbl>
            <c:dLbl>
              <c:idx val="8"/>
              <c:tx>
                <c:rich>
                  <a:bodyPr/>
                  <a:lstStyle/>
                  <a:p>
                    <a:pPr>
                      <a:defRPr sz="600">
                        <a:solidFill>
                          <a:schemeClr val="bg1"/>
                        </a:solidFill>
                        <a:latin typeface="Arial" pitchFamily="34" charset="0"/>
                      </a:defRPr>
                    </a:pPr>
                    <a:fld id="{F3F623F5-66DB-4C86-8A4C-2EBCE2EF5C05}"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E-B29F-46FF-9C3A-E854921328B6}"/>
                </c:ext>
              </c:extLst>
            </c:dLbl>
            <c:dLbl>
              <c:idx val="9"/>
              <c:tx>
                <c:rich>
                  <a:bodyPr/>
                  <a:lstStyle/>
                  <a:p>
                    <a:pPr>
                      <a:defRPr sz="600">
                        <a:solidFill>
                          <a:schemeClr val="bg1"/>
                        </a:solidFill>
                        <a:latin typeface="Arial" pitchFamily="34" charset="0"/>
                      </a:defRPr>
                    </a:pPr>
                    <a:fld id="{5A58B2C0-7C06-4180-B227-27AB1A86A76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F-B29F-46FF-9C3A-E854921328B6}"/>
                </c:ext>
              </c:extLst>
            </c:dLbl>
            <c:dLbl>
              <c:idx val="10"/>
              <c:tx>
                <c:rich>
                  <a:bodyPr/>
                  <a:lstStyle/>
                  <a:p>
                    <a:pPr>
                      <a:defRPr sz="600">
                        <a:solidFill>
                          <a:schemeClr val="bg1"/>
                        </a:solidFill>
                        <a:latin typeface="Arial" pitchFamily="34" charset="0"/>
                      </a:defRPr>
                    </a:pPr>
                    <a:fld id="{EB543D26-6736-42DE-8ED1-1C94C53B8AA5}"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0-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Sheet1!$X$2:$X$12</c:f>
              <c:numCache>
                <c:formatCode>General</c:formatCode>
                <c:ptCount val="11"/>
                <c:pt idx="0">
                  <c:v>0</c:v>
                </c:pt>
                <c:pt idx="1">
                  <c:v>0</c:v>
                </c:pt>
                <c:pt idx="2">
                  <c:v>0</c:v>
                </c:pt>
                <c:pt idx="3">
                  <c:v>0</c:v>
                </c:pt>
                <c:pt idx="4">
                  <c:v>0</c:v>
                </c:pt>
                <c:pt idx="5">
                  <c:v>0</c:v>
                </c:pt>
                <c:pt idx="6">
                  <c:v>1</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Sheet1!$X$16:$X$27</c15:f>
                <c15:dlblRangeCache>
                  <c:ptCount val="11"/>
                  <c:pt idx="6">
                    <c:v>1988
18.0</c:v>
                  </c:pt>
                  <c:pt idx="7">
                    <c:v>1938
28.2</c:v>
                  </c:pt>
                </c15:dlblRangeCache>
              </c15:datalabelsRange>
            </c:ext>
            <c:ext xmlns:c16="http://schemas.microsoft.com/office/drawing/2014/chart" uri="{C3380CC4-5D6E-409C-BE32-E72D297353CC}">
              <c16:uniqueId val="{00000121-B29F-46FF-9C3A-E854921328B6}"/>
            </c:ext>
          </c:extLst>
        </c:ser>
        <c:ser>
          <c:idx val="17"/>
          <c:order val="17"/>
          <c:tx>
            <c:strRef>
              <c:f>Sheet1!$Y$1</c:f>
              <c:strCache>
                <c:ptCount val="1"/>
                <c:pt idx="0">
                  <c:v>Year 18</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23-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25-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27-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29-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0DFC7950-7394-4590-A852-E3FB90548459}"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3-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826A2077-03F5-4087-A859-B36458FA3F3B}"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5-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76F8945C-C175-4EFF-8B8E-E4C9D400BA71}"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7-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30D98FA9-FE22-4365-81A9-4D6C6AFFE8A5}"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9-B29F-46FF-9C3A-E854921328B6}"/>
                </c:ext>
              </c:extLst>
            </c:dLbl>
            <c:dLbl>
              <c:idx val="4"/>
              <c:tx>
                <c:rich>
                  <a:bodyPr/>
                  <a:lstStyle/>
                  <a:p>
                    <a:pPr>
                      <a:defRPr sz="600">
                        <a:solidFill>
                          <a:schemeClr val="bg1"/>
                        </a:solidFill>
                        <a:latin typeface="Arial" pitchFamily="34" charset="0"/>
                      </a:defRPr>
                    </a:pPr>
                    <a:fld id="{22DDA2F0-FD75-4884-B5BA-E738996BFF27}"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A-B29F-46FF-9C3A-E854921328B6}"/>
                </c:ext>
              </c:extLst>
            </c:dLbl>
            <c:dLbl>
              <c:idx val="5"/>
              <c:tx>
                <c:rich>
                  <a:bodyPr/>
                  <a:lstStyle/>
                  <a:p>
                    <a:pPr>
                      <a:defRPr sz="600">
                        <a:solidFill>
                          <a:schemeClr val="bg1"/>
                        </a:solidFill>
                        <a:latin typeface="Arial" pitchFamily="34" charset="0"/>
                      </a:defRPr>
                    </a:pPr>
                    <a:fld id="{A640B73E-A552-4D4D-A822-8BEB2C83F858}"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B-B29F-46FF-9C3A-E854921328B6}"/>
                </c:ext>
              </c:extLst>
            </c:dLbl>
            <c:dLbl>
              <c:idx val="6"/>
              <c:tx>
                <c:rich>
                  <a:bodyPr/>
                  <a:lstStyle/>
                  <a:p>
                    <a:pPr>
                      <a:defRPr sz="600">
                        <a:solidFill>
                          <a:schemeClr val="bg1"/>
                        </a:solidFill>
                        <a:latin typeface="Arial" pitchFamily="34" charset="0"/>
                      </a:defRPr>
                    </a:pPr>
                    <a:fld id="{93101501-B8F5-45A5-A1D8-E33727AF189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C-B29F-46FF-9C3A-E854921328B6}"/>
                </c:ext>
              </c:extLst>
            </c:dLbl>
            <c:dLbl>
              <c:idx val="7"/>
              <c:tx>
                <c:rich>
                  <a:bodyPr/>
                  <a:lstStyle/>
                  <a:p>
                    <a:pPr>
                      <a:defRPr sz="600">
                        <a:solidFill>
                          <a:schemeClr val="bg1"/>
                        </a:solidFill>
                        <a:latin typeface="Arial" pitchFamily="34" charset="0"/>
                      </a:defRPr>
                    </a:pPr>
                    <a:fld id="{D9A785DE-4D64-4FDC-91E6-F5E8B3C550C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D-B29F-46FF-9C3A-E854921328B6}"/>
                </c:ext>
              </c:extLst>
            </c:dLbl>
            <c:dLbl>
              <c:idx val="8"/>
              <c:tx>
                <c:rich>
                  <a:bodyPr/>
                  <a:lstStyle/>
                  <a:p>
                    <a:pPr>
                      <a:defRPr sz="600">
                        <a:solidFill>
                          <a:schemeClr val="bg1"/>
                        </a:solidFill>
                        <a:latin typeface="Arial" pitchFamily="34" charset="0"/>
                      </a:defRPr>
                    </a:pPr>
                    <a:fld id="{2ED33D31-0235-4BBE-A106-02B3E47CE4F1}"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E-B29F-46FF-9C3A-E854921328B6}"/>
                </c:ext>
              </c:extLst>
            </c:dLbl>
            <c:dLbl>
              <c:idx val="9"/>
              <c:tx>
                <c:rich>
                  <a:bodyPr/>
                  <a:lstStyle/>
                  <a:p>
                    <a:pPr>
                      <a:defRPr sz="600">
                        <a:solidFill>
                          <a:schemeClr val="bg1"/>
                        </a:solidFill>
                        <a:latin typeface="Arial" pitchFamily="34" charset="0"/>
                      </a:defRPr>
                    </a:pPr>
                    <a:fld id="{F3969AF1-760B-4D07-B7A4-A130CA1CB091}"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F-B29F-46FF-9C3A-E854921328B6}"/>
                </c:ext>
              </c:extLst>
            </c:dLbl>
            <c:dLbl>
              <c:idx val="10"/>
              <c:tx>
                <c:rich>
                  <a:bodyPr/>
                  <a:lstStyle/>
                  <a:p>
                    <a:pPr>
                      <a:defRPr sz="600">
                        <a:solidFill>
                          <a:schemeClr val="bg1"/>
                        </a:solidFill>
                        <a:latin typeface="Arial" pitchFamily="34" charset="0"/>
                      </a:defRPr>
                    </a:pPr>
                    <a:fld id="{83A2D3A1-5B76-4F3E-A29B-C5E6FDA639D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0-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Sheet1!$Y$2:$Y$12</c:f>
              <c:numCache>
                <c:formatCode>General</c:formatCode>
                <c:ptCount val="11"/>
                <c:pt idx="0">
                  <c:v>0</c:v>
                </c:pt>
                <c:pt idx="1">
                  <c:v>0</c:v>
                </c:pt>
                <c:pt idx="2">
                  <c:v>0</c:v>
                </c:pt>
                <c:pt idx="3">
                  <c:v>0</c:v>
                </c:pt>
                <c:pt idx="4">
                  <c:v>0</c:v>
                </c:pt>
                <c:pt idx="5">
                  <c:v>0</c:v>
                </c:pt>
                <c:pt idx="6">
                  <c:v>0</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Sheet1!$Y$16:$Y$27</c15:f>
                <c15:dlblRangeCache>
                  <c:ptCount val="11"/>
                  <c:pt idx="7">
                    <c:v>1943
28.4</c:v>
                  </c:pt>
                </c15:dlblRangeCache>
              </c15:datalabelsRange>
            </c:ext>
            <c:ext xmlns:c16="http://schemas.microsoft.com/office/drawing/2014/chart" uri="{C3380CC4-5D6E-409C-BE32-E72D297353CC}">
              <c16:uniqueId val="{00000131-B29F-46FF-9C3A-E854921328B6}"/>
            </c:ext>
          </c:extLst>
        </c:ser>
        <c:ser>
          <c:idx val="18"/>
          <c:order val="18"/>
          <c:tx>
            <c:strRef>
              <c:f>Sheet1!$Z$1</c:f>
              <c:strCache>
                <c:ptCount val="1"/>
                <c:pt idx="0">
                  <c:v>Year 19</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33-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35-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37-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39-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58381F0F-009F-428A-A575-F088E32B4485}"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3-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A96D3FAF-6A11-4616-870D-3493CBD10458}"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5-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B575D4DA-97DB-447A-8B42-E7EE74161406}"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7-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8387FE49-2A45-4467-A6E2-F5C5A279683B}"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9-B29F-46FF-9C3A-E854921328B6}"/>
                </c:ext>
              </c:extLst>
            </c:dLbl>
            <c:dLbl>
              <c:idx val="4"/>
              <c:tx>
                <c:rich>
                  <a:bodyPr/>
                  <a:lstStyle/>
                  <a:p>
                    <a:pPr>
                      <a:defRPr sz="600">
                        <a:solidFill>
                          <a:schemeClr val="bg1"/>
                        </a:solidFill>
                        <a:latin typeface="Arial" pitchFamily="34" charset="0"/>
                      </a:defRPr>
                    </a:pPr>
                    <a:fld id="{38AEC22C-37C4-450E-A17A-5449287DB26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A-B29F-46FF-9C3A-E854921328B6}"/>
                </c:ext>
              </c:extLst>
            </c:dLbl>
            <c:dLbl>
              <c:idx val="5"/>
              <c:tx>
                <c:rich>
                  <a:bodyPr/>
                  <a:lstStyle/>
                  <a:p>
                    <a:pPr>
                      <a:defRPr sz="600">
                        <a:solidFill>
                          <a:schemeClr val="bg1"/>
                        </a:solidFill>
                        <a:latin typeface="Arial" pitchFamily="34" charset="0"/>
                      </a:defRPr>
                    </a:pPr>
                    <a:fld id="{63367655-B7B3-4B35-AAE3-FECE20FEBC1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B-B29F-46FF-9C3A-E854921328B6}"/>
                </c:ext>
              </c:extLst>
            </c:dLbl>
            <c:dLbl>
              <c:idx val="6"/>
              <c:tx>
                <c:rich>
                  <a:bodyPr/>
                  <a:lstStyle/>
                  <a:p>
                    <a:pPr>
                      <a:defRPr sz="600">
                        <a:solidFill>
                          <a:schemeClr val="bg1"/>
                        </a:solidFill>
                        <a:latin typeface="Arial" pitchFamily="34" charset="0"/>
                      </a:defRPr>
                    </a:pPr>
                    <a:fld id="{8B4D7D58-1349-4C9A-8992-F319C8F5097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C-B29F-46FF-9C3A-E854921328B6}"/>
                </c:ext>
              </c:extLst>
            </c:dLbl>
            <c:dLbl>
              <c:idx val="7"/>
              <c:tx>
                <c:rich>
                  <a:bodyPr/>
                  <a:lstStyle/>
                  <a:p>
                    <a:pPr>
                      <a:defRPr sz="600">
                        <a:solidFill>
                          <a:schemeClr val="bg1"/>
                        </a:solidFill>
                        <a:latin typeface="Arial" pitchFamily="34" charset="0"/>
                      </a:defRPr>
                    </a:pPr>
                    <a:fld id="{6405C495-E1EC-492B-8BA0-E4A44479E7C0}"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D-B29F-46FF-9C3A-E854921328B6}"/>
                </c:ext>
              </c:extLst>
            </c:dLbl>
            <c:dLbl>
              <c:idx val="8"/>
              <c:tx>
                <c:rich>
                  <a:bodyPr/>
                  <a:lstStyle/>
                  <a:p>
                    <a:pPr>
                      <a:defRPr sz="600">
                        <a:solidFill>
                          <a:schemeClr val="bg1"/>
                        </a:solidFill>
                        <a:latin typeface="Arial" pitchFamily="34" charset="0"/>
                      </a:defRPr>
                    </a:pPr>
                    <a:fld id="{D987C152-F09C-44FC-B5FA-B3730DED54B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E-B29F-46FF-9C3A-E854921328B6}"/>
                </c:ext>
              </c:extLst>
            </c:dLbl>
            <c:dLbl>
              <c:idx val="9"/>
              <c:tx>
                <c:rich>
                  <a:bodyPr/>
                  <a:lstStyle/>
                  <a:p>
                    <a:pPr>
                      <a:defRPr sz="600">
                        <a:solidFill>
                          <a:schemeClr val="bg1"/>
                        </a:solidFill>
                        <a:latin typeface="Arial" pitchFamily="34" charset="0"/>
                      </a:defRPr>
                    </a:pPr>
                    <a:fld id="{C9E90F7A-1A41-4C64-9CD4-11DFC0505BB0}"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F-B29F-46FF-9C3A-E854921328B6}"/>
                </c:ext>
              </c:extLst>
            </c:dLbl>
            <c:dLbl>
              <c:idx val="10"/>
              <c:tx>
                <c:rich>
                  <a:bodyPr/>
                  <a:lstStyle/>
                  <a:p>
                    <a:pPr>
                      <a:defRPr sz="600">
                        <a:solidFill>
                          <a:schemeClr val="bg1"/>
                        </a:solidFill>
                        <a:latin typeface="Arial" pitchFamily="34" charset="0"/>
                      </a:defRPr>
                    </a:pPr>
                    <a:fld id="{072FB585-9A8D-4167-9AE6-59CBF33EFFAE}"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0-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Sheet1!$Z$2:$Z$12</c:f>
              <c:numCache>
                <c:formatCode>General</c:formatCode>
                <c:ptCount val="11"/>
                <c:pt idx="0">
                  <c:v>0</c:v>
                </c:pt>
                <c:pt idx="1">
                  <c:v>0</c:v>
                </c:pt>
                <c:pt idx="2">
                  <c:v>0</c:v>
                </c:pt>
                <c:pt idx="3">
                  <c:v>0</c:v>
                </c:pt>
                <c:pt idx="4">
                  <c:v>0</c:v>
                </c:pt>
                <c:pt idx="5">
                  <c:v>0</c:v>
                </c:pt>
                <c:pt idx="6">
                  <c:v>0</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Sheet1!$Z$16:$Z$27</c15:f>
                <c15:dlblRangeCache>
                  <c:ptCount val="11"/>
                  <c:pt idx="7">
                    <c:v>1967
28.7</c:v>
                  </c:pt>
                </c15:dlblRangeCache>
              </c15:datalabelsRange>
            </c:ext>
            <c:ext xmlns:c16="http://schemas.microsoft.com/office/drawing/2014/chart" uri="{C3380CC4-5D6E-409C-BE32-E72D297353CC}">
              <c16:uniqueId val="{00000141-B29F-46FF-9C3A-E854921328B6}"/>
            </c:ext>
          </c:extLst>
        </c:ser>
        <c:ser>
          <c:idx val="19"/>
          <c:order val="19"/>
          <c:tx>
            <c:strRef>
              <c:f>Sheet1!$AA$1</c:f>
              <c:strCache>
                <c:ptCount val="1"/>
                <c:pt idx="0">
                  <c:v>Year 20</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43-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45-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47-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49-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048E7352-62C1-4335-BD3D-627ADB57399C}"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3-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4153BBCF-7AAF-4565-8FB6-29C0DF6B5988}"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5-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8FF21549-B9B3-4CB6-B2AF-72DECD8258EF}"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7-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CF939D73-DB8C-4487-83E0-2347F0671DC1}"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9-B29F-46FF-9C3A-E854921328B6}"/>
                </c:ext>
              </c:extLst>
            </c:dLbl>
            <c:dLbl>
              <c:idx val="4"/>
              <c:tx>
                <c:rich>
                  <a:bodyPr/>
                  <a:lstStyle/>
                  <a:p>
                    <a:pPr>
                      <a:defRPr sz="600">
                        <a:solidFill>
                          <a:schemeClr val="bg1"/>
                        </a:solidFill>
                        <a:latin typeface="Arial" pitchFamily="34" charset="0"/>
                      </a:defRPr>
                    </a:pPr>
                    <a:fld id="{0DBBFA8B-6DE4-415F-9E18-23FF04909B7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A-B29F-46FF-9C3A-E854921328B6}"/>
                </c:ext>
              </c:extLst>
            </c:dLbl>
            <c:dLbl>
              <c:idx val="5"/>
              <c:tx>
                <c:rich>
                  <a:bodyPr/>
                  <a:lstStyle/>
                  <a:p>
                    <a:pPr>
                      <a:defRPr sz="600">
                        <a:solidFill>
                          <a:schemeClr val="bg1"/>
                        </a:solidFill>
                        <a:latin typeface="Arial" pitchFamily="34" charset="0"/>
                      </a:defRPr>
                    </a:pPr>
                    <a:fld id="{FEA5FA9B-599E-455F-82D8-016A2938586E}"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B-B29F-46FF-9C3A-E854921328B6}"/>
                </c:ext>
              </c:extLst>
            </c:dLbl>
            <c:dLbl>
              <c:idx val="6"/>
              <c:tx>
                <c:rich>
                  <a:bodyPr/>
                  <a:lstStyle/>
                  <a:p>
                    <a:pPr>
                      <a:defRPr sz="600">
                        <a:solidFill>
                          <a:schemeClr val="bg1"/>
                        </a:solidFill>
                        <a:latin typeface="Arial" pitchFamily="34" charset="0"/>
                      </a:defRPr>
                    </a:pPr>
                    <a:fld id="{5D7AC312-BD69-4F1E-8979-94D531BF900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C-B29F-46FF-9C3A-E854921328B6}"/>
                </c:ext>
              </c:extLst>
            </c:dLbl>
            <c:dLbl>
              <c:idx val="7"/>
              <c:tx>
                <c:rich>
                  <a:bodyPr/>
                  <a:lstStyle/>
                  <a:p>
                    <a:pPr>
                      <a:defRPr sz="600">
                        <a:solidFill>
                          <a:schemeClr val="bg1"/>
                        </a:solidFill>
                        <a:latin typeface="Arial" pitchFamily="34" charset="0"/>
                      </a:defRPr>
                    </a:pPr>
                    <a:fld id="{0C87382C-E73F-4232-A4EF-FCD40E26C05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D-B29F-46FF-9C3A-E854921328B6}"/>
                </c:ext>
              </c:extLst>
            </c:dLbl>
            <c:dLbl>
              <c:idx val="8"/>
              <c:tx>
                <c:rich>
                  <a:bodyPr/>
                  <a:lstStyle/>
                  <a:p>
                    <a:pPr>
                      <a:defRPr sz="600">
                        <a:solidFill>
                          <a:schemeClr val="bg1"/>
                        </a:solidFill>
                        <a:latin typeface="Arial" pitchFamily="34" charset="0"/>
                      </a:defRPr>
                    </a:pPr>
                    <a:fld id="{B6C2D8A0-72D6-4166-BFB6-23B4D92F0E8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E-B29F-46FF-9C3A-E854921328B6}"/>
                </c:ext>
              </c:extLst>
            </c:dLbl>
            <c:dLbl>
              <c:idx val="9"/>
              <c:tx>
                <c:rich>
                  <a:bodyPr/>
                  <a:lstStyle/>
                  <a:p>
                    <a:pPr>
                      <a:defRPr sz="600">
                        <a:solidFill>
                          <a:schemeClr val="bg1"/>
                        </a:solidFill>
                        <a:latin typeface="Arial" pitchFamily="34" charset="0"/>
                      </a:defRPr>
                    </a:pPr>
                    <a:fld id="{BDE3584B-ACC4-4FF7-AC93-D3A1E963752D}"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F-B29F-46FF-9C3A-E854921328B6}"/>
                </c:ext>
              </c:extLst>
            </c:dLbl>
            <c:dLbl>
              <c:idx val="10"/>
              <c:tx>
                <c:rich>
                  <a:bodyPr/>
                  <a:lstStyle/>
                  <a:p>
                    <a:pPr>
                      <a:defRPr sz="600">
                        <a:solidFill>
                          <a:schemeClr val="bg1"/>
                        </a:solidFill>
                        <a:latin typeface="Arial" pitchFamily="34" charset="0"/>
                      </a:defRPr>
                    </a:pPr>
                    <a:fld id="{7A8A18EC-6099-4FA0-A452-0787600DDDC8}"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0-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Sheet1!$AA$2:$AA$12</c:f>
              <c:numCache>
                <c:formatCode>General</c:formatCode>
                <c:ptCount val="11"/>
                <c:pt idx="0">
                  <c:v>0</c:v>
                </c:pt>
                <c:pt idx="1">
                  <c:v>0</c:v>
                </c:pt>
                <c:pt idx="2">
                  <c:v>0</c:v>
                </c:pt>
                <c:pt idx="3">
                  <c:v>0</c:v>
                </c:pt>
                <c:pt idx="4">
                  <c:v>0</c:v>
                </c:pt>
                <c:pt idx="5">
                  <c:v>0</c:v>
                </c:pt>
                <c:pt idx="6">
                  <c:v>0</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Sheet1!$AA$16:$AA$27</c15:f>
                <c15:dlblRangeCache>
                  <c:ptCount val="11"/>
                  <c:pt idx="7">
                    <c:v>2009
28.8</c:v>
                  </c:pt>
                </c15:dlblRangeCache>
              </c15:datalabelsRange>
            </c:ext>
            <c:ext xmlns:c16="http://schemas.microsoft.com/office/drawing/2014/chart" uri="{C3380CC4-5D6E-409C-BE32-E72D297353CC}">
              <c16:uniqueId val="{00000151-B29F-46FF-9C3A-E854921328B6}"/>
            </c:ext>
          </c:extLst>
        </c:ser>
        <c:ser>
          <c:idx val="20"/>
          <c:order val="20"/>
          <c:tx>
            <c:strRef>
              <c:f>Sheet1!$AB$1</c:f>
              <c:strCache>
                <c:ptCount val="1"/>
                <c:pt idx="0">
                  <c:v>Year 21</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53-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55-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57-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59-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442D88A7-D7A3-4E7E-9F2E-4F53FDAD4746}"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3-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86D8FF9E-86F7-4E92-BF11-CD83677BC4F0}"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5-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DF6F93C3-FC8E-4913-AEFD-BC4562FAB5BF}"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7-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7E4D42F8-F3DE-430A-AB40-CF02479CE248}"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9-B29F-46FF-9C3A-E854921328B6}"/>
                </c:ext>
              </c:extLst>
            </c:dLbl>
            <c:dLbl>
              <c:idx val="4"/>
              <c:tx>
                <c:rich>
                  <a:bodyPr/>
                  <a:lstStyle/>
                  <a:p>
                    <a:pPr>
                      <a:defRPr sz="600">
                        <a:solidFill>
                          <a:schemeClr val="bg1"/>
                        </a:solidFill>
                        <a:latin typeface="Arial" pitchFamily="34" charset="0"/>
                      </a:defRPr>
                    </a:pPr>
                    <a:fld id="{0E491694-6533-41DA-9A9F-B72B878D5B1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A-B29F-46FF-9C3A-E854921328B6}"/>
                </c:ext>
              </c:extLst>
            </c:dLbl>
            <c:dLbl>
              <c:idx val="5"/>
              <c:tx>
                <c:rich>
                  <a:bodyPr/>
                  <a:lstStyle/>
                  <a:p>
                    <a:pPr>
                      <a:defRPr sz="600">
                        <a:solidFill>
                          <a:schemeClr val="bg1"/>
                        </a:solidFill>
                        <a:latin typeface="Arial" pitchFamily="34" charset="0"/>
                      </a:defRPr>
                    </a:pPr>
                    <a:fld id="{856ABA43-CBE6-4422-9A3B-0CE5E463157A}"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B-B29F-46FF-9C3A-E854921328B6}"/>
                </c:ext>
              </c:extLst>
            </c:dLbl>
            <c:dLbl>
              <c:idx val="6"/>
              <c:tx>
                <c:rich>
                  <a:bodyPr/>
                  <a:lstStyle/>
                  <a:p>
                    <a:pPr>
                      <a:defRPr sz="600">
                        <a:solidFill>
                          <a:schemeClr val="bg1"/>
                        </a:solidFill>
                        <a:latin typeface="Arial" pitchFamily="34" charset="0"/>
                      </a:defRPr>
                    </a:pPr>
                    <a:fld id="{9EC11806-730E-4473-8024-403646C8D83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C-B29F-46FF-9C3A-E854921328B6}"/>
                </c:ext>
              </c:extLst>
            </c:dLbl>
            <c:dLbl>
              <c:idx val="7"/>
              <c:tx>
                <c:rich>
                  <a:bodyPr/>
                  <a:lstStyle/>
                  <a:p>
                    <a:pPr>
                      <a:defRPr sz="600">
                        <a:solidFill>
                          <a:schemeClr val="bg1"/>
                        </a:solidFill>
                        <a:latin typeface="Arial" pitchFamily="34" charset="0"/>
                      </a:defRPr>
                    </a:pPr>
                    <a:fld id="{E47E28A2-65B8-4368-BB37-F568DB04A09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D-B29F-46FF-9C3A-E854921328B6}"/>
                </c:ext>
              </c:extLst>
            </c:dLbl>
            <c:dLbl>
              <c:idx val="8"/>
              <c:tx>
                <c:rich>
                  <a:bodyPr/>
                  <a:lstStyle/>
                  <a:p>
                    <a:pPr>
                      <a:defRPr sz="600">
                        <a:solidFill>
                          <a:schemeClr val="bg1"/>
                        </a:solidFill>
                        <a:latin typeface="Arial" pitchFamily="34" charset="0"/>
                      </a:defRPr>
                    </a:pPr>
                    <a:fld id="{1ED89025-7A9E-482D-9F2C-8E955D8279E3}"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E-B29F-46FF-9C3A-E854921328B6}"/>
                </c:ext>
              </c:extLst>
            </c:dLbl>
            <c:dLbl>
              <c:idx val="9"/>
              <c:tx>
                <c:rich>
                  <a:bodyPr/>
                  <a:lstStyle/>
                  <a:p>
                    <a:pPr>
                      <a:defRPr sz="600">
                        <a:solidFill>
                          <a:schemeClr val="bg1"/>
                        </a:solidFill>
                        <a:latin typeface="Arial" pitchFamily="34" charset="0"/>
                      </a:defRPr>
                    </a:pPr>
                    <a:fld id="{13D61D01-0B5B-43D8-82F4-BF5F2913C339}"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F-B29F-46FF-9C3A-E854921328B6}"/>
                </c:ext>
              </c:extLst>
            </c:dLbl>
            <c:dLbl>
              <c:idx val="10"/>
              <c:tx>
                <c:rich>
                  <a:bodyPr/>
                  <a:lstStyle/>
                  <a:p>
                    <a:pPr>
                      <a:defRPr sz="600">
                        <a:solidFill>
                          <a:schemeClr val="bg1"/>
                        </a:solidFill>
                        <a:latin typeface="Arial" pitchFamily="34" charset="0"/>
                      </a:defRPr>
                    </a:pPr>
                    <a:fld id="{9D83D6F8-AA6E-4E71-B85D-CB7643AAF69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0-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Sheet1!$AB$2:$AB$12</c:f>
              <c:numCache>
                <c:formatCode>General</c:formatCode>
                <c:ptCount val="11"/>
                <c:pt idx="0">
                  <c:v>0</c:v>
                </c:pt>
                <c:pt idx="1">
                  <c:v>0</c:v>
                </c:pt>
                <c:pt idx="2">
                  <c:v>0</c:v>
                </c:pt>
                <c:pt idx="3">
                  <c:v>0</c:v>
                </c:pt>
                <c:pt idx="4">
                  <c:v>0</c:v>
                </c:pt>
                <c:pt idx="5">
                  <c:v>0</c:v>
                </c:pt>
                <c:pt idx="6">
                  <c:v>0</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Sheet1!$AB$16:$AB$27</c15:f>
                <c15:dlblRangeCache>
                  <c:ptCount val="11"/>
                  <c:pt idx="7">
                    <c:v>1989
28.9</c:v>
                  </c:pt>
                </c15:dlblRangeCache>
              </c15:datalabelsRange>
            </c:ext>
            <c:ext xmlns:c16="http://schemas.microsoft.com/office/drawing/2014/chart" uri="{C3380CC4-5D6E-409C-BE32-E72D297353CC}">
              <c16:uniqueId val="{00000161-B29F-46FF-9C3A-E854921328B6}"/>
            </c:ext>
          </c:extLst>
        </c:ser>
        <c:ser>
          <c:idx val="21"/>
          <c:order val="21"/>
          <c:tx>
            <c:strRef>
              <c:f>Sheet1!$AC$1</c:f>
              <c:strCache>
                <c:ptCount val="1"/>
                <c:pt idx="0">
                  <c:v>Year 22</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63-B29F-46FF-9C3A-E854921328B6}"/>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65-B29F-46FF-9C3A-E854921328B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67-B29F-46FF-9C3A-E854921328B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69-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B20B0540-B69F-4D01-B0BB-00008FF80324}"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3-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54C81F20-644F-4713-A956-4C788BF39BB8}"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5-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F279DF02-590F-4259-BFDF-5E8BDC417570}"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7-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D7EA8A97-35FF-432F-B896-1247583CC543}"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9-B29F-46FF-9C3A-E854921328B6}"/>
                </c:ext>
              </c:extLst>
            </c:dLbl>
            <c:dLbl>
              <c:idx val="4"/>
              <c:tx>
                <c:rich>
                  <a:bodyPr/>
                  <a:lstStyle/>
                  <a:p>
                    <a:pPr>
                      <a:defRPr sz="600">
                        <a:solidFill>
                          <a:schemeClr val="bg1"/>
                        </a:solidFill>
                        <a:latin typeface="Arial" pitchFamily="34" charset="0"/>
                      </a:defRPr>
                    </a:pPr>
                    <a:fld id="{F16829C8-EB46-4E13-BE18-8766815D5A8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A-B29F-46FF-9C3A-E854921328B6}"/>
                </c:ext>
              </c:extLst>
            </c:dLbl>
            <c:dLbl>
              <c:idx val="5"/>
              <c:tx>
                <c:rich>
                  <a:bodyPr/>
                  <a:lstStyle/>
                  <a:p>
                    <a:pPr>
                      <a:defRPr sz="600">
                        <a:solidFill>
                          <a:schemeClr val="bg1"/>
                        </a:solidFill>
                        <a:latin typeface="Arial" pitchFamily="34" charset="0"/>
                      </a:defRPr>
                    </a:pPr>
                    <a:fld id="{6952B1AD-1867-46B6-A246-8C1BB842C563}"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B-B29F-46FF-9C3A-E854921328B6}"/>
                </c:ext>
              </c:extLst>
            </c:dLbl>
            <c:dLbl>
              <c:idx val="6"/>
              <c:tx>
                <c:rich>
                  <a:bodyPr/>
                  <a:lstStyle/>
                  <a:p>
                    <a:pPr>
                      <a:defRPr sz="600">
                        <a:solidFill>
                          <a:schemeClr val="bg1"/>
                        </a:solidFill>
                        <a:latin typeface="Arial" pitchFamily="34" charset="0"/>
                      </a:defRPr>
                    </a:pPr>
                    <a:fld id="{8ABA982D-BDD5-4583-B617-1B76481AF5C4}"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C-B29F-46FF-9C3A-E854921328B6}"/>
                </c:ext>
              </c:extLst>
            </c:dLbl>
            <c:dLbl>
              <c:idx val="7"/>
              <c:tx>
                <c:rich>
                  <a:bodyPr/>
                  <a:lstStyle/>
                  <a:p>
                    <a:pPr>
                      <a:defRPr sz="600">
                        <a:solidFill>
                          <a:schemeClr val="bg1"/>
                        </a:solidFill>
                        <a:latin typeface="Arial" pitchFamily="34" charset="0"/>
                      </a:defRPr>
                    </a:pPr>
                    <a:fld id="{CF6AFE16-1A79-4C11-AB74-F08675493C45}"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D-B29F-46FF-9C3A-E854921328B6}"/>
                </c:ext>
              </c:extLst>
            </c:dLbl>
            <c:dLbl>
              <c:idx val="8"/>
              <c:tx>
                <c:rich>
                  <a:bodyPr/>
                  <a:lstStyle/>
                  <a:p>
                    <a:pPr>
                      <a:defRPr sz="600">
                        <a:solidFill>
                          <a:schemeClr val="bg1"/>
                        </a:solidFill>
                        <a:latin typeface="Arial" pitchFamily="34" charset="0"/>
                      </a:defRPr>
                    </a:pPr>
                    <a:fld id="{02C589C6-1801-4A30-BEA9-3BF4E02AEA1F}"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E-B29F-46FF-9C3A-E854921328B6}"/>
                </c:ext>
              </c:extLst>
            </c:dLbl>
            <c:dLbl>
              <c:idx val="9"/>
              <c:tx>
                <c:rich>
                  <a:bodyPr/>
                  <a:lstStyle/>
                  <a:p>
                    <a:pPr>
                      <a:defRPr sz="600">
                        <a:solidFill>
                          <a:schemeClr val="bg1"/>
                        </a:solidFill>
                        <a:latin typeface="Arial" pitchFamily="34" charset="0"/>
                      </a:defRPr>
                    </a:pPr>
                    <a:fld id="{85A4F131-F290-4050-860A-A714EEAFD74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F-B29F-46FF-9C3A-E854921328B6}"/>
                </c:ext>
              </c:extLst>
            </c:dLbl>
            <c:dLbl>
              <c:idx val="10"/>
              <c:tx>
                <c:rich>
                  <a:bodyPr/>
                  <a:lstStyle/>
                  <a:p>
                    <a:pPr>
                      <a:defRPr sz="600">
                        <a:solidFill>
                          <a:schemeClr val="bg1"/>
                        </a:solidFill>
                        <a:latin typeface="Arial" pitchFamily="34" charset="0"/>
                      </a:defRPr>
                    </a:pPr>
                    <a:fld id="{DC604580-AD7B-4140-A7AB-BDE2213026A8}"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70-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Sheet1!$AC$2:$AC$12</c:f>
              <c:numCache>
                <c:formatCode>General</c:formatCode>
                <c:ptCount val="11"/>
                <c:pt idx="0">
                  <c:v>0</c:v>
                </c:pt>
                <c:pt idx="1">
                  <c:v>0</c:v>
                </c:pt>
                <c:pt idx="2">
                  <c:v>0</c:v>
                </c:pt>
                <c:pt idx="3">
                  <c:v>0</c:v>
                </c:pt>
                <c:pt idx="4">
                  <c:v>0</c:v>
                </c:pt>
                <c:pt idx="5">
                  <c:v>0</c:v>
                </c:pt>
                <c:pt idx="6">
                  <c:v>0</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Sheet1!$AC$16:$AC$27</c15:f>
                <c15:dlblRangeCache>
                  <c:ptCount val="11"/>
                  <c:pt idx="7">
                    <c:v>1950
29.6</c:v>
                  </c:pt>
                </c15:dlblRangeCache>
              </c15:datalabelsRange>
            </c:ext>
            <c:ext xmlns:c16="http://schemas.microsoft.com/office/drawing/2014/chart" uri="{C3380CC4-5D6E-409C-BE32-E72D297353CC}">
              <c16:uniqueId val="{00000171-B29F-46FF-9C3A-E854921328B6}"/>
            </c:ext>
          </c:extLst>
        </c:ser>
        <c:ser>
          <c:idx val="22"/>
          <c:order val="22"/>
          <c:tx>
            <c:strRef>
              <c:f>Sheet1!$AD$1</c:f>
              <c:strCache>
                <c:ptCount val="1"/>
                <c:pt idx="0">
                  <c:v>Year 23</c:v>
                </c:pt>
              </c:strCache>
            </c:strRef>
          </c:tx>
          <c:spPr>
            <a:solidFill>
              <a:schemeClr val="accent5">
                <a:lumMod val="80000"/>
              </a:schemeClr>
            </a:solidFill>
            <a:ln>
              <a:noFill/>
            </a:ln>
            <a:effectLst/>
          </c:spPr>
          <c:invertIfNegative val="0"/>
          <c:dPt>
            <c:idx val="0"/>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3-B29F-46FF-9C3A-E854921328B6}"/>
              </c:ext>
            </c:extLst>
          </c:dPt>
          <c:dPt>
            <c:idx val="1"/>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5-B29F-46FF-9C3A-E854921328B6}"/>
              </c:ext>
            </c:extLst>
          </c:dPt>
          <c:dPt>
            <c:idx val="2"/>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7-B29F-46FF-9C3A-E854921328B6}"/>
              </c:ext>
            </c:extLst>
          </c:dPt>
          <c:dPt>
            <c:idx val="3"/>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9-B29F-46FF-9C3A-E854921328B6}"/>
              </c:ext>
            </c:extLst>
          </c:dPt>
          <c:dPt>
            <c:idx val="4"/>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B-B29F-46FF-9C3A-E854921328B6}"/>
              </c:ext>
            </c:extLst>
          </c:dPt>
          <c:dPt>
            <c:idx val="5"/>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D-B29F-46FF-9C3A-E854921328B6}"/>
              </c:ext>
            </c:extLst>
          </c:dPt>
          <c:dPt>
            <c:idx val="6"/>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F-B29F-46FF-9C3A-E854921328B6}"/>
              </c:ext>
            </c:extLst>
          </c:dPt>
          <c:dPt>
            <c:idx val="7"/>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1-B29F-46FF-9C3A-E854921328B6}"/>
              </c:ext>
            </c:extLst>
          </c:dPt>
          <c:dPt>
            <c:idx val="8"/>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3-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00A9AA54-BF44-4A27-A866-331DC1D9FDBE}"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73-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7886A923-9AF5-4E84-BA42-A5C126C26DCE}"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75-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93717120-8F33-4797-990C-CE66C0314093}"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77-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3A3161C4-4DE3-4FBB-A04B-099222A32628}"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79-B29F-46FF-9C3A-E854921328B6}"/>
                </c:ext>
              </c:extLst>
            </c:dLbl>
            <c:dLbl>
              <c:idx val="4"/>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23BFA48C-DA4F-4B2F-92B6-4459C00E40D0}"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7B-B29F-46FF-9C3A-E854921328B6}"/>
                </c:ext>
              </c:extLst>
            </c:dLbl>
            <c:dLbl>
              <c:idx val="5"/>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3F99EDF4-40DE-41A0-8CB0-B26501748B4C}"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7D-B29F-46FF-9C3A-E854921328B6}"/>
                </c:ext>
              </c:extLst>
            </c:dLbl>
            <c:dLbl>
              <c:idx val="6"/>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FE9420C0-F6A0-4750-8AD4-F85D0AD286EE}"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7F-B29F-46FF-9C3A-E854921328B6}"/>
                </c:ext>
              </c:extLst>
            </c:dLbl>
            <c:dLbl>
              <c:idx val="7"/>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8D8B01DD-402B-4FBC-8C49-5DAF320D0EC5}"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81-B29F-46FF-9C3A-E854921328B6}"/>
                </c:ext>
              </c:extLst>
            </c:dLbl>
            <c:dLbl>
              <c:idx val="8"/>
              <c:delete val="1"/>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183-B29F-46FF-9C3A-E854921328B6}"/>
                </c:ext>
              </c:extLst>
            </c:dLbl>
            <c:dLbl>
              <c:idx val="9"/>
              <c:tx>
                <c:rich>
                  <a:bodyPr/>
                  <a:lstStyle/>
                  <a:p>
                    <a:pPr>
                      <a:defRPr sz="600">
                        <a:solidFill>
                          <a:schemeClr val="bg1"/>
                        </a:solidFill>
                        <a:latin typeface="Arial" pitchFamily="34" charset="0"/>
                      </a:defRPr>
                    </a:pPr>
                    <a:fld id="{A5D8B30B-3830-45A6-8D1E-4542DF01D2A7}"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84-B29F-46FF-9C3A-E854921328B6}"/>
                </c:ext>
              </c:extLst>
            </c:dLbl>
            <c:dLbl>
              <c:idx val="10"/>
              <c:tx>
                <c:rich>
                  <a:bodyPr/>
                  <a:lstStyle/>
                  <a:p>
                    <a:pPr>
                      <a:defRPr sz="600">
                        <a:solidFill>
                          <a:schemeClr val="bg1"/>
                        </a:solidFill>
                        <a:latin typeface="Arial" pitchFamily="34" charset="0"/>
                      </a:defRPr>
                    </a:pPr>
                    <a:fld id="{B17B22F4-8B2C-452B-8F95-4DF5355D1E9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85-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Sheet1!$AD$2:$AD$12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Sheet1!$AD$16:$AD$27</c15:f>
                <c15:dlblRangeCache>
                  <c:ptCount val="11"/>
                </c15:dlblRangeCache>
              </c15:datalabelsRange>
            </c:ext>
            <c:ext xmlns:c16="http://schemas.microsoft.com/office/drawing/2014/chart" uri="{C3380CC4-5D6E-409C-BE32-E72D297353CC}">
              <c16:uniqueId val="{00000186-B29F-46FF-9C3A-E854921328B6}"/>
            </c:ext>
          </c:extLst>
        </c:ser>
        <c:ser>
          <c:idx val="23"/>
          <c:order val="23"/>
          <c:tx>
            <c:strRef>
              <c:f>Sheet1!$AE$1</c:f>
              <c:strCache>
                <c:ptCount val="1"/>
                <c:pt idx="0">
                  <c:v>Year 24</c:v>
                </c:pt>
              </c:strCache>
            </c:strRef>
          </c:tx>
          <c:spPr>
            <a:solidFill>
              <a:schemeClr val="accent6">
                <a:lumMod val="80000"/>
              </a:schemeClr>
            </a:solidFill>
            <a:ln>
              <a:noFill/>
            </a:ln>
            <a:effectLst/>
          </c:spPr>
          <c:invertIfNegative val="0"/>
          <c:dPt>
            <c:idx val="0"/>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8-B29F-46FF-9C3A-E854921328B6}"/>
              </c:ext>
            </c:extLst>
          </c:dPt>
          <c:dPt>
            <c:idx val="1"/>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A-B29F-46FF-9C3A-E854921328B6}"/>
              </c:ext>
            </c:extLst>
          </c:dPt>
          <c:dPt>
            <c:idx val="2"/>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C-B29F-46FF-9C3A-E854921328B6}"/>
              </c:ext>
            </c:extLst>
          </c:dPt>
          <c:dPt>
            <c:idx val="3"/>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E-B29F-46FF-9C3A-E854921328B6}"/>
              </c:ext>
            </c:extLst>
          </c:dPt>
          <c:dPt>
            <c:idx val="4"/>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0-B29F-46FF-9C3A-E854921328B6}"/>
              </c:ext>
            </c:extLst>
          </c:dPt>
          <c:dPt>
            <c:idx val="5"/>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2-B29F-46FF-9C3A-E854921328B6}"/>
              </c:ext>
            </c:extLst>
          </c:dPt>
          <c:dPt>
            <c:idx val="6"/>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4-B29F-46FF-9C3A-E854921328B6}"/>
              </c:ext>
            </c:extLst>
          </c:dPt>
          <c:dPt>
            <c:idx val="7"/>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6-B29F-46FF-9C3A-E854921328B6}"/>
              </c:ext>
            </c:extLst>
          </c:dPt>
          <c:dPt>
            <c:idx val="8"/>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8-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E9D1247D-FD00-44D1-BB6A-2014F6299256}"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88-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814B9607-C416-4C7C-B117-3502291B9A92}"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8A-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393E50E9-8144-440F-8D3B-674D137F6B7F}"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8C-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2FA1118D-CE6F-4B20-B658-8B22750977A4}"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8E-B29F-46FF-9C3A-E854921328B6}"/>
                </c:ext>
              </c:extLst>
            </c:dLbl>
            <c:dLbl>
              <c:idx val="4"/>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DCBEA406-9D60-4768-BD8E-66999EFA5F06}"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90-B29F-46FF-9C3A-E854921328B6}"/>
                </c:ext>
              </c:extLst>
            </c:dLbl>
            <c:dLbl>
              <c:idx val="5"/>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ADCF27AD-198E-4481-A2B1-C61FAC077A1F}"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92-B29F-46FF-9C3A-E854921328B6}"/>
                </c:ext>
              </c:extLst>
            </c:dLbl>
            <c:dLbl>
              <c:idx val="6"/>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852B63FF-4E2B-41C1-87EE-B4AFD7EC5420}"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94-B29F-46FF-9C3A-E854921328B6}"/>
                </c:ext>
              </c:extLst>
            </c:dLbl>
            <c:dLbl>
              <c:idx val="7"/>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7635F57E-5225-4904-9EAC-588BE111F752}"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96-B29F-46FF-9C3A-E854921328B6}"/>
                </c:ext>
              </c:extLst>
            </c:dLbl>
            <c:dLbl>
              <c:idx val="8"/>
              <c:delete val="1"/>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198-B29F-46FF-9C3A-E854921328B6}"/>
                </c:ext>
              </c:extLst>
            </c:dLbl>
            <c:dLbl>
              <c:idx val="9"/>
              <c:tx>
                <c:rich>
                  <a:bodyPr/>
                  <a:lstStyle/>
                  <a:p>
                    <a:pPr>
                      <a:defRPr sz="600">
                        <a:solidFill>
                          <a:schemeClr val="bg1"/>
                        </a:solidFill>
                        <a:latin typeface="Arial" pitchFamily="34" charset="0"/>
                      </a:defRPr>
                    </a:pPr>
                    <a:fld id="{DD925945-5FE9-4304-8951-525A8874D7C1}"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99-B29F-46FF-9C3A-E854921328B6}"/>
                </c:ext>
              </c:extLst>
            </c:dLbl>
            <c:dLbl>
              <c:idx val="10"/>
              <c:tx>
                <c:rich>
                  <a:bodyPr/>
                  <a:lstStyle/>
                  <a:p>
                    <a:pPr>
                      <a:defRPr sz="600">
                        <a:solidFill>
                          <a:schemeClr val="bg1"/>
                        </a:solidFill>
                        <a:latin typeface="Arial" pitchFamily="34" charset="0"/>
                      </a:defRPr>
                    </a:pPr>
                    <a:fld id="{6320CA42-E250-4C7A-AD0E-B17ACE5BF0A2}"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9A-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Sheet1!$AE$2:$AE$12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Sheet1!$AE$16:$AE$27</c15:f>
                <c15:dlblRangeCache>
                  <c:ptCount val="11"/>
                </c15:dlblRangeCache>
              </c15:datalabelsRange>
            </c:ext>
            <c:ext xmlns:c16="http://schemas.microsoft.com/office/drawing/2014/chart" uri="{C3380CC4-5D6E-409C-BE32-E72D297353CC}">
              <c16:uniqueId val="{0000019B-B29F-46FF-9C3A-E854921328B6}"/>
            </c:ext>
          </c:extLst>
        </c:ser>
        <c:ser>
          <c:idx val="24"/>
          <c:order val="24"/>
          <c:tx>
            <c:strRef>
              <c:f>Sheet1!$AF$1</c:f>
              <c:strCache>
                <c:ptCount val="1"/>
                <c:pt idx="0">
                  <c:v>Year 25</c:v>
                </c:pt>
              </c:strCache>
            </c:strRef>
          </c:tx>
          <c:spPr>
            <a:solidFill>
              <a:schemeClr val="accent1">
                <a:lumMod val="60000"/>
                <a:lumOff val="40000"/>
              </a:schemeClr>
            </a:solidFill>
            <a:ln>
              <a:noFill/>
            </a:ln>
            <a:effectLst/>
          </c:spPr>
          <c:invertIfNegative val="0"/>
          <c:dPt>
            <c:idx val="0"/>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D-B29F-46FF-9C3A-E854921328B6}"/>
              </c:ext>
            </c:extLst>
          </c:dPt>
          <c:dPt>
            <c:idx val="1"/>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F-B29F-46FF-9C3A-E854921328B6}"/>
              </c:ext>
            </c:extLst>
          </c:dPt>
          <c:dPt>
            <c:idx val="2"/>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1-B29F-46FF-9C3A-E854921328B6}"/>
              </c:ext>
            </c:extLst>
          </c:dPt>
          <c:dPt>
            <c:idx val="3"/>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3-B29F-46FF-9C3A-E854921328B6}"/>
              </c:ext>
            </c:extLst>
          </c:dPt>
          <c:dPt>
            <c:idx val="4"/>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5-B29F-46FF-9C3A-E854921328B6}"/>
              </c:ext>
            </c:extLst>
          </c:dPt>
          <c:dPt>
            <c:idx val="5"/>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7-B29F-46FF-9C3A-E854921328B6}"/>
              </c:ext>
            </c:extLst>
          </c:dPt>
          <c:dPt>
            <c:idx val="6"/>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9-B29F-46FF-9C3A-E854921328B6}"/>
              </c:ext>
            </c:extLst>
          </c:dPt>
          <c:dPt>
            <c:idx val="7"/>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B-B29F-46FF-9C3A-E854921328B6}"/>
              </c:ext>
            </c:extLst>
          </c:dPt>
          <c:dPt>
            <c:idx val="8"/>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D-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7C7161DD-7FBE-4EAD-928D-3BA35CBA5FA2}"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9D-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F31426AE-B1C1-488B-840E-96B45C1F19EF}"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9F-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7DC75DB6-3257-4B80-BB22-459EA041ADA9}"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A1-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1F977FE4-C4C7-4C49-8BFC-316744C56E89}"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A3-B29F-46FF-9C3A-E854921328B6}"/>
                </c:ext>
              </c:extLst>
            </c:dLbl>
            <c:dLbl>
              <c:idx val="4"/>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E32642A1-4FDD-4CEA-ACB4-74B7992D6329}"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A5-B29F-46FF-9C3A-E854921328B6}"/>
                </c:ext>
              </c:extLst>
            </c:dLbl>
            <c:dLbl>
              <c:idx val="5"/>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F82EEA1B-9BEC-4D69-9831-88D3AD91FB6A}"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A7-B29F-46FF-9C3A-E854921328B6}"/>
                </c:ext>
              </c:extLst>
            </c:dLbl>
            <c:dLbl>
              <c:idx val="6"/>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F1AE092D-68D4-4BF8-98D6-A4EEF1553E23}"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A9-B29F-46FF-9C3A-E854921328B6}"/>
                </c:ext>
              </c:extLst>
            </c:dLbl>
            <c:dLbl>
              <c:idx val="7"/>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FF470FE5-E67E-4F6E-A451-768C5D14C563}"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AB-B29F-46FF-9C3A-E854921328B6}"/>
                </c:ext>
              </c:extLst>
            </c:dLbl>
            <c:dLbl>
              <c:idx val="8"/>
              <c:delete val="1"/>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1AD-B29F-46FF-9C3A-E854921328B6}"/>
                </c:ext>
              </c:extLst>
            </c:dLbl>
            <c:dLbl>
              <c:idx val="9"/>
              <c:tx>
                <c:rich>
                  <a:bodyPr/>
                  <a:lstStyle/>
                  <a:p>
                    <a:pPr>
                      <a:defRPr sz="600">
                        <a:solidFill>
                          <a:schemeClr val="bg1"/>
                        </a:solidFill>
                        <a:latin typeface="Arial" pitchFamily="34" charset="0"/>
                      </a:defRPr>
                    </a:pPr>
                    <a:fld id="{0FAD945A-1418-42C2-AA0E-79BEC34BDC8B}"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AE-B29F-46FF-9C3A-E854921328B6}"/>
                </c:ext>
              </c:extLst>
            </c:dLbl>
            <c:dLbl>
              <c:idx val="10"/>
              <c:tx>
                <c:rich>
                  <a:bodyPr/>
                  <a:lstStyle/>
                  <a:p>
                    <a:pPr>
                      <a:defRPr sz="600">
                        <a:solidFill>
                          <a:schemeClr val="bg1"/>
                        </a:solidFill>
                        <a:latin typeface="Arial" pitchFamily="34" charset="0"/>
                      </a:defRPr>
                    </a:pPr>
                    <a:fld id="{CFC95598-DB32-45DA-95D8-6640C54F07C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AF-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Sheet1!$AF$2:$AF$12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Sheet1!$AF$16:$AF$27</c15:f>
                <c15:dlblRangeCache>
                  <c:ptCount val="11"/>
                </c15:dlblRangeCache>
              </c15:datalabelsRange>
            </c:ext>
            <c:ext xmlns:c16="http://schemas.microsoft.com/office/drawing/2014/chart" uri="{C3380CC4-5D6E-409C-BE32-E72D297353CC}">
              <c16:uniqueId val="{000001B0-B29F-46FF-9C3A-E854921328B6}"/>
            </c:ext>
          </c:extLst>
        </c:ser>
        <c:ser>
          <c:idx val="25"/>
          <c:order val="25"/>
          <c:tx>
            <c:strRef>
              <c:f>Sheet1!$AG$1</c:f>
              <c:strCache>
                <c:ptCount val="1"/>
                <c:pt idx="0">
                  <c:v>Year 26</c:v>
                </c:pt>
              </c:strCache>
            </c:strRef>
          </c:tx>
          <c:spPr>
            <a:solidFill>
              <a:schemeClr val="accent2">
                <a:lumMod val="60000"/>
                <a:lumOff val="40000"/>
              </a:schemeClr>
            </a:solidFill>
            <a:ln>
              <a:noFill/>
            </a:ln>
            <a:effectLst/>
          </c:spPr>
          <c:invertIfNegative val="0"/>
          <c:dPt>
            <c:idx val="0"/>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2-B29F-46FF-9C3A-E854921328B6}"/>
              </c:ext>
            </c:extLst>
          </c:dPt>
          <c:dPt>
            <c:idx val="1"/>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4-B29F-46FF-9C3A-E854921328B6}"/>
              </c:ext>
            </c:extLst>
          </c:dPt>
          <c:dPt>
            <c:idx val="2"/>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6-B29F-46FF-9C3A-E854921328B6}"/>
              </c:ext>
            </c:extLst>
          </c:dPt>
          <c:dPt>
            <c:idx val="3"/>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8-B29F-46FF-9C3A-E854921328B6}"/>
              </c:ext>
            </c:extLst>
          </c:dPt>
          <c:dPt>
            <c:idx val="4"/>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A-B29F-46FF-9C3A-E854921328B6}"/>
              </c:ext>
            </c:extLst>
          </c:dPt>
          <c:dPt>
            <c:idx val="5"/>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C-B29F-46FF-9C3A-E854921328B6}"/>
              </c:ext>
            </c:extLst>
          </c:dPt>
          <c:dPt>
            <c:idx val="6"/>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E-B29F-46FF-9C3A-E854921328B6}"/>
              </c:ext>
            </c:extLst>
          </c:dPt>
          <c:dPt>
            <c:idx val="7"/>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C0-B29F-46FF-9C3A-E854921328B6}"/>
              </c:ext>
            </c:extLst>
          </c:dPt>
          <c:dPt>
            <c:idx val="8"/>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C2-B29F-46FF-9C3A-E854921328B6}"/>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2B2F6A72-A70D-4037-BDB5-8523A06A151E}"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B2-B29F-46FF-9C3A-E854921328B6}"/>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55CF3381-C0F9-48BD-9B92-2AA625781B35}"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B4-B29F-46FF-9C3A-E854921328B6}"/>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32CBC6A5-BF6B-48B0-8E09-B636008E2F98}"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B6-B29F-46FF-9C3A-E854921328B6}"/>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C21DFC23-B152-4DEF-9832-1BC399848F9A}"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B8-B29F-46FF-9C3A-E854921328B6}"/>
                </c:ext>
              </c:extLst>
            </c:dLbl>
            <c:dLbl>
              <c:idx val="4"/>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BCDC5262-7332-48C3-9F34-0BF72045B1D7}"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BA-B29F-46FF-9C3A-E854921328B6}"/>
                </c:ext>
              </c:extLst>
            </c:dLbl>
            <c:dLbl>
              <c:idx val="5"/>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9D9A6144-0E8C-41D9-8081-14E6599677B1}"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BC-B29F-46FF-9C3A-E854921328B6}"/>
                </c:ext>
              </c:extLst>
            </c:dLbl>
            <c:dLbl>
              <c:idx val="6"/>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FA53F346-77A0-4CA4-B160-37ADEDE51F87}"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BE-B29F-46FF-9C3A-E854921328B6}"/>
                </c:ext>
              </c:extLst>
            </c:dLbl>
            <c:dLbl>
              <c:idx val="7"/>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Arial" pitchFamily="34" charset="0"/>
                        <a:ea typeface="+mn-ea"/>
                        <a:cs typeface="+mn-cs"/>
                      </a:defRPr>
                    </a:pPr>
                    <a:fld id="{2BFABB6E-EA94-4955-84BD-E5D1D3BB6E26}" type="CELLRANGE">
                      <a:rPr lang="en-US" sz="600">
                        <a:solidFill>
                          <a:schemeClr val="bg1"/>
                        </a:solidFill>
                        <a:latin typeface="Arial" pitchFamily="34" charset="0"/>
                      </a:rPr>
                      <a:pPr>
                        <a:defRPr sz="600" b="0" i="0" u="none" strike="noStrike" kern="1200" baseline="0">
                          <a:solidFill>
                            <a:schemeClr val="bg1"/>
                          </a:solidFill>
                          <a:latin typeface="Arial" pitchFamily="34" charset="0"/>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C0-B29F-46FF-9C3A-E854921328B6}"/>
                </c:ext>
              </c:extLst>
            </c:dLbl>
            <c:dLbl>
              <c:idx val="8"/>
              <c:delete val="1"/>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1C2-B29F-46FF-9C3A-E854921328B6}"/>
                </c:ext>
              </c:extLst>
            </c:dLbl>
            <c:dLbl>
              <c:idx val="9"/>
              <c:tx>
                <c:rich>
                  <a:bodyPr/>
                  <a:lstStyle/>
                  <a:p>
                    <a:pPr>
                      <a:defRPr sz="600">
                        <a:solidFill>
                          <a:schemeClr val="bg1"/>
                        </a:solidFill>
                        <a:latin typeface="Arial" pitchFamily="34" charset="0"/>
                      </a:defRPr>
                    </a:pPr>
                    <a:fld id="{459074E2-8C21-49BC-9737-09F27B3B580C}"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C3-B29F-46FF-9C3A-E854921328B6}"/>
                </c:ext>
              </c:extLst>
            </c:dLbl>
            <c:dLbl>
              <c:idx val="10"/>
              <c:tx>
                <c:rich>
                  <a:bodyPr/>
                  <a:lstStyle/>
                  <a:p>
                    <a:pPr>
                      <a:defRPr sz="600">
                        <a:solidFill>
                          <a:schemeClr val="bg1"/>
                        </a:solidFill>
                        <a:latin typeface="Arial" pitchFamily="34" charset="0"/>
                      </a:defRPr>
                    </a:pPr>
                    <a:fld id="{85BA7D02-AC76-4635-8852-900D4B92A9E6}" type="CELLRANGE">
                      <a:rPr lang="en-US" sz="600">
                        <a:solidFill>
                          <a:schemeClr val="bg1"/>
                        </a:solidFill>
                        <a:latin typeface="Arial" pitchFamily="34" charset="0"/>
                      </a:rPr>
                      <a:pPr>
                        <a:defRPr sz="600">
                          <a:solidFill>
                            <a:schemeClr val="bg1"/>
                          </a:solidFill>
                          <a:latin typeface="Arial" pitchFamily="34" charset="0"/>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C4-B29F-46FF-9C3A-E854921328B6}"/>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Arial" pitchFamily="34" charset="0"/>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Sheet1!$AG$2:$AG$12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Sheet1!$AG$16:$AG$27</c15:f>
                <c15:dlblRangeCache>
                  <c:ptCount val="11"/>
                </c15:dlblRangeCache>
              </c15:datalabelsRange>
            </c:ext>
            <c:ext xmlns:c16="http://schemas.microsoft.com/office/drawing/2014/chart" uri="{C3380CC4-5D6E-409C-BE32-E72D297353CC}">
              <c16:uniqueId val="{000001C5-B29F-46FF-9C3A-E854921328B6}"/>
            </c:ext>
          </c:extLst>
        </c:ser>
        <c:dLbls>
          <c:showLegendKey val="0"/>
          <c:showVal val="0"/>
          <c:showCatName val="0"/>
          <c:showSerName val="0"/>
          <c:showPercent val="0"/>
          <c:showBubbleSize val="0"/>
        </c:dLbls>
        <c:gapWidth val="0"/>
        <c:overlap val="100"/>
        <c:axId val="2028836992"/>
        <c:axId val="1897248880"/>
      </c:barChart>
      <c:catAx>
        <c:axId val="2028836992"/>
        <c:scaling>
          <c:orientation val="minMax"/>
        </c:scaling>
        <c:delete val="0"/>
        <c:axPos val="b"/>
        <c:numFmt formatCode="General" sourceLinked="1"/>
        <c:majorTickMark val="none"/>
        <c:minorTickMark val="none"/>
        <c:tickLblPos val="nextTo"/>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mn-lt"/>
                <a:ea typeface="+mn-ea"/>
                <a:cs typeface="+mn-cs"/>
              </a:defRPr>
            </a:pPr>
            <a:endParaRPr lang="en-US"/>
          </a:p>
        </c:txPr>
        <c:crossAx val="1897248880"/>
        <c:crosses val="autoZero"/>
        <c:auto val="0"/>
        <c:lblAlgn val="ctr"/>
        <c:lblOffset val="100"/>
        <c:noMultiLvlLbl val="0"/>
      </c:catAx>
      <c:valAx>
        <c:axId val="1897248880"/>
        <c:scaling>
          <c:orientation val="minMax"/>
          <c:max val="22"/>
        </c:scaling>
        <c:delete val="0"/>
        <c:axPos val="l"/>
        <c:numFmt formatCode="0%" sourceLinked="0"/>
        <c:majorTickMark val="none"/>
        <c:minorTickMark val="none"/>
        <c:tickLblPos val="none"/>
        <c:spPr>
          <a:noFill/>
          <a:ln w="6350">
            <a:no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mn-lt"/>
                <a:ea typeface="+mn-ea"/>
                <a:cs typeface="+mn-cs"/>
              </a:defRPr>
            </a:pPr>
            <a:endParaRPr lang="en-US"/>
          </a:p>
        </c:txPr>
        <c:crossAx val="2028836992"/>
        <c:crosses val="autoZero"/>
        <c:crossBetween val="between"/>
        <c:majorUnit val="1"/>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622812762856483E-2"/>
          <c:y val="3.9302535355091095E-2"/>
          <c:w val="0.98539108037948608"/>
          <c:h val="0.8918033242225647"/>
        </c:manualLayout>
      </c:layout>
      <c:barChart>
        <c:barDir val="col"/>
        <c:grouping val="stacked"/>
        <c:varyColors val="0"/>
        <c:ser>
          <c:idx val="0"/>
          <c:order val="0"/>
          <c:tx>
            <c:strRef>
              <c:f>Sheet1!$H$1</c:f>
              <c:strCache>
                <c:ptCount val="1"/>
                <c:pt idx="0">
                  <c:v>Year 1</c:v>
                </c:pt>
              </c:strCache>
            </c:strRef>
          </c:tx>
          <c:spPr>
            <a:solidFill>
              <a:srgbClr val="109CBF"/>
            </a:solidFill>
            <a:ln w="6350">
              <a:solidFill>
                <a:schemeClr val="bg1"/>
              </a:solidFill>
            </a:ln>
            <a:effectLst/>
          </c:spPr>
          <c:invertIfNegative val="0"/>
          <c:dPt>
            <c:idx val="0"/>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DA8-4624-883A-5DD866F0947F}"/>
              </c:ext>
            </c:extLst>
          </c:dPt>
          <c:dPt>
            <c:idx val="1"/>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DA8-4624-883A-5DD866F0947F}"/>
              </c:ext>
            </c:extLst>
          </c:dPt>
          <c:dPt>
            <c:idx val="2"/>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DA8-4624-883A-5DD866F0947F}"/>
              </c:ext>
            </c:extLst>
          </c:dPt>
          <c:dPt>
            <c:idx val="3"/>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DA8-4624-883A-5DD866F0947F}"/>
              </c:ext>
            </c:extLst>
          </c:dPt>
          <c:dPt>
            <c:idx val="4"/>
            <c:invertIfNegative val="0"/>
            <c:bubble3D val="0"/>
            <c:spPr>
              <a:solidFill>
                <a:srgbClr val="B7312C"/>
              </a:solidFill>
              <a:ln w="6350">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ADA8-4624-883A-5DD866F0947F}"/>
              </c:ext>
            </c:extLst>
          </c:dPt>
          <c:dLbls>
            <c:dLbl>
              <c:idx val="0"/>
              <c:tx>
                <c:rich>
                  <a:bodyPr/>
                  <a:lstStyle/>
                  <a:p>
                    <a:pPr>
                      <a:defRPr>
                        <a:solidFill>
                          <a:schemeClr val="bg1"/>
                        </a:solidFill>
                      </a:defRPr>
                    </a:pPr>
                    <a:fld id="{9E4CFC6D-6028-4B09-9479-5EF92F50896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1-ADA8-4624-883A-5DD866F0947F}"/>
                </c:ext>
              </c:extLst>
            </c:dLbl>
            <c:dLbl>
              <c:idx val="1"/>
              <c:tx>
                <c:rich>
                  <a:bodyPr/>
                  <a:lstStyle/>
                  <a:p>
                    <a:pPr>
                      <a:defRPr>
                        <a:solidFill>
                          <a:schemeClr val="bg1"/>
                        </a:solidFill>
                      </a:defRPr>
                    </a:pPr>
                    <a:fld id="{F0603495-4DCE-49C5-9C4F-6A297F076BA6}"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3-ADA8-4624-883A-5DD866F0947F}"/>
                </c:ext>
              </c:extLst>
            </c:dLbl>
            <c:dLbl>
              <c:idx val="2"/>
              <c:tx>
                <c:rich>
                  <a:bodyPr/>
                  <a:lstStyle/>
                  <a:p>
                    <a:pPr>
                      <a:defRPr>
                        <a:solidFill>
                          <a:schemeClr val="bg1"/>
                        </a:solidFill>
                      </a:defRPr>
                    </a:pPr>
                    <a:fld id="{085B566C-FFEC-40BD-8E9A-754DC3F2AAC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5-ADA8-4624-883A-5DD866F0947F}"/>
                </c:ext>
              </c:extLst>
            </c:dLbl>
            <c:dLbl>
              <c:idx val="3"/>
              <c:tx>
                <c:rich>
                  <a:bodyPr/>
                  <a:lstStyle/>
                  <a:p>
                    <a:pPr>
                      <a:defRPr>
                        <a:solidFill>
                          <a:schemeClr val="bg1"/>
                        </a:solidFill>
                      </a:defRPr>
                    </a:pPr>
                    <a:fld id="{F6A13F15-A313-4B0C-9547-F7DBD952125E}"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07-ADA8-4624-883A-5DD866F0947F}"/>
                </c:ext>
              </c:extLst>
            </c:dLbl>
            <c:dLbl>
              <c:idx val="4"/>
              <c:tx>
                <c:rich>
                  <a:bodyPr/>
                  <a:lstStyle/>
                  <a:p>
                    <a:pPr>
                      <a:defRPr>
                        <a:solidFill>
                          <a:schemeClr val="bg1"/>
                        </a:solidFill>
                      </a:defRPr>
                    </a:pPr>
                    <a:fld id="{EE8C4F09-5A81-4197-9C15-A99B31784CB6}"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ADA8-4624-883A-5DD866F0947F}"/>
                </c:ext>
              </c:extLst>
            </c:dLbl>
            <c:dLbl>
              <c:idx val="5"/>
              <c:tx>
                <c:rich>
                  <a:bodyPr/>
                  <a:lstStyle/>
                  <a:p>
                    <a:pPr>
                      <a:defRPr>
                        <a:solidFill>
                          <a:schemeClr val="bg1"/>
                        </a:solidFill>
                      </a:defRPr>
                    </a:pPr>
                    <a:fld id="{327E2F72-319B-4C9F-999A-81D7D2D4C4D9}"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ADA8-4624-883A-5DD866F0947F}"/>
                </c:ext>
              </c:extLst>
            </c:dLbl>
            <c:dLbl>
              <c:idx val="6"/>
              <c:tx>
                <c:rich>
                  <a:bodyPr/>
                  <a:lstStyle/>
                  <a:p>
                    <a:pPr>
                      <a:defRPr>
                        <a:solidFill>
                          <a:schemeClr val="bg1"/>
                        </a:solidFill>
                      </a:defRPr>
                    </a:pPr>
                    <a:fld id="{DD22F049-31F3-4089-A2C1-E53626BBF0F4}"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ADA8-4624-883A-5DD866F0947F}"/>
                </c:ext>
              </c:extLst>
            </c:dLbl>
            <c:dLbl>
              <c:idx val="7"/>
              <c:tx>
                <c:rich>
                  <a:bodyPr/>
                  <a:lstStyle/>
                  <a:p>
                    <a:pPr>
                      <a:defRPr>
                        <a:solidFill>
                          <a:schemeClr val="bg1"/>
                        </a:solidFill>
                      </a:defRPr>
                    </a:pPr>
                    <a:fld id="{09977934-EF24-466E-8DE0-B0D0CF82EBEB}"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ADA8-4624-883A-5DD866F0947F}"/>
                </c:ext>
              </c:extLst>
            </c:dLbl>
            <c:dLbl>
              <c:idx val="8"/>
              <c:tx>
                <c:rich>
                  <a:bodyPr/>
                  <a:lstStyle/>
                  <a:p>
                    <a:pPr>
                      <a:defRPr>
                        <a:solidFill>
                          <a:schemeClr val="bg1"/>
                        </a:solidFill>
                      </a:defRPr>
                    </a:pPr>
                    <a:fld id="{34E5FB5E-A4DB-4CCB-A468-60E09DC1F529}"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ADA8-4624-883A-5DD866F0947F}"/>
                </c:ext>
              </c:extLst>
            </c:dLbl>
            <c:dLbl>
              <c:idx val="9"/>
              <c:tx>
                <c:rich>
                  <a:bodyPr/>
                  <a:lstStyle/>
                  <a:p>
                    <a:pPr>
                      <a:defRPr>
                        <a:solidFill>
                          <a:schemeClr val="bg1"/>
                        </a:solidFill>
                      </a:defRPr>
                    </a:pPr>
                    <a:fld id="{7153C922-C9B6-48D1-83F8-3A8F838F1694}"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ADA8-4624-883A-5DD866F0947F}"/>
                </c:ext>
              </c:extLst>
            </c:dLbl>
            <c:dLbl>
              <c:idx val="10"/>
              <c:tx>
                <c:rich>
                  <a:bodyPr/>
                  <a:lstStyle/>
                  <a:p>
                    <a:pPr>
                      <a:defRPr>
                        <a:solidFill>
                          <a:schemeClr val="bg1"/>
                        </a:solidFill>
                      </a:defRPr>
                    </a:pPr>
                    <a:fld id="{336C6EE9-2289-4A82-A97D-7AC0E34A4189}"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Sheet1!$H$2:$H$12</c:f>
              <c:numCache>
                <c:formatCode>General</c:formatCode>
                <c:ptCount val="11"/>
                <c:pt idx="0">
                  <c:v>0</c:v>
                </c:pt>
                <c:pt idx="1">
                  <c:v>1</c:v>
                </c:pt>
                <c:pt idx="2">
                  <c:v>0</c:v>
                </c:pt>
                <c:pt idx="3">
                  <c:v>1</c:v>
                </c:pt>
                <c:pt idx="4">
                  <c:v>1</c:v>
                </c:pt>
                <c:pt idx="5">
                  <c:v>1</c:v>
                </c:pt>
                <c:pt idx="6">
                  <c:v>1</c:v>
                </c:pt>
                <c:pt idx="7">
                  <c:v>1</c:v>
                </c:pt>
                <c:pt idx="8">
                  <c:v>1</c:v>
                </c:pt>
                <c:pt idx="9">
                  <c:v>1</c:v>
                </c:pt>
                <c:pt idx="10">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Sheet1!$H$16:$H$27</c15:f>
                <c15:dlblRangeCache>
                  <c:ptCount val="11"/>
                  <c:pt idx="1">
                    <c:v>2008
-38.9</c:v>
                  </c:pt>
                  <c:pt idx="3">
                    <c:v>1990
-17.5</c:v>
                  </c:pt>
                  <c:pt idx="4">
                    <c:v>1994
-8.8</c:v>
                  </c:pt>
                  <c:pt idx="5">
                    <c:v>2020
1.7</c:v>
                  </c:pt>
                  <c:pt idx="6">
                    <c:v>2001
10.5</c:v>
                  </c:pt>
                  <c:pt idx="7">
                    <c:v>1995
20.8</c:v>
                  </c:pt>
                  <c:pt idx="8">
                    <c:v>1991
34.2</c:v>
                  </c:pt>
                  <c:pt idx="9">
                    <c:v>1993
40.6</c:v>
                  </c:pt>
                  <c:pt idx="10">
                    <c:v>1986
52.2</c:v>
                  </c:pt>
                </c15:dlblRangeCache>
              </c15:datalabelsRange>
            </c:ext>
            <c:ext xmlns:c16="http://schemas.microsoft.com/office/drawing/2014/chart" uri="{C3380CC4-5D6E-409C-BE32-E72D297353CC}">
              <c16:uniqueId val="{00000010-ADA8-4624-883A-5DD866F0947F}"/>
            </c:ext>
          </c:extLst>
        </c:ser>
        <c:ser>
          <c:idx val="1"/>
          <c:order val="1"/>
          <c:tx>
            <c:strRef>
              <c:f>Sheet1!$I$1</c:f>
              <c:strCache>
                <c:ptCount val="1"/>
                <c:pt idx="0">
                  <c:v>Year 2</c:v>
                </c:pt>
              </c:strCache>
            </c:strRef>
          </c:tx>
          <c:spPr>
            <a:solidFill>
              <a:srgbClr val="109CBF"/>
            </a:solidFill>
            <a:ln>
              <a:solidFill>
                <a:schemeClr val="bg1"/>
              </a:solidFill>
            </a:ln>
            <a:effectLst/>
          </c:spPr>
          <c:invertIfNegative val="0"/>
          <c:dPt>
            <c:idx val="0"/>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ADA8-4624-883A-5DD866F0947F}"/>
              </c:ext>
            </c:extLst>
          </c:dPt>
          <c:dPt>
            <c:idx val="1"/>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ADA8-4624-883A-5DD866F0947F}"/>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ADA8-4624-883A-5DD866F0947F}"/>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ADA8-4624-883A-5DD866F0947F}"/>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ADA8-4624-883A-5DD866F0947F}"/>
              </c:ext>
            </c:extLst>
          </c:dPt>
          <c:dLbls>
            <c:dLbl>
              <c:idx val="0"/>
              <c:tx>
                <c:rich>
                  <a:bodyPr/>
                  <a:lstStyle/>
                  <a:p>
                    <a:pPr>
                      <a:defRPr>
                        <a:solidFill>
                          <a:schemeClr val="bg1"/>
                        </a:solidFill>
                      </a:defRPr>
                    </a:pPr>
                    <a:fld id="{CF795988-3F05-4F80-8C01-6EA18AFCF4B0}"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12-ADA8-4624-883A-5DD866F0947F}"/>
                </c:ext>
              </c:extLst>
            </c:dLbl>
            <c:dLbl>
              <c:idx val="1"/>
              <c:tx>
                <c:rich>
                  <a:bodyPr/>
                  <a:lstStyle/>
                  <a:p>
                    <a:pPr>
                      <a:defRPr>
                        <a:solidFill>
                          <a:schemeClr val="bg1"/>
                        </a:solidFill>
                      </a:defRPr>
                    </a:pPr>
                    <a:fld id="{E2FBA807-A624-438E-AF84-E79A1F9F125F}"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14-ADA8-4624-883A-5DD866F0947F}"/>
                </c:ext>
              </c:extLst>
            </c:dLbl>
            <c:dLbl>
              <c:idx val="2"/>
              <c:tx>
                <c:rich>
                  <a:bodyPr/>
                  <a:lstStyle/>
                  <a:p>
                    <a:pPr>
                      <a:defRPr>
                        <a:solidFill>
                          <a:schemeClr val="bg1"/>
                        </a:solidFill>
                      </a:defRPr>
                    </a:pPr>
                    <a:fld id="{02C649D2-6F07-4748-97DD-2FA9734D6F7E}"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16-ADA8-4624-883A-5DD866F0947F}"/>
                </c:ext>
              </c:extLst>
            </c:dLbl>
            <c:dLbl>
              <c:idx val="3"/>
              <c:tx>
                <c:rich>
                  <a:bodyPr/>
                  <a:lstStyle/>
                  <a:p>
                    <a:pPr>
                      <a:defRPr>
                        <a:solidFill>
                          <a:schemeClr val="bg1"/>
                        </a:solidFill>
                      </a:defRPr>
                    </a:pPr>
                    <a:fld id="{52009373-A5A8-496D-B239-6B232A63E6B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18-ADA8-4624-883A-5DD866F0947F}"/>
                </c:ext>
              </c:extLst>
            </c:dLbl>
            <c:dLbl>
              <c:idx val="4"/>
              <c:tx>
                <c:rich>
                  <a:bodyPr/>
                  <a:lstStyle/>
                  <a:p>
                    <a:pPr>
                      <a:defRPr>
                        <a:solidFill>
                          <a:schemeClr val="bg1"/>
                        </a:solidFill>
                      </a:defRPr>
                    </a:pPr>
                    <a:fld id="{ABD7939F-1443-49EC-A1D4-3584F91B9D0D}"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1A-ADA8-4624-883A-5DD866F0947F}"/>
                </c:ext>
              </c:extLst>
            </c:dLbl>
            <c:dLbl>
              <c:idx val="5"/>
              <c:tx>
                <c:rich>
                  <a:bodyPr/>
                  <a:lstStyle/>
                  <a:p>
                    <a:pPr>
                      <a:defRPr>
                        <a:solidFill>
                          <a:schemeClr val="bg1"/>
                        </a:solidFill>
                      </a:defRPr>
                    </a:pPr>
                    <a:fld id="{42DFC781-84E4-4961-BC17-A877AF20A97B}"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B-ADA8-4624-883A-5DD866F0947F}"/>
                </c:ext>
              </c:extLst>
            </c:dLbl>
            <c:dLbl>
              <c:idx val="6"/>
              <c:tx>
                <c:rich>
                  <a:bodyPr/>
                  <a:lstStyle/>
                  <a:p>
                    <a:pPr>
                      <a:defRPr>
                        <a:solidFill>
                          <a:schemeClr val="bg1"/>
                        </a:solidFill>
                      </a:defRPr>
                    </a:pPr>
                    <a:fld id="{89AAB020-392E-4989-AEAA-737CF2622F74}"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ADA8-4624-883A-5DD866F0947F}"/>
                </c:ext>
              </c:extLst>
            </c:dLbl>
            <c:dLbl>
              <c:idx val="7"/>
              <c:tx>
                <c:rich>
                  <a:bodyPr/>
                  <a:lstStyle/>
                  <a:p>
                    <a:pPr>
                      <a:defRPr>
                        <a:solidFill>
                          <a:schemeClr val="bg1"/>
                        </a:solidFill>
                      </a:defRPr>
                    </a:pPr>
                    <a:fld id="{E8049DA8-7C5A-455B-99D2-E8609D594FC1}"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D-ADA8-4624-883A-5DD866F0947F}"/>
                </c:ext>
              </c:extLst>
            </c:dLbl>
            <c:dLbl>
              <c:idx val="8"/>
              <c:tx>
                <c:rich>
                  <a:bodyPr/>
                  <a:lstStyle/>
                  <a:p>
                    <a:pPr>
                      <a:defRPr>
                        <a:solidFill>
                          <a:schemeClr val="bg1"/>
                        </a:solidFill>
                      </a:defRPr>
                    </a:pPr>
                    <a:fld id="{43A833BE-7306-4E4C-A5F7-74FAE5E68B3E}"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E-ADA8-4624-883A-5DD866F0947F}"/>
                </c:ext>
              </c:extLst>
            </c:dLbl>
            <c:dLbl>
              <c:idx val="9"/>
              <c:tx>
                <c:rich>
                  <a:bodyPr/>
                  <a:lstStyle/>
                  <a:p>
                    <a:pPr>
                      <a:defRPr>
                        <a:solidFill>
                          <a:schemeClr val="bg1"/>
                        </a:solidFill>
                      </a:defRPr>
                    </a:pPr>
                    <a:fld id="{8B9C4EBC-7A3A-4B0B-A73F-5AD5D34FE789}"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F-ADA8-4624-883A-5DD866F0947F}"/>
                </c:ext>
              </c:extLst>
            </c:dLbl>
            <c:dLbl>
              <c:idx val="10"/>
              <c:tx>
                <c:rich>
                  <a:bodyPr/>
                  <a:lstStyle/>
                  <a:p>
                    <a:pPr>
                      <a:defRPr>
                        <a:solidFill>
                          <a:schemeClr val="bg1"/>
                        </a:solidFill>
                      </a:defRPr>
                    </a:pPr>
                    <a:fld id="{DC375213-44D6-4CE0-B933-2A3ED7C8EC77}"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0-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Sheet1!$I$2:$I$12</c:f>
              <c:numCache>
                <c:formatCode>General</c:formatCode>
                <c:ptCount val="11"/>
                <c:pt idx="0">
                  <c:v>0</c:v>
                </c:pt>
                <c:pt idx="1">
                  <c:v>0</c:v>
                </c:pt>
                <c:pt idx="2">
                  <c:v>0</c:v>
                </c:pt>
                <c:pt idx="3">
                  <c:v>1</c:v>
                </c:pt>
                <c:pt idx="4">
                  <c:v>1</c:v>
                </c:pt>
                <c:pt idx="5">
                  <c:v>1</c:v>
                </c:pt>
                <c:pt idx="6">
                  <c:v>1</c:v>
                </c:pt>
                <c:pt idx="7">
                  <c:v>1</c:v>
                </c:pt>
                <c:pt idx="8">
                  <c:v>1</c:v>
                </c:pt>
                <c:pt idx="9">
                  <c:v>1</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Sheet1!$I$16:$I$27</c15:f>
                <c15:dlblRangeCache>
                  <c:ptCount val="11"/>
                  <c:pt idx="3">
                    <c:v>1982
-13.9</c:v>
                  </c:pt>
                  <c:pt idx="4">
                    <c:v>2002
-8.6</c:v>
                  </c:pt>
                  <c:pt idx="5">
                    <c:v>2010
1.9</c:v>
                  </c:pt>
                  <c:pt idx="6">
                    <c:v>2016
11.8</c:v>
                  </c:pt>
                  <c:pt idx="7">
                    <c:v>2005
22.5</c:v>
                  </c:pt>
                  <c:pt idx="8">
                    <c:v>2009
37.6</c:v>
                  </c:pt>
                  <c:pt idx="9">
                    <c:v>1985
44.1</c:v>
                  </c:pt>
                </c15:dlblRangeCache>
              </c15:datalabelsRange>
            </c:ext>
            <c:ext xmlns:c16="http://schemas.microsoft.com/office/drawing/2014/chart" uri="{C3380CC4-5D6E-409C-BE32-E72D297353CC}">
              <c16:uniqueId val="{00000021-ADA8-4624-883A-5DD866F0947F}"/>
            </c:ext>
          </c:extLst>
        </c:ser>
        <c:ser>
          <c:idx val="2"/>
          <c:order val="2"/>
          <c:tx>
            <c:strRef>
              <c:f>Sheet1!$J$1</c:f>
              <c:strCache>
                <c:ptCount val="1"/>
                <c:pt idx="0">
                  <c:v>Year 3</c:v>
                </c:pt>
              </c:strCache>
            </c:strRef>
          </c:tx>
          <c:spPr>
            <a:solidFill>
              <a:srgbClr val="109CBF"/>
            </a:solidFill>
            <a:ln>
              <a:solidFill>
                <a:schemeClr val="bg1"/>
              </a:solidFill>
            </a:ln>
            <a:effectLst/>
          </c:spPr>
          <c:invertIfNegative val="0"/>
          <c:dPt>
            <c:idx val="0"/>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ADA8-4624-883A-5DD866F0947F}"/>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ADA8-4624-883A-5DD866F0947F}"/>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ADA8-4624-883A-5DD866F0947F}"/>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ADA8-4624-883A-5DD866F0947F}"/>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ADA8-4624-883A-5DD866F0947F}"/>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ADA8-4624-883A-5DD866F0947F}"/>
              </c:ext>
            </c:extLst>
          </c:dPt>
          <c:dPt>
            <c:idx val="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ADA8-4624-883A-5DD866F0947F}"/>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ADA8-4624-883A-5DD866F0947F}"/>
              </c:ext>
            </c:extLst>
          </c:dPt>
          <c:dLbls>
            <c:dLbl>
              <c:idx val="0"/>
              <c:tx>
                <c:rich>
                  <a:bodyPr/>
                  <a:lstStyle/>
                  <a:p>
                    <a:pPr>
                      <a:defRPr>
                        <a:solidFill>
                          <a:schemeClr val="bg1"/>
                        </a:solidFill>
                      </a:defRPr>
                    </a:pPr>
                    <a:fld id="{A3409F4D-DAB5-4EDC-A598-DAFC89F11430}"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3-ADA8-4624-883A-5DD866F0947F}"/>
                </c:ext>
              </c:extLst>
            </c:dLbl>
            <c:dLbl>
              <c:idx val="1"/>
              <c:tx>
                <c:rich>
                  <a:bodyPr/>
                  <a:lstStyle/>
                  <a:p>
                    <a:pPr>
                      <a:defRPr>
                        <a:solidFill>
                          <a:schemeClr val="bg1"/>
                        </a:solidFill>
                      </a:defRPr>
                    </a:pPr>
                    <a:fld id="{6B0E3912-0984-410A-BEE4-A93BBA733FB1}"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5-ADA8-4624-883A-5DD866F0947F}"/>
                </c:ext>
              </c:extLst>
            </c:dLbl>
            <c:dLbl>
              <c:idx val="2"/>
              <c:tx>
                <c:rich>
                  <a:bodyPr/>
                  <a:lstStyle/>
                  <a:p>
                    <a:pPr>
                      <a:defRPr>
                        <a:solidFill>
                          <a:schemeClr val="bg1"/>
                        </a:solidFill>
                      </a:defRPr>
                    </a:pPr>
                    <a:fld id="{413B27BE-89CD-42A9-941D-BF00229B6BDD}"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7-ADA8-4624-883A-5DD866F0947F}"/>
                </c:ext>
              </c:extLst>
            </c:dLbl>
            <c:dLbl>
              <c:idx val="3"/>
              <c:tx>
                <c:rich>
                  <a:bodyPr/>
                  <a:lstStyle/>
                  <a:p>
                    <a:pPr>
                      <a:defRPr>
                        <a:solidFill>
                          <a:schemeClr val="bg1"/>
                        </a:solidFill>
                      </a:defRPr>
                    </a:pPr>
                    <a:fld id="{969CEF4B-B8DD-458A-86BB-3C73376F3FAF}"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9-ADA8-4624-883A-5DD866F0947F}"/>
                </c:ext>
              </c:extLst>
            </c:dLbl>
            <c:dLbl>
              <c:idx val="4"/>
              <c:tx>
                <c:rich>
                  <a:bodyPr/>
                  <a:lstStyle/>
                  <a:p>
                    <a:pPr>
                      <a:defRPr>
                        <a:solidFill>
                          <a:schemeClr val="bg1"/>
                        </a:solidFill>
                      </a:defRPr>
                    </a:pPr>
                    <a:fld id="{CD709AC7-9390-4595-83C5-2974FE7A8E92}"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2B-ADA8-4624-883A-5DD866F0947F}"/>
                </c:ext>
              </c:extLst>
            </c:dLbl>
            <c:dLbl>
              <c:idx val="5"/>
              <c:tx>
                <c:rich>
                  <a:bodyPr/>
                  <a:lstStyle/>
                  <a:p>
                    <a:pPr>
                      <a:defRPr>
                        <a:solidFill>
                          <a:schemeClr val="bg1"/>
                        </a:solidFill>
                      </a:defRPr>
                    </a:pPr>
                    <a:fld id="{1A0F48F0-A17F-4978-A994-9347C14CBA53}"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D-ADA8-4624-883A-5DD866F0947F}"/>
                </c:ext>
              </c:extLst>
            </c:dLbl>
            <c:dLbl>
              <c:idx val="6"/>
              <c:tx>
                <c:rich>
                  <a:bodyPr/>
                  <a:lstStyle/>
                  <a:p>
                    <a:pPr>
                      <a:defRPr>
                        <a:solidFill>
                          <a:schemeClr val="bg1"/>
                        </a:solidFill>
                      </a:defRPr>
                    </a:pPr>
                    <a:fld id="{5A0A644B-0B11-4938-B13A-29E41431550F}"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F-ADA8-4624-883A-5DD866F0947F}"/>
                </c:ext>
              </c:extLst>
            </c:dLbl>
            <c:dLbl>
              <c:idx val="7"/>
              <c:tx>
                <c:rich>
                  <a:bodyPr/>
                  <a:lstStyle/>
                  <a:p>
                    <a:pPr>
                      <a:defRPr>
                        <a:solidFill>
                          <a:schemeClr val="bg1"/>
                        </a:solidFill>
                      </a:defRPr>
                    </a:pPr>
                    <a:fld id="{1F894942-3AE9-4764-9C9B-EFA3D4B0FF9F}"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1-ADA8-4624-883A-5DD866F0947F}"/>
                </c:ext>
              </c:extLst>
            </c:dLbl>
            <c:dLbl>
              <c:idx val="8"/>
              <c:tx>
                <c:rich>
                  <a:bodyPr/>
                  <a:lstStyle/>
                  <a:p>
                    <a:pPr>
                      <a:defRPr>
                        <a:solidFill>
                          <a:schemeClr val="bg1"/>
                        </a:solidFill>
                      </a:defRPr>
                    </a:pPr>
                    <a:fld id="{1633CE5A-6085-4A59-A2B2-D54279CD3E1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3-ADA8-4624-883A-5DD866F0947F}"/>
                </c:ext>
              </c:extLst>
            </c:dLbl>
            <c:dLbl>
              <c:idx val="9"/>
              <c:tx>
                <c:rich>
                  <a:bodyPr/>
                  <a:lstStyle/>
                  <a:p>
                    <a:pPr>
                      <a:defRPr>
                        <a:solidFill>
                          <a:schemeClr val="bg1"/>
                        </a:solidFill>
                      </a:defRPr>
                    </a:pPr>
                    <a:fld id="{EA931925-1028-4DDB-AA16-33409D0D53F3}"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4-ADA8-4624-883A-5DD866F0947F}"/>
                </c:ext>
              </c:extLst>
            </c:dLbl>
            <c:dLbl>
              <c:idx val="10"/>
              <c:tx>
                <c:rich>
                  <a:bodyPr/>
                  <a:lstStyle/>
                  <a:p>
                    <a:pPr>
                      <a:defRPr>
                        <a:solidFill>
                          <a:schemeClr val="bg1"/>
                        </a:solidFill>
                      </a:defRPr>
                    </a:pPr>
                    <a:fld id="{0C616367-3C1A-47D8-97C3-77E3210B00D6}"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5-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Sheet1!$J$2:$J$12</c:f>
              <c:numCache>
                <c:formatCode>General</c:formatCode>
                <c:ptCount val="11"/>
                <c:pt idx="0">
                  <c:v>0</c:v>
                </c:pt>
                <c:pt idx="1">
                  <c:v>0</c:v>
                </c:pt>
                <c:pt idx="2">
                  <c:v>0</c:v>
                </c:pt>
                <c:pt idx="3">
                  <c:v>1</c:v>
                </c:pt>
                <c:pt idx="4">
                  <c:v>1</c:v>
                </c:pt>
                <c:pt idx="5">
                  <c:v>1</c:v>
                </c:pt>
                <c:pt idx="6">
                  <c:v>1</c:v>
                </c:pt>
                <c:pt idx="7">
                  <c:v>1</c:v>
                </c:pt>
                <c:pt idx="8">
                  <c:v>0</c:v>
                </c:pt>
                <c:pt idx="9">
                  <c:v>1</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Sheet1!$J$16:$J$27</c15:f>
                <c15:dlblRangeCache>
                  <c:ptCount val="11"/>
                  <c:pt idx="3">
                    <c:v>1981
-12.9</c:v>
                  </c:pt>
                  <c:pt idx="4">
                    <c:v>1987
-7.9</c:v>
                  </c:pt>
                  <c:pt idx="5">
                    <c:v>2015
2.8</c:v>
                  </c:pt>
                  <c:pt idx="6">
                    <c:v>2017
11.9</c:v>
                  </c:pt>
                  <c:pt idx="7">
                    <c:v>2019
23.8</c:v>
                  </c:pt>
                  <c:pt idx="9">
                    <c:v>1980
48.9</c:v>
                  </c:pt>
                </c15:dlblRangeCache>
              </c15:datalabelsRange>
            </c:ext>
            <c:ext xmlns:c16="http://schemas.microsoft.com/office/drawing/2014/chart" uri="{C3380CC4-5D6E-409C-BE32-E72D297353CC}">
              <c16:uniqueId val="{00000036-ADA8-4624-883A-5DD866F0947F}"/>
            </c:ext>
          </c:extLst>
        </c:ser>
        <c:ser>
          <c:idx val="3"/>
          <c:order val="3"/>
          <c:tx>
            <c:strRef>
              <c:f>Sheet1!$K$1</c:f>
              <c:strCache>
                <c:ptCount val="1"/>
                <c:pt idx="0">
                  <c:v>Year 4</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8-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A-ADA8-4624-883A-5DD866F0947F}"/>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C-ADA8-4624-883A-5DD866F0947F}"/>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E-ADA8-4624-883A-5DD866F0947F}"/>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0-ADA8-4624-883A-5DD866F0947F}"/>
              </c:ext>
            </c:extLst>
          </c:dPt>
          <c:dLbls>
            <c:dLbl>
              <c:idx val="0"/>
              <c:tx>
                <c:rich>
                  <a:bodyPr/>
                  <a:lstStyle/>
                  <a:p>
                    <a:pPr>
                      <a:defRPr>
                        <a:solidFill>
                          <a:schemeClr val="bg1"/>
                        </a:solidFill>
                      </a:defRPr>
                    </a:pPr>
                    <a:fld id="{D3864A84-8094-46ED-8D42-0F55DB5D3F68}"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8-ADA8-4624-883A-5DD866F0947F}"/>
                </c:ext>
              </c:extLst>
            </c:dLbl>
            <c:dLbl>
              <c:idx val="1"/>
              <c:tx>
                <c:rich>
                  <a:bodyPr/>
                  <a:lstStyle/>
                  <a:p>
                    <a:pPr>
                      <a:defRPr>
                        <a:solidFill>
                          <a:schemeClr val="bg1"/>
                        </a:solidFill>
                      </a:defRPr>
                    </a:pPr>
                    <a:fld id="{ADE77FE1-3A81-427E-9C01-154BB8844256}"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A-ADA8-4624-883A-5DD866F0947F}"/>
                </c:ext>
              </c:extLst>
            </c:dLbl>
            <c:dLbl>
              <c:idx val="2"/>
              <c:tx>
                <c:rich>
                  <a:bodyPr/>
                  <a:lstStyle/>
                  <a:p>
                    <a:pPr>
                      <a:defRPr>
                        <a:solidFill>
                          <a:schemeClr val="bg1"/>
                        </a:solidFill>
                      </a:defRPr>
                    </a:pPr>
                    <a:fld id="{CD890350-90CB-4211-AFE6-F1782B95BE74}"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C-ADA8-4624-883A-5DD866F0947F}"/>
                </c:ext>
              </c:extLst>
            </c:dLbl>
            <c:dLbl>
              <c:idx val="3"/>
              <c:tx>
                <c:rich>
                  <a:bodyPr/>
                  <a:lstStyle/>
                  <a:p>
                    <a:pPr>
                      <a:defRPr>
                        <a:solidFill>
                          <a:schemeClr val="bg1"/>
                        </a:solidFill>
                      </a:defRPr>
                    </a:pPr>
                    <a:fld id="{9A356CDD-D31E-416C-985A-CB353ED7992E}"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3E-ADA8-4624-883A-5DD866F0947F}"/>
                </c:ext>
              </c:extLst>
            </c:dLbl>
            <c:dLbl>
              <c:idx val="4"/>
              <c:tx>
                <c:rich>
                  <a:bodyPr/>
                  <a:lstStyle/>
                  <a:p>
                    <a:pPr>
                      <a:defRPr>
                        <a:solidFill>
                          <a:schemeClr val="bg1"/>
                        </a:solidFill>
                      </a:defRPr>
                    </a:pPr>
                    <a:fld id="{E72D71AD-8379-41C3-B193-1F6536F931A9}"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0-ADA8-4624-883A-5DD866F0947F}"/>
                </c:ext>
              </c:extLst>
            </c:dLbl>
            <c:dLbl>
              <c:idx val="5"/>
              <c:tx>
                <c:rich>
                  <a:bodyPr/>
                  <a:lstStyle/>
                  <a:p>
                    <a:pPr>
                      <a:defRPr>
                        <a:solidFill>
                          <a:schemeClr val="bg1"/>
                        </a:solidFill>
                      </a:defRPr>
                    </a:pPr>
                    <a:fld id="{407086F8-036F-48A2-935B-7127839583EE}"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1-ADA8-4624-883A-5DD866F0947F}"/>
                </c:ext>
              </c:extLst>
            </c:dLbl>
            <c:dLbl>
              <c:idx val="6"/>
              <c:tx>
                <c:rich>
                  <a:bodyPr/>
                  <a:lstStyle/>
                  <a:p>
                    <a:pPr>
                      <a:defRPr>
                        <a:solidFill>
                          <a:schemeClr val="bg1"/>
                        </a:solidFill>
                      </a:defRPr>
                    </a:pPr>
                    <a:fld id="{7145D1B0-4D02-4A92-9170-2F05F462FDB8}"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2-ADA8-4624-883A-5DD866F0947F}"/>
                </c:ext>
              </c:extLst>
            </c:dLbl>
            <c:dLbl>
              <c:idx val="7"/>
              <c:tx>
                <c:rich>
                  <a:bodyPr/>
                  <a:lstStyle/>
                  <a:p>
                    <a:pPr>
                      <a:defRPr>
                        <a:solidFill>
                          <a:schemeClr val="bg1"/>
                        </a:solidFill>
                      </a:defRPr>
                    </a:pPr>
                    <a:fld id="{9211493F-1B92-46F9-A36F-554F22B1B0D7}"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3-ADA8-4624-883A-5DD866F0947F}"/>
                </c:ext>
              </c:extLst>
            </c:dLbl>
            <c:dLbl>
              <c:idx val="8"/>
              <c:tx>
                <c:rich>
                  <a:bodyPr/>
                  <a:lstStyle/>
                  <a:p>
                    <a:pPr>
                      <a:defRPr>
                        <a:solidFill>
                          <a:schemeClr val="bg1"/>
                        </a:solidFill>
                      </a:defRPr>
                    </a:pPr>
                    <a:fld id="{EE01E180-9B07-48DB-86F9-26D115CDFAAD}"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4-ADA8-4624-883A-5DD866F0947F}"/>
                </c:ext>
              </c:extLst>
            </c:dLbl>
            <c:dLbl>
              <c:idx val="9"/>
              <c:tx>
                <c:rich>
                  <a:bodyPr/>
                  <a:lstStyle/>
                  <a:p>
                    <a:pPr>
                      <a:defRPr>
                        <a:solidFill>
                          <a:schemeClr val="bg1"/>
                        </a:solidFill>
                      </a:defRPr>
                    </a:pPr>
                    <a:fld id="{015B98FF-F554-434E-92C9-0E020A81E37B}"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5-ADA8-4624-883A-5DD866F0947F}"/>
                </c:ext>
              </c:extLst>
            </c:dLbl>
            <c:dLbl>
              <c:idx val="10"/>
              <c:tx>
                <c:rich>
                  <a:bodyPr/>
                  <a:lstStyle/>
                  <a:p>
                    <a:pPr>
                      <a:defRPr>
                        <a:solidFill>
                          <a:schemeClr val="bg1"/>
                        </a:solidFill>
                      </a:defRPr>
                    </a:pPr>
                    <a:fld id="{E6FA4F6F-CF86-4814-926E-909A85FDB7DF}"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6-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Sheet1!$K$2:$K$12</c:f>
              <c:numCache>
                <c:formatCode>General</c:formatCode>
                <c:ptCount val="11"/>
                <c:pt idx="0">
                  <c:v>0</c:v>
                </c:pt>
                <c:pt idx="1">
                  <c:v>0</c:v>
                </c:pt>
                <c:pt idx="2">
                  <c:v>0</c:v>
                </c:pt>
                <c:pt idx="3">
                  <c:v>1</c:v>
                </c:pt>
                <c:pt idx="4">
                  <c:v>1</c:v>
                </c:pt>
                <c:pt idx="5">
                  <c:v>1</c:v>
                </c:pt>
                <c:pt idx="6">
                  <c:v>1</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Sheet1!$K$16:$K$27</c15:f>
                <c15:dlblRangeCache>
                  <c:ptCount val="11"/>
                  <c:pt idx="3">
                    <c:v>2011
-11.0</c:v>
                  </c:pt>
                  <c:pt idx="4">
                    <c:v>2018
-3.1</c:v>
                  </c:pt>
                  <c:pt idx="5">
                    <c:v>2014
5.3</c:v>
                  </c:pt>
                  <c:pt idx="6">
                    <c:v>1997
12.2</c:v>
                  </c:pt>
                  <c:pt idx="7">
                    <c:v>2006
24.5</c:v>
                  </c:pt>
                </c15:dlblRangeCache>
              </c15:datalabelsRange>
            </c:ext>
            <c:ext xmlns:c16="http://schemas.microsoft.com/office/drawing/2014/chart" uri="{C3380CC4-5D6E-409C-BE32-E72D297353CC}">
              <c16:uniqueId val="{00000047-ADA8-4624-883A-5DD866F0947F}"/>
            </c:ext>
          </c:extLst>
        </c:ser>
        <c:ser>
          <c:idx val="4"/>
          <c:order val="4"/>
          <c:tx>
            <c:strRef>
              <c:f>Sheet1!$L$1</c:f>
              <c:strCache>
                <c:ptCount val="1"/>
                <c:pt idx="0">
                  <c:v>Year 5</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ADA8-4624-883A-5DD866F0947F}"/>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D-ADA8-4624-883A-5DD866F0947F}"/>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F-ADA8-4624-883A-5DD866F0947F}"/>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1-ADA8-4624-883A-5DD866F0947F}"/>
              </c:ext>
            </c:extLst>
          </c:dPt>
          <c:dLbls>
            <c:dLbl>
              <c:idx val="0"/>
              <c:tx>
                <c:rich>
                  <a:bodyPr/>
                  <a:lstStyle/>
                  <a:p>
                    <a:pPr>
                      <a:defRPr>
                        <a:solidFill>
                          <a:schemeClr val="bg1"/>
                        </a:solidFill>
                      </a:defRPr>
                    </a:pPr>
                    <a:fld id="{EF98692E-F324-4172-991F-6DB831B0643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9-ADA8-4624-883A-5DD866F0947F}"/>
                </c:ext>
              </c:extLst>
            </c:dLbl>
            <c:dLbl>
              <c:idx val="1"/>
              <c:tx>
                <c:rich>
                  <a:bodyPr/>
                  <a:lstStyle/>
                  <a:p>
                    <a:pPr>
                      <a:defRPr>
                        <a:solidFill>
                          <a:schemeClr val="bg1"/>
                        </a:solidFill>
                      </a:defRPr>
                    </a:pPr>
                    <a:fld id="{DAABA879-7551-4DC5-8789-6A66B4AD7DD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B-ADA8-4624-883A-5DD866F0947F}"/>
                </c:ext>
              </c:extLst>
            </c:dLbl>
            <c:dLbl>
              <c:idx val="2"/>
              <c:tx>
                <c:rich>
                  <a:bodyPr/>
                  <a:lstStyle/>
                  <a:p>
                    <a:pPr>
                      <a:defRPr>
                        <a:solidFill>
                          <a:schemeClr val="bg1"/>
                        </a:solidFill>
                      </a:defRPr>
                    </a:pPr>
                    <a:fld id="{80889A4C-FD7C-4C40-8349-A8643322A29E}"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D-ADA8-4624-883A-5DD866F0947F}"/>
                </c:ext>
              </c:extLst>
            </c:dLbl>
            <c:dLbl>
              <c:idx val="3"/>
              <c:tx>
                <c:rich>
                  <a:bodyPr/>
                  <a:lstStyle/>
                  <a:p>
                    <a:pPr>
                      <a:defRPr>
                        <a:solidFill>
                          <a:schemeClr val="bg1"/>
                        </a:solidFill>
                      </a:defRPr>
                    </a:pPr>
                    <a:fld id="{9E125FB3-7F51-4514-95FD-F695B40B62A2}"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4F-ADA8-4624-883A-5DD866F0947F}"/>
                </c:ext>
              </c:extLst>
            </c:dLbl>
            <c:dLbl>
              <c:idx val="4"/>
              <c:tx>
                <c:rich>
                  <a:bodyPr/>
                  <a:lstStyle/>
                  <a:p>
                    <a:pPr>
                      <a:defRPr>
                        <a:solidFill>
                          <a:schemeClr val="bg1"/>
                        </a:solidFill>
                      </a:defRPr>
                    </a:pPr>
                    <a:fld id="{9D515B28-02DB-4CDD-AB94-18667D7A26C7}"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1-ADA8-4624-883A-5DD866F0947F}"/>
                </c:ext>
              </c:extLst>
            </c:dLbl>
            <c:dLbl>
              <c:idx val="5"/>
              <c:tx>
                <c:rich>
                  <a:bodyPr/>
                  <a:lstStyle/>
                  <a:p>
                    <a:pPr>
                      <a:defRPr>
                        <a:solidFill>
                          <a:schemeClr val="bg1"/>
                        </a:solidFill>
                      </a:defRPr>
                    </a:pPr>
                    <a:fld id="{6B1CB012-664B-400F-A3D7-949BB703F771}"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2-ADA8-4624-883A-5DD866F0947F}"/>
                </c:ext>
              </c:extLst>
            </c:dLbl>
            <c:dLbl>
              <c:idx val="6"/>
              <c:tx>
                <c:rich>
                  <a:bodyPr/>
                  <a:lstStyle/>
                  <a:p>
                    <a:pPr>
                      <a:defRPr>
                        <a:solidFill>
                          <a:schemeClr val="bg1"/>
                        </a:solidFill>
                      </a:defRPr>
                    </a:pPr>
                    <a:fld id="{89393322-32E8-4D81-9FE3-680FDCACA041}"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3-ADA8-4624-883A-5DD866F0947F}"/>
                </c:ext>
              </c:extLst>
            </c:dLbl>
            <c:dLbl>
              <c:idx val="7"/>
              <c:tx>
                <c:rich>
                  <a:bodyPr/>
                  <a:lstStyle/>
                  <a:p>
                    <a:pPr>
                      <a:defRPr>
                        <a:solidFill>
                          <a:schemeClr val="bg1"/>
                        </a:solidFill>
                      </a:defRPr>
                    </a:pPr>
                    <a:fld id="{D3FBBCAD-06B6-4BD7-A3D4-900D507B10D0}"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4-ADA8-4624-883A-5DD866F0947F}"/>
                </c:ext>
              </c:extLst>
            </c:dLbl>
            <c:dLbl>
              <c:idx val="8"/>
              <c:tx>
                <c:rich>
                  <a:bodyPr/>
                  <a:lstStyle/>
                  <a:p>
                    <a:pPr>
                      <a:defRPr>
                        <a:solidFill>
                          <a:schemeClr val="bg1"/>
                        </a:solidFill>
                      </a:defRPr>
                    </a:pPr>
                    <a:fld id="{04B9EBEF-D9CC-402F-8871-51114E599DA5}"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5-ADA8-4624-883A-5DD866F0947F}"/>
                </c:ext>
              </c:extLst>
            </c:dLbl>
            <c:dLbl>
              <c:idx val="9"/>
              <c:tx>
                <c:rich>
                  <a:bodyPr/>
                  <a:lstStyle/>
                  <a:p>
                    <a:pPr>
                      <a:defRPr>
                        <a:solidFill>
                          <a:schemeClr val="bg1"/>
                        </a:solidFill>
                      </a:defRPr>
                    </a:pPr>
                    <a:fld id="{BAB6DAAE-0C0D-4E7E-8059-9D9D9C952BB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6-ADA8-4624-883A-5DD866F0947F}"/>
                </c:ext>
              </c:extLst>
            </c:dLbl>
            <c:dLbl>
              <c:idx val="10"/>
              <c:tx>
                <c:rich>
                  <a:bodyPr/>
                  <a:lstStyle/>
                  <a:p>
                    <a:pPr>
                      <a:defRPr>
                        <a:solidFill>
                          <a:schemeClr val="bg1"/>
                        </a:solidFill>
                      </a:defRPr>
                    </a:pPr>
                    <a:fld id="{816C6CA4-FC95-459F-AB02-6BB536643761}"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7-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Sheet1!$L$2:$L$12</c:f>
              <c:numCache>
                <c:formatCode>General</c:formatCode>
                <c:ptCount val="11"/>
                <c:pt idx="0">
                  <c:v>0</c:v>
                </c:pt>
                <c:pt idx="1">
                  <c:v>0</c:v>
                </c:pt>
                <c:pt idx="2">
                  <c:v>0</c:v>
                </c:pt>
                <c:pt idx="3">
                  <c:v>0</c:v>
                </c:pt>
                <c:pt idx="4">
                  <c:v>1</c:v>
                </c:pt>
                <c:pt idx="5">
                  <c:v>1</c:v>
                </c:pt>
                <c:pt idx="6">
                  <c:v>1</c:v>
                </c:pt>
                <c:pt idx="7">
                  <c:v>1</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Sheet1!$L$16:$L$27</c15:f>
                <c15:dlblRangeCache>
                  <c:ptCount val="11"/>
                  <c:pt idx="4">
                    <c:v>1992
-2.9</c:v>
                  </c:pt>
                  <c:pt idx="5">
                    <c:v>2000
6.3</c:v>
                  </c:pt>
                  <c:pt idx="6">
                    <c:v>1996
14.5</c:v>
                  </c:pt>
                  <c:pt idx="7">
                    <c:v>2004
27.9</c:v>
                  </c:pt>
                </c15:dlblRangeCache>
              </c15:datalabelsRange>
            </c:ext>
            <c:ext xmlns:c16="http://schemas.microsoft.com/office/drawing/2014/chart" uri="{C3380CC4-5D6E-409C-BE32-E72D297353CC}">
              <c16:uniqueId val="{00000058-ADA8-4624-883A-5DD866F0947F}"/>
            </c:ext>
          </c:extLst>
        </c:ser>
        <c:ser>
          <c:idx val="5"/>
          <c:order val="5"/>
          <c:tx>
            <c:strRef>
              <c:f>Sheet1!$M$1</c:f>
              <c:strCache>
                <c:ptCount val="1"/>
                <c:pt idx="0">
                  <c:v>Year 6</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A-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C-ADA8-4624-883A-5DD866F0947F}"/>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E-ADA8-4624-883A-5DD866F0947F}"/>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0-ADA8-4624-883A-5DD866F0947F}"/>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2-ADA8-4624-883A-5DD866F0947F}"/>
              </c:ext>
            </c:extLst>
          </c:dPt>
          <c:dLbls>
            <c:dLbl>
              <c:idx val="0"/>
              <c:tx>
                <c:rich>
                  <a:bodyPr/>
                  <a:lstStyle/>
                  <a:p>
                    <a:pPr>
                      <a:defRPr>
                        <a:solidFill>
                          <a:schemeClr val="bg1"/>
                        </a:solidFill>
                      </a:defRPr>
                    </a:pPr>
                    <a:fld id="{E6B0E3F4-6012-45F4-B68D-D8FC43DB9837}"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A-ADA8-4624-883A-5DD866F0947F}"/>
                </c:ext>
              </c:extLst>
            </c:dLbl>
            <c:dLbl>
              <c:idx val="1"/>
              <c:tx>
                <c:rich>
                  <a:bodyPr/>
                  <a:lstStyle/>
                  <a:p>
                    <a:pPr>
                      <a:defRPr>
                        <a:solidFill>
                          <a:schemeClr val="bg1"/>
                        </a:solidFill>
                      </a:defRPr>
                    </a:pPr>
                    <a:fld id="{FEB7CF50-F4FF-494C-9787-60A7FE46CBF5}"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C-ADA8-4624-883A-5DD866F0947F}"/>
                </c:ext>
              </c:extLst>
            </c:dLbl>
            <c:dLbl>
              <c:idx val="2"/>
              <c:tx>
                <c:rich>
                  <a:bodyPr/>
                  <a:lstStyle/>
                  <a:p>
                    <a:pPr>
                      <a:defRPr>
                        <a:solidFill>
                          <a:schemeClr val="bg1"/>
                        </a:solidFill>
                      </a:defRPr>
                    </a:pPr>
                    <a:fld id="{7BC2A2D2-3CE4-4851-941F-20D9460AD46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5E-ADA8-4624-883A-5DD866F0947F}"/>
                </c:ext>
              </c:extLst>
            </c:dLbl>
            <c:dLbl>
              <c:idx val="3"/>
              <c:tx>
                <c:rich>
                  <a:bodyPr/>
                  <a:lstStyle/>
                  <a:p>
                    <a:pPr>
                      <a:defRPr>
                        <a:solidFill>
                          <a:schemeClr val="bg1"/>
                        </a:solidFill>
                      </a:defRPr>
                    </a:pPr>
                    <a:fld id="{A010E243-1940-43BF-A901-674DB5D50AA5}"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0-ADA8-4624-883A-5DD866F0947F}"/>
                </c:ext>
              </c:extLst>
            </c:dLbl>
            <c:dLbl>
              <c:idx val="4"/>
              <c:tx>
                <c:rich>
                  <a:bodyPr/>
                  <a:lstStyle/>
                  <a:p>
                    <a:pPr>
                      <a:defRPr>
                        <a:solidFill>
                          <a:schemeClr val="bg1"/>
                        </a:solidFill>
                      </a:defRPr>
                    </a:pPr>
                    <a:fld id="{59D90534-AF48-41CA-B722-30FC32E5B9D3}"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2-ADA8-4624-883A-5DD866F0947F}"/>
                </c:ext>
              </c:extLst>
            </c:dLbl>
            <c:dLbl>
              <c:idx val="5"/>
              <c:tx>
                <c:rich>
                  <a:bodyPr/>
                  <a:lstStyle/>
                  <a:p>
                    <a:pPr>
                      <a:defRPr>
                        <a:solidFill>
                          <a:schemeClr val="bg1"/>
                        </a:solidFill>
                      </a:defRPr>
                    </a:pPr>
                    <a:fld id="{F954524B-65A4-4261-8DB2-901207E1A63B}"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3-ADA8-4624-883A-5DD866F0947F}"/>
                </c:ext>
              </c:extLst>
            </c:dLbl>
            <c:dLbl>
              <c:idx val="6"/>
              <c:tx>
                <c:rich>
                  <a:bodyPr/>
                  <a:lstStyle/>
                  <a:p>
                    <a:pPr>
                      <a:defRPr>
                        <a:solidFill>
                          <a:schemeClr val="bg1"/>
                        </a:solidFill>
                      </a:defRPr>
                    </a:pPr>
                    <a:fld id="{0FE9392F-CBD3-486F-B4CA-05A59EAC1271}"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4-ADA8-4624-883A-5DD866F0947F}"/>
                </c:ext>
              </c:extLst>
            </c:dLbl>
            <c:dLbl>
              <c:idx val="7"/>
              <c:tx>
                <c:rich>
                  <a:bodyPr/>
                  <a:lstStyle/>
                  <a:p>
                    <a:pPr>
                      <a:defRPr>
                        <a:solidFill>
                          <a:schemeClr val="bg1"/>
                        </a:solidFill>
                      </a:defRPr>
                    </a:pPr>
                    <a:fld id="{AB88B964-2CD3-4DAE-A936-F0D2CFB65C13}"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5-ADA8-4624-883A-5DD866F0947F}"/>
                </c:ext>
              </c:extLst>
            </c:dLbl>
            <c:dLbl>
              <c:idx val="8"/>
              <c:tx>
                <c:rich>
                  <a:bodyPr/>
                  <a:lstStyle/>
                  <a:p>
                    <a:pPr>
                      <a:defRPr>
                        <a:solidFill>
                          <a:schemeClr val="bg1"/>
                        </a:solidFill>
                      </a:defRPr>
                    </a:pPr>
                    <a:fld id="{4B3C14D0-A4D7-4F01-9884-F22377FCDF1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6-ADA8-4624-883A-5DD866F0947F}"/>
                </c:ext>
              </c:extLst>
            </c:dLbl>
            <c:dLbl>
              <c:idx val="9"/>
              <c:tx>
                <c:rich>
                  <a:bodyPr/>
                  <a:lstStyle/>
                  <a:p>
                    <a:pPr>
                      <a:defRPr>
                        <a:solidFill>
                          <a:schemeClr val="bg1"/>
                        </a:solidFill>
                      </a:defRPr>
                    </a:pPr>
                    <a:fld id="{0A01740F-7055-490E-BB22-58ED7BC2FEF1}"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7-ADA8-4624-883A-5DD866F0947F}"/>
                </c:ext>
              </c:extLst>
            </c:dLbl>
            <c:dLbl>
              <c:idx val="10"/>
              <c:tx>
                <c:rich>
                  <a:bodyPr/>
                  <a:lstStyle/>
                  <a:p>
                    <a:pPr>
                      <a:defRPr>
                        <a:solidFill>
                          <a:schemeClr val="bg1"/>
                        </a:solidFill>
                      </a:defRPr>
                    </a:pPr>
                    <a:fld id="{8E08486B-4479-4470-AA7D-ACB423D991A0}"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8-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Sheet1!$M$2:$M$12</c:f>
              <c:numCache>
                <c:formatCode>General</c:formatCode>
                <c:ptCount val="11"/>
                <c:pt idx="0">
                  <c:v>0</c:v>
                </c:pt>
                <c:pt idx="1">
                  <c:v>0</c:v>
                </c:pt>
                <c:pt idx="2">
                  <c:v>0</c:v>
                </c:pt>
                <c:pt idx="3">
                  <c:v>0</c:v>
                </c:pt>
                <c:pt idx="4">
                  <c:v>1</c:v>
                </c:pt>
                <c:pt idx="5">
                  <c:v>1</c:v>
                </c:pt>
                <c:pt idx="6">
                  <c:v>1</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Sheet1!$M$16:$M$27</c15:f>
                <c15:dlblRangeCache>
                  <c:ptCount val="11"/>
                  <c:pt idx="4">
                    <c:v>1984
-2.3</c:v>
                  </c:pt>
                  <c:pt idx="5">
                    <c:v>1998
9.7</c:v>
                  </c:pt>
                  <c:pt idx="6">
                    <c:v>2003
15.0</c:v>
                  </c:pt>
                </c15:dlblRangeCache>
              </c15:datalabelsRange>
            </c:ext>
            <c:ext xmlns:c16="http://schemas.microsoft.com/office/drawing/2014/chart" uri="{C3380CC4-5D6E-409C-BE32-E72D297353CC}">
              <c16:uniqueId val="{00000069-ADA8-4624-883A-5DD866F0947F}"/>
            </c:ext>
          </c:extLst>
        </c:ser>
        <c:ser>
          <c:idx val="6"/>
          <c:order val="6"/>
          <c:tx>
            <c:strRef>
              <c:f>Sheet1!$N$1</c:f>
              <c:strCache>
                <c:ptCount val="1"/>
                <c:pt idx="0">
                  <c:v>Year 7</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B-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D-ADA8-4624-883A-5DD866F0947F}"/>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6F-ADA8-4624-883A-5DD866F0947F}"/>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71-ADA8-4624-883A-5DD866F0947F}"/>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73-ADA8-4624-883A-5DD866F0947F}"/>
              </c:ext>
            </c:extLst>
          </c:dPt>
          <c:dLbls>
            <c:dLbl>
              <c:idx val="0"/>
              <c:tx>
                <c:rich>
                  <a:bodyPr/>
                  <a:lstStyle/>
                  <a:p>
                    <a:pPr>
                      <a:defRPr>
                        <a:solidFill>
                          <a:schemeClr val="bg1"/>
                        </a:solidFill>
                      </a:defRPr>
                    </a:pPr>
                    <a:fld id="{860564FE-4483-40FE-A1AC-141139A6B671}"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B-ADA8-4624-883A-5DD866F0947F}"/>
                </c:ext>
              </c:extLst>
            </c:dLbl>
            <c:dLbl>
              <c:idx val="1"/>
              <c:tx>
                <c:rich>
                  <a:bodyPr/>
                  <a:lstStyle/>
                  <a:p>
                    <a:pPr>
                      <a:defRPr>
                        <a:solidFill>
                          <a:schemeClr val="bg1"/>
                        </a:solidFill>
                      </a:defRPr>
                    </a:pPr>
                    <a:fld id="{7F52C436-A1BC-4B0E-AC08-DDBA538A90E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D-ADA8-4624-883A-5DD866F0947F}"/>
                </c:ext>
              </c:extLst>
            </c:dLbl>
            <c:dLbl>
              <c:idx val="2"/>
              <c:tx>
                <c:rich>
                  <a:bodyPr/>
                  <a:lstStyle/>
                  <a:p>
                    <a:pPr>
                      <a:defRPr>
                        <a:solidFill>
                          <a:schemeClr val="bg1"/>
                        </a:solidFill>
                      </a:defRPr>
                    </a:pPr>
                    <a:fld id="{EB21EE21-16BE-4D6C-A730-A498CC588F2B}"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6F-ADA8-4624-883A-5DD866F0947F}"/>
                </c:ext>
              </c:extLst>
            </c:dLbl>
            <c:dLbl>
              <c:idx val="3"/>
              <c:tx>
                <c:rich>
                  <a:bodyPr/>
                  <a:lstStyle/>
                  <a:p>
                    <a:pPr>
                      <a:defRPr>
                        <a:solidFill>
                          <a:schemeClr val="bg1"/>
                        </a:solidFill>
                      </a:defRPr>
                    </a:pPr>
                    <a:fld id="{E2F941D8-40F0-4AB7-B5E0-87439BC026C7}"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1-ADA8-4624-883A-5DD866F0947F}"/>
                </c:ext>
              </c:extLst>
            </c:dLbl>
            <c:dLbl>
              <c:idx val="4"/>
              <c:tx>
                <c:rich>
                  <a:bodyPr/>
                  <a:lstStyle/>
                  <a:p>
                    <a:pPr>
                      <a:defRPr>
                        <a:solidFill>
                          <a:schemeClr val="bg1"/>
                        </a:solidFill>
                      </a:defRPr>
                    </a:pPr>
                    <a:fld id="{BF84C4DF-F8C2-4193-A12E-45B0941595F4}"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3-ADA8-4624-883A-5DD866F0947F}"/>
                </c:ext>
              </c:extLst>
            </c:dLbl>
            <c:dLbl>
              <c:idx val="5"/>
              <c:tx>
                <c:rich>
                  <a:bodyPr/>
                  <a:lstStyle/>
                  <a:p>
                    <a:pPr>
                      <a:defRPr>
                        <a:solidFill>
                          <a:schemeClr val="bg1"/>
                        </a:solidFill>
                      </a:defRPr>
                    </a:pPr>
                    <a:fld id="{879193E0-4928-4A84-ACE8-767270A0C3D8}"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4-ADA8-4624-883A-5DD866F0947F}"/>
                </c:ext>
              </c:extLst>
            </c:dLbl>
            <c:dLbl>
              <c:idx val="6"/>
              <c:tx>
                <c:rich>
                  <a:bodyPr/>
                  <a:lstStyle/>
                  <a:p>
                    <a:pPr>
                      <a:defRPr>
                        <a:solidFill>
                          <a:schemeClr val="bg1"/>
                        </a:solidFill>
                      </a:defRPr>
                    </a:pPr>
                    <a:fld id="{90E229D5-1545-4E39-9472-43D31D3ECA97}" type="CELLRANGE">
                      <a:rPr lang="en-US"/>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5-ADA8-4624-883A-5DD866F0947F}"/>
                </c:ext>
              </c:extLst>
            </c:dLbl>
            <c:dLbl>
              <c:idx val="7"/>
              <c:tx>
                <c:rich>
                  <a:bodyPr/>
                  <a:lstStyle/>
                  <a:p>
                    <a:pPr>
                      <a:defRPr>
                        <a:solidFill>
                          <a:schemeClr val="bg1"/>
                        </a:solidFill>
                      </a:defRPr>
                    </a:pPr>
                    <a:fld id="{358EDB9D-691C-48FB-8926-0DD3EF6A8855}"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6-ADA8-4624-883A-5DD866F0947F}"/>
                </c:ext>
              </c:extLst>
            </c:dLbl>
            <c:dLbl>
              <c:idx val="8"/>
              <c:tx>
                <c:rich>
                  <a:bodyPr/>
                  <a:lstStyle/>
                  <a:p>
                    <a:pPr>
                      <a:defRPr>
                        <a:solidFill>
                          <a:schemeClr val="bg1"/>
                        </a:solidFill>
                      </a:defRPr>
                    </a:pPr>
                    <a:fld id="{E136B208-7423-40B0-8491-AE506544A92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7-ADA8-4624-883A-5DD866F0947F}"/>
                </c:ext>
              </c:extLst>
            </c:dLbl>
            <c:dLbl>
              <c:idx val="9"/>
              <c:tx>
                <c:rich>
                  <a:bodyPr/>
                  <a:lstStyle/>
                  <a:p>
                    <a:pPr>
                      <a:defRPr>
                        <a:solidFill>
                          <a:schemeClr val="bg1"/>
                        </a:solidFill>
                      </a:defRPr>
                    </a:pPr>
                    <a:fld id="{900743D0-A9AC-4A15-A765-8F2096BA5992}"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8-ADA8-4624-883A-5DD866F0947F}"/>
                </c:ext>
              </c:extLst>
            </c:dLbl>
            <c:dLbl>
              <c:idx val="10"/>
              <c:tx>
                <c:rich>
                  <a:bodyPr/>
                  <a:lstStyle/>
                  <a:p>
                    <a:pPr>
                      <a:defRPr>
                        <a:solidFill>
                          <a:schemeClr val="bg1"/>
                        </a:solidFill>
                      </a:defRPr>
                    </a:pPr>
                    <a:fld id="{8C5B454D-88C7-4E9D-A9DE-EB44A0678C9B}"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9-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Sheet1!$N$2:$N$12</c:f>
              <c:numCache>
                <c:formatCode>General</c:formatCode>
                <c:ptCount val="11"/>
                <c:pt idx="0">
                  <c:v>0</c:v>
                </c:pt>
                <c:pt idx="1">
                  <c:v>0</c:v>
                </c:pt>
                <c:pt idx="2">
                  <c:v>0</c:v>
                </c:pt>
                <c:pt idx="3">
                  <c:v>0</c:v>
                </c:pt>
                <c:pt idx="4">
                  <c:v>1</c:v>
                </c:pt>
                <c:pt idx="5">
                  <c:v>0</c:v>
                </c:pt>
                <c:pt idx="6">
                  <c:v>1</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Sheet1!$N$16:$N$27</c15:f>
                <c15:dlblRangeCache>
                  <c:ptCount val="11"/>
                  <c:pt idx="4">
                    <c:v>2022
-1.8</c:v>
                  </c:pt>
                  <c:pt idx="6">
                    <c:v>2007
16.2</c:v>
                  </c:pt>
                </c15:dlblRangeCache>
              </c15:datalabelsRange>
            </c:ext>
            <c:ext xmlns:c16="http://schemas.microsoft.com/office/drawing/2014/chart" uri="{C3380CC4-5D6E-409C-BE32-E72D297353CC}">
              <c16:uniqueId val="{0000007A-ADA8-4624-883A-5DD866F0947F}"/>
            </c:ext>
          </c:extLst>
        </c:ser>
        <c:ser>
          <c:idx val="7"/>
          <c:order val="7"/>
          <c:tx>
            <c:strRef>
              <c:f>Sheet1!$O$1</c:f>
              <c:strCache>
                <c:ptCount val="1"/>
                <c:pt idx="0">
                  <c:v>Year 8</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7C-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7E-ADA8-4624-883A-5DD866F0947F}"/>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0-ADA8-4624-883A-5DD866F0947F}"/>
              </c:ext>
            </c:extLst>
          </c:dPt>
          <c:dPt>
            <c:idx val="3"/>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2-ADA8-4624-883A-5DD866F0947F}"/>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4-ADA8-4624-883A-5DD866F0947F}"/>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6-ADA8-4624-883A-5DD866F0947F}"/>
              </c:ext>
            </c:extLst>
          </c:dPt>
          <c:dLbls>
            <c:dLbl>
              <c:idx val="0"/>
              <c:tx>
                <c:rich>
                  <a:bodyPr/>
                  <a:lstStyle/>
                  <a:p>
                    <a:pPr>
                      <a:defRPr>
                        <a:solidFill>
                          <a:schemeClr val="bg1"/>
                        </a:solidFill>
                      </a:defRPr>
                    </a:pPr>
                    <a:fld id="{FB890853-BC9E-43A2-97A2-C06DD37FA0C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C-ADA8-4624-883A-5DD866F0947F}"/>
                </c:ext>
              </c:extLst>
            </c:dLbl>
            <c:dLbl>
              <c:idx val="1"/>
              <c:tx>
                <c:rich>
                  <a:bodyPr/>
                  <a:lstStyle/>
                  <a:p>
                    <a:pPr>
                      <a:defRPr>
                        <a:solidFill>
                          <a:schemeClr val="bg1"/>
                        </a:solidFill>
                      </a:defRPr>
                    </a:pPr>
                    <a:fld id="{D2ABDDEE-34D1-4EBD-A0E8-5B43ABC8A42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7E-ADA8-4624-883A-5DD866F0947F}"/>
                </c:ext>
              </c:extLst>
            </c:dLbl>
            <c:dLbl>
              <c:idx val="2"/>
              <c:tx>
                <c:rich>
                  <a:bodyPr/>
                  <a:lstStyle/>
                  <a:p>
                    <a:pPr>
                      <a:defRPr>
                        <a:solidFill>
                          <a:schemeClr val="bg1"/>
                        </a:solidFill>
                      </a:defRPr>
                    </a:pPr>
                    <a:fld id="{B3F4B44E-0148-4CD5-AE5A-FE1CD6D2E8FF}"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0-ADA8-4624-883A-5DD866F0947F}"/>
                </c:ext>
              </c:extLst>
            </c:dLbl>
            <c:dLbl>
              <c:idx val="3"/>
              <c:tx>
                <c:rich>
                  <a:bodyPr/>
                  <a:lstStyle/>
                  <a:p>
                    <a:pPr>
                      <a:defRPr>
                        <a:solidFill>
                          <a:schemeClr val="bg1"/>
                        </a:solidFill>
                      </a:defRPr>
                    </a:pPr>
                    <a:fld id="{A1830007-23A5-4972-8D16-D150ABC169E0}"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2-ADA8-4624-883A-5DD866F0947F}"/>
                </c:ext>
              </c:extLst>
            </c:dLbl>
            <c:dLbl>
              <c:idx val="4"/>
              <c:tx>
                <c:rich>
                  <a:bodyPr/>
                  <a:lstStyle/>
                  <a:p>
                    <a:pPr>
                      <a:defRPr>
                        <a:solidFill>
                          <a:schemeClr val="bg1"/>
                        </a:solidFill>
                      </a:defRPr>
                    </a:pPr>
                    <a:fld id="{7413363D-6BB6-46DF-8DBB-18A4ADF91AC5}"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4-ADA8-4624-883A-5DD866F0947F}"/>
                </c:ext>
              </c:extLst>
            </c:dLbl>
            <c:dLbl>
              <c:idx val="5"/>
              <c:tx>
                <c:rich>
                  <a:bodyPr/>
                  <a:lstStyle/>
                  <a:p>
                    <a:pPr>
                      <a:defRPr>
                        <a:solidFill>
                          <a:schemeClr val="bg1"/>
                        </a:solidFill>
                      </a:defRPr>
                    </a:pPr>
                    <a:fld id="{A7213E4A-53B7-4B24-8309-E84F58890314}"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6-ADA8-4624-883A-5DD866F0947F}"/>
                </c:ext>
              </c:extLst>
            </c:dLbl>
            <c:dLbl>
              <c:idx val="6"/>
              <c:tx>
                <c:rich>
                  <a:bodyPr/>
                  <a:lstStyle/>
                  <a:p>
                    <a:pPr>
                      <a:defRPr>
                        <a:solidFill>
                          <a:schemeClr val="bg1"/>
                        </a:solidFill>
                      </a:defRPr>
                    </a:pPr>
                    <a:fld id="{9B6ED55C-1609-4E62-BB23-5C539BE11398}"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7-ADA8-4624-883A-5DD866F0947F}"/>
                </c:ext>
              </c:extLst>
            </c:dLbl>
            <c:dLbl>
              <c:idx val="7"/>
              <c:tx>
                <c:rich>
                  <a:bodyPr/>
                  <a:lstStyle/>
                  <a:p>
                    <a:pPr>
                      <a:defRPr>
                        <a:solidFill>
                          <a:schemeClr val="bg1"/>
                        </a:solidFill>
                      </a:defRPr>
                    </a:pPr>
                    <a:fld id="{0D7085E7-B11B-47D1-B965-2BB76B517A24}"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8-ADA8-4624-883A-5DD866F0947F}"/>
                </c:ext>
              </c:extLst>
            </c:dLbl>
            <c:dLbl>
              <c:idx val="8"/>
              <c:tx>
                <c:rich>
                  <a:bodyPr/>
                  <a:lstStyle/>
                  <a:p>
                    <a:pPr>
                      <a:defRPr>
                        <a:solidFill>
                          <a:schemeClr val="bg1"/>
                        </a:solidFill>
                      </a:defRPr>
                    </a:pPr>
                    <a:fld id="{E860A303-7BAA-4079-B40E-A63EA2690066}"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9-ADA8-4624-883A-5DD866F0947F}"/>
                </c:ext>
              </c:extLst>
            </c:dLbl>
            <c:dLbl>
              <c:idx val="9"/>
              <c:tx>
                <c:rich>
                  <a:bodyPr/>
                  <a:lstStyle/>
                  <a:p>
                    <a:pPr>
                      <a:defRPr>
                        <a:solidFill>
                          <a:schemeClr val="bg1"/>
                        </a:solidFill>
                      </a:defRPr>
                    </a:pPr>
                    <a:fld id="{D09CF78C-617D-435C-B083-82322438688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A-ADA8-4624-883A-5DD866F0947F}"/>
                </c:ext>
              </c:extLst>
            </c:dLbl>
            <c:dLbl>
              <c:idx val="10"/>
              <c:tx>
                <c:rich>
                  <a:bodyPr/>
                  <a:lstStyle/>
                  <a:p>
                    <a:pPr>
                      <a:defRPr>
                        <a:solidFill>
                          <a:schemeClr val="bg1"/>
                        </a:solidFill>
                      </a:defRPr>
                    </a:pPr>
                    <a:fld id="{0C25E05C-3A89-452C-A068-4107703066BF}"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B-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Sheet1!$O$2:$O$12</c:f>
              <c:numCache>
                <c:formatCode>General</c:formatCode>
                <c:ptCount val="11"/>
                <c:pt idx="0">
                  <c:v>0</c:v>
                </c:pt>
                <c:pt idx="1">
                  <c:v>0</c:v>
                </c:pt>
                <c:pt idx="2">
                  <c:v>0</c:v>
                </c:pt>
                <c:pt idx="3">
                  <c:v>0</c:v>
                </c:pt>
                <c:pt idx="4">
                  <c:v>0</c:v>
                </c:pt>
                <c:pt idx="5">
                  <c:v>0</c:v>
                </c:pt>
                <c:pt idx="6">
                  <c:v>1</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Sheet1!$O$16:$O$27</c15:f>
                <c15:dlblRangeCache>
                  <c:ptCount val="11"/>
                  <c:pt idx="6">
                    <c:v>1989
17.4</c:v>
                  </c:pt>
                </c15:dlblRangeCache>
              </c15:datalabelsRange>
            </c:ext>
            <c:ext xmlns:c16="http://schemas.microsoft.com/office/drawing/2014/chart" uri="{C3380CC4-5D6E-409C-BE32-E72D297353CC}">
              <c16:uniqueId val="{0000008C-ADA8-4624-883A-5DD866F0947F}"/>
            </c:ext>
          </c:extLst>
        </c:ser>
        <c:ser>
          <c:idx val="8"/>
          <c:order val="8"/>
          <c:tx>
            <c:strRef>
              <c:f>Sheet1!$P$1</c:f>
              <c:strCache>
                <c:ptCount val="1"/>
                <c:pt idx="0">
                  <c:v>Year 9</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8E-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0-ADA8-4624-883A-5DD866F0947F}"/>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2-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4-ADA8-4624-883A-5DD866F0947F}"/>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6-ADA8-4624-883A-5DD866F0947F}"/>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98-ADA8-4624-883A-5DD866F0947F}"/>
              </c:ext>
            </c:extLst>
          </c:dPt>
          <c:dLbls>
            <c:dLbl>
              <c:idx val="0"/>
              <c:tx>
                <c:rich>
                  <a:bodyPr/>
                  <a:lstStyle/>
                  <a:p>
                    <a:pPr>
                      <a:defRPr>
                        <a:solidFill>
                          <a:schemeClr val="bg1"/>
                        </a:solidFill>
                      </a:defRPr>
                    </a:pPr>
                    <a:fld id="{6825C1F9-A3E4-463E-BE51-D95ABBCE29C2}"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8E-ADA8-4624-883A-5DD866F0947F}"/>
                </c:ext>
              </c:extLst>
            </c:dLbl>
            <c:dLbl>
              <c:idx val="1"/>
              <c:tx>
                <c:rich>
                  <a:bodyPr/>
                  <a:lstStyle/>
                  <a:p>
                    <a:pPr>
                      <a:defRPr>
                        <a:solidFill>
                          <a:schemeClr val="bg1"/>
                        </a:solidFill>
                      </a:defRPr>
                    </a:pPr>
                    <a:fld id="{EB07831E-F012-4DFA-A24E-0BEB1510E742}"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0-ADA8-4624-883A-5DD866F0947F}"/>
                </c:ext>
              </c:extLst>
            </c:dLbl>
            <c:dLbl>
              <c:idx val="2"/>
              <c:tx>
                <c:rich>
                  <a:bodyPr/>
                  <a:lstStyle/>
                  <a:p>
                    <a:pPr>
                      <a:defRPr>
                        <a:solidFill>
                          <a:schemeClr val="bg1"/>
                        </a:solidFill>
                      </a:defRPr>
                    </a:pPr>
                    <a:fld id="{76D097E7-EF50-42BA-8B47-1E22B8E4FB51}"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2-ADA8-4624-883A-5DD866F0947F}"/>
                </c:ext>
              </c:extLst>
            </c:dLbl>
            <c:dLbl>
              <c:idx val="3"/>
              <c:tx>
                <c:rich>
                  <a:bodyPr/>
                  <a:lstStyle/>
                  <a:p>
                    <a:pPr>
                      <a:defRPr>
                        <a:solidFill>
                          <a:schemeClr val="bg1"/>
                        </a:solidFill>
                      </a:defRPr>
                    </a:pPr>
                    <a:fld id="{5BED5B9D-A707-4763-AB08-7F3389852FED}"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4-ADA8-4624-883A-5DD866F0947F}"/>
                </c:ext>
              </c:extLst>
            </c:dLbl>
            <c:dLbl>
              <c:idx val="4"/>
              <c:tx>
                <c:rich>
                  <a:bodyPr/>
                  <a:lstStyle/>
                  <a:p>
                    <a:pPr>
                      <a:defRPr>
                        <a:solidFill>
                          <a:schemeClr val="bg1"/>
                        </a:solidFill>
                      </a:defRPr>
                    </a:pPr>
                    <a:fld id="{E8CCA5FE-2128-48EE-B5BE-C9DCA58DB971}"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6-ADA8-4624-883A-5DD866F0947F}"/>
                </c:ext>
              </c:extLst>
            </c:dLbl>
            <c:dLbl>
              <c:idx val="5"/>
              <c:tx>
                <c:rich>
                  <a:bodyPr/>
                  <a:lstStyle/>
                  <a:p>
                    <a:pPr>
                      <a:defRPr>
                        <a:solidFill>
                          <a:schemeClr val="bg1"/>
                        </a:solidFill>
                      </a:defRPr>
                    </a:pPr>
                    <a:fld id="{4645D567-DEAE-4A4D-8D6D-0B2FCD8F4118}"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9-ADA8-4624-883A-5DD866F0947F}"/>
                </c:ext>
              </c:extLst>
            </c:dLbl>
            <c:dLbl>
              <c:idx val="6"/>
              <c:tx>
                <c:rich>
                  <a:bodyPr/>
                  <a:lstStyle/>
                  <a:p>
                    <a:pPr>
                      <a:defRPr>
                        <a:solidFill>
                          <a:schemeClr val="bg1"/>
                        </a:solidFill>
                      </a:defRPr>
                    </a:pPr>
                    <a:fld id="{9CF95205-F6A4-4170-B46B-F6145F81B2E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8-ADA8-4624-883A-5DD866F0947F}"/>
                </c:ext>
              </c:extLst>
            </c:dLbl>
            <c:dLbl>
              <c:idx val="7"/>
              <c:tx>
                <c:rich>
                  <a:bodyPr/>
                  <a:lstStyle/>
                  <a:p>
                    <a:pPr>
                      <a:defRPr>
                        <a:solidFill>
                          <a:schemeClr val="bg1"/>
                        </a:solidFill>
                      </a:defRPr>
                    </a:pPr>
                    <a:fld id="{DE604795-CEE0-46F5-893E-01C175479B60}"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A-ADA8-4624-883A-5DD866F0947F}"/>
                </c:ext>
              </c:extLst>
            </c:dLbl>
            <c:dLbl>
              <c:idx val="8"/>
              <c:tx>
                <c:rich>
                  <a:bodyPr/>
                  <a:lstStyle/>
                  <a:p>
                    <a:pPr>
                      <a:defRPr>
                        <a:solidFill>
                          <a:schemeClr val="bg1"/>
                        </a:solidFill>
                      </a:defRPr>
                    </a:pPr>
                    <a:fld id="{FE94A5D5-B194-4191-AC04-2D119C5DA91F}"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B-ADA8-4624-883A-5DD866F0947F}"/>
                </c:ext>
              </c:extLst>
            </c:dLbl>
            <c:dLbl>
              <c:idx val="9"/>
              <c:tx>
                <c:rich>
                  <a:bodyPr/>
                  <a:lstStyle/>
                  <a:p>
                    <a:pPr>
                      <a:defRPr>
                        <a:solidFill>
                          <a:schemeClr val="bg1"/>
                        </a:solidFill>
                      </a:defRPr>
                    </a:pPr>
                    <a:fld id="{25D5C885-E075-4F4C-B51F-D733FD7C23DB}"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C-ADA8-4624-883A-5DD866F0947F}"/>
                </c:ext>
              </c:extLst>
            </c:dLbl>
            <c:dLbl>
              <c:idx val="10"/>
              <c:tx>
                <c:rich>
                  <a:bodyPr/>
                  <a:lstStyle/>
                  <a:p>
                    <a:pPr>
                      <a:defRPr>
                        <a:solidFill>
                          <a:schemeClr val="bg1"/>
                        </a:solidFill>
                      </a:defRPr>
                    </a:pPr>
                    <a:fld id="{E56FFFE7-38C8-487E-9C56-16DBE9CB5610}"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9D-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Sheet1!$P$2:$P$12</c:f>
              <c:numCache>
                <c:formatCode>General</c:formatCode>
                <c:ptCount val="11"/>
                <c:pt idx="0">
                  <c:v>0</c:v>
                </c:pt>
                <c:pt idx="1">
                  <c:v>0</c:v>
                </c:pt>
                <c:pt idx="2">
                  <c:v>0</c:v>
                </c:pt>
                <c:pt idx="3">
                  <c:v>0</c:v>
                </c:pt>
                <c:pt idx="4">
                  <c:v>0</c:v>
                </c:pt>
                <c:pt idx="5">
                  <c:v>0</c:v>
                </c:pt>
                <c:pt idx="6">
                  <c:v>1</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Sheet1!$P$16:$P$27</c15:f>
                <c15:dlblRangeCache>
                  <c:ptCount val="11"/>
                  <c:pt idx="6">
                    <c:v>2021
17.5</c:v>
                  </c:pt>
                </c15:dlblRangeCache>
              </c15:datalabelsRange>
            </c:ext>
            <c:ext xmlns:c16="http://schemas.microsoft.com/office/drawing/2014/chart" uri="{C3380CC4-5D6E-409C-BE32-E72D297353CC}">
              <c16:uniqueId val="{0000009E-ADA8-4624-883A-5DD866F0947F}"/>
            </c:ext>
          </c:extLst>
        </c:ser>
        <c:ser>
          <c:idx val="9"/>
          <c:order val="9"/>
          <c:tx>
            <c:strRef>
              <c:f>Sheet1!$Q$1</c:f>
              <c:strCache>
                <c:ptCount val="1"/>
                <c:pt idx="0">
                  <c:v>Year 10</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0-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2-ADA8-4624-883A-5DD866F0947F}"/>
              </c:ext>
            </c:extLst>
          </c:dPt>
          <c:dPt>
            <c:idx val="2"/>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4-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6-ADA8-4624-883A-5DD866F0947F}"/>
              </c:ext>
            </c:extLst>
          </c:dPt>
          <c:dPt>
            <c:idx val="4"/>
            <c:invertIfNegative val="0"/>
            <c:bubble3D val="0"/>
            <c:spPr>
              <a:solidFill>
                <a:srgbClr val="B7312C"/>
              </a:solidFill>
              <a:ln>
                <a:solidFill>
                  <a:schemeClr val="bg1"/>
                </a:solid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A8-ADA8-4624-883A-5DD866F0947F}"/>
              </c:ext>
            </c:extLst>
          </c:dPt>
          <c:dLbls>
            <c:dLbl>
              <c:idx val="0"/>
              <c:tx>
                <c:rich>
                  <a:bodyPr/>
                  <a:lstStyle/>
                  <a:p>
                    <a:pPr>
                      <a:defRPr>
                        <a:solidFill>
                          <a:schemeClr val="bg1"/>
                        </a:solidFill>
                      </a:defRPr>
                    </a:pPr>
                    <a:fld id="{8B74AE1F-8EDE-4C2A-83EF-18C8FD1C42DB}"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0-ADA8-4624-883A-5DD866F0947F}"/>
                </c:ext>
              </c:extLst>
            </c:dLbl>
            <c:dLbl>
              <c:idx val="1"/>
              <c:tx>
                <c:rich>
                  <a:bodyPr/>
                  <a:lstStyle/>
                  <a:p>
                    <a:pPr>
                      <a:defRPr>
                        <a:solidFill>
                          <a:schemeClr val="bg1"/>
                        </a:solidFill>
                      </a:defRPr>
                    </a:pPr>
                    <a:fld id="{91B47F8A-33E8-49A8-B17F-FC52ED3E3725}"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2-ADA8-4624-883A-5DD866F0947F}"/>
                </c:ext>
              </c:extLst>
            </c:dLbl>
            <c:dLbl>
              <c:idx val="2"/>
              <c:tx>
                <c:rich>
                  <a:bodyPr/>
                  <a:lstStyle/>
                  <a:p>
                    <a:pPr>
                      <a:defRPr>
                        <a:solidFill>
                          <a:schemeClr val="bg1"/>
                        </a:solidFill>
                      </a:defRPr>
                    </a:pPr>
                    <a:fld id="{2D155AC5-B2E5-48E2-92AF-E1E6E092EBC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4-ADA8-4624-883A-5DD866F0947F}"/>
                </c:ext>
              </c:extLst>
            </c:dLbl>
            <c:dLbl>
              <c:idx val="3"/>
              <c:tx>
                <c:rich>
                  <a:bodyPr/>
                  <a:lstStyle/>
                  <a:p>
                    <a:pPr>
                      <a:defRPr>
                        <a:solidFill>
                          <a:schemeClr val="bg1"/>
                        </a:solidFill>
                      </a:defRPr>
                    </a:pPr>
                    <a:fld id="{C286A84B-33D6-47EA-B794-EA918F84DBA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6-ADA8-4624-883A-5DD866F0947F}"/>
                </c:ext>
              </c:extLst>
            </c:dLbl>
            <c:dLbl>
              <c:idx val="4"/>
              <c:tx>
                <c:rich>
                  <a:bodyPr/>
                  <a:lstStyle/>
                  <a:p>
                    <a:pPr>
                      <a:defRPr>
                        <a:solidFill>
                          <a:schemeClr val="bg1"/>
                        </a:solidFill>
                      </a:defRPr>
                    </a:pPr>
                    <a:fld id="{3E3E1C38-C890-46D8-8EF5-5EAFC575B464}"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8-ADA8-4624-883A-5DD866F0947F}"/>
                </c:ext>
              </c:extLst>
            </c:dLbl>
            <c:dLbl>
              <c:idx val="5"/>
              <c:tx>
                <c:rich>
                  <a:bodyPr/>
                  <a:lstStyle/>
                  <a:p>
                    <a:pPr>
                      <a:defRPr>
                        <a:solidFill>
                          <a:schemeClr val="bg1"/>
                        </a:solidFill>
                      </a:defRPr>
                    </a:pPr>
                    <a:fld id="{93D3858B-A334-48FF-9F08-BCF73180BA6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9-ADA8-4624-883A-5DD866F0947F}"/>
                </c:ext>
              </c:extLst>
            </c:dLbl>
            <c:dLbl>
              <c:idx val="6"/>
              <c:tx>
                <c:rich>
                  <a:bodyPr/>
                  <a:lstStyle/>
                  <a:p>
                    <a:pPr>
                      <a:defRPr>
                        <a:solidFill>
                          <a:schemeClr val="bg1"/>
                        </a:solidFill>
                      </a:defRPr>
                    </a:pPr>
                    <a:fld id="{0CBA90D2-68E3-46E8-AF7B-30E3E237FF9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A-ADA8-4624-883A-5DD866F0947F}"/>
                </c:ext>
              </c:extLst>
            </c:dLbl>
            <c:dLbl>
              <c:idx val="7"/>
              <c:tx>
                <c:rich>
                  <a:bodyPr/>
                  <a:lstStyle/>
                  <a:p>
                    <a:pPr>
                      <a:defRPr>
                        <a:solidFill>
                          <a:schemeClr val="bg1"/>
                        </a:solidFill>
                      </a:defRPr>
                    </a:pPr>
                    <a:fld id="{58248E13-C7EE-44EF-8CDD-BE90514D3E58}"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B-ADA8-4624-883A-5DD866F0947F}"/>
                </c:ext>
              </c:extLst>
            </c:dLbl>
            <c:dLbl>
              <c:idx val="8"/>
              <c:tx>
                <c:rich>
                  <a:bodyPr/>
                  <a:lstStyle/>
                  <a:p>
                    <a:pPr>
                      <a:defRPr>
                        <a:solidFill>
                          <a:schemeClr val="bg1"/>
                        </a:solidFill>
                      </a:defRPr>
                    </a:pPr>
                    <a:fld id="{DF684503-86E6-44B4-ADA6-92B624CB63E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C-ADA8-4624-883A-5DD866F0947F}"/>
                </c:ext>
              </c:extLst>
            </c:dLbl>
            <c:dLbl>
              <c:idx val="9"/>
              <c:tx>
                <c:rich>
                  <a:bodyPr/>
                  <a:lstStyle/>
                  <a:p>
                    <a:pPr>
                      <a:defRPr>
                        <a:solidFill>
                          <a:schemeClr val="bg1"/>
                        </a:solidFill>
                      </a:defRPr>
                    </a:pPr>
                    <a:fld id="{F201D0D4-6A8B-48F5-B860-21C4F056F08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D-ADA8-4624-883A-5DD866F0947F}"/>
                </c:ext>
              </c:extLst>
            </c:dLbl>
            <c:dLbl>
              <c:idx val="10"/>
              <c:tx>
                <c:rich>
                  <a:bodyPr/>
                  <a:lstStyle/>
                  <a:p>
                    <a:pPr>
                      <a:defRPr>
                        <a:solidFill>
                          <a:schemeClr val="bg1"/>
                        </a:solidFill>
                      </a:defRPr>
                    </a:pPr>
                    <a:fld id="{6FC8DBB2-7B38-45FB-9095-EB88DDF93665}"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AE-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Sheet1!$Q$2:$Q$12</c:f>
              <c:numCache>
                <c:formatCode>General</c:formatCode>
                <c:ptCount val="11"/>
                <c:pt idx="0">
                  <c:v>0</c:v>
                </c:pt>
                <c:pt idx="1">
                  <c:v>0</c:v>
                </c:pt>
                <c:pt idx="2">
                  <c:v>0</c:v>
                </c:pt>
                <c:pt idx="3">
                  <c:v>0</c:v>
                </c:pt>
                <c:pt idx="4">
                  <c:v>0</c:v>
                </c:pt>
                <c:pt idx="5">
                  <c:v>0</c:v>
                </c:pt>
                <c:pt idx="6">
                  <c:v>1</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Sheet1!$Q$16:$Q$27</c15:f>
                <c15:dlblRangeCache>
                  <c:ptCount val="11"/>
                  <c:pt idx="6">
                    <c:v>1988
17.9</c:v>
                  </c:pt>
                </c15:dlblRangeCache>
              </c15:datalabelsRange>
            </c:ext>
            <c:ext xmlns:c16="http://schemas.microsoft.com/office/drawing/2014/chart" uri="{C3380CC4-5D6E-409C-BE32-E72D297353CC}">
              <c16:uniqueId val="{000000AF-ADA8-4624-883A-5DD866F0947F}"/>
            </c:ext>
          </c:extLst>
        </c:ser>
        <c:ser>
          <c:idx val="10"/>
          <c:order val="10"/>
          <c:tx>
            <c:strRef>
              <c:f>Sheet1!$R$1</c:f>
              <c:strCache>
                <c:ptCount val="1"/>
                <c:pt idx="0">
                  <c:v>Year 11</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B1-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B3-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B5-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B7-ADA8-4624-883A-5DD866F0947F}"/>
              </c:ext>
            </c:extLst>
          </c:dPt>
          <c:dLbls>
            <c:dLbl>
              <c:idx val="0"/>
              <c:tx>
                <c:rich>
                  <a:bodyPr/>
                  <a:lstStyle/>
                  <a:p>
                    <a:pPr>
                      <a:defRPr>
                        <a:solidFill>
                          <a:schemeClr val="bg1"/>
                        </a:solidFill>
                      </a:defRPr>
                    </a:pPr>
                    <a:fld id="{0F5A3FEE-61AC-4A85-A40F-1A8EE673AD9D}"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1-ADA8-4624-883A-5DD866F0947F}"/>
                </c:ext>
              </c:extLst>
            </c:dLbl>
            <c:dLbl>
              <c:idx val="1"/>
              <c:tx>
                <c:rich>
                  <a:bodyPr/>
                  <a:lstStyle/>
                  <a:p>
                    <a:pPr>
                      <a:defRPr>
                        <a:solidFill>
                          <a:schemeClr val="bg1"/>
                        </a:solidFill>
                      </a:defRPr>
                    </a:pPr>
                    <a:fld id="{0DA5E386-A353-46D2-824B-FD4FC7F30758}"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3-ADA8-4624-883A-5DD866F0947F}"/>
                </c:ext>
              </c:extLst>
            </c:dLbl>
            <c:dLbl>
              <c:idx val="2"/>
              <c:tx>
                <c:rich>
                  <a:bodyPr/>
                  <a:lstStyle/>
                  <a:p>
                    <a:pPr>
                      <a:defRPr>
                        <a:solidFill>
                          <a:schemeClr val="bg1"/>
                        </a:solidFill>
                      </a:defRPr>
                    </a:pPr>
                    <a:fld id="{1A84F89C-F5A1-46E3-B64A-7998D1072232}"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5-ADA8-4624-883A-5DD866F0947F}"/>
                </c:ext>
              </c:extLst>
            </c:dLbl>
            <c:dLbl>
              <c:idx val="3"/>
              <c:tx>
                <c:rich>
                  <a:bodyPr/>
                  <a:lstStyle/>
                  <a:p>
                    <a:pPr>
                      <a:defRPr>
                        <a:solidFill>
                          <a:schemeClr val="bg1"/>
                        </a:solidFill>
                      </a:defRPr>
                    </a:pPr>
                    <a:fld id="{7FBA28B8-FD75-40D3-A637-23876D47C737}"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7-ADA8-4624-883A-5DD866F0947F}"/>
                </c:ext>
              </c:extLst>
            </c:dLbl>
            <c:dLbl>
              <c:idx val="4"/>
              <c:tx>
                <c:rich>
                  <a:bodyPr/>
                  <a:lstStyle/>
                  <a:p>
                    <a:pPr>
                      <a:defRPr>
                        <a:solidFill>
                          <a:schemeClr val="bg1"/>
                        </a:solidFill>
                      </a:defRPr>
                    </a:pPr>
                    <a:fld id="{0DA1577C-0E19-4C98-BA6A-C657AEEA7803}"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8-ADA8-4624-883A-5DD866F0947F}"/>
                </c:ext>
              </c:extLst>
            </c:dLbl>
            <c:dLbl>
              <c:idx val="5"/>
              <c:tx>
                <c:rich>
                  <a:bodyPr/>
                  <a:lstStyle/>
                  <a:p>
                    <a:pPr>
                      <a:defRPr>
                        <a:solidFill>
                          <a:schemeClr val="bg1"/>
                        </a:solidFill>
                      </a:defRPr>
                    </a:pPr>
                    <a:fld id="{561CB7DA-6853-4857-8524-1903E77E73B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9-ADA8-4624-883A-5DD866F0947F}"/>
                </c:ext>
              </c:extLst>
            </c:dLbl>
            <c:dLbl>
              <c:idx val="6"/>
              <c:tx>
                <c:rich>
                  <a:bodyPr/>
                  <a:lstStyle/>
                  <a:p>
                    <a:pPr>
                      <a:defRPr>
                        <a:solidFill>
                          <a:schemeClr val="bg1"/>
                        </a:solidFill>
                      </a:defRPr>
                    </a:pPr>
                    <a:fld id="{E2CD4788-68A4-4AFB-ACF1-87F1FF989D6D}"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A-ADA8-4624-883A-5DD866F0947F}"/>
                </c:ext>
              </c:extLst>
            </c:dLbl>
            <c:dLbl>
              <c:idx val="7"/>
              <c:tx>
                <c:rich>
                  <a:bodyPr/>
                  <a:lstStyle/>
                  <a:p>
                    <a:pPr>
                      <a:defRPr>
                        <a:solidFill>
                          <a:schemeClr val="bg1"/>
                        </a:solidFill>
                      </a:defRPr>
                    </a:pPr>
                    <a:fld id="{DCF4F98A-48FB-43A2-AC1C-AFC54DCDDC08}"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B-ADA8-4624-883A-5DD866F0947F}"/>
                </c:ext>
              </c:extLst>
            </c:dLbl>
            <c:dLbl>
              <c:idx val="8"/>
              <c:tx>
                <c:rich>
                  <a:bodyPr/>
                  <a:lstStyle/>
                  <a:p>
                    <a:pPr>
                      <a:defRPr>
                        <a:solidFill>
                          <a:schemeClr val="bg1"/>
                        </a:solidFill>
                      </a:defRPr>
                    </a:pPr>
                    <a:fld id="{73C6B2C3-B626-47E7-85D2-48941B32896B}"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C-ADA8-4624-883A-5DD866F0947F}"/>
                </c:ext>
              </c:extLst>
            </c:dLbl>
            <c:dLbl>
              <c:idx val="9"/>
              <c:tx>
                <c:rich>
                  <a:bodyPr/>
                  <a:lstStyle/>
                  <a:p>
                    <a:pPr>
                      <a:defRPr>
                        <a:solidFill>
                          <a:schemeClr val="bg1"/>
                        </a:solidFill>
                      </a:defRPr>
                    </a:pPr>
                    <a:fld id="{F3845ABE-E648-41C8-8622-C409CF5D872D}"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D-ADA8-4624-883A-5DD866F0947F}"/>
                </c:ext>
              </c:extLst>
            </c:dLbl>
            <c:dLbl>
              <c:idx val="10"/>
              <c:tx>
                <c:rich>
                  <a:bodyPr/>
                  <a:lstStyle/>
                  <a:p>
                    <a:pPr>
                      <a:defRPr>
                        <a:solidFill>
                          <a:schemeClr val="bg1"/>
                        </a:solidFill>
                      </a:defRPr>
                    </a:pPr>
                    <a:fld id="{32A2AECA-C95E-48FE-835C-88C9142397B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BE-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Sheet1!$R$2:$R$12</c:f>
              <c:numCache>
                <c:formatCode>General</c:formatCode>
                <c:ptCount val="11"/>
                <c:pt idx="0">
                  <c:v>0</c:v>
                </c:pt>
                <c:pt idx="1">
                  <c:v>0</c:v>
                </c:pt>
                <c:pt idx="2">
                  <c:v>0</c:v>
                </c:pt>
                <c:pt idx="3">
                  <c:v>0</c:v>
                </c:pt>
                <c:pt idx="4">
                  <c:v>0</c:v>
                </c:pt>
                <c:pt idx="5">
                  <c:v>0</c:v>
                </c:pt>
                <c:pt idx="6">
                  <c:v>1</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Sheet1!$R$16:$R$27</c15:f>
                <c15:dlblRangeCache>
                  <c:ptCount val="11"/>
                  <c:pt idx="6">
                    <c:v>1999
19.5</c:v>
                  </c:pt>
                </c15:dlblRangeCache>
              </c15:datalabelsRange>
            </c:ext>
            <c:ext xmlns:c16="http://schemas.microsoft.com/office/drawing/2014/chart" uri="{C3380CC4-5D6E-409C-BE32-E72D297353CC}">
              <c16:uniqueId val="{000000BF-ADA8-4624-883A-5DD866F0947F}"/>
            </c:ext>
          </c:extLst>
        </c:ser>
        <c:ser>
          <c:idx val="11"/>
          <c:order val="11"/>
          <c:tx>
            <c:strRef>
              <c:f>Sheet1!$S$1</c:f>
              <c:strCache>
                <c:ptCount val="1"/>
                <c:pt idx="0">
                  <c:v>Year 12</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C1-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C3-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C5-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C7-ADA8-4624-883A-5DD866F0947F}"/>
              </c:ext>
            </c:extLst>
          </c:dPt>
          <c:dLbls>
            <c:dLbl>
              <c:idx val="0"/>
              <c:tx>
                <c:rich>
                  <a:bodyPr/>
                  <a:lstStyle/>
                  <a:p>
                    <a:pPr>
                      <a:defRPr>
                        <a:solidFill>
                          <a:schemeClr val="bg1"/>
                        </a:solidFill>
                      </a:defRPr>
                    </a:pPr>
                    <a:fld id="{912C047A-7E69-4454-AC0D-65C1F911BE8E}"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1-ADA8-4624-883A-5DD866F0947F}"/>
                </c:ext>
              </c:extLst>
            </c:dLbl>
            <c:dLbl>
              <c:idx val="1"/>
              <c:tx>
                <c:rich>
                  <a:bodyPr/>
                  <a:lstStyle/>
                  <a:p>
                    <a:pPr>
                      <a:defRPr>
                        <a:solidFill>
                          <a:schemeClr val="bg1"/>
                        </a:solidFill>
                      </a:defRPr>
                    </a:pPr>
                    <a:fld id="{8B2E7361-5AD3-4E14-958B-43F8A7C7C27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3-ADA8-4624-883A-5DD866F0947F}"/>
                </c:ext>
              </c:extLst>
            </c:dLbl>
            <c:dLbl>
              <c:idx val="2"/>
              <c:tx>
                <c:rich>
                  <a:bodyPr/>
                  <a:lstStyle/>
                  <a:p>
                    <a:pPr>
                      <a:defRPr>
                        <a:solidFill>
                          <a:schemeClr val="bg1"/>
                        </a:solidFill>
                      </a:defRPr>
                    </a:pPr>
                    <a:fld id="{AEA20DB9-1168-4AA1-A376-B41A7C554B1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5-ADA8-4624-883A-5DD866F0947F}"/>
                </c:ext>
              </c:extLst>
            </c:dLbl>
            <c:dLbl>
              <c:idx val="3"/>
              <c:tx>
                <c:rich>
                  <a:bodyPr/>
                  <a:lstStyle/>
                  <a:p>
                    <a:pPr>
                      <a:defRPr>
                        <a:solidFill>
                          <a:schemeClr val="bg1"/>
                        </a:solidFill>
                      </a:defRPr>
                    </a:pPr>
                    <a:fld id="{755AA864-2CFB-4903-A951-1374D95F4C1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7-ADA8-4624-883A-5DD866F0947F}"/>
                </c:ext>
              </c:extLst>
            </c:dLbl>
            <c:dLbl>
              <c:idx val="4"/>
              <c:tx>
                <c:rich>
                  <a:bodyPr/>
                  <a:lstStyle/>
                  <a:p>
                    <a:pPr>
                      <a:defRPr>
                        <a:solidFill>
                          <a:schemeClr val="bg1"/>
                        </a:solidFill>
                      </a:defRPr>
                    </a:pPr>
                    <a:fld id="{DD2B2EC1-7521-4A42-A0B2-BC82367F8821}"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8-ADA8-4624-883A-5DD866F0947F}"/>
                </c:ext>
              </c:extLst>
            </c:dLbl>
            <c:dLbl>
              <c:idx val="5"/>
              <c:tx>
                <c:rich>
                  <a:bodyPr/>
                  <a:lstStyle/>
                  <a:p>
                    <a:pPr>
                      <a:defRPr>
                        <a:solidFill>
                          <a:schemeClr val="bg1"/>
                        </a:solidFill>
                      </a:defRPr>
                    </a:pPr>
                    <a:fld id="{857A56A2-680E-4F27-B2FC-BB2FED7E9FD1}"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9-ADA8-4624-883A-5DD866F0947F}"/>
                </c:ext>
              </c:extLst>
            </c:dLbl>
            <c:dLbl>
              <c:idx val="6"/>
              <c:tx>
                <c:rich>
                  <a:bodyPr/>
                  <a:lstStyle/>
                  <a:p>
                    <a:pPr>
                      <a:defRPr>
                        <a:solidFill>
                          <a:schemeClr val="bg1"/>
                        </a:solidFill>
                      </a:defRPr>
                    </a:pPr>
                    <a:fld id="{9DACE8CC-6114-461A-863B-02B84FA599E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A-ADA8-4624-883A-5DD866F0947F}"/>
                </c:ext>
              </c:extLst>
            </c:dLbl>
            <c:dLbl>
              <c:idx val="7"/>
              <c:tx>
                <c:rich>
                  <a:bodyPr/>
                  <a:lstStyle/>
                  <a:p>
                    <a:pPr>
                      <a:defRPr>
                        <a:solidFill>
                          <a:schemeClr val="bg1"/>
                        </a:solidFill>
                      </a:defRPr>
                    </a:pPr>
                    <a:fld id="{70896C72-B18D-415C-A834-B89CB0101CF9}"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B-ADA8-4624-883A-5DD866F0947F}"/>
                </c:ext>
              </c:extLst>
            </c:dLbl>
            <c:dLbl>
              <c:idx val="8"/>
              <c:tx>
                <c:rich>
                  <a:bodyPr/>
                  <a:lstStyle/>
                  <a:p>
                    <a:pPr>
                      <a:defRPr>
                        <a:solidFill>
                          <a:schemeClr val="bg1"/>
                        </a:solidFill>
                      </a:defRPr>
                    </a:pPr>
                    <a:fld id="{4B069BED-C6F6-488D-B66C-C9A66DACC9F2}"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C-ADA8-4624-883A-5DD866F0947F}"/>
                </c:ext>
              </c:extLst>
            </c:dLbl>
            <c:dLbl>
              <c:idx val="9"/>
              <c:tx>
                <c:rich>
                  <a:bodyPr/>
                  <a:lstStyle/>
                  <a:p>
                    <a:pPr>
                      <a:defRPr>
                        <a:solidFill>
                          <a:schemeClr val="bg1"/>
                        </a:solidFill>
                      </a:defRPr>
                    </a:pPr>
                    <a:fld id="{35B9F350-D2AE-4F58-8B3F-F7E9DBEC3F96}"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D-ADA8-4624-883A-5DD866F0947F}"/>
                </c:ext>
              </c:extLst>
            </c:dLbl>
            <c:dLbl>
              <c:idx val="10"/>
              <c:tx>
                <c:rich>
                  <a:bodyPr/>
                  <a:lstStyle/>
                  <a:p>
                    <a:pPr>
                      <a:defRPr>
                        <a:solidFill>
                          <a:schemeClr val="bg1"/>
                        </a:solidFill>
                      </a:defRPr>
                    </a:pPr>
                    <a:fld id="{49D3F1CD-E715-46C4-A1A8-0CC603AD4F61}"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CE-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Sheet1!$S$2:$S$12</c:f>
              <c:numCache>
                <c:formatCode>General</c:formatCode>
                <c:ptCount val="11"/>
                <c:pt idx="0">
                  <c:v>0</c:v>
                </c:pt>
                <c:pt idx="1">
                  <c:v>0</c:v>
                </c:pt>
                <c:pt idx="2">
                  <c:v>0</c:v>
                </c:pt>
                <c:pt idx="3">
                  <c:v>0</c:v>
                </c:pt>
                <c:pt idx="4">
                  <c:v>0</c:v>
                </c:pt>
                <c:pt idx="5">
                  <c:v>0</c:v>
                </c:pt>
                <c:pt idx="6">
                  <c:v>1</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Sheet1!$S$16:$S$27</c15:f>
                <c15:dlblRangeCache>
                  <c:ptCount val="11"/>
                  <c:pt idx="6">
                    <c:v>2013
19.7</c:v>
                  </c:pt>
                </c15:dlblRangeCache>
              </c15:datalabelsRange>
            </c:ext>
            <c:ext xmlns:c16="http://schemas.microsoft.com/office/drawing/2014/chart" uri="{C3380CC4-5D6E-409C-BE32-E72D297353CC}">
              <c16:uniqueId val="{000000CF-ADA8-4624-883A-5DD866F0947F}"/>
            </c:ext>
          </c:extLst>
        </c:ser>
        <c:ser>
          <c:idx val="12"/>
          <c:order val="12"/>
          <c:tx>
            <c:strRef>
              <c:f>Sheet1!$T$1</c:f>
              <c:strCache>
                <c:ptCount val="1"/>
                <c:pt idx="0">
                  <c:v>Year 13</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1-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3-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5-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7-ADA8-4624-883A-5DD866F0947F}"/>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D9-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0A974A8E-C2E3-42B8-A9B7-37AA71359FFF}" type="CELLRANGE">
                      <a:rPr lang="en-US">
                        <a:solidFill>
                          <a:schemeClr val="bg1"/>
                        </a:solidFill>
                      </a:rPr>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1-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5D4A63A3-2AC2-4F8F-9B55-F0ABEFBBBB3A}" type="CELLRANGE">
                      <a:rPr lang="en-US">
                        <a:solidFill>
                          <a:schemeClr val="bg1"/>
                        </a:solidFill>
                      </a:rPr>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3-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7B1417E9-E86F-405C-974A-4B657DBA6361}" type="CELLRANGE">
                      <a:rPr lang="en-US">
                        <a:solidFill>
                          <a:schemeClr val="bg1"/>
                        </a:solidFill>
                      </a:rPr>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5-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594876F3-7A8B-41D8-8629-12A0EED10B28}" type="CELLRANGE">
                      <a:rPr lang="en-US">
                        <a:solidFill>
                          <a:schemeClr val="bg1"/>
                        </a:solidFill>
                      </a:rPr>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7-ADA8-4624-883A-5DD866F0947F}"/>
                </c:ext>
              </c:extLst>
            </c:dLbl>
            <c:dLbl>
              <c:idx val="4"/>
              <c:tx>
                <c:rich>
                  <a:bodyPr/>
                  <a:lstStyle/>
                  <a:p>
                    <a:pPr>
                      <a:defRPr>
                        <a:solidFill>
                          <a:schemeClr val="bg1"/>
                        </a:solidFill>
                      </a:defRPr>
                    </a:pPr>
                    <a:fld id="{3A137E6F-8AD1-4C1D-8B28-32B131570932}"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A-ADA8-4624-883A-5DD866F0947F}"/>
                </c:ext>
              </c:extLst>
            </c:dLbl>
            <c:dLbl>
              <c:idx val="5"/>
              <c:tx>
                <c:rich>
                  <a:bodyPr/>
                  <a:lstStyle/>
                  <a:p>
                    <a:pPr>
                      <a:defRPr>
                        <a:solidFill>
                          <a:schemeClr val="bg1"/>
                        </a:solidFill>
                      </a:defRPr>
                    </a:pPr>
                    <a:fld id="{DF454AC0-4F55-4E83-A489-16C596FB5DE6}"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B-ADA8-4624-883A-5DD866F0947F}"/>
                </c:ext>
              </c:extLst>
            </c:dLbl>
            <c:dLbl>
              <c:idx val="6"/>
              <c:tx>
                <c:rich>
                  <a:bodyPr/>
                  <a:lstStyle/>
                  <a:p>
                    <a:pPr>
                      <a:defRPr>
                        <a:solidFill>
                          <a:schemeClr val="bg1"/>
                        </a:solidFill>
                      </a:defRPr>
                    </a:pPr>
                    <a:fld id="{7FBA3015-D0FB-4D34-8CF7-36E288AD9AC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9-ADA8-4624-883A-5DD866F0947F}"/>
                </c:ext>
              </c:extLst>
            </c:dLbl>
            <c:dLbl>
              <c:idx val="7"/>
              <c:tx>
                <c:rich>
                  <a:bodyPr/>
                  <a:lstStyle/>
                  <a:p>
                    <a:pPr>
                      <a:defRPr>
                        <a:solidFill>
                          <a:schemeClr val="bg1"/>
                        </a:solidFill>
                      </a:defRPr>
                    </a:pPr>
                    <a:fld id="{3FD63EDE-6FE0-41D2-B12B-87A07D03A7B3}"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C-ADA8-4624-883A-5DD866F0947F}"/>
                </c:ext>
              </c:extLst>
            </c:dLbl>
            <c:dLbl>
              <c:idx val="8"/>
              <c:tx>
                <c:rich>
                  <a:bodyPr/>
                  <a:lstStyle/>
                  <a:p>
                    <a:pPr>
                      <a:defRPr>
                        <a:solidFill>
                          <a:schemeClr val="bg1"/>
                        </a:solidFill>
                      </a:defRPr>
                    </a:pPr>
                    <a:fld id="{BD3B22ED-9E6F-4DF1-936B-CFBA327A1C9A}"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D-ADA8-4624-883A-5DD866F0947F}"/>
                </c:ext>
              </c:extLst>
            </c:dLbl>
            <c:dLbl>
              <c:idx val="9"/>
              <c:tx>
                <c:rich>
                  <a:bodyPr/>
                  <a:lstStyle/>
                  <a:p>
                    <a:pPr>
                      <a:defRPr>
                        <a:solidFill>
                          <a:schemeClr val="bg1"/>
                        </a:solidFill>
                      </a:defRPr>
                    </a:pPr>
                    <a:fld id="{5654F220-A96C-47B0-AC06-1B5B2CADEEFC}"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E-ADA8-4624-883A-5DD866F0947F}"/>
                </c:ext>
              </c:extLst>
            </c:dLbl>
            <c:dLbl>
              <c:idx val="10"/>
              <c:tx>
                <c:rich>
                  <a:bodyPr/>
                  <a:lstStyle/>
                  <a:p>
                    <a:pPr>
                      <a:defRPr>
                        <a:solidFill>
                          <a:schemeClr val="bg1"/>
                        </a:solidFill>
                      </a:defRPr>
                    </a:pPr>
                    <a:fld id="{9674F841-02E0-4020-8A47-86BC762875C8}" type="CELLRANGE">
                      <a:rPr lang="en-US">
                        <a:solidFill>
                          <a:schemeClr val="bg1"/>
                        </a:solidFill>
                      </a:rPr>
                      <a:pPr>
                        <a:defRPr>
                          <a:solidFill>
                            <a:schemeClr val="bg1"/>
                          </a:solidFill>
                        </a:defRPr>
                      </a:pPr>
                      <a:t>[CELLRANGE]</a:t>
                    </a:fld>
                    <a:endParaRPr lang="en-US"/>
                  </a:p>
                </c:rich>
              </c:tx>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DF-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Sheet1!$T$2:$T$12</c:f>
              <c:numCache>
                <c:formatCode>General</c:formatCode>
                <c:ptCount val="11"/>
                <c:pt idx="0">
                  <c:v>0</c:v>
                </c:pt>
                <c:pt idx="1">
                  <c:v>0</c:v>
                </c:pt>
                <c:pt idx="2">
                  <c:v>0</c:v>
                </c:pt>
                <c:pt idx="3">
                  <c:v>0</c:v>
                </c:pt>
                <c:pt idx="4">
                  <c:v>0</c:v>
                </c:pt>
                <c:pt idx="5">
                  <c:v>0</c:v>
                </c:pt>
                <c:pt idx="6">
                  <c:v>1</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Sheet1!$T$16:$T$27</c15:f>
                <c15:dlblRangeCache>
                  <c:ptCount val="11"/>
                  <c:pt idx="6">
                    <c:v>2012
19.7</c:v>
                  </c:pt>
                </c15:dlblRangeCache>
              </c15:datalabelsRange>
            </c:ext>
            <c:ext xmlns:c16="http://schemas.microsoft.com/office/drawing/2014/chart" uri="{C3380CC4-5D6E-409C-BE32-E72D297353CC}">
              <c16:uniqueId val="{000000E0-ADA8-4624-883A-5DD866F0947F}"/>
            </c:ext>
          </c:extLst>
        </c:ser>
        <c:ser>
          <c:idx val="13"/>
          <c:order val="13"/>
          <c:tx>
            <c:strRef>
              <c:f>Sheet1!$U$1</c:f>
              <c:strCache>
                <c:ptCount val="1"/>
                <c:pt idx="0">
                  <c:v>Year 14</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E2-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E4-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E6-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E8-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AA5D4866-88DE-4250-9450-8B15A75BEA03}"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E2-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F9CBEECC-50FE-4702-AB6D-35469BB8109F}"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4-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FFB7D41A-2BD7-49E3-B6F0-02CAF850B0D0}"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6-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8D73F56B-B9C9-4906-836E-4927D23DA039}"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8-ADA8-4624-883A-5DD866F0947F}"/>
                </c:ext>
              </c:extLst>
            </c:dLbl>
            <c:dLbl>
              <c:idx val="4"/>
              <c:tx>
                <c:rich>
                  <a:bodyPr/>
                  <a:lstStyle/>
                  <a:p>
                    <a:pPr>
                      <a:defRPr/>
                    </a:pPr>
                    <a:fld id="{C9C7FA9E-7575-4DAE-8907-CA5AA4DBCECD}"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9-ADA8-4624-883A-5DD866F0947F}"/>
                </c:ext>
              </c:extLst>
            </c:dLbl>
            <c:dLbl>
              <c:idx val="5"/>
              <c:tx>
                <c:rich>
                  <a:bodyPr/>
                  <a:lstStyle/>
                  <a:p>
                    <a:pPr>
                      <a:defRPr/>
                    </a:pPr>
                    <a:fld id="{2CEF9349-CA14-44CF-905B-9325DCADEB49}"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A-ADA8-4624-883A-5DD866F0947F}"/>
                </c:ext>
              </c:extLst>
            </c:dLbl>
            <c:dLbl>
              <c:idx val="6"/>
              <c:tx>
                <c:rich>
                  <a:bodyPr/>
                  <a:lstStyle/>
                  <a:p>
                    <a:pPr>
                      <a:defRPr/>
                    </a:pPr>
                    <a:fld id="{BE394F84-0609-4320-A7F2-62B92011F236}"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B-ADA8-4624-883A-5DD866F0947F}"/>
                </c:ext>
              </c:extLst>
            </c:dLbl>
            <c:dLbl>
              <c:idx val="7"/>
              <c:tx>
                <c:rich>
                  <a:bodyPr/>
                  <a:lstStyle/>
                  <a:p>
                    <a:pPr>
                      <a:defRPr/>
                    </a:pPr>
                    <a:fld id="{A4593F1A-B97D-4B1A-8F62-E2E14484251B}"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C-ADA8-4624-883A-5DD866F0947F}"/>
                </c:ext>
              </c:extLst>
            </c:dLbl>
            <c:dLbl>
              <c:idx val="8"/>
              <c:tx>
                <c:rich>
                  <a:bodyPr/>
                  <a:lstStyle/>
                  <a:p>
                    <a:pPr>
                      <a:defRPr/>
                    </a:pPr>
                    <a:fld id="{889C9A53-7DCA-4D15-AB22-3B0065203811}"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D-ADA8-4624-883A-5DD866F0947F}"/>
                </c:ext>
              </c:extLst>
            </c:dLbl>
            <c:dLbl>
              <c:idx val="9"/>
              <c:tx>
                <c:rich>
                  <a:bodyPr/>
                  <a:lstStyle/>
                  <a:p>
                    <a:pPr>
                      <a:defRPr/>
                    </a:pPr>
                    <a:fld id="{9FD2240D-ED0C-403C-ABFF-7195751DA6FE}"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E-ADA8-4624-883A-5DD866F0947F}"/>
                </c:ext>
              </c:extLst>
            </c:dLbl>
            <c:dLbl>
              <c:idx val="10"/>
              <c:tx>
                <c:rich>
                  <a:bodyPr/>
                  <a:lstStyle/>
                  <a:p>
                    <a:pPr>
                      <a:defRPr/>
                    </a:pPr>
                    <a:fld id="{6236FBC5-A976-4BC1-B938-5B3933042C1D}"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F-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Sheet1!$U$2:$U$12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Sheet1!$U$16:$U$27</c15:f>
                <c15:dlblRangeCache>
                  <c:ptCount val="11"/>
                </c15:dlblRangeCache>
              </c15:datalabelsRange>
            </c:ext>
            <c:ext xmlns:c16="http://schemas.microsoft.com/office/drawing/2014/chart" uri="{C3380CC4-5D6E-409C-BE32-E72D297353CC}">
              <c16:uniqueId val="{000000F0-ADA8-4624-883A-5DD866F0947F}"/>
            </c:ext>
          </c:extLst>
        </c:ser>
        <c:ser>
          <c:idx val="14"/>
          <c:order val="14"/>
          <c:tx>
            <c:strRef>
              <c:f>Sheet1!$V$1</c:f>
              <c:strCache>
                <c:ptCount val="1"/>
                <c:pt idx="0">
                  <c:v>Year 15</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2-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4-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6-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8-ADA8-4624-883A-5DD866F0947F}"/>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FA-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90E16643-59E6-4EC9-A786-9C968FBC6D65}"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0F2-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DF2CF18C-4D84-49CD-A78F-FF6F6D738786}"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4-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28680AAC-560A-42AE-AAAF-D0D88748AC6A}"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6-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D3941080-8E8B-4F72-8209-6CC494A77CFB}"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8-ADA8-4624-883A-5DD866F0947F}"/>
                </c:ext>
              </c:extLst>
            </c:dLbl>
            <c:dLbl>
              <c:idx val="4"/>
              <c:tx>
                <c:rich>
                  <a:bodyPr/>
                  <a:lstStyle/>
                  <a:p>
                    <a:pPr>
                      <a:defRPr/>
                    </a:pPr>
                    <a:fld id="{9E35EB88-2992-48E0-AE6D-5ED25DB54B4B}"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B-ADA8-4624-883A-5DD866F0947F}"/>
                </c:ext>
              </c:extLst>
            </c:dLbl>
            <c:dLbl>
              <c:idx val="5"/>
              <c:tx>
                <c:rich>
                  <a:bodyPr/>
                  <a:lstStyle/>
                  <a:p>
                    <a:pPr>
                      <a:defRPr/>
                    </a:pPr>
                    <a:fld id="{CE95A738-2CB5-4BEF-83C7-95346CA31FD2}"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C-ADA8-4624-883A-5DD866F0947F}"/>
                </c:ext>
              </c:extLst>
            </c:dLbl>
            <c:dLbl>
              <c:idx val="6"/>
              <c:tx>
                <c:rich>
                  <a:bodyPr/>
                  <a:lstStyle/>
                  <a:p>
                    <a:pPr>
                      <a:defRPr/>
                    </a:pPr>
                    <a:fld id="{8CDB5992-4CFE-44FC-A840-41CAE4D9E91B}"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A-ADA8-4624-883A-5DD866F0947F}"/>
                </c:ext>
              </c:extLst>
            </c:dLbl>
            <c:dLbl>
              <c:idx val="7"/>
              <c:tx>
                <c:rich>
                  <a:bodyPr/>
                  <a:lstStyle/>
                  <a:p>
                    <a:pPr>
                      <a:defRPr/>
                    </a:pPr>
                    <a:fld id="{9796977D-B1BF-4E14-84FC-FB6B797787BA}"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D-ADA8-4624-883A-5DD866F0947F}"/>
                </c:ext>
              </c:extLst>
            </c:dLbl>
            <c:dLbl>
              <c:idx val="8"/>
              <c:tx>
                <c:rich>
                  <a:bodyPr/>
                  <a:lstStyle/>
                  <a:p>
                    <a:pPr>
                      <a:defRPr/>
                    </a:pPr>
                    <a:fld id="{6959E5C7-D5D0-4952-9FA7-343D002FB0C5}"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E-ADA8-4624-883A-5DD866F0947F}"/>
                </c:ext>
              </c:extLst>
            </c:dLbl>
            <c:dLbl>
              <c:idx val="9"/>
              <c:tx>
                <c:rich>
                  <a:bodyPr/>
                  <a:lstStyle/>
                  <a:p>
                    <a:pPr>
                      <a:defRPr/>
                    </a:pPr>
                    <a:fld id="{EF80CC68-B3C3-4CBF-9C7C-D9D52483F344}"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F-ADA8-4624-883A-5DD866F0947F}"/>
                </c:ext>
              </c:extLst>
            </c:dLbl>
            <c:dLbl>
              <c:idx val="10"/>
              <c:tx>
                <c:rich>
                  <a:bodyPr/>
                  <a:lstStyle/>
                  <a:p>
                    <a:pPr>
                      <a:defRPr/>
                    </a:pPr>
                    <a:fld id="{9F22897E-1CCD-478B-8149-25209D8943FC}"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0-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Sheet1!$V$2:$V$12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Sheet1!$V$16:$V$27</c15:f>
                <c15:dlblRangeCache>
                  <c:ptCount val="11"/>
                </c15:dlblRangeCache>
              </c15:datalabelsRange>
            </c:ext>
            <c:ext xmlns:c16="http://schemas.microsoft.com/office/drawing/2014/chart" uri="{C3380CC4-5D6E-409C-BE32-E72D297353CC}">
              <c16:uniqueId val="{00000101-ADA8-4624-883A-5DD866F0947F}"/>
            </c:ext>
          </c:extLst>
        </c:ser>
        <c:ser>
          <c:idx val="15"/>
          <c:order val="15"/>
          <c:tx>
            <c:strRef>
              <c:f>Sheet1!$W$1</c:f>
              <c:strCache>
                <c:ptCount val="1"/>
                <c:pt idx="0">
                  <c:v>Year 16</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03-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05-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07-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09-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5859FBC5-F867-49EC-89D9-082213ED8777}"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03-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8E40DC1F-B5E8-4128-8A9B-33EC43CB7B7E}"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5-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7446DB58-7D10-4FBE-B88E-FBDDAD0241B1}"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7-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80B9D03D-C340-4191-8E3C-1A5267239CFF}"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9-ADA8-4624-883A-5DD866F0947F}"/>
                </c:ext>
              </c:extLst>
            </c:dLbl>
            <c:dLbl>
              <c:idx val="4"/>
              <c:tx>
                <c:rich>
                  <a:bodyPr/>
                  <a:lstStyle/>
                  <a:p>
                    <a:pPr>
                      <a:defRPr/>
                    </a:pPr>
                    <a:fld id="{3BE6BF18-8315-4400-BAE6-971341D6DDD3}"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A-ADA8-4624-883A-5DD866F0947F}"/>
                </c:ext>
              </c:extLst>
            </c:dLbl>
            <c:dLbl>
              <c:idx val="5"/>
              <c:tx>
                <c:rich>
                  <a:bodyPr/>
                  <a:lstStyle/>
                  <a:p>
                    <a:pPr>
                      <a:defRPr/>
                    </a:pPr>
                    <a:fld id="{EC5D9912-95BD-45C2-A464-D856BA168EF0}"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B-ADA8-4624-883A-5DD866F0947F}"/>
                </c:ext>
              </c:extLst>
            </c:dLbl>
            <c:dLbl>
              <c:idx val="6"/>
              <c:tx>
                <c:rich>
                  <a:bodyPr/>
                  <a:lstStyle/>
                  <a:p>
                    <a:pPr>
                      <a:defRPr/>
                    </a:pPr>
                    <a:fld id="{A1D81B49-700D-4290-8DAD-BEAA3D7450FB}"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C-ADA8-4624-883A-5DD866F0947F}"/>
                </c:ext>
              </c:extLst>
            </c:dLbl>
            <c:dLbl>
              <c:idx val="7"/>
              <c:tx>
                <c:rich>
                  <a:bodyPr/>
                  <a:lstStyle/>
                  <a:p>
                    <a:pPr>
                      <a:defRPr/>
                    </a:pPr>
                    <a:fld id="{F2275626-0F43-4FEF-8CFB-D7894AA8ACE3}"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D-ADA8-4624-883A-5DD866F0947F}"/>
                </c:ext>
              </c:extLst>
            </c:dLbl>
            <c:dLbl>
              <c:idx val="8"/>
              <c:tx>
                <c:rich>
                  <a:bodyPr/>
                  <a:lstStyle/>
                  <a:p>
                    <a:pPr>
                      <a:defRPr/>
                    </a:pPr>
                    <a:fld id="{AB065456-FC9E-45B9-9000-0E7C5126D8FE}"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E-ADA8-4624-883A-5DD866F0947F}"/>
                </c:ext>
              </c:extLst>
            </c:dLbl>
            <c:dLbl>
              <c:idx val="9"/>
              <c:tx>
                <c:rich>
                  <a:bodyPr/>
                  <a:lstStyle/>
                  <a:p>
                    <a:pPr>
                      <a:defRPr/>
                    </a:pPr>
                    <a:fld id="{F6908F2C-A03F-4A61-91C8-B0E22A0899F4}"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F-ADA8-4624-883A-5DD866F0947F}"/>
                </c:ext>
              </c:extLst>
            </c:dLbl>
            <c:dLbl>
              <c:idx val="10"/>
              <c:tx>
                <c:rich>
                  <a:bodyPr/>
                  <a:lstStyle/>
                  <a:p>
                    <a:pPr>
                      <a:defRPr/>
                    </a:pPr>
                    <a:fld id="{D967C87F-F775-43EC-BAA0-5B587AE35EA7}"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0-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Sheet1!$W$2:$W$12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Sheet1!$W$16:$W$27</c15:f>
                <c15:dlblRangeCache>
                  <c:ptCount val="11"/>
                </c15:dlblRangeCache>
              </c15:datalabelsRange>
            </c:ext>
            <c:ext xmlns:c16="http://schemas.microsoft.com/office/drawing/2014/chart" uri="{C3380CC4-5D6E-409C-BE32-E72D297353CC}">
              <c16:uniqueId val="{00000111-ADA8-4624-883A-5DD866F0947F}"/>
            </c:ext>
          </c:extLst>
        </c:ser>
        <c:ser>
          <c:idx val="16"/>
          <c:order val="16"/>
          <c:tx>
            <c:strRef>
              <c:f>Sheet1!$X$1</c:f>
              <c:strCache>
                <c:ptCount val="1"/>
                <c:pt idx="0">
                  <c:v>Year 17</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13-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15-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17-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19-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7656CCF9-112C-4738-A460-E820CB26608C}"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13-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DEC13907-DB86-45F9-BC91-A9F83CD76996}"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5-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038B5B03-DCE8-473D-ADA6-B36C0B311D16}"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7-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E416618A-B745-44C6-9F03-314F3CFE23F0}"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9-ADA8-4624-883A-5DD866F0947F}"/>
                </c:ext>
              </c:extLst>
            </c:dLbl>
            <c:dLbl>
              <c:idx val="4"/>
              <c:tx>
                <c:rich>
                  <a:bodyPr/>
                  <a:lstStyle/>
                  <a:p>
                    <a:pPr>
                      <a:defRPr/>
                    </a:pPr>
                    <a:fld id="{2A2F694E-0B5E-4B1E-8E9B-7671D58CEE77}"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A-ADA8-4624-883A-5DD866F0947F}"/>
                </c:ext>
              </c:extLst>
            </c:dLbl>
            <c:dLbl>
              <c:idx val="5"/>
              <c:tx>
                <c:rich>
                  <a:bodyPr/>
                  <a:lstStyle/>
                  <a:p>
                    <a:pPr>
                      <a:defRPr/>
                    </a:pPr>
                    <a:fld id="{AB47F659-A53A-4A1E-A717-D1FC1BBD7093}"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B-ADA8-4624-883A-5DD866F0947F}"/>
                </c:ext>
              </c:extLst>
            </c:dLbl>
            <c:dLbl>
              <c:idx val="6"/>
              <c:tx>
                <c:rich>
                  <a:bodyPr/>
                  <a:lstStyle/>
                  <a:p>
                    <a:pPr>
                      <a:defRPr/>
                    </a:pPr>
                    <a:fld id="{31C8574B-9A71-415B-8B46-320025C03B24}"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C-ADA8-4624-883A-5DD866F0947F}"/>
                </c:ext>
              </c:extLst>
            </c:dLbl>
            <c:dLbl>
              <c:idx val="7"/>
              <c:tx>
                <c:rich>
                  <a:bodyPr/>
                  <a:lstStyle/>
                  <a:p>
                    <a:pPr>
                      <a:defRPr/>
                    </a:pPr>
                    <a:fld id="{D284F3F2-B1CE-49E6-9729-5C6E98A4B98F}"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D-ADA8-4624-883A-5DD866F0947F}"/>
                </c:ext>
              </c:extLst>
            </c:dLbl>
            <c:dLbl>
              <c:idx val="8"/>
              <c:tx>
                <c:rich>
                  <a:bodyPr/>
                  <a:lstStyle/>
                  <a:p>
                    <a:pPr>
                      <a:defRPr/>
                    </a:pPr>
                    <a:fld id="{7F9ED9CB-4B88-42E0-95D7-FDD449ADCB53}"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E-ADA8-4624-883A-5DD866F0947F}"/>
                </c:ext>
              </c:extLst>
            </c:dLbl>
            <c:dLbl>
              <c:idx val="9"/>
              <c:tx>
                <c:rich>
                  <a:bodyPr/>
                  <a:lstStyle/>
                  <a:p>
                    <a:pPr>
                      <a:defRPr/>
                    </a:pPr>
                    <a:fld id="{D1635E89-E65E-4EF8-957B-25B60FD1E8D8}"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F-ADA8-4624-883A-5DD866F0947F}"/>
                </c:ext>
              </c:extLst>
            </c:dLbl>
            <c:dLbl>
              <c:idx val="10"/>
              <c:tx>
                <c:rich>
                  <a:bodyPr/>
                  <a:lstStyle/>
                  <a:p>
                    <a:pPr>
                      <a:defRPr/>
                    </a:pPr>
                    <a:fld id="{1AC0AC72-DD97-4A44-90E3-2E762F7E0D5C}"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0-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Sheet1!$X$2:$X$12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Sheet1!$X$16:$X$27</c15:f>
                <c15:dlblRangeCache>
                  <c:ptCount val="11"/>
                </c15:dlblRangeCache>
              </c15:datalabelsRange>
            </c:ext>
            <c:ext xmlns:c16="http://schemas.microsoft.com/office/drawing/2014/chart" uri="{C3380CC4-5D6E-409C-BE32-E72D297353CC}">
              <c16:uniqueId val="{00000121-ADA8-4624-883A-5DD866F0947F}"/>
            </c:ext>
          </c:extLst>
        </c:ser>
        <c:ser>
          <c:idx val="17"/>
          <c:order val="17"/>
          <c:tx>
            <c:strRef>
              <c:f>Sheet1!$Y$1</c:f>
              <c:strCache>
                <c:ptCount val="1"/>
                <c:pt idx="0">
                  <c:v>Year 18</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23-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25-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27-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29-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97608EF3-F641-4BB0-9C7C-2A8D60B82E08}"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23-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1B0DA0C3-9D3D-4C29-ACB5-070B81A8547B}"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5-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AC9AF65E-0888-4138-99C1-E09F50B0A338}"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7-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E8742753-454C-44DD-A1B1-F666FAE13AD7}"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9-ADA8-4624-883A-5DD866F0947F}"/>
                </c:ext>
              </c:extLst>
            </c:dLbl>
            <c:dLbl>
              <c:idx val="4"/>
              <c:tx>
                <c:rich>
                  <a:bodyPr/>
                  <a:lstStyle/>
                  <a:p>
                    <a:pPr>
                      <a:defRPr/>
                    </a:pPr>
                    <a:fld id="{D006A94A-0321-4E45-B55F-7F7AD6E63C14}"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A-ADA8-4624-883A-5DD866F0947F}"/>
                </c:ext>
              </c:extLst>
            </c:dLbl>
            <c:dLbl>
              <c:idx val="5"/>
              <c:tx>
                <c:rich>
                  <a:bodyPr/>
                  <a:lstStyle/>
                  <a:p>
                    <a:pPr>
                      <a:defRPr/>
                    </a:pPr>
                    <a:fld id="{4C492138-08F7-405E-B49B-B072EE819702}"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B-ADA8-4624-883A-5DD866F0947F}"/>
                </c:ext>
              </c:extLst>
            </c:dLbl>
            <c:dLbl>
              <c:idx val="6"/>
              <c:tx>
                <c:rich>
                  <a:bodyPr/>
                  <a:lstStyle/>
                  <a:p>
                    <a:pPr>
                      <a:defRPr/>
                    </a:pPr>
                    <a:fld id="{6FC4ED77-F781-431E-AE0E-0AE9E49A7933}"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C-ADA8-4624-883A-5DD866F0947F}"/>
                </c:ext>
              </c:extLst>
            </c:dLbl>
            <c:dLbl>
              <c:idx val="7"/>
              <c:tx>
                <c:rich>
                  <a:bodyPr/>
                  <a:lstStyle/>
                  <a:p>
                    <a:pPr>
                      <a:defRPr/>
                    </a:pPr>
                    <a:fld id="{24993C78-783D-4B1F-9C09-4C97C93D7B62}"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D-ADA8-4624-883A-5DD866F0947F}"/>
                </c:ext>
              </c:extLst>
            </c:dLbl>
            <c:dLbl>
              <c:idx val="8"/>
              <c:tx>
                <c:rich>
                  <a:bodyPr/>
                  <a:lstStyle/>
                  <a:p>
                    <a:pPr>
                      <a:defRPr/>
                    </a:pPr>
                    <a:fld id="{16011B17-22C3-4A67-97B6-99FB8580BC5F}"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E-ADA8-4624-883A-5DD866F0947F}"/>
                </c:ext>
              </c:extLst>
            </c:dLbl>
            <c:dLbl>
              <c:idx val="9"/>
              <c:tx>
                <c:rich>
                  <a:bodyPr/>
                  <a:lstStyle/>
                  <a:p>
                    <a:pPr>
                      <a:defRPr/>
                    </a:pPr>
                    <a:fld id="{49CA7771-BE0F-40EB-8D55-BE91CD4DB77B}"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F-ADA8-4624-883A-5DD866F0947F}"/>
                </c:ext>
              </c:extLst>
            </c:dLbl>
            <c:dLbl>
              <c:idx val="10"/>
              <c:tx>
                <c:rich>
                  <a:bodyPr/>
                  <a:lstStyle/>
                  <a:p>
                    <a:pPr>
                      <a:defRPr/>
                    </a:pPr>
                    <a:fld id="{0CE6EC75-A33D-4BFB-8294-2DCE205C5694}"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0-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Sheet1!$Y$2:$Y$12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Sheet1!$Y$16:$Y$27</c15:f>
                <c15:dlblRangeCache>
                  <c:ptCount val="11"/>
                </c15:dlblRangeCache>
              </c15:datalabelsRange>
            </c:ext>
            <c:ext xmlns:c16="http://schemas.microsoft.com/office/drawing/2014/chart" uri="{C3380CC4-5D6E-409C-BE32-E72D297353CC}">
              <c16:uniqueId val="{00000131-ADA8-4624-883A-5DD866F0947F}"/>
            </c:ext>
          </c:extLst>
        </c:ser>
        <c:ser>
          <c:idx val="18"/>
          <c:order val="18"/>
          <c:tx>
            <c:strRef>
              <c:f>Sheet1!$Z$1</c:f>
              <c:strCache>
                <c:ptCount val="1"/>
                <c:pt idx="0">
                  <c:v>Year 19</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33-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35-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37-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39-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DEF134A8-0DD5-400D-989D-7317CB57C1C9}"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33-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ED6AA50C-2310-4ADA-A6F6-1C53090AF57B}"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5-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6C2D37C0-24C2-4183-B75D-FE12751F7675}"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7-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E817060D-D4E5-47F2-AEF1-FE027EF60428}"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9-ADA8-4624-883A-5DD866F0947F}"/>
                </c:ext>
              </c:extLst>
            </c:dLbl>
            <c:dLbl>
              <c:idx val="4"/>
              <c:tx>
                <c:rich>
                  <a:bodyPr/>
                  <a:lstStyle/>
                  <a:p>
                    <a:pPr>
                      <a:defRPr/>
                    </a:pPr>
                    <a:fld id="{31CFC71F-1CB0-4DE4-A65B-E2E498B68EF5}"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A-ADA8-4624-883A-5DD866F0947F}"/>
                </c:ext>
              </c:extLst>
            </c:dLbl>
            <c:dLbl>
              <c:idx val="5"/>
              <c:tx>
                <c:rich>
                  <a:bodyPr/>
                  <a:lstStyle/>
                  <a:p>
                    <a:pPr>
                      <a:defRPr/>
                    </a:pPr>
                    <a:fld id="{3820B6C9-E131-4AB8-96E6-0CCCDD1559EE}"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B-ADA8-4624-883A-5DD866F0947F}"/>
                </c:ext>
              </c:extLst>
            </c:dLbl>
            <c:dLbl>
              <c:idx val="6"/>
              <c:tx>
                <c:rich>
                  <a:bodyPr/>
                  <a:lstStyle/>
                  <a:p>
                    <a:pPr>
                      <a:defRPr/>
                    </a:pPr>
                    <a:fld id="{A63B5ABE-EA72-4978-AA5A-984C367A6E30}"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C-ADA8-4624-883A-5DD866F0947F}"/>
                </c:ext>
              </c:extLst>
            </c:dLbl>
            <c:dLbl>
              <c:idx val="7"/>
              <c:tx>
                <c:rich>
                  <a:bodyPr/>
                  <a:lstStyle/>
                  <a:p>
                    <a:pPr>
                      <a:defRPr/>
                    </a:pPr>
                    <a:fld id="{26D7EE8E-46D4-4CA5-9189-310324DC828C}"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D-ADA8-4624-883A-5DD866F0947F}"/>
                </c:ext>
              </c:extLst>
            </c:dLbl>
            <c:dLbl>
              <c:idx val="8"/>
              <c:tx>
                <c:rich>
                  <a:bodyPr/>
                  <a:lstStyle/>
                  <a:p>
                    <a:pPr>
                      <a:defRPr/>
                    </a:pPr>
                    <a:fld id="{4318E520-6AA8-4F4B-877E-55800DF1DFB7}"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E-ADA8-4624-883A-5DD866F0947F}"/>
                </c:ext>
              </c:extLst>
            </c:dLbl>
            <c:dLbl>
              <c:idx val="9"/>
              <c:tx>
                <c:rich>
                  <a:bodyPr/>
                  <a:lstStyle/>
                  <a:p>
                    <a:pPr>
                      <a:defRPr/>
                    </a:pPr>
                    <a:fld id="{3081D98B-EFD5-4877-8EF9-F31105BE5F8D}"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F-ADA8-4624-883A-5DD866F0947F}"/>
                </c:ext>
              </c:extLst>
            </c:dLbl>
            <c:dLbl>
              <c:idx val="10"/>
              <c:tx>
                <c:rich>
                  <a:bodyPr/>
                  <a:lstStyle/>
                  <a:p>
                    <a:pPr>
                      <a:defRPr/>
                    </a:pPr>
                    <a:fld id="{C8E2E337-0EBD-4FA6-8F3C-F60AD7D5CCC7}"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0-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Sheet1!$Z$2:$Z$12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Sheet1!$Z$16:$Z$27</c15:f>
                <c15:dlblRangeCache>
                  <c:ptCount val="11"/>
                </c15:dlblRangeCache>
              </c15:datalabelsRange>
            </c:ext>
            <c:ext xmlns:c16="http://schemas.microsoft.com/office/drawing/2014/chart" uri="{C3380CC4-5D6E-409C-BE32-E72D297353CC}">
              <c16:uniqueId val="{00000141-ADA8-4624-883A-5DD866F0947F}"/>
            </c:ext>
          </c:extLst>
        </c:ser>
        <c:ser>
          <c:idx val="19"/>
          <c:order val="19"/>
          <c:tx>
            <c:strRef>
              <c:f>Sheet1!$AA$1</c:f>
              <c:strCache>
                <c:ptCount val="1"/>
                <c:pt idx="0">
                  <c:v>Year 20</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43-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45-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47-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49-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42A2155C-BC2B-4560-A294-63E1432DC354}"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43-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20F28DFB-461B-4746-BE72-D55C7C394A62}"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5-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E653EAF6-4913-4278-B48C-D45CC4F3DF5B}"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7-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82EE8FA8-F848-4E9A-8116-332E03235975}"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9-ADA8-4624-883A-5DD866F0947F}"/>
                </c:ext>
              </c:extLst>
            </c:dLbl>
            <c:dLbl>
              <c:idx val="4"/>
              <c:tx>
                <c:rich>
                  <a:bodyPr/>
                  <a:lstStyle/>
                  <a:p>
                    <a:pPr>
                      <a:defRPr/>
                    </a:pPr>
                    <a:fld id="{6B616DC9-819F-44B7-905A-F8FC48318C2B}"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A-ADA8-4624-883A-5DD866F0947F}"/>
                </c:ext>
              </c:extLst>
            </c:dLbl>
            <c:dLbl>
              <c:idx val="5"/>
              <c:tx>
                <c:rich>
                  <a:bodyPr/>
                  <a:lstStyle/>
                  <a:p>
                    <a:pPr>
                      <a:defRPr/>
                    </a:pPr>
                    <a:fld id="{A33099F5-95B0-4959-A13D-9C99F9593719}"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B-ADA8-4624-883A-5DD866F0947F}"/>
                </c:ext>
              </c:extLst>
            </c:dLbl>
            <c:dLbl>
              <c:idx val="6"/>
              <c:tx>
                <c:rich>
                  <a:bodyPr/>
                  <a:lstStyle/>
                  <a:p>
                    <a:pPr>
                      <a:defRPr/>
                    </a:pPr>
                    <a:fld id="{0054E236-D830-4EF8-9B69-F5283A86DA4A}"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C-ADA8-4624-883A-5DD866F0947F}"/>
                </c:ext>
              </c:extLst>
            </c:dLbl>
            <c:dLbl>
              <c:idx val="7"/>
              <c:tx>
                <c:rich>
                  <a:bodyPr/>
                  <a:lstStyle/>
                  <a:p>
                    <a:pPr>
                      <a:defRPr/>
                    </a:pPr>
                    <a:fld id="{AB2F637B-AFD3-48D4-8B4E-B7ECEF49EEF5}"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D-ADA8-4624-883A-5DD866F0947F}"/>
                </c:ext>
              </c:extLst>
            </c:dLbl>
            <c:dLbl>
              <c:idx val="8"/>
              <c:tx>
                <c:rich>
                  <a:bodyPr/>
                  <a:lstStyle/>
                  <a:p>
                    <a:pPr>
                      <a:defRPr/>
                    </a:pPr>
                    <a:fld id="{30836019-DCFE-44F5-BE6E-92363F713FC8}"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E-ADA8-4624-883A-5DD866F0947F}"/>
                </c:ext>
              </c:extLst>
            </c:dLbl>
            <c:dLbl>
              <c:idx val="9"/>
              <c:tx>
                <c:rich>
                  <a:bodyPr/>
                  <a:lstStyle/>
                  <a:p>
                    <a:pPr>
                      <a:defRPr/>
                    </a:pPr>
                    <a:fld id="{D7E5B633-AD6F-4485-9D52-53BFBA8BDF2A}"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F-ADA8-4624-883A-5DD866F0947F}"/>
                </c:ext>
              </c:extLst>
            </c:dLbl>
            <c:dLbl>
              <c:idx val="10"/>
              <c:tx>
                <c:rich>
                  <a:bodyPr/>
                  <a:lstStyle/>
                  <a:p>
                    <a:pPr>
                      <a:defRPr/>
                    </a:pPr>
                    <a:fld id="{CED8057A-064E-4E66-9C94-F6A311CC4ACA}"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0-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Sheet1!$AA$2:$AA$12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Sheet1!$AA$16:$AA$27</c15:f>
                <c15:dlblRangeCache>
                  <c:ptCount val="11"/>
                </c15:dlblRangeCache>
              </c15:datalabelsRange>
            </c:ext>
            <c:ext xmlns:c16="http://schemas.microsoft.com/office/drawing/2014/chart" uri="{C3380CC4-5D6E-409C-BE32-E72D297353CC}">
              <c16:uniqueId val="{00000151-ADA8-4624-883A-5DD866F0947F}"/>
            </c:ext>
          </c:extLst>
        </c:ser>
        <c:ser>
          <c:idx val="20"/>
          <c:order val="20"/>
          <c:tx>
            <c:strRef>
              <c:f>Sheet1!$AB$1</c:f>
              <c:strCache>
                <c:ptCount val="1"/>
                <c:pt idx="0">
                  <c:v>Year 21</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53-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55-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57-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59-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36503BD0-F6C7-4C07-8610-B5AF9B1DF476}"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53-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F917911C-A8C9-48F2-A642-458CD9A66257}"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5-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517E876B-058D-4154-9DCF-61EC2251A0CE}"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7-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6C835D70-FBC6-4037-B72C-217EBFC1163B}"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9-ADA8-4624-883A-5DD866F0947F}"/>
                </c:ext>
              </c:extLst>
            </c:dLbl>
            <c:dLbl>
              <c:idx val="4"/>
              <c:tx>
                <c:rich>
                  <a:bodyPr/>
                  <a:lstStyle/>
                  <a:p>
                    <a:pPr>
                      <a:defRPr/>
                    </a:pPr>
                    <a:fld id="{B6C4A4E7-D3AC-4EE5-A376-93F4B286A7FA}"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A-ADA8-4624-883A-5DD866F0947F}"/>
                </c:ext>
              </c:extLst>
            </c:dLbl>
            <c:dLbl>
              <c:idx val="5"/>
              <c:tx>
                <c:rich>
                  <a:bodyPr/>
                  <a:lstStyle/>
                  <a:p>
                    <a:pPr>
                      <a:defRPr/>
                    </a:pPr>
                    <a:fld id="{3F33EBB7-11AD-488A-888E-14623BA9E86F}"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B-ADA8-4624-883A-5DD866F0947F}"/>
                </c:ext>
              </c:extLst>
            </c:dLbl>
            <c:dLbl>
              <c:idx val="6"/>
              <c:tx>
                <c:rich>
                  <a:bodyPr/>
                  <a:lstStyle/>
                  <a:p>
                    <a:pPr>
                      <a:defRPr/>
                    </a:pPr>
                    <a:fld id="{836B7403-E2F2-4FD0-9437-E89C076D7FDD}"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C-ADA8-4624-883A-5DD866F0947F}"/>
                </c:ext>
              </c:extLst>
            </c:dLbl>
            <c:dLbl>
              <c:idx val="7"/>
              <c:tx>
                <c:rich>
                  <a:bodyPr/>
                  <a:lstStyle/>
                  <a:p>
                    <a:pPr>
                      <a:defRPr/>
                    </a:pPr>
                    <a:fld id="{E7D13202-D45E-4AD1-A2C7-557DE620E6B4}"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D-ADA8-4624-883A-5DD866F0947F}"/>
                </c:ext>
              </c:extLst>
            </c:dLbl>
            <c:dLbl>
              <c:idx val="8"/>
              <c:tx>
                <c:rich>
                  <a:bodyPr/>
                  <a:lstStyle/>
                  <a:p>
                    <a:pPr>
                      <a:defRPr/>
                    </a:pPr>
                    <a:fld id="{40B3ABA8-0E10-4FD0-9636-770CA6D61322}"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E-ADA8-4624-883A-5DD866F0947F}"/>
                </c:ext>
              </c:extLst>
            </c:dLbl>
            <c:dLbl>
              <c:idx val="9"/>
              <c:tx>
                <c:rich>
                  <a:bodyPr/>
                  <a:lstStyle/>
                  <a:p>
                    <a:pPr>
                      <a:defRPr/>
                    </a:pPr>
                    <a:fld id="{C0097176-E419-4CC4-AB1D-B905275F1F56}"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F-ADA8-4624-883A-5DD866F0947F}"/>
                </c:ext>
              </c:extLst>
            </c:dLbl>
            <c:dLbl>
              <c:idx val="10"/>
              <c:tx>
                <c:rich>
                  <a:bodyPr/>
                  <a:lstStyle/>
                  <a:p>
                    <a:pPr>
                      <a:defRPr/>
                    </a:pPr>
                    <a:fld id="{503892A5-DE87-412D-AB4F-D3725A05551E}"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0-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Sheet1!$AB$2:$AB$12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Sheet1!$AB$16:$AB$27</c15:f>
                <c15:dlblRangeCache>
                  <c:ptCount val="11"/>
                </c15:dlblRangeCache>
              </c15:datalabelsRange>
            </c:ext>
            <c:ext xmlns:c16="http://schemas.microsoft.com/office/drawing/2014/chart" uri="{C3380CC4-5D6E-409C-BE32-E72D297353CC}">
              <c16:uniqueId val="{00000161-ADA8-4624-883A-5DD866F0947F}"/>
            </c:ext>
          </c:extLst>
        </c:ser>
        <c:ser>
          <c:idx val="21"/>
          <c:order val="21"/>
          <c:tx>
            <c:strRef>
              <c:f>Sheet1!$AC$1</c:f>
              <c:strCache>
                <c:ptCount val="1"/>
                <c:pt idx="0">
                  <c:v>Year 22</c:v>
                </c:pt>
              </c:strCache>
            </c:strRef>
          </c:tx>
          <c:spPr>
            <a:solidFill>
              <a:srgbClr val="109CBF"/>
            </a:solidFill>
            <a:ln>
              <a:solidFill>
                <a:schemeClr val="bg1"/>
              </a:solidFill>
            </a:ln>
            <a:effectLst/>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63-ADA8-4624-883A-5DD866F0947F}"/>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65-ADA8-4624-883A-5DD866F0947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67-ADA8-4624-883A-5DD866F0947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69-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1D595FDC-8A4E-4112-AF1F-3E50A874CCBB}"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63-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53C77012-EEF6-42D2-B329-06945C77693F}"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5-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8F533D99-435A-46C9-8638-4FC0D36D8381}"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7-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3F8B4F04-F838-46AE-BF57-33A5F1BD8FD2}"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9-ADA8-4624-883A-5DD866F0947F}"/>
                </c:ext>
              </c:extLst>
            </c:dLbl>
            <c:dLbl>
              <c:idx val="4"/>
              <c:tx>
                <c:rich>
                  <a:bodyPr/>
                  <a:lstStyle/>
                  <a:p>
                    <a:pPr>
                      <a:defRPr/>
                    </a:pPr>
                    <a:fld id="{4F9F7611-7347-4393-B562-0604ED083A39}"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A-ADA8-4624-883A-5DD866F0947F}"/>
                </c:ext>
              </c:extLst>
            </c:dLbl>
            <c:dLbl>
              <c:idx val="5"/>
              <c:tx>
                <c:rich>
                  <a:bodyPr/>
                  <a:lstStyle/>
                  <a:p>
                    <a:pPr>
                      <a:defRPr/>
                    </a:pPr>
                    <a:fld id="{19DDA4B1-1E0E-4B09-BD06-355D0D137C2C}"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B-ADA8-4624-883A-5DD866F0947F}"/>
                </c:ext>
              </c:extLst>
            </c:dLbl>
            <c:dLbl>
              <c:idx val="6"/>
              <c:tx>
                <c:rich>
                  <a:bodyPr/>
                  <a:lstStyle/>
                  <a:p>
                    <a:pPr>
                      <a:defRPr/>
                    </a:pPr>
                    <a:fld id="{09C79C09-3F69-41E4-BFFF-46E313940302}"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C-ADA8-4624-883A-5DD866F0947F}"/>
                </c:ext>
              </c:extLst>
            </c:dLbl>
            <c:dLbl>
              <c:idx val="7"/>
              <c:tx>
                <c:rich>
                  <a:bodyPr/>
                  <a:lstStyle/>
                  <a:p>
                    <a:pPr>
                      <a:defRPr/>
                    </a:pPr>
                    <a:fld id="{2A2CF3F5-C60B-4104-B191-8453422F19C1}"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D-ADA8-4624-883A-5DD866F0947F}"/>
                </c:ext>
              </c:extLst>
            </c:dLbl>
            <c:dLbl>
              <c:idx val="8"/>
              <c:tx>
                <c:rich>
                  <a:bodyPr/>
                  <a:lstStyle/>
                  <a:p>
                    <a:pPr>
                      <a:defRPr/>
                    </a:pPr>
                    <a:fld id="{134CDE73-0A0B-435C-9064-C4DFC4ADBB9A}"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E-ADA8-4624-883A-5DD866F0947F}"/>
                </c:ext>
              </c:extLst>
            </c:dLbl>
            <c:dLbl>
              <c:idx val="9"/>
              <c:tx>
                <c:rich>
                  <a:bodyPr/>
                  <a:lstStyle/>
                  <a:p>
                    <a:pPr>
                      <a:defRPr/>
                    </a:pPr>
                    <a:fld id="{573B2C74-B301-422C-8B02-71988090968A}"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F-ADA8-4624-883A-5DD866F0947F}"/>
                </c:ext>
              </c:extLst>
            </c:dLbl>
            <c:dLbl>
              <c:idx val="10"/>
              <c:tx>
                <c:rich>
                  <a:bodyPr/>
                  <a:lstStyle/>
                  <a:p>
                    <a:pPr>
                      <a:defRPr/>
                    </a:pPr>
                    <a:fld id="{899356F1-A20E-4BBE-B51E-969003A81A14}"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0-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bg1"/>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0"/>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Sheet1!$AC$2:$AC$12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Sheet1!$AC$16:$AC$27</c15:f>
                <c15:dlblRangeCache>
                  <c:ptCount val="11"/>
                </c15:dlblRangeCache>
              </c15:datalabelsRange>
            </c:ext>
            <c:ext xmlns:c16="http://schemas.microsoft.com/office/drawing/2014/chart" uri="{C3380CC4-5D6E-409C-BE32-E72D297353CC}">
              <c16:uniqueId val="{00000171-ADA8-4624-883A-5DD866F0947F}"/>
            </c:ext>
          </c:extLst>
        </c:ser>
        <c:ser>
          <c:idx val="22"/>
          <c:order val="22"/>
          <c:tx>
            <c:strRef>
              <c:f>Sheet1!$AD$1</c:f>
              <c:strCache>
                <c:ptCount val="1"/>
                <c:pt idx="0">
                  <c:v>Year 23</c:v>
                </c:pt>
              </c:strCache>
            </c:strRef>
          </c:tx>
          <c:spPr>
            <a:solidFill>
              <a:schemeClr val="accent5">
                <a:lumMod val="80000"/>
              </a:schemeClr>
            </a:solidFill>
            <a:ln>
              <a:noFill/>
            </a:ln>
            <a:effectLst/>
          </c:spPr>
          <c:invertIfNegative val="0"/>
          <c:dPt>
            <c:idx val="0"/>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3-ADA8-4624-883A-5DD866F0947F}"/>
              </c:ext>
            </c:extLst>
          </c:dPt>
          <c:dPt>
            <c:idx val="1"/>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5-ADA8-4624-883A-5DD866F0947F}"/>
              </c:ext>
            </c:extLst>
          </c:dPt>
          <c:dPt>
            <c:idx val="2"/>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7-ADA8-4624-883A-5DD866F0947F}"/>
              </c:ext>
            </c:extLst>
          </c:dPt>
          <c:dPt>
            <c:idx val="3"/>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9-ADA8-4624-883A-5DD866F0947F}"/>
              </c:ext>
            </c:extLst>
          </c:dPt>
          <c:dPt>
            <c:idx val="4"/>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B-ADA8-4624-883A-5DD866F0947F}"/>
              </c:ext>
            </c:extLst>
          </c:dPt>
          <c:dPt>
            <c:idx val="5"/>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D-ADA8-4624-883A-5DD866F0947F}"/>
              </c:ext>
            </c:extLst>
          </c:dPt>
          <c:dPt>
            <c:idx val="6"/>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7F-ADA8-4624-883A-5DD866F0947F}"/>
              </c:ext>
            </c:extLst>
          </c:dPt>
          <c:dPt>
            <c:idx val="7"/>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1-ADA8-4624-883A-5DD866F0947F}"/>
              </c:ext>
            </c:extLst>
          </c:dPt>
          <c:dPt>
            <c:idx val="8"/>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3-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1F6A1F57-74C9-4D54-AB64-873CA0F4D98C}"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73-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00481A50-03C8-4F6D-84C7-DF337D40AF25}"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5-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BDDBEBF2-CC22-425D-AAD1-E542402ECC98}"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7-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3AA03148-7B31-4CA2-8DBF-ACE8E2F7817F}"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9-ADA8-4624-883A-5DD866F0947F}"/>
                </c:ext>
              </c:extLst>
            </c:dLbl>
            <c:dLbl>
              <c:idx val="4"/>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9CA926C9-FB8F-430C-B491-A7F0358FF224}"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B-ADA8-4624-883A-5DD866F0947F}"/>
                </c:ext>
              </c:extLst>
            </c:dLbl>
            <c:dLbl>
              <c:idx val="5"/>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3C8A0086-C88D-45D4-B34D-A7C07371EDEA}"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D-ADA8-4624-883A-5DD866F0947F}"/>
                </c:ext>
              </c:extLst>
            </c:dLbl>
            <c:dLbl>
              <c:idx val="6"/>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579E40BB-AEE1-443F-BEF2-8784DCBFFBE0}"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F-ADA8-4624-883A-5DD866F0947F}"/>
                </c:ext>
              </c:extLst>
            </c:dLbl>
            <c:dLbl>
              <c:idx val="7"/>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0FEFAC24-FF5A-473E-89A2-3C95195CACE2}"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1-ADA8-4624-883A-5DD866F0947F}"/>
                </c:ext>
              </c:extLst>
            </c:dLbl>
            <c:dLbl>
              <c:idx val="8"/>
              <c:delete val="1"/>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183-ADA8-4624-883A-5DD866F0947F}"/>
                </c:ext>
              </c:extLst>
            </c:dLbl>
            <c:dLbl>
              <c:idx val="9"/>
              <c:tx>
                <c:rich>
                  <a:bodyPr/>
                  <a:lstStyle/>
                  <a:p>
                    <a:pPr>
                      <a:defRPr/>
                    </a:pPr>
                    <a:fld id="{86C5B91E-2FE6-457F-9894-8A4BDEFCAA01}"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4-ADA8-4624-883A-5DD866F0947F}"/>
                </c:ext>
              </c:extLst>
            </c:dLbl>
            <c:dLbl>
              <c:idx val="10"/>
              <c:tx>
                <c:rich>
                  <a:bodyPr/>
                  <a:lstStyle/>
                  <a:p>
                    <a:pPr>
                      <a:defRPr/>
                    </a:pPr>
                    <a:fld id="{19B56BD3-BB58-4A8C-B8B4-21D622F9EBAF}"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5-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tx1">
                        <a:lumMod val="75000"/>
                        <a:lumOff val="25000"/>
                      </a:schemeClr>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Sheet1!$AD$2:$AD$12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Sheet1!$AD$16:$AD$27</c15:f>
                <c15:dlblRangeCache>
                  <c:ptCount val="11"/>
                </c15:dlblRangeCache>
              </c15:datalabelsRange>
            </c:ext>
            <c:ext xmlns:c16="http://schemas.microsoft.com/office/drawing/2014/chart" uri="{C3380CC4-5D6E-409C-BE32-E72D297353CC}">
              <c16:uniqueId val="{00000186-ADA8-4624-883A-5DD866F0947F}"/>
            </c:ext>
          </c:extLst>
        </c:ser>
        <c:ser>
          <c:idx val="23"/>
          <c:order val="23"/>
          <c:tx>
            <c:strRef>
              <c:f>Sheet1!$AE$1</c:f>
              <c:strCache>
                <c:ptCount val="1"/>
                <c:pt idx="0">
                  <c:v>Year 24</c:v>
                </c:pt>
              </c:strCache>
            </c:strRef>
          </c:tx>
          <c:spPr>
            <a:solidFill>
              <a:schemeClr val="accent6">
                <a:lumMod val="80000"/>
              </a:schemeClr>
            </a:solidFill>
            <a:ln>
              <a:noFill/>
            </a:ln>
            <a:effectLst/>
          </c:spPr>
          <c:invertIfNegative val="0"/>
          <c:dPt>
            <c:idx val="0"/>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8-ADA8-4624-883A-5DD866F0947F}"/>
              </c:ext>
            </c:extLst>
          </c:dPt>
          <c:dPt>
            <c:idx val="1"/>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A-ADA8-4624-883A-5DD866F0947F}"/>
              </c:ext>
            </c:extLst>
          </c:dPt>
          <c:dPt>
            <c:idx val="2"/>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C-ADA8-4624-883A-5DD866F0947F}"/>
              </c:ext>
            </c:extLst>
          </c:dPt>
          <c:dPt>
            <c:idx val="3"/>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8E-ADA8-4624-883A-5DD866F0947F}"/>
              </c:ext>
            </c:extLst>
          </c:dPt>
          <c:dPt>
            <c:idx val="4"/>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0-ADA8-4624-883A-5DD866F0947F}"/>
              </c:ext>
            </c:extLst>
          </c:dPt>
          <c:dPt>
            <c:idx val="5"/>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2-ADA8-4624-883A-5DD866F0947F}"/>
              </c:ext>
            </c:extLst>
          </c:dPt>
          <c:dPt>
            <c:idx val="6"/>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4-ADA8-4624-883A-5DD866F0947F}"/>
              </c:ext>
            </c:extLst>
          </c:dPt>
          <c:dPt>
            <c:idx val="7"/>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6-ADA8-4624-883A-5DD866F0947F}"/>
              </c:ext>
            </c:extLst>
          </c:dPt>
          <c:dPt>
            <c:idx val="8"/>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8-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4C7045E6-6709-44B2-8880-7359DD37AA5A}"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88-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59061D80-530E-44F9-B7D3-C3E4171DADA0}"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A-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01873799-E2D0-4BC0-B304-D7A1B3D387ED}"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C-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FDD11B74-5F40-40FA-8E50-A9301B8E98E1}"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E-ADA8-4624-883A-5DD866F0947F}"/>
                </c:ext>
              </c:extLst>
            </c:dLbl>
            <c:dLbl>
              <c:idx val="4"/>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D96C4357-D70C-4106-BBCC-B397294E2071}"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0-ADA8-4624-883A-5DD866F0947F}"/>
                </c:ext>
              </c:extLst>
            </c:dLbl>
            <c:dLbl>
              <c:idx val="5"/>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45E47CBF-5255-4389-97CF-B86ECE7CAA86}"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2-ADA8-4624-883A-5DD866F0947F}"/>
                </c:ext>
              </c:extLst>
            </c:dLbl>
            <c:dLbl>
              <c:idx val="6"/>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D9347F88-7020-46B3-BB64-2DBC9FBCD82F}"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4-ADA8-4624-883A-5DD866F0947F}"/>
                </c:ext>
              </c:extLst>
            </c:dLbl>
            <c:dLbl>
              <c:idx val="7"/>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C9805C72-7648-4610-8EE9-3A1C5D113B0E}"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6-ADA8-4624-883A-5DD866F0947F}"/>
                </c:ext>
              </c:extLst>
            </c:dLbl>
            <c:dLbl>
              <c:idx val="8"/>
              <c:delete val="1"/>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198-ADA8-4624-883A-5DD866F0947F}"/>
                </c:ext>
              </c:extLst>
            </c:dLbl>
            <c:dLbl>
              <c:idx val="9"/>
              <c:tx>
                <c:rich>
                  <a:bodyPr/>
                  <a:lstStyle/>
                  <a:p>
                    <a:pPr>
                      <a:defRPr/>
                    </a:pPr>
                    <a:fld id="{B585F7C9-465D-4032-9C6F-59B5EE86B2DB}"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9-ADA8-4624-883A-5DD866F0947F}"/>
                </c:ext>
              </c:extLst>
            </c:dLbl>
            <c:dLbl>
              <c:idx val="10"/>
              <c:tx>
                <c:rich>
                  <a:bodyPr/>
                  <a:lstStyle/>
                  <a:p>
                    <a:pPr>
                      <a:defRPr/>
                    </a:pPr>
                    <a:fld id="{E1E502CD-2044-499C-92B7-B57B9A37234E}"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A-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tx1">
                        <a:lumMod val="75000"/>
                        <a:lumOff val="25000"/>
                      </a:schemeClr>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Sheet1!$AE$2:$AE$12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Sheet1!$AE$16:$AE$27</c15:f>
                <c15:dlblRangeCache>
                  <c:ptCount val="11"/>
                </c15:dlblRangeCache>
              </c15:datalabelsRange>
            </c:ext>
            <c:ext xmlns:c16="http://schemas.microsoft.com/office/drawing/2014/chart" uri="{C3380CC4-5D6E-409C-BE32-E72D297353CC}">
              <c16:uniqueId val="{0000019B-ADA8-4624-883A-5DD866F0947F}"/>
            </c:ext>
          </c:extLst>
        </c:ser>
        <c:ser>
          <c:idx val="24"/>
          <c:order val="24"/>
          <c:tx>
            <c:strRef>
              <c:f>Sheet1!$AF$1</c:f>
              <c:strCache>
                <c:ptCount val="1"/>
                <c:pt idx="0">
                  <c:v>Year 25</c:v>
                </c:pt>
              </c:strCache>
            </c:strRef>
          </c:tx>
          <c:spPr>
            <a:solidFill>
              <a:schemeClr val="accent1">
                <a:lumMod val="60000"/>
                <a:lumOff val="40000"/>
              </a:schemeClr>
            </a:solidFill>
            <a:ln>
              <a:noFill/>
            </a:ln>
            <a:effectLst/>
          </c:spPr>
          <c:invertIfNegative val="0"/>
          <c:dPt>
            <c:idx val="0"/>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D-ADA8-4624-883A-5DD866F0947F}"/>
              </c:ext>
            </c:extLst>
          </c:dPt>
          <c:dPt>
            <c:idx val="1"/>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9F-ADA8-4624-883A-5DD866F0947F}"/>
              </c:ext>
            </c:extLst>
          </c:dPt>
          <c:dPt>
            <c:idx val="2"/>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1-ADA8-4624-883A-5DD866F0947F}"/>
              </c:ext>
            </c:extLst>
          </c:dPt>
          <c:dPt>
            <c:idx val="3"/>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3-ADA8-4624-883A-5DD866F0947F}"/>
              </c:ext>
            </c:extLst>
          </c:dPt>
          <c:dPt>
            <c:idx val="4"/>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5-ADA8-4624-883A-5DD866F0947F}"/>
              </c:ext>
            </c:extLst>
          </c:dPt>
          <c:dPt>
            <c:idx val="5"/>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7-ADA8-4624-883A-5DD866F0947F}"/>
              </c:ext>
            </c:extLst>
          </c:dPt>
          <c:dPt>
            <c:idx val="6"/>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9-ADA8-4624-883A-5DD866F0947F}"/>
              </c:ext>
            </c:extLst>
          </c:dPt>
          <c:dPt>
            <c:idx val="7"/>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B-ADA8-4624-883A-5DD866F0947F}"/>
              </c:ext>
            </c:extLst>
          </c:dPt>
          <c:dPt>
            <c:idx val="8"/>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AD-ADA8-4624-883A-5DD866F0947F}"/>
              </c:ext>
            </c:extLst>
          </c:dPt>
          <c:dLbls>
            <c:dLbl>
              <c:idx val="0"/>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991A59AD-D2DB-4F0C-9085-019EC5CC1320}"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9D-ADA8-4624-883A-5DD866F0947F}"/>
                </c:ext>
              </c:extLst>
            </c:dLbl>
            <c:dLbl>
              <c:idx val="1"/>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1DEF69A4-282D-4640-83EE-616A41389FB3}"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F-ADA8-4624-883A-5DD866F0947F}"/>
                </c:ext>
              </c:extLst>
            </c:dLbl>
            <c:dLbl>
              <c:idx val="2"/>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4BBB850C-6439-472C-A771-38F7F542DB94}"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1-ADA8-4624-883A-5DD866F0947F}"/>
                </c:ext>
              </c:extLst>
            </c:dLbl>
            <c:dLbl>
              <c:idx val="3"/>
              <c:tx>
                <c:rich>
                  <a:bodyPr rot="0" spcFirstLastPara="1" vertOverflow="ellipsis" vert="horz" wrap="square" lIns="38100" tIns="19050" rIns="38100" bIns="19050" anchor="ctr" anchorCtr="1">
                    <a:spAutoFit/>
                  </a:bodyPr>
                  <a:lstStyle/>
                  <a:p>
                    <a:pPr>
                      <a:defRPr sz="600" b="0" i="0" u="none" strike="noStrike" kern="1200" baseline="0">
                        <a:solidFill>
                          <a:schemeClr val="tx1"/>
                        </a:solidFill>
                        <a:latin typeface="+mn-lt"/>
                        <a:ea typeface="+mn-ea"/>
                        <a:cs typeface="+mn-cs"/>
                      </a:defRPr>
                    </a:pPr>
                    <a:fld id="{273FF312-87F1-4F31-88E7-FDD908601E08}" type="CELLRANGE">
                      <a:rPr lang="en-US"/>
                      <a:pPr>
                        <a:defRPr sz="6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3-ADA8-4624-883A-5DD866F0947F}"/>
                </c:ext>
              </c:extLst>
            </c:dLbl>
            <c:dLbl>
              <c:idx val="4"/>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21134221-F374-43C8-A1F0-38C5E28EF520}"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5-ADA8-4624-883A-5DD866F0947F}"/>
                </c:ext>
              </c:extLst>
            </c:dLbl>
            <c:dLbl>
              <c:idx val="5"/>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FBFEB630-6554-4839-ADE7-C24489E3B3EA}"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7-ADA8-4624-883A-5DD866F0947F}"/>
                </c:ext>
              </c:extLst>
            </c:dLbl>
            <c:dLbl>
              <c:idx val="6"/>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68DC4517-922A-484D-A9FB-C992DAECDCA1}"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9-ADA8-4624-883A-5DD866F0947F}"/>
                </c:ext>
              </c:extLst>
            </c:dLbl>
            <c:dLbl>
              <c:idx val="7"/>
              <c:tx>
                <c:rich>
                  <a:bodyPr rot="0" spcFirstLastPara="1" vertOverflow="ellipsis" vert="horz" wrap="square" lIns="38100" tIns="19050" rIns="38100" bIns="19050" anchor="ctr" anchorCtr="1">
                    <a:spAutoFit/>
                  </a:bodyPr>
                  <a:lstStyle/>
                  <a:p>
                    <a:pPr>
                      <a:defRPr sz="600" b="0" i="0" u="none" strike="noStrike" kern="1200" baseline="0">
                        <a:solidFill>
                          <a:schemeClr val="bg1"/>
                        </a:solidFill>
                        <a:latin typeface="+mn-lt"/>
                        <a:ea typeface="+mn-ea"/>
                        <a:cs typeface="+mn-cs"/>
                      </a:defRPr>
                    </a:pPr>
                    <a:fld id="{2DB7446C-235A-4C38-8823-29E2473CFAAA}" type="CELLRANGE">
                      <a:rPr lang="en-US"/>
                      <a:pPr>
                        <a:defRPr sz="6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B-ADA8-4624-883A-5DD866F0947F}"/>
                </c:ext>
              </c:extLst>
            </c:dLbl>
            <c:dLbl>
              <c:idx val="8"/>
              <c:delete val="1"/>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1AD-ADA8-4624-883A-5DD866F0947F}"/>
                </c:ext>
              </c:extLst>
            </c:dLbl>
            <c:dLbl>
              <c:idx val="9"/>
              <c:tx>
                <c:rich>
                  <a:bodyPr/>
                  <a:lstStyle/>
                  <a:p>
                    <a:pPr>
                      <a:defRPr/>
                    </a:pPr>
                    <a:fld id="{932D1A5C-00E5-48A1-B3F1-88074F35510E}"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E-ADA8-4624-883A-5DD866F0947F}"/>
                </c:ext>
              </c:extLst>
            </c:dLbl>
            <c:dLbl>
              <c:idx val="10"/>
              <c:tx>
                <c:rich>
                  <a:bodyPr/>
                  <a:lstStyle/>
                  <a:p>
                    <a:pPr>
                      <a:defRPr/>
                    </a:pPr>
                    <a:fld id="{5E279041-79D2-4401-9FFE-28F4059E9A0B}"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F-ADA8-4624-883A-5DD866F0947F}"/>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smtId="4294967295">
                    <a:solidFill>
                      <a:schemeClr val="tx1">
                        <a:lumMod val="75000"/>
                        <a:lumOff val="25000"/>
                      </a:schemeClr>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Sheet1!$AF$2:$AF$12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Sheet1!$AF$16:$AF$27</c15:f>
                <c15:dlblRangeCache>
                  <c:ptCount val="11"/>
                </c15:dlblRangeCache>
              </c15:datalabelsRange>
            </c:ext>
            <c:ext xmlns:c16="http://schemas.microsoft.com/office/drawing/2014/chart" uri="{C3380CC4-5D6E-409C-BE32-E72D297353CC}">
              <c16:uniqueId val="{000001B0-ADA8-4624-883A-5DD866F0947F}"/>
            </c:ext>
          </c:extLst>
        </c:ser>
        <c:ser>
          <c:idx val="25"/>
          <c:order val="25"/>
          <c:tx>
            <c:strRef>
              <c:f>Sheet1!$AG$1</c:f>
              <c:strCache>
                <c:ptCount val="1"/>
                <c:pt idx="0">
                  <c:v>Year 26</c:v>
                </c:pt>
              </c:strCache>
            </c:strRef>
          </c:tx>
          <c:spPr>
            <a:solidFill>
              <a:schemeClr val="accent2">
                <a:lumMod val="60000"/>
                <a:lumOff val="40000"/>
              </a:schemeClr>
            </a:solidFill>
            <a:ln>
              <a:noFill/>
            </a:ln>
            <a:effectLst/>
          </c:spPr>
          <c:invertIfNegative val="0"/>
          <c:dPt>
            <c:idx val="0"/>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2-ADA8-4624-883A-5DD866F0947F}"/>
              </c:ext>
            </c:extLst>
          </c:dPt>
          <c:dPt>
            <c:idx val="1"/>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4-ADA8-4624-883A-5DD866F0947F}"/>
              </c:ext>
            </c:extLst>
          </c:dPt>
          <c:dPt>
            <c:idx val="2"/>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6-ADA8-4624-883A-5DD866F0947F}"/>
              </c:ext>
            </c:extLst>
          </c:dPt>
          <c:dPt>
            <c:idx val="3"/>
            <c:invertIfNegative val="0"/>
            <c:bubble3D val="0"/>
            <c:spPr>
              <a:solidFill>
                <a:schemeClr val="bg2"/>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8-ADA8-4624-883A-5DD866F0947F}"/>
              </c:ext>
            </c:extLst>
          </c:dPt>
          <c:dPt>
            <c:idx val="4"/>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A-ADA8-4624-883A-5DD866F0947F}"/>
              </c:ext>
            </c:extLst>
          </c:dPt>
          <c:dPt>
            <c:idx val="5"/>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C-ADA8-4624-883A-5DD866F0947F}"/>
              </c:ext>
            </c:extLst>
          </c:dPt>
          <c:dPt>
            <c:idx val="6"/>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BE-ADA8-4624-883A-5DD866F0947F}"/>
              </c:ext>
            </c:extLst>
          </c:dPt>
          <c:dPt>
            <c:idx val="7"/>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C0-ADA8-4624-883A-5DD866F0947F}"/>
              </c:ext>
            </c:extLst>
          </c:dPt>
          <c:dPt>
            <c:idx val="8"/>
            <c:invertIfNegative val="0"/>
            <c:bubble3D val="0"/>
            <c:spPr>
              <a:solidFill>
                <a:schemeClr val="accent3"/>
              </a:solidFill>
              <a:ln>
                <a:noFill/>
              </a:ln>
              <a:effectLst/>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1C2-ADA8-4624-883A-5DD866F0947F}"/>
              </c:ext>
            </c:extLst>
          </c:dPt>
          <c:dLbls>
            <c:dLbl>
              <c:idx val="0"/>
              <c:tx>
                <c:rich>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fld id="{812AF4F0-EC80-48EE-9432-9614F1FB55F2}" type="CELLRANGE">
                      <a:rPr lang="en-US"/>
                      <a:pPr>
                        <a:defRPr sz="9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dlblFieldTable/>
                  <c15:showDataLabelsRange val="1"/>
                </c:ext>
                <c:ext xmlns:c16="http://schemas.microsoft.com/office/drawing/2014/chart" uri="{C3380CC4-5D6E-409C-BE32-E72D297353CC}">
                  <c16:uniqueId val="{000001B2-ADA8-4624-883A-5DD866F0947F}"/>
                </c:ext>
              </c:extLst>
            </c:dLbl>
            <c:dLbl>
              <c:idx val="1"/>
              <c:tx>
                <c:rich>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fld id="{F0E728AE-6377-4057-99D8-3310D3526B5A}" type="CELLRANGE">
                      <a:rPr lang="en-US"/>
                      <a:pPr>
                        <a:defRPr sz="9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4-ADA8-4624-883A-5DD866F0947F}"/>
                </c:ext>
              </c:extLst>
            </c:dLbl>
            <c:dLbl>
              <c:idx val="2"/>
              <c:tx>
                <c:rich>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fld id="{ABD5226C-8A55-401A-93B9-8B3B8B5E3B6A}" type="CELLRANGE">
                      <a:rPr lang="en-US"/>
                      <a:pPr>
                        <a:defRPr sz="9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6-ADA8-4624-883A-5DD866F0947F}"/>
                </c:ext>
              </c:extLst>
            </c:dLbl>
            <c:dLbl>
              <c:idx val="3"/>
              <c:tx>
                <c:rich>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fld id="{E659AA50-A551-447A-B9CC-2F510D70AA68}" type="CELLRANGE">
                      <a:rPr lang="en-US"/>
                      <a:pPr>
                        <a:defRPr sz="900" b="0" i="0" u="none" strike="noStrike" kern="1200" baseline="0">
                          <a:solidFill>
                            <a:schemeClr val="tx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8-ADA8-4624-883A-5DD866F0947F}"/>
                </c:ext>
              </c:extLst>
            </c:dLbl>
            <c:dLbl>
              <c:idx val="4"/>
              <c:tx>
                <c:rich>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fld id="{E6414CB4-8B41-4D68-BEC5-8C5226069480}" type="CELLRANGE">
                      <a:rPr lang="en-US"/>
                      <a:pPr>
                        <a:defRPr sz="9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A-ADA8-4624-883A-5DD866F0947F}"/>
                </c:ext>
              </c:extLst>
            </c:dLbl>
            <c:dLbl>
              <c:idx val="5"/>
              <c:tx>
                <c:rich>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fld id="{C086441E-8BB1-4926-932D-F73333171EDC}" type="CELLRANGE">
                      <a:rPr lang="en-US"/>
                      <a:pPr>
                        <a:defRPr sz="9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C-ADA8-4624-883A-5DD866F0947F}"/>
                </c:ext>
              </c:extLst>
            </c:dLbl>
            <c:dLbl>
              <c:idx val="6"/>
              <c:tx>
                <c:rich>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fld id="{D79FD7B1-FC6E-4499-AC72-14F5F7443AE9}" type="CELLRANGE">
                      <a:rPr lang="en-US"/>
                      <a:pPr>
                        <a:defRPr sz="9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E-ADA8-4624-883A-5DD866F0947F}"/>
                </c:ext>
              </c:extLst>
            </c:dLbl>
            <c:dLbl>
              <c:idx val="7"/>
              <c:tx>
                <c:rich>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fld id="{94412FD5-E506-44A3-BD6E-A9007BEEC31C}" type="CELLRANGE">
                      <a:rPr lang="en-US"/>
                      <a:pPr>
                        <a:defRPr sz="900" b="0" i="0" u="none" strike="noStrike" kern="1200" baseline="0">
                          <a:solidFill>
                            <a:schemeClr val="bg1"/>
                          </a:solidFill>
                          <a:latin typeface="+mn-lt"/>
                          <a:ea typeface="+mn-ea"/>
                          <a:cs typeface="+mn-cs"/>
                        </a:defRPr>
                      </a:pPr>
                      <a:t>[CELLRANGE]</a:t>
                    </a:fld>
                    <a:endParaRPr lang="en-US"/>
                  </a:p>
                </c:rich>
              </c:tx>
              <c:spPr>
                <a:noFill/>
                <a:ln>
                  <a:noFill/>
                </a:ln>
                <a:effectLst/>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0-ADA8-4624-883A-5DD866F0947F}"/>
                </c:ext>
              </c:extLst>
            </c:dLbl>
            <c:dLbl>
              <c:idx val="8"/>
              <c:delete val="1"/>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1C2-ADA8-4624-883A-5DD866F0947F}"/>
                </c:ext>
              </c:extLst>
            </c:dLbl>
            <c:dLbl>
              <c:idx val="9"/>
              <c:tx>
                <c:rich>
                  <a:bodyPr/>
                  <a:lstStyle/>
                  <a:p>
                    <a:pPr>
                      <a:defRPr/>
                    </a:pPr>
                    <a:fld id="{514913CD-6625-4D48-9E18-9600D617BA88}"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3-ADA8-4624-883A-5DD866F0947F}"/>
                </c:ext>
              </c:extLst>
            </c:dLbl>
            <c:dLbl>
              <c:idx val="10"/>
              <c:tx>
                <c:rich>
                  <a:bodyPr/>
                  <a:lstStyle/>
                  <a:p>
                    <a:pPr>
                      <a:defRPr/>
                    </a:pPr>
                    <a:fld id="{C545DFB9-3ECB-4168-9AA6-8F4BE6FC7FE5}" type="CELLRANGE">
                      <a:rPr lang="en-US"/>
                      <a:pPr>
                        <a:defRPr/>
                      </a:pPr>
                      <a:t>[CELLRANGE]</a:t>
                    </a:fld>
                    <a:endParaRPr lang="en-US"/>
                  </a:p>
                </c:rich>
              </c:tx>
              <c:spPr/>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4-ADA8-4624-883A-5DD866F0947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mn-lt"/>
                    <a:ea typeface="+mn-ea"/>
                    <a:cs typeface="+mn-cs"/>
                  </a:defRPr>
                </a:pPr>
                <a:endParaRPr lang="en-US"/>
              </a:p>
            </c:txPr>
            <c:dLblPos val="ctr"/>
            <c:showLegendKey val="0"/>
            <c:showVal val="0"/>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c:spPr>
                </c15:leaderLines>
              </c:ext>
            </c:extLst>
          </c:dLbls>
          <c:cat>
            <c:strRef>
              <c:f>Sheet1!$G$2:$G$12</c:f>
              <c:strCache>
                <c:ptCount val="11"/>
                <c:pt idx="0">
                  <c:v>-50% to -40%</c:v>
                </c:pt>
                <c:pt idx="1">
                  <c:v>-40% to -30%</c:v>
                </c:pt>
                <c:pt idx="2">
                  <c:v>-30% to -20%</c:v>
                </c:pt>
                <c:pt idx="3">
                  <c:v>-20% to -10%</c:v>
                </c:pt>
                <c:pt idx="4">
                  <c:v>-10% to 0%</c:v>
                </c:pt>
                <c:pt idx="5">
                  <c:v>0% to 10%</c:v>
                </c:pt>
                <c:pt idx="6">
                  <c:v>10% to 20%</c:v>
                </c:pt>
                <c:pt idx="7">
                  <c:v>20% to 30%</c:v>
                </c:pt>
                <c:pt idx="8">
                  <c:v>30% to 40%</c:v>
                </c:pt>
                <c:pt idx="9">
                  <c:v>40% to 50%</c:v>
                </c:pt>
                <c:pt idx="10">
                  <c:v>50% to 60%</c:v>
                </c:pt>
              </c:strCache>
            </c:strRef>
          </c:cat>
          <c:val>
            <c:numRef>
              <c:f>Sheet1!$AG$2:$AG$12</c:f>
              <c:numCache>
                <c:formatCode>General</c:formatCode>
                <c:ptCount val="11"/>
                <c:pt idx="0">
                  <c:v>0</c:v>
                </c:pt>
                <c:pt idx="1">
                  <c:v>0</c:v>
                </c:pt>
                <c:pt idx="2">
                  <c:v>0</c:v>
                </c:pt>
                <c:pt idx="3">
                  <c:v>0</c:v>
                </c:pt>
                <c:pt idx="4">
                  <c:v>0</c:v>
                </c:pt>
                <c:pt idx="5">
                  <c:v>0</c:v>
                </c:pt>
                <c:pt idx="6">
                  <c:v>0</c:v>
                </c:pt>
                <c:pt idx="7">
                  <c:v>0</c:v>
                </c:pt>
                <c:pt idx="8">
                  <c:v>0</c:v>
                </c:pt>
                <c:pt idx="9">
                  <c:v>0</c:v>
                </c:pt>
                <c:pt idx="1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02D57815-91ED-43cb-92C2-25804820EDAC}">
              <c15:datalabelsRange>
                <c15:f>Sheet1!$AG$16:$AG$27</c15:f>
                <c15:dlblRangeCache>
                  <c:ptCount val="11"/>
                </c15:dlblRangeCache>
              </c15:datalabelsRange>
            </c:ext>
            <c:ext xmlns:c16="http://schemas.microsoft.com/office/drawing/2014/chart" uri="{C3380CC4-5D6E-409C-BE32-E72D297353CC}">
              <c16:uniqueId val="{000001C5-ADA8-4624-883A-5DD866F0947F}"/>
            </c:ext>
          </c:extLst>
        </c:ser>
        <c:dLbls>
          <c:showLegendKey val="0"/>
          <c:showVal val="0"/>
          <c:showCatName val="0"/>
          <c:showSerName val="0"/>
          <c:showPercent val="0"/>
          <c:showBubbleSize val="0"/>
        </c:dLbls>
        <c:gapWidth val="0"/>
        <c:overlap val="100"/>
        <c:axId val="2028836992"/>
        <c:axId val="1897248880"/>
      </c:barChart>
      <c:catAx>
        <c:axId val="2028836992"/>
        <c:scaling>
          <c:orientation val="minMax"/>
        </c:scaling>
        <c:delete val="0"/>
        <c:axPos val="b"/>
        <c:numFmt formatCode="General" sourceLinked="1"/>
        <c:majorTickMark val="none"/>
        <c:minorTickMark val="none"/>
        <c:tickLblPos val="nextTo"/>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mn-lt"/>
                <a:ea typeface="+mn-ea"/>
                <a:cs typeface="+mn-cs"/>
              </a:defRPr>
            </a:pPr>
            <a:endParaRPr lang="en-US"/>
          </a:p>
        </c:txPr>
        <c:crossAx val="1897248880"/>
        <c:crosses val="autoZero"/>
        <c:auto val="0"/>
        <c:lblAlgn val="ctr"/>
        <c:lblOffset val="100"/>
        <c:noMultiLvlLbl val="0"/>
      </c:catAx>
      <c:valAx>
        <c:axId val="1897248880"/>
        <c:scaling>
          <c:orientation val="minMax"/>
          <c:max val="17"/>
        </c:scaling>
        <c:delete val="1"/>
        <c:axPos val="l"/>
        <c:numFmt formatCode="0%" sourceLinked="0"/>
        <c:majorTickMark val="out"/>
        <c:minorTickMark val="none"/>
        <c:tickLblPos val="nextTo"/>
        <c:crossAx val="2028836992"/>
        <c:crosses val="autoZero"/>
        <c:crossBetween val="between"/>
        <c:majorUnit val="1"/>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64500224590302"/>
          <c:y val="5.9826646000146866E-2"/>
          <c:w val="0.48117384314537048"/>
          <c:h val="0.8259584903717041"/>
        </c:manualLayout>
      </c:layout>
      <c:barChart>
        <c:barDir val="bar"/>
        <c:grouping val="clustered"/>
        <c:varyColors val="0"/>
        <c:ser>
          <c:idx val="0"/>
          <c:order val="0"/>
          <c:tx>
            <c:strRef>
              <c:f>Sheet1!$B$1</c:f>
              <c:strCache>
                <c:ptCount val="1"/>
                <c:pt idx="0">
                  <c:v>Market</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37BC-4CC4-AFDD-E9203893B6F1}"/>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7BC-4CC4-AFDD-E9203893B6F1}"/>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37BC-4CC4-AFDD-E9203893B6F1}"/>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0.63171355498000004</c:v>
                </c:pt>
                <c:pt idx="1">
                  <c:v>0.74927113702000003</c:v>
                </c:pt>
                <c:pt idx="2">
                  <c:v>0.83745583038000004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DB7E-40CB-B7B9-6E9ABA67575E}"/>
            </c:ext>
          </c:extLst>
        </c:ser>
        <c:dLbls>
          <c:showLegendKey val="0"/>
          <c:showVal val="0"/>
          <c:showCatName val="0"/>
          <c:showSerName val="0"/>
          <c:showPercent val="0"/>
          <c:showBubbleSize val="0"/>
        </c:dLbls>
        <c:gapWidth val="50"/>
        <c:axId val="435089792"/>
        <c:axId val="435091328"/>
      </c:barChart>
      <c:catAx>
        <c:axId val="435089792"/>
        <c:scaling>
          <c:orientation val="minMax"/>
        </c:scaling>
        <c:delete val="0"/>
        <c:axPos val="l"/>
        <c:numFmt formatCode="General" sourceLinked="0"/>
        <c:majorTickMark val="none"/>
        <c:minorTickMark val="none"/>
        <c:tickLblPos val="nextTo"/>
        <c:crossAx val="435091328"/>
        <c:crosses val="autoZero"/>
        <c:auto val="0"/>
        <c:lblAlgn val="ctr"/>
        <c:lblOffset val="100"/>
        <c:noMultiLvlLbl val="0"/>
      </c:catAx>
      <c:valAx>
        <c:axId val="435091328"/>
        <c:scaling>
          <c:orientation val="minMax"/>
          <c:max val="1"/>
          <c:min val="0"/>
        </c:scaling>
        <c:delete val="1"/>
        <c:axPos val="b"/>
        <c:numFmt formatCode="0%" sourceLinked="1"/>
        <c:majorTickMark val="out"/>
        <c:minorTickMark val="none"/>
        <c:tickLblPos val="none"/>
        <c:crossAx val="435089792"/>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64500224590302"/>
          <c:y val="5.9826646000146866E-2"/>
          <c:w val="0.48117384314537048"/>
          <c:h val="0.8259584903717041"/>
        </c:manualLayout>
      </c:layout>
      <c:barChart>
        <c:barDir val="bar"/>
        <c:grouping val="clustered"/>
        <c:varyColors val="0"/>
        <c:ser>
          <c:idx val="0"/>
          <c:order val="0"/>
          <c:tx>
            <c:strRef>
              <c:f>Sheet1!$B$1</c:f>
              <c:strCache>
                <c:ptCount val="1"/>
                <c:pt idx="0">
                  <c:v>MARKET beat T-BILLS</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C0F8-4670-9A40-9EEE1B69BD76}"/>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0F8-4670-9A40-9EEE1B69BD76}"/>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C0F8-4670-9A40-9EEE1B69BD76}"/>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0.70008718395000002</c:v>
                </c:pt>
                <c:pt idx="1">
                  <c:v>0.78798908097999998</c:v>
                </c:pt>
                <c:pt idx="2">
                  <c:v>0.85948026948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94FC-4B8F-B2D3-361F038C3A49}"/>
            </c:ext>
          </c:extLst>
        </c:ser>
        <c:dLbls>
          <c:showLegendKey val="0"/>
          <c:showVal val="0"/>
          <c:showCatName val="0"/>
          <c:showSerName val="0"/>
          <c:showPercent val="0"/>
          <c:showBubbleSize val="0"/>
        </c:dLbls>
        <c:gapWidth val="50"/>
        <c:axId val="435359104"/>
        <c:axId val="435364992"/>
      </c:barChart>
      <c:catAx>
        <c:axId val="435359104"/>
        <c:scaling>
          <c:orientation val="minMax"/>
        </c:scaling>
        <c:delete val="0"/>
        <c:axPos val="l"/>
        <c:numFmt formatCode="General" sourceLinked="0"/>
        <c:majorTickMark val="none"/>
        <c:minorTickMark val="none"/>
        <c:tickLblPos val="nextTo"/>
        <c:crossAx val="435364992"/>
        <c:crosses val="autoZero"/>
        <c:auto val="0"/>
        <c:lblAlgn val="ctr"/>
        <c:lblOffset val="100"/>
        <c:noMultiLvlLbl val="0"/>
      </c:catAx>
      <c:valAx>
        <c:axId val="435364992"/>
        <c:scaling>
          <c:orientation val="minMax"/>
          <c:max val="1"/>
          <c:min val="0"/>
        </c:scaling>
        <c:delete val="1"/>
        <c:axPos val="b"/>
        <c:numFmt formatCode="0%" sourceLinked="1"/>
        <c:majorTickMark val="out"/>
        <c:minorTickMark val="none"/>
        <c:tickLblPos val="none"/>
        <c:crossAx val="435359104"/>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72793412208557"/>
          <c:y val="5.9826646000146866E-2"/>
          <c:w val="0.48117384314537048"/>
          <c:h val="0.8259584903717041"/>
        </c:manualLayout>
      </c:layout>
      <c:barChart>
        <c:barDir val="bar"/>
        <c:grouping val="clustered"/>
        <c:varyColors val="0"/>
        <c:ser>
          <c:idx val="0"/>
          <c:order val="0"/>
          <c:tx>
            <c:strRef>
              <c:f>Sheet1!$B$1</c:f>
              <c:strCache>
                <c:ptCount val="1"/>
                <c:pt idx="0">
                  <c:v>Market</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FF84-49C1-A753-85DA0E4B2B93}"/>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F84-49C1-A753-85DA0E4B2B93}"/>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FF84-49C1-A753-85DA0E4B2B93}"/>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0.62123893804999997</c:v>
                </c:pt>
                <c:pt idx="1">
                  <c:v>0.71760154738000004</c:v>
                </c:pt>
                <c:pt idx="2">
                  <c:v>0.94529540480999996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6C44-44A4-89D2-27C4EEF5B8C5}"/>
            </c:ext>
          </c:extLst>
        </c:ser>
        <c:dLbls>
          <c:showLegendKey val="0"/>
          <c:showVal val="0"/>
          <c:showCatName val="0"/>
          <c:showSerName val="0"/>
          <c:showPercent val="0"/>
          <c:showBubbleSize val="0"/>
        </c:dLbls>
        <c:gapWidth val="50"/>
        <c:axId val="435006080"/>
        <c:axId val="435032448"/>
      </c:barChart>
      <c:catAx>
        <c:axId val="435006080"/>
        <c:scaling>
          <c:orientation val="minMax"/>
        </c:scaling>
        <c:delete val="0"/>
        <c:axPos val="l"/>
        <c:numFmt formatCode="General" sourceLinked="0"/>
        <c:majorTickMark val="none"/>
        <c:minorTickMark val="none"/>
        <c:tickLblPos val="nextTo"/>
        <c:crossAx val="435032448"/>
        <c:crosses val="autoZero"/>
        <c:auto val="0"/>
        <c:lblAlgn val="ctr"/>
        <c:lblOffset val="100"/>
        <c:noMultiLvlLbl val="0"/>
      </c:catAx>
      <c:valAx>
        <c:axId val="435032448"/>
        <c:scaling>
          <c:orientation val="minMax"/>
          <c:max val="1"/>
          <c:min val="0"/>
        </c:scaling>
        <c:delete val="1"/>
        <c:axPos val="b"/>
        <c:numFmt formatCode="0%" sourceLinked="1"/>
        <c:majorTickMark val="out"/>
        <c:minorTickMark val="none"/>
        <c:tickLblPos val="none"/>
        <c:crossAx val="435006080"/>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72793412208557"/>
          <c:y val="5.9826646000146866E-2"/>
          <c:w val="0.48117384314537048"/>
          <c:h val="0.8259584903717041"/>
        </c:manualLayout>
      </c:layout>
      <c:barChart>
        <c:barDir val="bar"/>
        <c:grouping val="clustered"/>
        <c:varyColors val="0"/>
        <c:ser>
          <c:idx val="0"/>
          <c:order val="0"/>
          <c:tx>
            <c:strRef>
              <c:f>Sheet1!$B$1</c:f>
              <c:strCache>
                <c:ptCount val="1"/>
                <c:pt idx="0">
                  <c:v>MARKET beat T-BILLS</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E94A-4A2B-AC61-69B1B1154D31}"/>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94A-4A2B-AC61-69B1B1154D31}"/>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E94A-4A2B-AC61-69B1B1154D31}"/>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0.64879852125000004</c:v>
                </c:pt>
                <c:pt idx="1">
                  <c:v>0.74036511155999996</c:v>
                </c:pt>
                <c:pt idx="2">
                  <c:v>0.90300230946000004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D794-4253-A0F1-C1D4C4AB2C03}"/>
            </c:ext>
          </c:extLst>
        </c:ser>
        <c:dLbls>
          <c:showLegendKey val="0"/>
          <c:showVal val="0"/>
          <c:showCatName val="0"/>
          <c:showSerName val="0"/>
          <c:showPercent val="0"/>
          <c:showBubbleSize val="0"/>
        </c:dLbls>
        <c:gapWidth val="50"/>
        <c:axId val="435144576"/>
        <c:axId val="435146112"/>
      </c:barChart>
      <c:catAx>
        <c:axId val="435144576"/>
        <c:scaling>
          <c:orientation val="minMax"/>
        </c:scaling>
        <c:delete val="0"/>
        <c:axPos val="l"/>
        <c:numFmt formatCode="General" sourceLinked="0"/>
        <c:majorTickMark val="none"/>
        <c:minorTickMark val="none"/>
        <c:tickLblPos val="nextTo"/>
        <c:crossAx val="435146112"/>
        <c:crosses val="autoZero"/>
        <c:auto val="0"/>
        <c:lblAlgn val="ctr"/>
        <c:lblOffset val="100"/>
        <c:noMultiLvlLbl val="0"/>
      </c:catAx>
      <c:valAx>
        <c:axId val="435146112"/>
        <c:scaling>
          <c:orientation val="minMax"/>
          <c:max val="1"/>
          <c:min val="0"/>
        </c:scaling>
        <c:delete val="1"/>
        <c:axPos val="b"/>
        <c:numFmt formatCode="0%" sourceLinked="1"/>
        <c:majorTickMark val="out"/>
        <c:minorTickMark val="none"/>
        <c:tickLblPos val="none"/>
        <c:crossAx val="435144576"/>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64500224590302"/>
          <c:y val="5.9826646000146866E-2"/>
          <c:w val="0.48117384314537048"/>
          <c:h val="0.8259584903717041"/>
        </c:manualLayout>
      </c:layout>
      <c:barChart>
        <c:barDir val="bar"/>
        <c:grouping val="clustered"/>
        <c:varyColors val="0"/>
        <c:ser>
          <c:idx val="0"/>
          <c:order val="0"/>
          <c:tx>
            <c:strRef>
              <c:f>Sheet1!$B$1</c:f>
              <c:strCache>
                <c:ptCount val="1"/>
                <c:pt idx="0">
                  <c:v>Value</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2A41-45B8-90C1-012728A6CAC3}"/>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A41-45B8-90C1-012728A6CAC3}"/>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2A41-45B8-90C1-012728A6CAC3}"/>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0.64194373401000004</c:v>
                </c:pt>
                <c:pt idx="1">
                  <c:v>0.67055393586000001</c:v>
                </c:pt>
                <c:pt idx="2">
                  <c:v>0.69257950530000001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E1B0-42A1-8B7B-20590BC16E7B}"/>
            </c:ext>
          </c:extLst>
        </c:ser>
        <c:dLbls>
          <c:showLegendKey val="0"/>
          <c:showVal val="0"/>
          <c:showCatName val="0"/>
          <c:showSerName val="0"/>
          <c:showPercent val="0"/>
          <c:showBubbleSize val="0"/>
        </c:dLbls>
        <c:gapWidth val="50"/>
        <c:axId val="435089792"/>
        <c:axId val="435091328"/>
      </c:barChart>
      <c:catAx>
        <c:axId val="435089792"/>
        <c:scaling>
          <c:orientation val="minMax"/>
        </c:scaling>
        <c:delete val="0"/>
        <c:axPos val="l"/>
        <c:numFmt formatCode="General" sourceLinked="0"/>
        <c:majorTickMark val="none"/>
        <c:minorTickMark val="none"/>
        <c:tickLblPos val="nextTo"/>
        <c:crossAx val="435091328"/>
        <c:crosses val="autoZero"/>
        <c:auto val="0"/>
        <c:lblAlgn val="ctr"/>
        <c:lblOffset val="100"/>
        <c:noMultiLvlLbl val="0"/>
      </c:catAx>
      <c:valAx>
        <c:axId val="435091328"/>
        <c:scaling>
          <c:orientation val="minMax"/>
          <c:max val="1"/>
          <c:min val="0"/>
        </c:scaling>
        <c:delete val="1"/>
        <c:axPos val="b"/>
        <c:numFmt formatCode="0%" sourceLinked="1"/>
        <c:majorTickMark val="out"/>
        <c:minorTickMark val="none"/>
        <c:tickLblPos val="none"/>
        <c:crossAx val="435089792"/>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64500224590302"/>
          <c:y val="5.9826646000146866E-2"/>
          <c:w val="0.48117384314537048"/>
          <c:h val="0.8259584903717041"/>
        </c:manualLayout>
      </c:layout>
      <c:barChart>
        <c:barDir val="bar"/>
        <c:grouping val="clustered"/>
        <c:varyColors val="0"/>
        <c:ser>
          <c:idx val="0"/>
          <c:order val="0"/>
          <c:tx>
            <c:strRef>
              <c:f>Sheet1!$B$1</c:f>
              <c:strCache>
                <c:ptCount val="1"/>
                <c:pt idx="0">
                  <c:v>Value beat Growth</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BE8C-4416-8B57-E5CD2490A187}"/>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E8C-4416-8B57-E5CD2490A187}"/>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BE8C-4416-8B57-E5CD2490A187}"/>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0.59633827375000004</c:v>
                </c:pt>
                <c:pt idx="1">
                  <c:v>0.70427661509999995</c:v>
                </c:pt>
                <c:pt idx="2">
                  <c:v>0.78825794031999996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C5F0-44F6-A199-B265DB62C2F4}"/>
            </c:ext>
          </c:extLst>
        </c:ser>
        <c:dLbls>
          <c:showLegendKey val="0"/>
          <c:showVal val="0"/>
          <c:showCatName val="0"/>
          <c:showSerName val="0"/>
          <c:showPercent val="0"/>
          <c:showBubbleSize val="0"/>
        </c:dLbls>
        <c:gapWidth val="50"/>
        <c:axId val="435359104"/>
        <c:axId val="435364992"/>
      </c:barChart>
      <c:catAx>
        <c:axId val="435359104"/>
        <c:scaling>
          <c:orientation val="minMax"/>
        </c:scaling>
        <c:delete val="0"/>
        <c:axPos val="l"/>
        <c:numFmt formatCode="General" sourceLinked="0"/>
        <c:majorTickMark val="none"/>
        <c:minorTickMark val="none"/>
        <c:tickLblPos val="nextTo"/>
        <c:crossAx val="435364992"/>
        <c:crosses val="autoZero"/>
        <c:auto val="0"/>
        <c:lblAlgn val="ctr"/>
        <c:lblOffset val="100"/>
        <c:noMultiLvlLbl val="0"/>
      </c:catAx>
      <c:valAx>
        <c:axId val="435364992"/>
        <c:scaling>
          <c:orientation val="minMax"/>
          <c:max val="1"/>
          <c:min val="0"/>
        </c:scaling>
        <c:delete val="1"/>
        <c:axPos val="b"/>
        <c:numFmt formatCode="0%" sourceLinked="1"/>
        <c:majorTickMark val="out"/>
        <c:minorTickMark val="none"/>
        <c:tickLblPos val="none"/>
        <c:crossAx val="435359104"/>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72793412208557"/>
          <c:y val="5.9826646000146866E-2"/>
          <c:w val="0.48117384314537048"/>
          <c:h val="0.8259584903717041"/>
        </c:manualLayout>
      </c:layout>
      <c:barChart>
        <c:barDir val="bar"/>
        <c:grouping val="clustered"/>
        <c:varyColors val="0"/>
        <c:ser>
          <c:idx val="0"/>
          <c:order val="0"/>
          <c:tx>
            <c:strRef>
              <c:f>Sheet1!$B$1</c:f>
              <c:strCache>
                <c:ptCount val="1"/>
                <c:pt idx="0">
                  <c:v>Value</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6D95-4248-A44A-6CA05A5CDFBC}"/>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D95-4248-A44A-6CA05A5CDFBC}"/>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6D95-4248-A44A-6CA05A5CDFBC}"/>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0.66548672566</c:v>
                </c:pt>
                <c:pt idx="1">
                  <c:v>0.79883945841000004</c:v>
                </c:pt>
                <c:pt idx="2">
                  <c:v>0.88402625820000003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2A1A-462D-8913-5CF8104998B7}"/>
            </c:ext>
          </c:extLst>
        </c:ser>
        <c:dLbls>
          <c:showLegendKey val="0"/>
          <c:showVal val="0"/>
          <c:showCatName val="0"/>
          <c:showSerName val="0"/>
          <c:showPercent val="0"/>
          <c:showBubbleSize val="0"/>
        </c:dLbls>
        <c:gapWidth val="50"/>
        <c:axId val="435006080"/>
        <c:axId val="435032448"/>
      </c:barChart>
      <c:catAx>
        <c:axId val="435006080"/>
        <c:scaling>
          <c:orientation val="minMax"/>
        </c:scaling>
        <c:delete val="0"/>
        <c:axPos val="l"/>
        <c:numFmt formatCode="General" sourceLinked="0"/>
        <c:majorTickMark val="none"/>
        <c:minorTickMark val="none"/>
        <c:tickLblPos val="nextTo"/>
        <c:crossAx val="435032448"/>
        <c:crosses val="autoZero"/>
        <c:auto val="0"/>
        <c:lblAlgn val="ctr"/>
        <c:lblOffset val="100"/>
        <c:noMultiLvlLbl val="0"/>
      </c:catAx>
      <c:valAx>
        <c:axId val="435032448"/>
        <c:scaling>
          <c:orientation val="minMax"/>
          <c:max val="1"/>
          <c:min val="0"/>
        </c:scaling>
        <c:delete val="1"/>
        <c:axPos val="b"/>
        <c:numFmt formatCode="0%" sourceLinked="1"/>
        <c:majorTickMark val="out"/>
        <c:minorTickMark val="none"/>
        <c:tickLblPos val="none"/>
        <c:crossAx val="435006080"/>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70719039440155E-2"/>
          <c:y val="3.8461439311504364E-2"/>
          <c:w val="0.89449006319046021"/>
          <c:h val="0.83574581146240234"/>
        </c:manualLayout>
      </c:layout>
      <c:barChart>
        <c:barDir val="bar"/>
        <c:grouping val="clustered"/>
        <c:varyColors val="0"/>
        <c:ser>
          <c:idx val="0"/>
          <c:order val="0"/>
          <c:tx>
            <c:strRef>
              <c:f>Sheet1!$B$1</c:f>
              <c:strCache>
                <c:ptCount val="1"/>
                <c:pt idx="0">
                  <c:v>Series 1</c:v>
                </c:pt>
              </c:strCache>
            </c:strRef>
          </c:tx>
          <c:spPr>
            <a:solidFill>
              <a:schemeClr val="bg1">
                <a:lumMod val="85000"/>
              </a:schemeClr>
            </a:solidFill>
          </c:spPr>
          <c:invertIfNegative val="0"/>
          <c:cat>
            <c:strRef>
              <c:f>Sheet1!$A$2:$A$3</c:f>
              <c:strCache>
                <c:ptCount val="2"/>
                <c:pt idx="0">
                  <c:v>Category 1</c:v>
                </c:pt>
                <c:pt idx="1">
                  <c:v>Category 2</c:v>
                </c:pt>
              </c:strCache>
            </c:strRef>
          </c:cat>
          <c:val>
            <c:numRef>
              <c:f>Sheet1!$B$2:$B$3</c:f>
              <c:numCache>
                <c:formatCode>0%</c:formatCode>
                <c:ptCount val="2"/>
                <c:pt idx="0">
                  <c:v>1</c:v>
                </c:pt>
                <c:pt idx="1">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1583-419B-8952-499A04859BBD}"/>
            </c:ext>
          </c:extLst>
        </c:ser>
        <c:ser>
          <c:idx val="1"/>
          <c:order val="1"/>
          <c:tx>
            <c:strRef>
              <c:f>Sheet1!$C$1</c:f>
              <c:strCache>
                <c:ptCount val="1"/>
                <c:pt idx="0">
                  <c:v>Series 2</c:v>
                </c:pt>
              </c:strCache>
            </c:strRef>
          </c:tx>
          <c:invertIfNegative val="0"/>
          <c:dPt>
            <c:idx val="0"/>
            <c:invertIfNegative val="0"/>
            <c:bubble3D val="0"/>
            <c:spPr>
              <a:solidFill>
                <a:srgbClr val="009DBA"/>
              </a:solidFill>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1583-419B-8952-499A04859BBD}"/>
              </c:ext>
            </c:extLst>
          </c:dPt>
          <c:dPt>
            <c:idx val="1"/>
            <c:invertIfNegative val="0"/>
            <c:bubble3D val="0"/>
            <c:spPr>
              <a:solidFill>
                <a:srgbClr val="648C1A"/>
              </a:solidFill>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1583-419B-8952-499A04859BBD}"/>
              </c:ext>
            </c:extLst>
          </c:dPt>
          <c:dLbls>
            <c:dLbl>
              <c:idx val="0"/>
              <c:spPr/>
              <c:txPr>
                <a:bodyPr/>
                <a:lstStyle/>
                <a:p>
                  <a:pPr>
                    <a:defRPr b="1"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1583-419B-8952-499A04859BBD}"/>
                </c:ext>
              </c:extLst>
            </c:dLbl>
            <c:dLbl>
              <c:idx val="1"/>
              <c:spPr/>
              <c:txPr>
                <a:bodyPr/>
                <a:lstStyle/>
                <a:p>
                  <a:pPr>
                    <a:defRPr b="1"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1583-419B-8952-499A04859BBD}"/>
                </c:ext>
              </c:extLst>
            </c:dLbl>
            <c:spPr>
              <a:noFill/>
              <a:ln>
                <a:noFill/>
              </a:ln>
              <a:effectLst/>
            </c:spPr>
            <c:txPr>
              <a:bodyPr/>
              <a:lstStyle/>
              <a:p>
                <a:pPr>
                  <a:defRPr b="1" smtId="4294967295">
                    <a:solidFill>
                      <a:schemeClr val="bg1"/>
                    </a:solidFill>
                  </a:defRPr>
                </a:pPr>
                <a:endParaRPr lang="en-US"/>
              </a:p>
            </c:txPr>
            <c:dLblPos val="inEnd"/>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Sheet1!$A$2:$A$3</c:f>
              <c:strCache>
                <c:ptCount val="2"/>
                <c:pt idx="0">
                  <c:v>Category 1</c:v>
                </c:pt>
                <c:pt idx="1">
                  <c:v>Category 2</c:v>
                </c:pt>
              </c:strCache>
            </c:strRef>
          </c:cat>
          <c:val>
            <c:numRef>
              <c:f>Sheet1!$C$2:$C$3</c:f>
              <c:numCache>
                <c:formatCode>0%</c:formatCode>
                <c:ptCount val="2"/>
                <c:pt idx="0">
                  <c:v>0.22</c:v>
                </c:pt>
                <c:pt idx="1">
                  <c:v>0.32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583-419B-8952-499A04859BBD}"/>
            </c:ext>
          </c:extLst>
        </c:ser>
        <c:dLbls>
          <c:showLegendKey val="0"/>
          <c:showVal val="0"/>
          <c:showCatName val="0"/>
          <c:showSerName val="0"/>
          <c:showPercent val="0"/>
          <c:showBubbleSize val="0"/>
        </c:dLbls>
        <c:gapWidth val="50"/>
        <c:overlap val="18"/>
        <c:axId val="56140544"/>
        <c:axId val="56142080"/>
      </c:barChart>
      <c:catAx>
        <c:axId val="56140544"/>
        <c:scaling>
          <c:orientation val="maxMin"/>
        </c:scaling>
        <c:delete val="0"/>
        <c:axPos val="l"/>
        <c:numFmt formatCode="General" sourceLinked="0"/>
        <c:majorTickMark val="none"/>
        <c:minorTickMark val="none"/>
        <c:tickLblPos val="none"/>
        <c:spPr>
          <a:ln>
            <a:noFill/>
          </a:ln>
        </c:spPr>
        <c:crossAx val="56142080"/>
        <c:crosses val="autoZero"/>
        <c:auto val="0"/>
        <c:lblAlgn val="ctr"/>
        <c:lblOffset val="100"/>
        <c:noMultiLvlLbl val="0"/>
      </c:catAx>
      <c:valAx>
        <c:axId val="56142080"/>
        <c:scaling>
          <c:orientation val="minMax"/>
          <c:max val="1"/>
        </c:scaling>
        <c:delete val="0"/>
        <c:axPos val="t"/>
        <c:numFmt formatCode="0%" sourceLinked="1"/>
        <c:majorTickMark val="none"/>
        <c:minorTickMark val="none"/>
        <c:tickLblPos val="none"/>
        <c:spPr>
          <a:ln>
            <a:noFill/>
          </a:ln>
        </c:spPr>
        <c:crossAx val="56140544"/>
        <c:crosses val="autoZero"/>
        <c:crossBetween val="between"/>
        <c:majorUnit val="1"/>
      </c:valAx>
    </c:plotArea>
    <c:plotVisOnly val="1"/>
    <c:dispBlanksAs val="gap"/>
    <c:showDLblsOverMax val="0"/>
  </c:chart>
  <c:txPr>
    <a:bodyPr/>
    <a:lstStyle/>
    <a:p>
      <a:pPr>
        <a:defRPr sz="1800" smtId="4294967295"/>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72793412208557"/>
          <c:y val="5.9826646000146866E-2"/>
          <c:w val="0.48117384314537048"/>
          <c:h val="0.8259584903717041"/>
        </c:manualLayout>
      </c:layout>
      <c:barChart>
        <c:barDir val="bar"/>
        <c:grouping val="clustered"/>
        <c:varyColors val="0"/>
        <c:ser>
          <c:idx val="0"/>
          <c:order val="0"/>
          <c:tx>
            <c:strRef>
              <c:f>Sheet1!$B$1</c:f>
              <c:strCache>
                <c:ptCount val="1"/>
                <c:pt idx="0">
                  <c:v>VALUE beats Growth</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2D6B-4805-B9E6-8FDFEF572596}"/>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D6B-4805-B9E6-8FDFEF572596}"/>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2D6B-4805-B9E6-8FDFEF572596}"/>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0.58938053096999998</c:v>
                </c:pt>
                <c:pt idx="1">
                  <c:v>0.75628626692000001</c:v>
                </c:pt>
                <c:pt idx="2">
                  <c:v>0.80087527351999999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C4C2-42D4-AA50-AB70EAADC915}"/>
            </c:ext>
          </c:extLst>
        </c:ser>
        <c:dLbls>
          <c:showLegendKey val="0"/>
          <c:showVal val="0"/>
          <c:showCatName val="0"/>
          <c:showSerName val="0"/>
          <c:showPercent val="0"/>
          <c:showBubbleSize val="0"/>
        </c:dLbls>
        <c:gapWidth val="50"/>
        <c:axId val="435144576"/>
        <c:axId val="435146112"/>
      </c:barChart>
      <c:catAx>
        <c:axId val="435144576"/>
        <c:scaling>
          <c:orientation val="minMax"/>
        </c:scaling>
        <c:delete val="0"/>
        <c:axPos val="l"/>
        <c:numFmt formatCode="General" sourceLinked="0"/>
        <c:majorTickMark val="none"/>
        <c:minorTickMark val="none"/>
        <c:tickLblPos val="nextTo"/>
        <c:crossAx val="435146112"/>
        <c:crosses val="autoZero"/>
        <c:auto val="0"/>
        <c:lblAlgn val="ctr"/>
        <c:lblOffset val="100"/>
        <c:noMultiLvlLbl val="0"/>
      </c:catAx>
      <c:valAx>
        <c:axId val="435146112"/>
        <c:scaling>
          <c:orientation val="minMax"/>
          <c:max val="1"/>
          <c:min val="0"/>
        </c:scaling>
        <c:delete val="1"/>
        <c:axPos val="b"/>
        <c:numFmt formatCode="0%" sourceLinked="1"/>
        <c:majorTickMark val="out"/>
        <c:minorTickMark val="none"/>
        <c:tickLblPos val="none"/>
        <c:crossAx val="435144576"/>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64500224590302"/>
          <c:y val="5.9826646000146866E-2"/>
          <c:w val="0.48117384314537048"/>
          <c:h val="0.8259584903717041"/>
        </c:manualLayout>
      </c:layout>
      <c:barChart>
        <c:barDir val="bar"/>
        <c:grouping val="clustered"/>
        <c:varyColors val="0"/>
        <c:ser>
          <c:idx val="0"/>
          <c:order val="0"/>
          <c:tx>
            <c:strRef>
              <c:f>Sheet1!$B$1</c:f>
              <c:strCache>
                <c:ptCount val="1"/>
                <c:pt idx="0">
                  <c:v>SIZE</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55D7-496E-B27A-DF22D4DBBBF2}"/>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5D7-496E-B27A-DF22D4DBBBF2}"/>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55D7-496E-B27A-DF22D4DBBBF2}"/>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0.63224181359999998</c:v>
                </c:pt>
                <c:pt idx="1">
                  <c:v>0.79369627506999996</c:v>
                </c:pt>
                <c:pt idx="2">
                  <c:v>0.95155709342000006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B554-4528-887B-70652A09B822}"/>
            </c:ext>
          </c:extLst>
        </c:ser>
        <c:dLbls>
          <c:showLegendKey val="0"/>
          <c:showVal val="0"/>
          <c:showCatName val="0"/>
          <c:showSerName val="0"/>
          <c:showPercent val="0"/>
          <c:showBubbleSize val="0"/>
        </c:dLbls>
        <c:gapWidth val="50"/>
        <c:axId val="435089792"/>
        <c:axId val="435091328"/>
      </c:barChart>
      <c:catAx>
        <c:axId val="435089792"/>
        <c:scaling>
          <c:orientation val="minMax"/>
        </c:scaling>
        <c:delete val="0"/>
        <c:axPos val="l"/>
        <c:numFmt formatCode="General" sourceLinked="0"/>
        <c:majorTickMark val="none"/>
        <c:minorTickMark val="none"/>
        <c:tickLblPos val="nextTo"/>
        <c:crossAx val="435091328"/>
        <c:crosses val="autoZero"/>
        <c:auto val="0"/>
        <c:lblAlgn val="ctr"/>
        <c:lblOffset val="100"/>
        <c:noMultiLvlLbl val="0"/>
      </c:catAx>
      <c:valAx>
        <c:axId val="435091328"/>
        <c:scaling>
          <c:orientation val="minMax"/>
          <c:max val="1"/>
          <c:min val="0"/>
        </c:scaling>
        <c:delete val="1"/>
        <c:axPos val="b"/>
        <c:numFmt formatCode="0%" sourceLinked="1"/>
        <c:majorTickMark val="out"/>
        <c:minorTickMark val="none"/>
        <c:tickLblPos val="none"/>
        <c:crossAx val="435089792"/>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64500224590302"/>
          <c:y val="5.9826646000146866E-2"/>
          <c:w val="0.48117384314537048"/>
          <c:h val="0.8259584903717041"/>
        </c:manualLayout>
      </c:layout>
      <c:barChart>
        <c:barDir val="bar"/>
        <c:grouping val="clustered"/>
        <c:varyColors val="0"/>
        <c:ser>
          <c:idx val="0"/>
          <c:order val="0"/>
          <c:tx>
            <c:strRef>
              <c:f>Sheet1!$B$1</c:f>
              <c:strCache>
                <c:ptCount val="1"/>
                <c:pt idx="0">
                  <c:v>Small beat Large</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5225-4902-AEA5-355C67A026EC}"/>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225-4902-AEA5-355C67A026EC}"/>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5225-4902-AEA5-355C67A026EC}"/>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0.55721830984999998</c:v>
                </c:pt>
                <c:pt idx="1">
                  <c:v>0.59834558822999995</c:v>
                </c:pt>
                <c:pt idx="2">
                  <c:v>0.68871595330000002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86E2-4E4A-A049-1114C8213818}"/>
            </c:ext>
          </c:extLst>
        </c:ser>
        <c:dLbls>
          <c:showLegendKey val="0"/>
          <c:showVal val="0"/>
          <c:showCatName val="0"/>
          <c:showSerName val="0"/>
          <c:showPercent val="0"/>
          <c:showBubbleSize val="0"/>
        </c:dLbls>
        <c:gapWidth val="50"/>
        <c:axId val="435359104"/>
        <c:axId val="435364992"/>
      </c:barChart>
      <c:catAx>
        <c:axId val="435359104"/>
        <c:scaling>
          <c:orientation val="minMax"/>
        </c:scaling>
        <c:delete val="0"/>
        <c:axPos val="l"/>
        <c:numFmt formatCode="General" sourceLinked="0"/>
        <c:majorTickMark val="none"/>
        <c:minorTickMark val="none"/>
        <c:tickLblPos val="nextTo"/>
        <c:crossAx val="435364992"/>
        <c:crosses val="autoZero"/>
        <c:auto val="0"/>
        <c:lblAlgn val="ctr"/>
        <c:lblOffset val="100"/>
        <c:noMultiLvlLbl val="0"/>
      </c:catAx>
      <c:valAx>
        <c:axId val="435364992"/>
        <c:scaling>
          <c:orientation val="minMax"/>
          <c:max val="1"/>
          <c:min val="0"/>
        </c:scaling>
        <c:delete val="1"/>
        <c:axPos val="b"/>
        <c:numFmt formatCode="0%" sourceLinked="1"/>
        <c:majorTickMark val="out"/>
        <c:minorTickMark val="none"/>
        <c:tickLblPos val="none"/>
        <c:crossAx val="435359104"/>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72793412208557"/>
          <c:y val="5.9826646000146866E-2"/>
          <c:w val="0.48117384314537048"/>
          <c:h val="0.8259584903717041"/>
        </c:manualLayout>
      </c:layout>
      <c:barChart>
        <c:barDir val="bar"/>
        <c:grouping val="clustered"/>
        <c:varyColors val="0"/>
        <c:ser>
          <c:idx val="0"/>
          <c:order val="0"/>
          <c:tx>
            <c:strRef>
              <c:f>Sheet1!$B$1</c:f>
              <c:strCache>
                <c:ptCount val="1"/>
                <c:pt idx="0">
                  <c:v>Size</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77E0-47ED-834D-8B3B230D4095}"/>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7E0-47ED-834D-8B3B230D4095}"/>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77E0-47ED-834D-8B3B230D4095}"/>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0.624</c:v>
                </c:pt>
                <c:pt idx="1">
                  <c:v>0.82668977469000005</c:v>
                </c:pt>
                <c:pt idx="2">
                  <c:v>0.88588007735999996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CD19-4375-A94A-C115C649E64D}"/>
            </c:ext>
          </c:extLst>
        </c:ser>
        <c:dLbls>
          <c:showLegendKey val="0"/>
          <c:showVal val="0"/>
          <c:showCatName val="0"/>
          <c:showSerName val="0"/>
          <c:showPercent val="0"/>
          <c:showBubbleSize val="0"/>
        </c:dLbls>
        <c:gapWidth val="50"/>
        <c:axId val="435006080"/>
        <c:axId val="435032448"/>
      </c:barChart>
      <c:catAx>
        <c:axId val="435006080"/>
        <c:scaling>
          <c:orientation val="minMax"/>
        </c:scaling>
        <c:delete val="0"/>
        <c:axPos val="l"/>
        <c:numFmt formatCode="General" sourceLinked="0"/>
        <c:majorTickMark val="none"/>
        <c:minorTickMark val="none"/>
        <c:tickLblPos val="nextTo"/>
        <c:crossAx val="435032448"/>
        <c:crosses val="autoZero"/>
        <c:auto val="0"/>
        <c:lblAlgn val="ctr"/>
        <c:lblOffset val="100"/>
        <c:noMultiLvlLbl val="0"/>
      </c:catAx>
      <c:valAx>
        <c:axId val="435032448"/>
        <c:scaling>
          <c:orientation val="minMax"/>
          <c:max val="1"/>
          <c:min val="0"/>
        </c:scaling>
        <c:delete val="1"/>
        <c:axPos val="b"/>
        <c:numFmt formatCode="0%" sourceLinked="1"/>
        <c:majorTickMark val="out"/>
        <c:minorTickMark val="none"/>
        <c:tickLblPos val="none"/>
        <c:crossAx val="435006080"/>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72793412208557"/>
          <c:y val="5.9826646000146866E-2"/>
          <c:w val="0.48117384314537048"/>
          <c:h val="0.8259584903717041"/>
        </c:manualLayout>
      </c:layout>
      <c:barChart>
        <c:barDir val="bar"/>
        <c:grouping val="clustered"/>
        <c:varyColors val="0"/>
        <c:ser>
          <c:idx val="0"/>
          <c:order val="0"/>
          <c:tx>
            <c:strRef>
              <c:f>Sheet1!$B$1</c:f>
              <c:strCache>
                <c:ptCount val="1"/>
                <c:pt idx="0">
                  <c:v>SMALL beat LARGE</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E8CE-4B83-BD8A-DD15311A6648}"/>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8CE-4B83-BD8A-DD15311A6648}"/>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E8CE-4B83-BD8A-DD15311A6648}"/>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0.53379549393000003</c:v>
                </c:pt>
                <c:pt idx="1">
                  <c:v>0.64650283552999999</c:v>
                </c:pt>
                <c:pt idx="2">
                  <c:v>0.60554371001999996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3771-4C0C-8864-2CC037012693}"/>
            </c:ext>
          </c:extLst>
        </c:ser>
        <c:dLbls>
          <c:showLegendKey val="0"/>
          <c:showVal val="0"/>
          <c:showCatName val="0"/>
          <c:showSerName val="0"/>
          <c:showPercent val="0"/>
          <c:showBubbleSize val="0"/>
        </c:dLbls>
        <c:gapWidth val="50"/>
        <c:axId val="435144576"/>
        <c:axId val="435146112"/>
      </c:barChart>
      <c:catAx>
        <c:axId val="435144576"/>
        <c:scaling>
          <c:orientation val="minMax"/>
        </c:scaling>
        <c:delete val="0"/>
        <c:axPos val="l"/>
        <c:numFmt formatCode="General" sourceLinked="0"/>
        <c:majorTickMark val="none"/>
        <c:minorTickMark val="none"/>
        <c:tickLblPos val="nextTo"/>
        <c:crossAx val="435146112"/>
        <c:crosses val="autoZero"/>
        <c:auto val="0"/>
        <c:lblAlgn val="ctr"/>
        <c:lblOffset val="100"/>
        <c:noMultiLvlLbl val="0"/>
      </c:catAx>
      <c:valAx>
        <c:axId val="435146112"/>
        <c:scaling>
          <c:orientation val="minMax"/>
          <c:max val="1"/>
          <c:min val="0"/>
        </c:scaling>
        <c:delete val="1"/>
        <c:axPos val="b"/>
        <c:numFmt formatCode="0%" sourceLinked="1"/>
        <c:majorTickMark val="out"/>
        <c:minorTickMark val="none"/>
        <c:tickLblPos val="none"/>
        <c:crossAx val="435144576"/>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64500224590302"/>
          <c:y val="5.9826646000146866E-2"/>
          <c:w val="0.48117384314537048"/>
          <c:h val="0.8259584903717041"/>
        </c:manualLayout>
      </c:layout>
      <c:barChart>
        <c:barDir val="bar"/>
        <c:grouping val="clustered"/>
        <c:varyColors val="0"/>
        <c:ser>
          <c:idx val="0"/>
          <c:order val="0"/>
          <c:tx>
            <c:strRef>
              <c:f>Sheet1!$B$1</c:f>
              <c:strCache>
                <c:ptCount val="1"/>
                <c:pt idx="0">
                  <c:v>PROF</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5577-4C6C-AC77-79FC8B5F5EBA}"/>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577-4C6C-AC77-79FC8B5F5EBA}"/>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5577-4C6C-AC77-79FC8B5F5EBA}"/>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0.66754617413999995</c:v>
                </c:pt>
                <c:pt idx="1">
                  <c:v>0.86706948640000003</c:v>
                </c:pt>
                <c:pt idx="2">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1799-4C65-A601-1C8D75376F04}"/>
            </c:ext>
          </c:extLst>
        </c:ser>
        <c:dLbls>
          <c:showLegendKey val="0"/>
          <c:showVal val="0"/>
          <c:showCatName val="0"/>
          <c:showSerName val="0"/>
          <c:showPercent val="0"/>
          <c:showBubbleSize val="0"/>
        </c:dLbls>
        <c:gapWidth val="50"/>
        <c:axId val="435089792"/>
        <c:axId val="435091328"/>
      </c:barChart>
      <c:catAx>
        <c:axId val="435089792"/>
        <c:scaling>
          <c:orientation val="minMax"/>
        </c:scaling>
        <c:delete val="0"/>
        <c:axPos val="l"/>
        <c:numFmt formatCode="General" sourceLinked="0"/>
        <c:majorTickMark val="none"/>
        <c:minorTickMark val="none"/>
        <c:tickLblPos val="nextTo"/>
        <c:crossAx val="435091328"/>
        <c:crosses val="autoZero"/>
        <c:auto val="0"/>
        <c:lblAlgn val="ctr"/>
        <c:lblOffset val="100"/>
        <c:noMultiLvlLbl val="0"/>
      </c:catAx>
      <c:valAx>
        <c:axId val="435091328"/>
        <c:scaling>
          <c:orientation val="minMax"/>
          <c:max val="1"/>
          <c:min val="0"/>
        </c:scaling>
        <c:delete val="1"/>
        <c:axPos val="b"/>
        <c:numFmt formatCode="0%" sourceLinked="1"/>
        <c:majorTickMark val="out"/>
        <c:minorTickMark val="none"/>
        <c:tickLblPos val="none"/>
        <c:crossAx val="435089792"/>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64500224590302"/>
          <c:y val="5.9826646000146866E-2"/>
          <c:w val="0.48117384314537048"/>
          <c:h val="0.8259584903717041"/>
        </c:manualLayout>
      </c:layout>
      <c:barChart>
        <c:barDir val="bar"/>
        <c:grouping val="clustered"/>
        <c:varyColors val="0"/>
        <c:ser>
          <c:idx val="0"/>
          <c:order val="0"/>
          <c:tx>
            <c:strRef>
              <c:f>Sheet1!$B$1</c:f>
              <c:strCache>
                <c:ptCount val="1"/>
                <c:pt idx="0">
                  <c:v>PROF</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13ED-4F7E-94C7-81BA6F009B16}"/>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3ED-4F7E-94C7-81BA6F009B16}"/>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13ED-4F7E-94C7-81BA6F009B16}"/>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0.66002844949999995</c:v>
                </c:pt>
                <c:pt idx="1">
                  <c:v>0.81679389311999995</c:v>
                </c:pt>
                <c:pt idx="2">
                  <c:v>0.91932773108999999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0AC8-497F-B45A-E54FB4CEE009}"/>
            </c:ext>
          </c:extLst>
        </c:ser>
        <c:dLbls>
          <c:showLegendKey val="0"/>
          <c:showVal val="0"/>
          <c:showCatName val="0"/>
          <c:showSerName val="0"/>
          <c:showPercent val="0"/>
          <c:showBubbleSize val="0"/>
        </c:dLbls>
        <c:gapWidth val="50"/>
        <c:axId val="435359104"/>
        <c:axId val="435364992"/>
      </c:barChart>
      <c:catAx>
        <c:axId val="435359104"/>
        <c:scaling>
          <c:orientation val="minMax"/>
        </c:scaling>
        <c:delete val="0"/>
        <c:axPos val="l"/>
        <c:numFmt formatCode="General" sourceLinked="0"/>
        <c:majorTickMark val="none"/>
        <c:minorTickMark val="none"/>
        <c:tickLblPos val="nextTo"/>
        <c:crossAx val="435364992"/>
        <c:crosses val="autoZero"/>
        <c:auto val="0"/>
        <c:lblAlgn val="ctr"/>
        <c:lblOffset val="100"/>
        <c:noMultiLvlLbl val="0"/>
      </c:catAx>
      <c:valAx>
        <c:axId val="435364992"/>
        <c:scaling>
          <c:orientation val="minMax"/>
          <c:max val="1"/>
          <c:min val="0"/>
        </c:scaling>
        <c:delete val="1"/>
        <c:axPos val="b"/>
        <c:numFmt formatCode="0%" sourceLinked="1"/>
        <c:majorTickMark val="out"/>
        <c:minorTickMark val="none"/>
        <c:tickLblPos val="none"/>
        <c:crossAx val="435359104"/>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72793412208557"/>
          <c:y val="5.9826646000146866E-2"/>
          <c:w val="0.48117384314537048"/>
          <c:h val="0.8259584903717041"/>
        </c:manualLayout>
      </c:layout>
      <c:barChart>
        <c:barDir val="bar"/>
        <c:grouping val="clustered"/>
        <c:varyColors val="0"/>
        <c:ser>
          <c:idx val="0"/>
          <c:order val="0"/>
          <c:tx>
            <c:strRef>
              <c:f>Sheet1!$B$1</c:f>
              <c:strCache>
                <c:ptCount val="1"/>
                <c:pt idx="0">
                  <c:v>Prof</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E9A6-466B-BE1B-4EC61D1C085B}"/>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9A6-466B-BE1B-4EC61D1C085B}"/>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E9A6-466B-BE1B-4EC61D1C085B}"/>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c:formatCode>
                <c:ptCount val="3"/>
                <c:pt idx="0">
                  <c:v>0.69129287598</c:v>
                </c:pt>
                <c:pt idx="1">
                  <c:v>0.9003021148</c:v>
                </c:pt>
                <c:pt idx="2">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2787-4732-9643-0A2E796679A9}"/>
            </c:ext>
          </c:extLst>
        </c:ser>
        <c:dLbls>
          <c:showLegendKey val="0"/>
          <c:showVal val="0"/>
          <c:showCatName val="0"/>
          <c:showSerName val="0"/>
          <c:showPercent val="0"/>
          <c:showBubbleSize val="0"/>
        </c:dLbls>
        <c:gapWidth val="50"/>
        <c:axId val="435006080"/>
        <c:axId val="435032448"/>
      </c:barChart>
      <c:catAx>
        <c:axId val="435006080"/>
        <c:scaling>
          <c:orientation val="minMax"/>
        </c:scaling>
        <c:delete val="0"/>
        <c:axPos val="l"/>
        <c:numFmt formatCode="General" sourceLinked="0"/>
        <c:majorTickMark val="none"/>
        <c:minorTickMark val="none"/>
        <c:tickLblPos val="nextTo"/>
        <c:crossAx val="435032448"/>
        <c:crosses val="autoZero"/>
        <c:auto val="0"/>
        <c:lblAlgn val="ctr"/>
        <c:lblOffset val="100"/>
        <c:noMultiLvlLbl val="0"/>
      </c:catAx>
      <c:valAx>
        <c:axId val="435032448"/>
        <c:scaling>
          <c:orientation val="minMax"/>
          <c:max val="1"/>
          <c:min val="0"/>
        </c:scaling>
        <c:delete val="1"/>
        <c:axPos val="b"/>
        <c:numFmt formatCode="0%" sourceLinked="1"/>
        <c:majorTickMark val="out"/>
        <c:minorTickMark val="none"/>
        <c:tickLblPos val="none"/>
        <c:crossAx val="435006080"/>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72793412208557"/>
          <c:y val="5.9826646000146866E-2"/>
          <c:w val="0.48117384314537048"/>
          <c:h val="0.8259584903717041"/>
        </c:manualLayout>
      </c:layout>
      <c:barChart>
        <c:barDir val="bar"/>
        <c:grouping val="clustered"/>
        <c:varyColors val="0"/>
        <c:ser>
          <c:idx val="0"/>
          <c:order val="0"/>
          <c:tx>
            <c:strRef>
              <c:f>Sheet1!$B$1</c:f>
              <c:strCache>
                <c:ptCount val="1"/>
                <c:pt idx="0">
                  <c:v>PROF</c:v>
                </c:pt>
              </c:strCache>
            </c:strRef>
          </c:tx>
          <c:spPr>
            <a:solidFill>
              <a:srgbClr val="1B92B7"/>
            </a:solidFill>
            <a:ln w="25400">
              <a:noFill/>
            </a:ln>
          </c:spPr>
          <c:invertIfNegative val="0"/>
          <c:dLbls>
            <c:dLbl>
              <c:idx val="0"/>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6F95-4684-AFC8-846892DF1D88}"/>
                </c:ext>
              </c:extLst>
            </c:dLbl>
            <c:dLbl>
              <c:idx val="1"/>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F95-4684-AFC8-846892DF1D88}"/>
                </c:ext>
              </c:extLst>
            </c:dLbl>
            <c:dLbl>
              <c:idx val="2"/>
              <c:numFmt formatCode="0%&quot; of the time&quot;" sourceLinked="0"/>
              <c:spPr/>
              <c:txPr>
                <a:bodyPr/>
                <a:lstStyle/>
                <a:p>
                  <a:pPr>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6F95-4684-AFC8-846892DF1D88}"/>
                </c:ext>
              </c:extLst>
            </c:dLbl>
            <c:numFmt formatCode="0%&quot; of the time&quot;" sourceLinked="0"/>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1-Year</c:v>
                </c:pt>
                <c:pt idx="1">
                  <c:v>5-Year</c:v>
                </c:pt>
                <c:pt idx="2">
                  <c:v>10-Year</c:v>
                </c:pt>
              </c:strCache>
            </c:strRef>
          </c:cat>
          <c:val>
            <c:numRef>
              <c:f>Sheet1!$B$2:$B$4</c:f>
              <c:numCache>
                <c:formatCode>0.00%</c:formatCode>
                <c:ptCount val="3"/>
                <c:pt idx="0">
                  <c:v>0.58947368421000002</c:v>
                </c:pt>
                <c:pt idx="1">
                  <c:v>0.81967213114000004</c:v>
                </c:pt>
                <c:pt idx="2">
                  <c:v>0.93732970026999995</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7C38-41A1-B781-3A8EE19DD9B4}"/>
            </c:ext>
          </c:extLst>
        </c:ser>
        <c:dLbls>
          <c:showLegendKey val="0"/>
          <c:showVal val="0"/>
          <c:showCatName val="0"/>
          <c:showSerName val="0"/>
          <c:showPercent val="0"/>
          <c:showBubbleSize val="0"/>
        </c:dLbls>
        <c:gapWidth val="50"/>
        <c:axId val="435144576"/>
        <c:axId val="435146112"/>
      </c:barChart>
      <c:catAx>
        <c:axId val="435144576"/>
        <c:scaling>
          <c:orientation val="minMax"/>
        </c:scaling>
        <c:delete val="0"/>
        <c:axPos val="l"/>
        <c:numFmt formatCode="General" sourceLinked="0"/>
        <c:majorTickMark val="none"/>
        <c:minorTickMark val="none"/>
        <c:tickLblPos val="nextTo"/>
        <c:crossAx val="435146112"/>
        <c:crosses val="autoZero"/>
        <c:auto val="0"/>
        <c:lblAlgn val="ctr"/>
        <c:lblOffset val="100"/>
        <c:noMultiLvlLbl val="0"/>
      </c:catAx>
      <c:valAx>
        <c:axId val="435146112"/>
        <c:scaling>
          <c:orientation val="minMax"/>
          <c:max val="1"/>
          <c:min val="0"/>
        </c:scaling>
        <c:delete val="1"/>
        <c:axPos val="b"/>
        <c:numFmt formatCode="0.00%" sourceLinked="1"/>
        <c:majorTickMark val="out"/>
        <c:minorTickMark val="none"/>
        <c:tickLblPos val="none"/>
        <c:crossAx val="435144576"/>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2"/>
                <c:pt idx="0">
                  <c:v>1981</c:v>
                </c:pt>
                <c:pt idx="4">
                  <c:v>1985</c:v>
                </c:pt>
                <c:pt idx="9">
                  <c:v>1990</c:v>
                </c:pt>
                <c:pt idx="14">
                  <c:v>1995</c:v>
                </c:pt>
                <c:pt idx="19">
                  <c:v>2000</c:v>
                </c:pt>
                <c:pt idx="24">
                  <c:v>2005</c:v>
                </c:pt>
                <c:pt idx="29">
                  <c:v>2010</c:v>
                </c:pt>
                <c:pt idx="34">
                  <c:v>2015</c:v>
                </c:pt>
                <c:pt idx="39">
                  <c:v>2020</c:v>
                </c:pt>
                <c:pt idx="41">
                  <c:v>2022</c:v>
                </c:pt>
              </c:numCache>
            </c:numRef>
          </c:cat>
          <c:val>
            <c:numRef>
              <c:f>Premiums[AU Market 5yr]</c:f>
              <c:numCache>
                <c:formatCode>0.00%</c:formatCode>
                <c:ptCount val="42"/>
                <c:pt idx="0">
                  <c:v>5.1225181620298703E-2</c:v>
                </c:pt>
                <c:pt idx="1">
                  <c:v>-1.02951013900285E-2</c:v>
                </c:pt>
                <c:pt idx="2">
                  <c:v>6.0784300380427397E-2</c:v>
                </c:pt>
                <c:pt idx="3">
                  <c:v>-5.1827529869845401E-2</c:v>
                </c:pt>
                <c:pt idx="4">
                  <c:v>-5.9866946927774202E-2</c:v>
                </c:pt>
                <c:pt idx="5">
                  <c:v>7.4051349282596296E-2</c:v>
                </c:pt>
                <c:pt idx="6">
                  <c:v>0.114114168640502</c:v>
                </c:pt>
                <c:pt idx="7">
                  <c:v>3.2323703311534398E-2</c:v>
                </c:pt>
                <c:pt idx="8">
                  <c:v>8.1706751578360506E-2</c:v>
                </c:pt>
                <c:pt idx="9">
                  <c:v>-3.3601822861169202E-2</c:v>
                </c:pt>
                <c:pt idx="10">
                  <c:v>-4.2392516077334401E-2</c:v>
                </c:pt>
                <c:pt idx="11">
                  <c:v>-3.54350771898337E-2</c:v>
                </c:pt>
                <c:pt idx="12">
                  <c:v>1.8798044391986402E-2</c:v>
                </c:pt>
                <c:pt idx="13">
                  <c:v>-1.17708797108034E-2</c:v>
                </c:pt>
                <c:pt idx="14">
                  <c:v>8.0578221816166598E-2</c:v>
                </c:pt>
                <c:pt idx="15">
                  <c:v>4.9285798296783999E-2</c:v>
                </c:pt>
                <c:pt idx="16">
                  <c:v>9.1008791085881904E-2</c:v>
                </c:pt>
                <c:pt idx="17">
                  <c:v>4.9434665632622797E-2</c:v>
                </c:pt>
                <c:pt idx="18">
                  <c:v>0.100349479947191</c:v>
                </c:pt>
                <c:pt idx="19">
                  <c:v>7.0521234901191401E-2</c:v>
                </c:pt>
                <c:pt idx="20">
                  <c:v>6.7983341933154098E-2</c:v>
                </c:pt>
                <c:pt idx="21">
                  <c:v>2.06782954218723E-2</c:v>
                </c:pt>
                <c:pt idx="22">
                  <c:v>1.13131501895356E-2</c:v>
                </c:pt>
                <c:pt idx="23">
                  <c:v>2.7797142822626901E-2</c:v>
                </c:pt>
                <c:pt idx="24">
                  <c:v>6.3084560242021595E-2</c:v>
                </c:pt>
                <c:pt idx="25">
                  <c:v>8.5394287105372099E-2</c:v>
                </c:pt>
                <c:pt idx="26">
                  <c:v>0.14082717069683501</c:v>
                </c:pt>
                <c:pt idx="27">
                  <c:v>-9.45491927451436E-3</c:v>
                </c:pt>
                <c:pt idx="28">
                  <c:v>2.0879647617853901E-2</c:v>
                </c:pt>
                <c:pt idx="29">
                  <c:v>-1.21854834548929E-2</c:v>
                </c:pt>
                <c:pt idx="30">
                  <c:v>-7.52524078693763E-2</c:v>
                </c:pt>
                <c:pt idx="31">
                  <c:v>-6.7765440268958393E-2</c:v>
                </c:pt>
                <c:pt idx="32">
                  <c:v>8.7467812487889401E-2</c:v>
                </c:pt>
                <c:pt idx="33">
                  <c:v>2.4152368625897501E-2</c:v>
                </c:pt>
                <c:pt idx="34">
                  <c:v>2.8808539218625299E-2</c:v>
                </c:pt>
                <c:pt idx="35">
                  <c:v>8.6291962270352601E-2</c:v>
                </c:pt>
                <c:pt idx="36">
                  <c:v>7.8537724674047696E-2</c:v>
                </c:pt>
                <c:pt idx="37">
                  <c:v>3.4938003344333203E-2</c:v>
                </c:pt>
                <c:pt idx="38">
                  <c:v>7.2839218917868806E-2</c:v>
                </c:pt>
                <c:pt idx="39">
                  <c:v>7.9526980468456396E-2</c:v>
                </c:pt>
                <c:pt idx="40">
                  <c:v>9.6228199669160297E-2</c:v>
                </c:pt>
                <c:pt idx="41">
                  <c:v>6.3173734318019606E-2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7F27-44D7-A433-7270935C40E2}"/>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30000000000000004"/>
          <c:min val="-0.15000000000000002"/>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aj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058420032262802E-2"/>
          <c:y val="7.6190479099750519E-2"/>
          <c:w val="0.90147334337234497"/>
          <c:h val="0.86400002241134644"/>
        </c:manualLayout>
      </c:layout>
      <c:areaChart>
        <c:grouping val="standard"/>
        <c:varyColors val="0"/>
        <c:ser>
          <c:idx val="0"/>
          <c:order val="0"/>
          <c:tx>
            <c:strRef>
              <c:f>AUD_GrowthOfWealth_202102040808!$B$1</c:f>
              <c:strCache>
                <c:ptCount val="1"/>
                <c:pt idx="0">
                  <c:v>Australian Share Market</c:v>
                </c:pt>
              </c:strCache>
            </c:strRef>
          </c:tx>
          <c:spPr>
            <a:solidFill>
              <a:srgbClr val="109CBF"/>
            </a:solidFill>
            <a:ln>
              <a:noFill/>
            </a:ln>
            <a:effectLst/>
          </c:spPr>
          <c:cat>
            <c:numRef>
              <c:f>AUD_GrowthOfWealth_202102040808!$A$2:$A$518</c:f>
              <c:numCache>
                <c:formatCode>m/d/yyyy</c:formatCode>
                <c:ptCount val="517"/>
                <c:pt idx="0">
                  <c:v>29220</c:v>
                </c:pt>
                <c:pt idx="1">
                  <c:v>29251</c:v>
                </c:pt>
                <c:pt idx="2">
                  <c:v>29280</c:v>
                </c:pt>
                <c:pt idx="3">
                  <c:v>29311</c:v>
                </c:pt>
                <c:pt idx="4">
                  <c:v>29341</c:v>
                </c:pt>
                <c:pt idx="5">
                  <c:v>29372</c:v>
                </c:pt>
                <c:pt idx="6">
                  <c:v>29402</c:v>
                </c:pt>
                <c:pt idx="7">
                  <c:v>29433</c:v>
                </c:pt>
                <c:pt idx="8">
                  <c:v>29464</c:v>
                </c:pt>
                <c:pt idx="9">
                  <c:v>29494</c:v>
                </c:pt>
                <c:pt idx="10">
                  <c:v>29525</c:v>
                </c:pt>
                <c:pt idx="11">
                  <c:v>29555</c:v>
                </c:pt>
                <c:pt idx="12">
                  <c:v>29586</c:v>
                </c:pt>
                <c:pt idx="13">
                  <c:v>29617</c:v>
                </c:pt>
                <c:pt idx="14">
                  <c:v>29645</c:v>
                </c:pt>
                <c:pt idx="15">
                  <c:v>29676</c:v>
                </c:pt>
                <c:pt idx="16">
                  <c:v>29706</c:v>
                </c:pt>
                <c:pt idx="17">
                  <c:v>29737</c:v>
                </c:pt>
                <c:pt idx="18">
                  <c:v>29767</c:v>
                </c:pt>
                <c:pt idx="19">
                  <c:v>29798</c:v>
                </c:pt>
                <c:pt idx="20">
                  <c:v>29829</c:v>
                </c:pt>
                <c:pt idx="21">
                  <c:v>29859</c:v>
                </c:pt>
                <c:pt idx="22">
                  <c:v>29890</c:v>
                </c:pt>
                <c:pt idx="23">
                  <c:v>29920</c:v>
                </c:pt>
                <c:pt idx="24">
                  <c:v>29951</c:v>
                </c:pt>
                <c:pt idx="25">
                  <c:v>29982</c:v>
                </c:pt>
                <c:pt idx="26">
                  <c:v>30010</c:v>
                </c:pt>
                <c:pt idx="27">
                  <c:v>30041</c:v>
                </c:pt>
                <c:pt idx="28">
                  <c:v>30071</c:v>
                </c:pt>
                <c:pt idx="29">
                  <c:v>30102</c:v>
                </c:pt>
                <c:pt idx="30">
                  <c:v>30132</c:v>
                </c:pt>
                <c:pt idx="31">
                  <c:v>30163</c:v>
                </c:pt>
                <c:pt idx="32">
                  <c:v>30194</c:v>
                </c:pt>
                <c:pt idx="33">
                  <c:v>30224</c:v>
                </c:pt>
                <c:pt idx="34">
                  <c:v>30255</c:v>
                </c:pt>
                <c:pt idx="35">
                  <c:v>30285</c:v>
                </c:pt>
                <c:pt idx="36">
                  <c:v>30316</c:v>
                </c:pt>
                <c:pt idx="37">
                  <c:v>30347</c:v>
                </c:pt>
                <c:pt idx="38">
                  <c:v>30375</c:v>
                </c:pt>
                <c:pt idx="39">
                  <c:v>30406</c:v>
                </c:pt>
                <c:pt idx="40">
                  <c:v>30436</c:v>
                </c:pt>
                <c:pt idx="41">
                  <c:v>30467</c:v>
                </c:pt>
                <c:pt idx="42">
                  <c:v>30497</c:v>
                </c:pt>
                <c:pt idx="43">
                  <c:v>30528</c:v>
                </c:pt>
                <c:pt idx="44">
                  <c:v>30559</c:v>
                </c:pt>
                <c:pt idx="45">
                  <c:v>30589</c:v>
                </c:pt>
                <c:pt idx="46">
                  <c:v>30620</c:v>
                </c:pt>
                <c:pt idx="47">
                  <c:v>30650</c:v>
                </c:pt>
                <c:pt idx="48">
                  <c:v>30681</c:v>
                </c:pt>
                <c:pt idx="49">
                  <c:v>30712</c:v>
                </c:pt>
                <c:pt idx="50">
                  <c:v>30741</c:v>
                </c:pt>
                <c:pt idx="51">
                  <c:v>30772</c:v>
                </c:pt>
                <c:pt idx="52">
                  <c:v>30802</c:v>
                </c:pt>
                <c:pt idx="53">
                  <c:v>30833</c:v>
                </c:pt>
                <c:pt idx="54">
                  <c:v>30863</c:v>
                </c:pt>
                <c:pt idx="55">
                  <c:v>30894</c:v>
                </c:pt>
                <c:pt idx="56">
                  <c:v>30925</c:v>
                </c:pt>
                <c:pt idx="57">
                  <c:v>30955</c:v>
                </c:pt>
                <c:pt idx="58">
                  <c:v>30986</c:v>
                </c:pt>
                <c:pt idx="59">
                  <c:v>31016</c:v>
                </c:pt>
                <c:pt idx="60">
                  <c:v>31047</c:v>
                </c:pt>
                <c:pt idx="61">
                  <c:v>31078</c:v>
                </c:pt>
                <c:pt idx="62">
                  <c:v>31106</c:v>
                </c:pt>
                <c:pt idx="63">
                  <c:v>31137</c:v>
                </c:pt>
                <c:pt idx="64">
                  <c:v>31167</c:v>
                </c:pt>
                <c:pt idx="65">
                  <c:v>31198</c:v>
                </c:pt>
                <c:pt idx="66">
                  <c:v>31228</c:v>
                </c:pt>
                <c:pt idx="67">
                  <c:v>31259</c:v>
                </c:pt>
                <c:pt idx="68">
                  <c:v>31290</c:v>
                </c:pt>
                <c:pt idx="69">
                  <c:v>31320</c:v>
                </c:pt>
                <c:pt idx="70">
                  <c:v>31351</c:v>
                </c:pt>
                <c:pt idx="71">
                  <c:v>31381</c:v>
                </c:pt>
                <c:pt idx="72">
                  <c:v>31412</c:v>
                </c:pt>
                <c:pt idx="73">
                  <c:v>31443</c:v>
                </c:pt>
                <c:pt idx="74">
                  <c:v>31471</c:v>
                </c:pt>
                <c:pt idx="75">
                  <c:v>31502</c:v>
                </c:pt>
                <c:pt idx="76">
                  <c:v>31532</c:v>
                </c:pt>
                <c:pt idx="77">
                  <c:v>31563</c:v>
                </c:pt>
                <c:pt idx="78">
                  <c:v>31593</c:v>
                </c:pt>
                <c:pt idx="79">
                  <c:v>31624</c:v>
                </c:pt>
                <c:pt idx="80">
                  <c:v>31655</c:v>
                </c:pt>
                <c:pt idx="81">
                  <c:v>31685</c:v>
                </c:pt>
                <c:pt idx="82">
                  <c:v>31716</c:v>
                </c:pt>
                <c:pt idx="83">
                  <c:v>31746</c:v>
                </c:pt>
                <c:pt idx="84">
                  <c:v>31777</c:v>
                </c:pt>
                <c:pt idx="85">
                  <c:v>31808</c:v>
                </c:pt>
                <c:pt idx="86">
                  <c:v>31836</c:v>
                </c:pt>
                <c:pt idx="87">
                  <c:v>31867</c:v>
                </c:pt>
                <c:pt idx="88">
                  <c:v>31897</c:v>
                </c:pt>
                <c:pt idx="89">
                  <c:v>31928</c:v>
                </c:pt>
                <c:pt idx="90">
                  <c:v>31958</c:v>
                </c:pt>
                <c:pt idx="91">
                  <c:v>31989</c:v>
                </c:pt>
                <c:pt idx="92">
                  <c:v>32020</c:v>
                </c:pt>
                <c:pt idx="93">
                  <c:v>32050</c:v>
                </c:pt>
                <c:pt idx="94">
                  <c:v>32081</c:v>
                </c:pt>
                <c:pt idx="95">
                  <c:v>32111</c:v>
                </c:pt>
                <c:pt idx="96">
                  <c:v>32142</c:v>
                </c:pt>
                <c:pt idx="97">
                  <c:v>32173</c:v>
                </c:pt>
                <c:pt idx="98">
                  <c:v>32202</c:v>
                </c:pt>
                <c:pt idx="99">
                  <c:v>32233</c:v>
                </c:pt>
                <c:pt idx="100">
                  <c:v>32263</c:v>
                </c:pt>
                <c:pt idx="101">
                  <c:v>32294</c:v>
                </c:pt>
                <c:pt idx="102">
                  <c:v>32324</c:v>
                </c:pt>
                <c:pt idx="103">
                  <c:v>32355</c:v>
                </c:pt>
                <c:pt idx="104">
                  <c:v>32386</c:v>
                </c:pt>
                <c:pt idx="105">
                  <c:v>32416</c:v>
                </c:pt>
                <c:pt idx="106">
                  <c:v>32447</c:v>
                </c:pt>
                <c:pt idx="107">
                  <c:v>32477</c:v>
                </c:pt>
                <c:pt idx="108">
                  <c:v>32508</c:v>
                </c:pt>
                <c:pt idx="109">
                  <c:v>32539</c:v>
                </c:pt>
                <c:pt idx="110">
                  <c:v>32567</c:v>
                </c:pt>
                <c:pt idx="111">
                  <c:v>32598</c:v>
                </c:pt>
                <c:pt idx="112">
                  <c:v>32628</c:v>
                </c:pt>
                <c:pt idx="113">
                  <c:v>32659</c:v>
                </c:pt>
                <c:pt idx="114">
                  <c:v>32689</c:v>
                </c:pt>
                <c:pt idx="115">
                  <c:v>32720</c:v>
                </c:pt>
                <c:pt idx="116">
                  <c:v>32751</c:v>
                </c:pt>
                <c:pt idx="117">
                  <c:v>32781</c:v>
                </c:pt>
                <c:pt idx="118">
                  <c:v>32812</c:v>
                </c:pt>
                <c:pt idx="119">
                  <c:v>32842</c:v>
                </c:pt>
                <c:pt idx="120">
                  <c:v>32873</c:v>
                </c:pt>
                <c:pt idx="121">
                  <c:v>32904</c:v>
                </c:pt>
                <c:pt idx="122">
                  <c:v>32932</c:v>
                </c:pt>
                <c:pt idx="123">
                  <c:v>32963</c:v>
                </c:pt>
                <c:pt idx="124">
                  <c:v>32993</c:v>
                </c:pt>
                <c:pt idx="125">
                  <c:v>33024</c:v>
                </c:pt>
                <c:pt idx="126">
                  <c:v>33054</c:v>
                </c:pt>
                <c:pt idx="127">
                  <c:v>33085</c:v>
                </c:pt>
                <c:pt idx="128">
                  <c:v>33116</c:v>
                </c:pt>
                <c:pt idx="129">
                  <c:v>33146</c:v>
                </c:pt>
                <c:pt idx="130">
                  <c:v>33177</c:v>
                </c:pt>
                <c:pt idx="131">
                  <c:v>33207</c:v>
                </c:pt>
                <c:pt idx="132">
                  <c:v>33238</c:v>
                </c:pt>
                <c:pt idx="133">
                  <c:v>33269</c:v>
                </c:pt>
                <c:pt idx="134">
                  <c:v>33297</c:v>
                </c:pt>
                <c:pt idx="135">
                  <c:v>33328</c:v>
                </c:pt>
                <c:pt idx="136">
                  <c:v>33358</c:v>
                </c:pt>
                <c:pt idx="137">
                  <c:v>33389</c:v>
                </c:pt>
                <c:pt idx="138">
                  <c:v>33419</c:v>
                </c:pt>
                <c:pt idx="139">
                  <c:v>33450</c:v>
                </c:pt>
                <c:pt idx="140">
                  <c:v>33481</c:v>
                </c:pt>
                <c:pt idx="141">
                  <c:v>33511</c:v>
                </c:pt>
                <c:pt idx="142">
                  <c:v>33542</c:v>
                </c:pt>
                <c:pt idx="143">
                  <c:v>33572</c:v>
                </c:pt>
                <c:pt idx="144">
                  <c:v>33603</c:v>
                </c:pt>
                <c:pt idx="145">
                  <c:v>33634</c:v>
                </c:pt>
                <c:pt idx="146">
                  <c:v>33663</c:v>
                </c:pt>
                <c:pt idx="147">
                  <c:v>33694</c:v>
                </c:pt>
                <c:pt idx="148">
                  <c:v>33724</c:v>
                </c:pt>
                <c:pt idx="149">
                  <c:v>33755</c:v>
                </c:pt>
                <c:pt idx="150">
                  <c:v>33785</c:v>
                </c:pt>
                <c:pt idx="151">
                  <c:v>33816</c:v>
                </c:pt>
                <c:pt idx="152">
                  <c:v>33847</c:v>
                </c:pt>
                <c:pt idx="153">
                  <c:v>33877</c:v>
                </c:pt>
                <c:pt idx="154">
                  <c:v>33908</c:v>
                </c:pt>
                <c:pt idx="155">
                  <c:v>33938</c:v>
                </c:pt>
                <c:pt idx="156">
                  <c:v>33969</c:v>
                </c:pt>
                <c:pt idx="157">
                  <c:v>34000</c:v>
                </c:pt>
                <c:pt idx="158">
                  <c:v>34028</c:v>
                </c:pt>
                <c:pt idx="159">
                  <c:v>34059</c:v>
                </c:pt>
                <c:pt idx="160">
                  <c:v>34089</c:v>
                </c:pt>
                <c:pt idx="161">
                  <c:v>34120</c:v>
                </c:pt>
                <c:pt idx="162">
                  <c:v>34150</c:v>
                </c:pt>
                <c:pt idx="163">
                  <c:v>34181</c:v>
                </c:pt>
                <c:pt idx="164">
                  <c:v>34212</c:v>
                </c:pt>
                <c:pt idx="165">
                  <c:v>34242</c:v>
                </c:pt>
                <c:pt idx="166">
                  <c:v>34273</c:v>
                </c:pt>
                <c:pt idx="167">
                  <c:v>34303</c:v>
                </c:pt>
                <c:pt idx="168">
                  <c:v>34334</c:v>
                </c:pt>
                <c:pt idx="169">
                  <c:v>34365</c:v>
                </c:pt>
                <c:pt idx="170">
                  <c:v>34393</c:v>
                </c:pt>
                <c:pt idx="171">
                  <c:v>34424</c:v>
                </c:pt>
                <c:pt idx="172">
                  <c:v>34454</c:v>
                </c:pt>
                <c:pt idx="173">
                  <c:v>34485</c:v>
                </c:pt>
                <c:pt idx="174">
                  <c:v>34515</c:v>
                </c:pt>
                <c:pt idx="175">
                  <c:v>34546</c:v>
                </c:pt>
                <c:pt idx="176">
                  <c:v>34577</c:v>
                </c:pt>
                <c:pt idx="177">
                  <c:v>34607</c:v>
                </c:pt>
                <c:pt idx="178">
                  <c:v>34638</c:v>
                </c:pt>
                <c:pt idx="179">
                  <c:v>34668</c:v>
                </c:pt>
                <c:pt idx="180">
                  <c:v>34699</c:v>
                </c:pt>
                <c:pt idx="181">
                  <c:v>34730</c:v>
                </c:pt>
                <c:pt idx="182">
                  <c:v>34758</c:v>
                </c:pt>
                <c:pt idx="183">
                  <c:v>34789</c:v>
                </c:pt>
                <c:pt idx="184">
                  <c:v>34819</c:v>
                </c:pt>
                <c:pt idx="185">
                  <c:v>34850</c:v>
                </c:pt>
                <c:pt idx="186">
                  <c:v>34880</c:v>
                </c:pt>
                <c:pt idx="187">
                  <c:v>34911</c:v>
                </c:pt>
                <c:pt idx="188">
                  <c:v>34942</c:v>
                </c:pt>
                <c:pt idx="189">
                  <c:v>34972</c:v>
                </c:pt>
                <c:pt idx="190">
                  <c:v>35003</c:v>
                </c:pt>
                <c:pt idx="191">
                  <c:v>35033</c:v>
                </c:pt>
                <c:pt idx="192">
                  <c:v>35064</c:v>
                </c:pt>
                <c:pt idx="193">
                  <c:v>35095</c:v>
                </c:pt>
                <c:pt idx="194">
                  <c:v>35124</c:v>
                </c:pt>
                <c:pt idx="195">
                  <c:v>35155</c:v>
                </c:pt>
                <c:pt idx="196">
                  <c:v>35185</c:v>
                </c:pt>
                <c:pt idx="197">
                  <c:v>35216</c:v>
                </c:pt>
                <c:pt idx="198">
                  <c:v>35246</c:v>
                </c:pt>
                <c:pt idx="199">
                  <c:v>35277</c:v>
                </c:pt>
                <c:pt idx="200">
                  <c:v>35308</c:v>
                </c:pt>
                <c:pt idx="201">
                  <c:v>35338</c:v>
                </c:pt>
                <c:pt idx="202">
                  <c:v>35369</c:v>
                </c:pt>
                <c:pt idx="203">
                  <c:v>35399</c:v>
                </c:pt>
                <c:pt idx="204">
                  <c:v>35430</c:v>
                </c:pt>
                <c:pt idx="205">
                  <c:v>35461</c:v>
                </c:pt>
                <c:pt idx="206">
                  <c:v>35489</c:v>
                </c:pt>
                <c:pt idx="207">
                  <c:v>35520</c:v>
                </c:pt>
                <c:pt idx="208">
                  <c:v>35550</c:v>
                </c:pt>
                <c:pt idx="209">
                  <c:v>35581</c:v>
                </c:pt>
                <c:pt idx="210">
                  <c:v>35611</c:v>
                </c:pt>
                <c:pt idx="211">
                  <c:v>35642</c:v>
                </c:pt>
                <c:pt idx="212">
                  <c:v>35673</c:v>
                </c:pt>
                <c:pt idx="213">
                  <c:v>35703</c:v>
                </c:pt>
                <c:pt idx="214">
                  <c:v>35734</c:v>
                </c:pt>
                <c:pt idx="215">
                  <c:v>35764</c:v>
                </c:pt>
                <c:pt idx="216">
                  <c:v>35795</c:v>
                </c:pt>
                <c:pt idx="217">
                  <c:v>35826</c:v>
                </c:pt>
                <c:pt idx="218">
                  <c:v>35854</c:v>
                </c:pt>
                <c:pt idx="219">
                  <c:v>35885</c:v>
                </c:pt>
                <c:pt idx="220">
                  <c:v>35915</c:v>
                </c:pt>
                <c:pt idx="221">
                  <c:v>35946</c:v>
                </c:pt>
                <c:pt idx="222">
                  <c:v>35976</c:v>
                </c:pt>
                <c:pt idx="223">
                  <c:v>36007</c:v>
                </c:pt>
                <c:pt idx="224">
                  <c:v>36038</c:v>
                </c:pt>
                <c:pt idx="225">
                  <c:v>36068</c:v>
                </c:pt>
                <c:pt idx="226">
                  <c:v>36099</c:v>
                </c:pt>
                <c:pt idx="227">
                  <c:v>36129</c:v>
                </c:pt>
                <c:pt idx="228">
                  <c:v>36160</c:v>
                </c:pt>
                <c:pt idx="229">
                  <c:v>36191</c:v>
                </c:pt>
                <c:pt idx="230">
                  <c:v>36219</c:v>
                </c:pt>
                <c:pt idx="231">
                  <c:v>36250</c:v>
                </c:pt>
                <c:pt idx="232">
                  <c:v>36280</c:v>
                </c:pt>
                <c:pt idx="233">
                  <c:v>36311</c:v>
                </c:pt>
                <c:pt idx="234">
                  <c:v>36341</c:v>
                </c:pt>
                <c:pt idx="235">
                  <c:v>36372</c:v>
                </c:pt>
                <c:pt idx="236">
                  <c:v>36403</c:v>
                </c:pt>
                <c:pt idx="237">
                  <c:v>36433</c:v>
                </c:pt>
                <c:pt idx="238">
                  <c:v>36464</c:v>
                </c:pt>
                <c:pt idx="239">
                  <c:v>36494</c:v>
                </c:pt>
                <c:pt idx="240">
                  <c:v>36525</c:v>
                </c:pt>
                <c:pt idx="241">
                  <c:v>36556</c:v>
                </c:pt>
                <c:pt idx="242">
                  <c:v>36585</c:v>
                </c:pt>
                <c:pt idx="243">
                  <c:v>36616</c:v>
                </c:pt>
                <c:pt idx="244">
                  <c:v>36646</c:v>
                </c:pt>
                <c:pt idx="245">
                  <c:v>36677</c:v>
                </c:pt>
                <c:pt idx="246">
                  <c:v>36707</c:v>
                </c:pt>
                <c:pt idx="247">
                  <c:v>36738</c:v>
                </c:pt>
                <c:pt idx="248">
                  <c:v>36769</c:v>
                </c:pt>
                <c:pt idx="249">
                  <c:v>36799</c:v>
                </c:pt>
                <c:pt idx="250">
                  <c:v>36830</c:v>
                </c:pt>
                <c:pt idx="251">
                  <c:v>36860</c:v>
                </c:pt>
                <c:pt idx="252">
                  <c:v>36891</c:v>
                </c:pt>
                <c:pt idx="253">
                  <c:v>36922</c:v>
                </c:pt>
                <c:pt idx="254">
                  <c:v>36950</c:v>
                </c:pt>
                <c:pt idx="255">
                  <c:v>36981</c:v>
                </c:pt>
                <c:pt idx="256">
                  <c:v>37011</c:v>
                </c:pt>
                <c:pt idx="257">
                  <c:v>37042</c:v>
                </c:pt>
                <c:pt idx="258">
                  <c:v>37072</c:v>
                </c:pt>
                <c:pt idx="259">
                  <c:v>37103</c:v>
                </c:pt>
                <c:pt idx="260">
                  <c:v>37134</c:v>
                </c:pt>
                <c:pt idx="261">
                  <c:v>37164</c:v>
                </c:pt>
                <c:pt idx="262">
                  <c:v>37195</c:v>
                </c:pt>
                <c:pt idx="263">
                  <c:v>37225</c:v>
                </c:pt>
                <c:pt idx="264">
                  <c:v>37256</c:v>
                </c:pt>
                <c:pt idx="265">
                  <c:v>37287</c:v>
                </c:pt>
                <c:pt idx="266">
                  <c:v>37315</c:v>
                </c:pt>
                <c:pt idx="267">
                  <c:v>37346</c:v>
                </c:pt>
                <c:pt idx="268">
                  <c:v>37376</c:v>
                </c:pt>
                <c:pt idx="269">
                  <c:v>37407</c:v>
                </c:pt>
                <c:pt idx="270">
                  <c:v>37437</c:v>
                </c:pt>
                <c:pt idx="271">
                  <c:v>37468</c:v>
                </c:pt>
                <c:pt idx="272">
                  <c:v>37499</c:v>
                </c:pt>
                <c:pt idx="273">
                  <c:v>37529</c:v>
                </c:pt>
                <c:pt idx="274">
                  <c:v>37560</c:v>
                </c:pt>
                <c:pt idx="275">
                  <c:v>37590</c:v>
                </c:pt>
                <c:pt idx="276">
                  <c:v>37621</c:v>
                </c:pt>
                <c:pt idx="277">
                  <c:v>37652</c:v>
                </c:pt>
                <c:pt idx="278">
                  <c:v>37680</c:v>
                </c:pt>
                <c:pt idx="279">
                  <c:v>37711</c:v>
                </c:pt>
                <c:pt idx="280">
                  <c:v>37741</c:v>
                </c:pt>
                <c:pt idx="281">
                  <c:v>37772</c:v>
                </c:pt>
                <c:pt idx="282">
                  <c:v>37802</c:v>
                </c:pt>
                <c:pt idx="283">
                  <c:v>37833</c:v>
                </c:pt>
                <c:pt idx="284">
                  <c:v>37864</c:v>
                </c:pt>
                <c:pt idx="285">
                  <c:v>37894</c:v>
                </c:pt>
                <c:pt idx="286">
                  <c:v>37925</c:v>
                </c:pt>
                <c:pt idx="287">
                  <c:v>37955</c:v>
                </c:pt>
                <c:pt idx="288">
                  <c:v>37986</c:v>
                </c:pt>
                <c:pt idx="289">
                  <c:v>38017</c:v>
                </c:pt>
                <c:pt idx="290">
                  <c:v>38046</c:v>
                </c:pt>
                <c:pt idx="291">
                  <c:v>38077</c:v>
                </c:pt>
                <c:pt idx="292">
                  <c:v>38107</c:v>
                </c:pt>
                <c:pt idx="293">
                  <c:v>38138</c:v>
                </c:pt>
                <c:pt idx="294">
                  <c:v>38168</c:v>
                </c:pt>
                <c:pt idx="295">
                  <c:v>38199</c:v>
                </c:pt>
                <c:pt idx="296">
                  <c:v>38230</c:v>
                </c:pt>
                <c:pt idx="297">
                  <c:v>38260</c:v>
                </c:pt>
                <c:pt idx="298">
                  <c:v>38291</c:v>
                </c:pt>
                <c:pt idx="299">
                  <c:v>38321</c:v>
                </c:pt>
                <c:pt idx="300">
                  <c:v>38352</c:v>
                </c:pt>
                <c:pt idx="301">
                  <c:v>38383</c:v>
                </c:pt>
                <c:pt idx="302">
                  <c:v>38411</c:v>
                </c:pt>
                <c:pt idx="303">
                  <c:v>38442</c:v>
                </c:pt>
                <c:pt idx="304">
                  <c:v>38472</c:v>
                </c:pt>
                <c:pt idx="305">
                  <c:v>38503</c:v>
                </c:pt>
                <c:pt idx="306">
                  <c:v>38533</c:v>
                </c:pt>
                <c:pt idx="307">
                  <c:v>38564</c:v>
                </c:pt>
                <c:pt idx="308">
                  <c:v>38595</c:v>
                </c:pt>
                <c:pt idx="309">
                  <c:v>38625</c:v>
                </c:pt>
                <c:pt idx="310">
                  <c:v>38656</c:v>
                </c:pt>
                <c:pt idx="311">
                  <c:v>38686</c:v>
                </c:pt>
                <c:pt idx="312">
                  <c:v>38717</c:v>
                </c:pt>
                <c:pt idx="313">
                  <c:v>38748</c:v>
                </c:pt>
                <c:pt idx="314">
                  <c:v>38776</c:v>
                </c:pt>
                <c:pt idx="315">
                  <c:v>38807</c:v>
                </c:pt>
                <c:pt idx="316">
                  <c:v>38837</c:v>
                </c:pt>
                <c:pt idx="317">
                  <c:v>38868</c:v>
                </c:pt>
                <c:pt idx="318">
                  <c:v>38898</c:v>
                </c:pt>
                <c:pt idx="319">
                  <c:v>38929</c:v>
                </c:pt>
                <c:pt idx="320">
                  <c:v>38960</c:v>
                </c:pt>
                <c:pt idx="321">
                  <c:v>38990</c:v>
                </c:pt>
                <c:pt idx="322">
                  <c:v>39021</c:v>
                </c:pt>
                <c:pt idx="323">
                  <c:v>39051</c:v>
                </c:pt>
                <c:pt idx="324">
                  <c:v>39082</c:v>
                </c:pt>
                <c:pt idx="325">
                  <c:v>39113</c:v>
                </c:pt>
                <c:pt idx="326">
                  <c:v>39141</c:v>
                </c:pt>
                <c:pt idx="327">
                  <c:v>39172</c:v>
                </c:pt>
                <c:pt idx="328">
                  <c:v>39202</c:v>
                </c:pt>
                <c:pt idx="329">
                  <c:v>39233</c:v>
                </c:pt>
                <c:pt idx="330">
                  <c:v>39263</c:v>
                </c:pt>
                <c:pt idx="331">
                  <c:v>39294</c:v>
                </c:pt>
                <c:pt idx="332">
                  <c:v>39325</c:v>
                </c:pt>
                <c:pt idx="333">
                  <c:v>39355</c:v>
                </c:pt>
                <c:pt idx="334">
                  <c:v>39386</c:v>
                </c:pt>
                <c:pt idx="335">
                  <c:v>39416</c:v>
                </c:pt>
                <c:pt idx="336">
                  <c:v>39447</c:v>
                </c:pt>
                <c:pt idx="337">
                  <c:v>39478</c:v>
                </c:pt>
                <c:pt idx="338">
                  <c:v>39507</c:v>
                </c:pt>
                <c:pt idx="339">
                  <c:v>39538</c:v>
                </c:pt>
                <c:pt idx="340">
                  <c:v>39568</c:v>
                </c:pt>
                <c:pt idx="341">
                  <c:v>39599</c:v>
                </c:pt>
                <c:pt idx="342">
                  <c:v>39629</c:v>
                </c:pt>
                <c:pt idx="343">
                  <c:v>39660</c:v>
                </c:pt>
                <c:pt idx="344">
                  <c:v>39691</c:v>
                </c:pt>
                <c:pt idx="345">
                  <c:v>39721</c:v>
                </c:pt>
                <c:pt idx="346">
                  <c:v>39752</c:v>
                </c:pt>
                <c:pt idx="347">
                  <c:v>39782</c:v>
                </c:pt>
                <c:pt idx="348">
                  <c:v>39813</c:v>
                </c:pt>
                <c:pt idx="349">
                  <c:v>39844</c:v>
                </c:pt>
                <c:pt idx="350">
                  <c:v>39872</c:v>
                </c:pt>
                <c:pt idx="351">
                  <c:v>39903</c:v>
                </c:pt>
                <c:pt idx="352">
                  <c:v>39933</c:v>
                </c:pt>
                <c:pt idx="353">
                  <c:v>39964</c:v>
                </c:pt>
                <c:pt idx="354">
                  <c:v>39994</c:v>
                </c:pt>
                <c:pt idx="355">
                  <c:v>40025</c:v>
                </c:pt>
                <c:pt idx="356">
                  <c:v>40056</c:v>
                </c:pt>
                <c:pt idx="357">
                  <c:v>40086</c:v>
                </c:pt>
                <c:pt idx="358">
                  <c:v>40117</c:v>
                </c:pt>
                <c:pt idx="359">
                  <c:v>40147</c:v>
                </c:pt>
                <c:pt idx="360">
                  <c:v>40178</c:v>
                </c:pt>
                <c:pt idx="361">
                  <c:v>40209</c:v>
                </c:pt>
                <c:pt idx="362">
                  <c:v>40237</c:v>
                </c:pt>
                <c:pt idx="363">
                  <c:v>40268</c:v>
                </c:pt>
                <c:pt idx="364">
                  <c:v>40298</c:v>
                </c:pt>
                <c:pt idx="365">
                  <c:v>40329</c:v>
                </c:pt>
                <c:pt idx="366">
                  <c:v>40359</c:v>
                </c:pt>
                <c:pt idx="367">
                  <c:v>40390</c:v>
                </c:pt>
                <c:pt idx="368">
                  <c:v>40421</c:v>
                </c:pt>
                <c:pt idx="369">
                  <c:v>40451</c:v>
                </c:pt>
                <c:pt idx="370">
                  <c:v>40482</c:v>
                </c:pt>
                <c:pt idx="371">
                  <c:v>40512</c:v>
                </c:pt>
                <c:pt idx="372">
                  <c:v>40543</c:v>
                </c:pt>
                <c:pt idx="373">
                  <c:v>40574</c:v>
                </c:pt>
                <c:pt idx="374">
                  <c:v>40602</c:v>
                </c:pt>
                <c:pt idx="375">
                  <c:v>40633</c:v>
                </c:pt>
                <c:pt idx="376">
                  <c:v>40663</c:v>
                </c:pt>
                <c:pt idx="377">
                  <c:v>40694</c:v>
                </c:pt>
                <c:pt idx="378">
                  <c:v>40724</c:v>
                </c:pt>
                <c:pt idx="379">
                  <c:v>40755</c:v>
                </c:pt>
                <c:pt idx="380">
                  <c:v>40786</c:v>
                </c:pt>
                <c:pt idx="381">
                  <c:v>40816</c:v>
                </c:pt>
                <c:pt idx="382">
                  <c:v>40847</c:v>
                </c:pt>
                <c:pt idx="383">
                  <c:v>40877</c:v>
                </c:pt>
                <c:pt idx="384">
                  <c:v>40908</c:v>
                </c:pt>
                <c:pt idx="385">
                  <c:v>40939</c:v>
                </c:pt>
                <c:pt idx="386">
                  <c:v>40968</c:v>
                </c:pt>
                <c:pt idx="387">
                  <c:v>40999</c:v>
                </c:pt>
                <c:pt idx="388">
                  <c:v>41029</c:v>
                </c:pt>
                <c:pt idx="389">
                  <c:v>41060</c:v>
                </c:pt>
                <c:pt idx="390">
                  <c:v>41090</c:v>
                </c:pt>
                <c:pt idx="391">
                  <c:v>41121</c:v>
                </c:pt>
                <c:pt idx="392">
                  <c:v>41152</c:v>
                </c:pt>
                <c:pt idx="393">
                  <c:v>41182</c:v>
                </c:pt>
                <c:pt idx="394">
                  <c:v>41213</c:v>
                </c:pt>
                <c:pt idx="395">
                  <c:v>41243</c:v>
                </c:pt>
                <c:pt idx="396">
                  <c:v>41274</c:v>
                </c:pt>
                <c:pt idx="397">
                  <c:v>41305</c:v>
                </c:pt>
                <c:pt idx="398">
                  <c:v>41333</c:v>
                </c:pt>
                <c:pt idx="399">
                  <c:v>41364</c:v>
                </c:pt>
                <c:pt idx="400">
                  <c:v>41394</c:v>
                </c:pt>
                <c:pt idx="401">
                  <c:v>41425</c:v>
                </c:pt>
                <c:pt idx="402">
                  <c:v>41455</c:v>
                </c:pt>
                <c:pt idx="403">
                  <c:v>41486</c:v>
                </c:pt>
                <c:pt idx="404">
                  <c:v>41517</c:v>
                </c:pt>
                <c:pt idx="405">
                  <c:v>41547</c:v>
                </c:pt>
                <c:pt idx="406">
                  <c:v>41578</c:v>
                </c:pt>
                <c:pt idx="407">
                  <c:v>41608</c:v>
                </c:pt>
                <c:pt idx="408">
                  <c:v>41639</c:v>
                </c:pt>
                <c:pt idx="409">
                  <c:v>41670</c:v>
                </c:pt>
                <c:pt idx="410">
                  <c:v>41698</c:v>
                </c:pt>
                <c:pt idx="411">
                  <c:v>41729</c:v>
                </c:pt>
                <c:pt idx="412">
                  <c:v>41759</c:v>
                </c:pt>
                <c:pt idx="413">
                  <c:v>41790</c:v>
                </c:pt>
                <c:pt idx="414">
                  <c:v>41820</c:v>
                </c:pt>
                <c:pt idx="415">
                  <c:v>41851</c:v>
                </c:pt>
                <c:pt idx="416">
                  <c:v>41882</c:v>
                </c:pt>
                <c:pt idx="417">
                  <c:v>41912</c:v>
                </c:pt>
                <c:pt idx="418">
                  <c:v>41943</c:v>
                </c:pt>
                <c:pt idx="419">
                  <c:v>41973</c:v>
                </c:pt>
                <c:pt idx="420">
                  <c:v>42004</c:v>
                </c:pt>
                <c:pt idx="421">
                  <c:v>42035</c:v>
                </c:pt>
                <c:pt idx="422">
                  <c:v>42063</c:v>
                </c:pt>
                <c:pt idx="423">
                  <c:v>42094</c:v>
                </c:pt>
                <c:pt idx="424">
                  <c:v>42124</c:v>
                </c:pt>
                <c:pt idx="425">
                  <c:v>42155</c:v>
                </c:pt>
                <c:pt idx="426">
                  <c:v>42185</c:v>
                </c:pt>
                <c:pt idx="427">
                  <c:v>42216</c:v>
                </c:pt>
                <c:pt idx="428">
                  <c:v>42247</c:v>
                </c:pt>
                <c:pt idx="429">
                  <c:v>42277</c:v>
                </c:pt>
                <c:pt idx="430">
                  <c:v>42308</c:v>
                </c:pt>
                <c:pt idx="431">
                  <c:v>42338</c:v>
                </c:pt>
                <c:pt idx="432">
                  <c:v>42369</c:v>
                </c:pt>
                <c:pt idx="433">
                  <c:v>42400</c:v>
                </c:pt>
                <c:pt idx="434">
                  <c:v>42429</c:v>
                </c:pt>
                <c:pt idx="435">
                  <c:v>42460</c:v>
                </c:pt>
                <c:pt idx="436">
                  <c:v>42490</c:v>
                </c:pt>
                <c:pt idx="437">
                  <c:v>42521</c:v>
                </c:pt>
                <c:pt idx="438">
                  <c:v>42551</c:v>
                </c:pt>
                <c:pt idx="439">
                  <c:v>42582</c:v>
                </c:pt>
                <c:pt idx="440">
                  <c:v>42613</c:v>
                </c:pt>
                <c:pt idx="441">
                  <c:v>42643</c:v>
                </c:pt>
                <c:pt idx="442">
                  <c:v>42674</c:v>
                </c:pt>
                <c:pt idx="443">
                  <c:v>42704</c:v>
                </c:pt>
                <c:pt idx="444">
                  <c:v>42735</c:v>
                </c:pt>
                <c:pt idx="445">
                  <c:v>42766</c:v>
                </c:pt>
                <c:pt idx="446">
                  <c:v>42794</c:v>
                </c:pt>
                <c:pt idx="447">
                  <c:v>42825</c:v>
                </c:pt>
                <c:pt idx="448">
                  <c:v>42855</c:v>
                </c:pt>
                <c:pt idx="449">
                  <c:v>42886</c:v>
                </c:pt>
                <c:pt idx="450">
                  <c:v>42916</c:v>
                </c:pt>
                <c:pt idx="451">
                  <c:v>42947</c:v>
                </c:pt>
                <c:pt idx="452">
                  <c:v>42978</c:v>
                </c:pt>
                <c:pt idx="453">
                  <c:v>43008</c:v>
                </c:pt>
                <c:pt idx="454">
                  <c:v>43039</c:v>
                </c:pt>
                <c:pt idx="455">
                  <c:v>43069</c:v>
                </c:pt>
                <c:pt idx="456">
                  <c:v>43100</c:v>
                </c:pt>
                <c:pt idx="457">
                  <c:v>43131</c:v>
                </c:pt>
                <c:pt idx="458">
                  <c:v>43159</c:v>
                </c:pt>
                <c:pt idx="459">
                  <c:v>43190</c:v>
                </c:pt>
                <c:pt idx="460">
                  <c:v>43220</c:v>
                </c:pt>
                <c:pt idx="461">
                  <c:v>43251</c:v>
                </c:pt>
                <c:pt idx="462">
                  <c:v>43281</c:v>
                </c:pt>
                <c:pt idx="463">
                  <c:v>43312</c:v>
                </c:pt>
                <c:pt idx="464">
                  <c:v>43343</c:v>
                </c:pt>
                <c:pt idx="465">
                  <c:v>43373</c:v>
                </c:pt>
                <c:pt idx="466">
                  <c:v>43404</c:v>
                </c:pt>
                <c:pt idx="467">
                  <c:v>43434</c:v>
                </c:pt>
                <c:pt idx="468">
                  <c:v>43465</c:v>
                </c:pt>
                <c:pt idx="469">
                  <c:v>43496</c:v>
                </c:pt>
                <c:pt idx="470">
                  <c:v>43524</c:v>
                </c:pt>
                <c:pt idx="471">
                  <c:v>43555</c:v>
                </c:pt>
                <c:pt idx="472">
                  <c:v>43585</c:v>
                </c:pt>
                <c:pt idx="473">
                  <c:v>43616</c:v>
                </c:pt>
                <c:pt idx="474">
                  <c:v>43646</c:v>
                </c:pt>
                <c:pt idx="475">
                  <c:v>43677</c:v>
                </c:pt>
                <c:pt idx="476">
                  <c:v>43708</c:v>
                </c:pt>
                <c:pt idx="477">
                  <c:v>43738</c:v>
                </c:pt>
                <c:pt idx="478">
                  <c:v>43769</c:v>
                </c:pt>
                <c:pt idx="479">
                  <c:v>43799</c:v>
                </c:pt>
                <c:pt idx="480">
                  <c:v>43830</c:v>
                </c:pt>
                <c:pt idx="481">
                  <c:v>43861</c:v>
                </c:pt>
                <c:pt idx="482">
                  <c:v>43890</c:v>
                </c:pt>
                <c:pt idx="483">
                  <c:v>43921</c:v>
                </c:pt>
                <c:pt idx="484">
                  <c:v>43951</c:v>
                </c:pt>
                <c:pt idx="485">
                  <c:v>43982</c:v>
                </c:pt>
                <c:pt idx="486">
                  <c:v>44012</c:v>
                </c:pt>
                <c:pt idx="487">
                  <c:v>44043</c:v>
                </c:pt>
                <c:pt idx="488">
                  <c:v>44074</c:v>
                </c:pt>
                <c:pt idx="489">
                  <c:v>44104</c:v>
                </c:pt>
                <c:pt idx="490">
                  <c:v>44135</c:v>
                </c:pt>
                <c:pt idx="491">
                  <c:v>44165</c:v>
                </c:pt>
                <c:pt idx="492">
                  <c:v>44196</c:v>
                </c:pt>
                <c:pt idx="493">
                  <c:v>44227</c:v>
                </c:pt>
                <c:pt idx="494">
                  <c:v>44255</c:v>
                </c:pt>
                <c:pt idx="495">
                  <c:v>44286</c:v>
                </c:pt>
                <c:pt idx="496">
                  <c:v>44316</c:v>
                </c:pt>
                <c:pt idx="497">
                  <c:v>44347</c:v>
                </c:pt>
                <c:pt idx="498">
                  <c:v>44377</c:v>
                </c:pt>
                <c:pt idx="499">
                  <c:v>44408</c:v>
                </c:pt>
                <c:pt idx="500">
                  <c:v>44439</c:v>
                </c:pt>
                <c:pt idx="501">
                  <c:v>44469</c:v>
                </c:pt>
                <c:pt idx="502">
                  <c:v>44500</c:v>
                </c:pt>
                <c:pt idx="503">
                  <c:v>44530</c:v>
                </c:pt>
                <c:pt idx="504">
                  <c:v>44561</c:v>
                </c:pt>
                <c:pt idx="505">
                  <c:v>44592</c:v>
                </c:pt>
                <c:pt idx="506">
                  <c:v>44620</c:v>
                </c:pt>
                <c:pt idx="507">
                  <c:v>44651</c:v>
                </c:pt>
                <c:pt idx="508">
                  <c:v>44681</c:v>
                </c:pt>
                <c:pt idx="509">
                  <c:v>44712</c:v>
                </c:pt>
                <c:pt idx="510">
                  <c:v>44742</c:v>
                </c:pt>
                <c:pt idx="511">
                  <c:v>44773</c:v>
                </c:pt>
                <c:pt idx="512">
                  <c:v>44804</c:v>
                </c:pt>
                <c:pt idx="513">
                  <c:v>44834</c:v>
                </c:pt>
                <c:pt idx="514">
                  <c:v>44865</c:v>
                </c:pt>
                <c:pt idx="515">
                  <c:v>44895</c:v>
                </c:pt>
                <c:pt idx="516">
                  <c:v>44926</c:v>
                </c:pt>
              </c:numCache>
            </c:numRef>
          </c:cat>
          <c:val>
            <c:numRef>
              <c:f>AUD_GrowthOfWealth_202102040808!$B$2:$B$518</c:f>
              <c:numCache>
                <c:formatCode>0.00</c:formatCode>
                <c:ptCount val="517"/>
                <c:pt idx="0">
                  <c:v>1</c:v>
                </c:pt>
                <c:pt idx="1">
                  <c:v>1.17</c:v>
                </c:pt>
                <c:pt idx="2">
                  <c:v>1.21</c:v>
                </c:pt>
                <c:pt idx="3">
                  <c:v>1.04</c:v>
                </c:pt>
                <c:pt idx="4">
                  <c:v>1.08</c:v>
                </c:pt>
                <c:pt idx="5">
                  <c:v>1.21</c:v>
                </c:pt>
                <c:pt idx="6">
                  <c:v>1.29</c:v>
                </c:pt>
                <c:pt idx="7">
                  <c:v>1.31</c:v>
                </c:pt>
                <c:pt idx="8">
                  <c:v>1.35</c:v>
                </c:pt>
                <c:pt idx="9">
                  <c:v>1.43</c:v>
                </c:pt>
                <c:pt idx="10">
                  <c:v>1.52</c:v>
                </c:pt>
                <c:pt idx="11">
                  <c:v>1.53</c:v>
                </c:pt>
                <c:pt idx="12">
                  <c:v>1.49</c:v>
                </c:pt>
                <c:pt idx="13">
                  <c:v>1.37</c:v>
                </c:pt>
                <c:pt idx="14">
                  <c:v>1.37</c:v>
                </c:pt>
                <c:pt idx="15">
                  <c:v>1.5</c:v>
                </c:pt>
                <c:pt idx="16">
                  <c:v>1.5</c:v>
                </c:pt>
                <c:pt idx="17">
                  <c:v>1.52</c:v>
                </c:pt>
                <c:pt idx="18">
                  <c:v>1.49</c:v>
                </c:pt>
                <c:pt idx="19">
                  <c:v>1.35</c:v>
                </c:pt>
                <c:pt idx="20">
                  <c:v>1.34</c:v>
                </c:pt>
                <c:pt idx="21">
                  <c:v>1.24</c:v>
                </c:pt>
                <c:pt idx="22">
                  <c:v>1.19</c:v>
                </c:pt>
                <c:pt idx="23">
                  <c:v>1.29</c:v>
                </c:pt>
                <c:pt idx="24">
                  <c:v>1.3</c:v>
                </c:pt>
                <c:pt idx="25">
                  <c:v>1.2</c:v>
                </c:pt>
                <c:pt idx="26">
                  <c:v>1.07</c:v>
                </c:pt>
                <c:pt idx="27">
                  <c:v>1.02</c:v>
                </c:pt>
                <c:pt idx="28">
                  <c:v>1.1200000000000001</c:v>
                </c:pt>
                <c:pt idx="29">
                  <c:v>1.1200000000000001</c:v>
                </c:pt>
                <c:pt idx="30">
                  <c:v>1.06</c:v>
                </c:pt>
                <c:pt idx="31">
                  <c:v>1.04</c:v>
                </c:pt>
                <c:pt idx="32">
                  <c:v>1.08</c:v>
                </c:pt>
                <c:pt idx="33">
                  <c:v>1.1399999999999999</c:v>
                </c:pt>
                <c:pt idx="34">
                  <c:v>1.1499999999999999</c:v>
                </c:pt>
                <c:pt idx="35">
                  <c:v>1.1100000000000001</c:v>
                </c:pt>
                <c:pt idx="36">
                  <c:v>1.1200000000000001</c:v>
                </c:pt>
                <c:pt idx="37">
                  <c:v>1.24</c:v>
                </c:pt>
                <c:pt idx="38">
                  <c:v>1.1499999999999999</c:v>
                </c:pt>
                <c:pt idx="39">
                  <c:v>1.19</c:v>
                </c:pt>
                <c:pt idx="40">
                  <c:v>1.39</c:v>
                </c:pt>
                <c:pt idx="41">
                  <c:v>1.45</c:v>
                </c:pt>
                <c:pt idx="42">
                  <c:v>1.42</c:v>
                </c:pt>
                <c:pt idx="43">
                  <c:v>1.58</c:v>
                </c:pt>
                <c:pt idx="44">
                  <c:v>1.66</c:v>
                </c:pt>
                <c:pt idx="45">
                  <c:v>1.7</c:v>
                </c:pt>
                <c:pt idx="46">
                  <c:v>1.64</c:v>
                </c:pt>
                <c:pt idx="47">
                  <c:v>1.78</c:v>
                </c:pt>
                <c:pt idx="48">
                  <c:v>1.86</c:v>
                </c:pt>
                <c:pt idx="49">
                  <c:v>1.84</c:v>
                </c:pt>
                <c:pt idx="50">
                  <c:v>1.78</c:v>
                </c:pt>
                <c:pt idx="51">
                  <c:v>1.82</c:v>
                </c:pt>
                <c:pt idx="52">
                  <c:v>1.84</c:v>
                </c:pt>
                <c:pt idx="53">
                  <c:v>1.6</c:v>
                </c:pt>
                <c:pt idx="54">
                  <c:v>1.62</c:v>
                </c:pt>
                <c:pt idx="55">
                  <c:v>1.68</c:v>
                </c:pt>
                <c:pt idx="56">
                  <c:v>1.81</c:v>
                </c:pt>
                <c:pt idx="57">
                  <c:v>1.83</c:v>
                </c:pt>
                <c:pt idx="58">
                  <c:v>1.88</c:v>
                </c:pt>
                <c:pt idx="59">
                  <c:v>1.88</c:v>
                </c:pt>
                <c:pt idx="60">
                  <c:v>1.82</c:v>
                </c:pt>
                <c:pt idx="61">
                  <c:v>1.94</c:v>
                </c:pt>
                <c:pt idx="62">
                  <c:v>2</c:v>
                </c:pt>
                <c:pt idx="63">
                  <c:v>2.1</c:v>
                </c:pt>
                <c:pt idx="64">
                  <c:v>2.23</c:v>
                </c:pt>
                <c:pt idx="65">
                  <c:v>2.23</c:v>
                </c:pt>
                <c:pt idx="66">
                  <c:v>2.21</c:v>
                </c:pt>
                <c:pt idx="67">
                  <c:v>2.4</c:v>
                </c:pt>
                <c:pt idx="68">
                  <c:v>2.41</c:v>
                </c:pt>
                <c:pt idx="69">
                  <c:v>2.5499999999999998</c:v>
                </c:pt>
                <c:pt idx="70">
                  <c:v>2.67</c:v>
                </c:pt>
                <c:pt idx="71">
                  <c:v>2.58</c:v>
                </c:pt>
                <c:pt idx="72">
                  <c:v>2.62</c:v>
                </c:pt>
                <c:pt idx="73">
                  <c:v>2.82</c:v>
                </c:pt>
                <c:pt idx="74">
                  <c:v>2.75</c:v>
                </c:pt>
                <c:pt idx="75">
                  <c:v>3</c:v>
                </c:pt>
                <c:pt idx="76">
                  <c:v>3.21</c:v>
                </c:pt>
                <c:pt idx="77">
                  <c:v>3.3</c:v>
                </c:pt>
                <c:pt idx="78">
                  <c:v>3.14</c:v>
                </c:pt>
                <c:pt idx="79">
                  <c:v>3</c:v>
                </c:pt>
                <c:pt idx="80">
                  <c:v>3.19</c:v>
                </c:pt>
                <c:pt idx="81">
                  <c:v>3.34</c:v>
                </c:pt>
                <c:pt idx="82">
                  <c:v>3.72</c:v>
                </c:pt>
                <c:pt idx="83">
                  <c:v>3.73</c:v>
                </c:pt>
                <c:pt idx="84">
                  <c:v>3.99</c:v>
                </c:pt>
                <c:pt idx="85">
                  <c:v>4.0599999999999996</c:v>
                </c:pt>
                <c:pt idx="86">
                  <c:v>4.3899999999999997</c:v>
                </c:pt>
                <c:pt idx="87">
                  <c:v>4.5999999999999996</c:v>
                </c:pt>
                <c:pt idx="88">
                  <c:v>4.78</c:v>
                </c:pt>
                <c:pt idx="89">
                  <c:v>4.8499999999999996</c:v>
                </c:pt>
                <c:pt idx="90">
                  <c:v>4.84</c:v>
                </c:pt>
                <c:pt idx="91">
                  <c:v>5.58</c:v>
                </c:pt>
                <c:pt idx="92">
                  <c:v>5.91</c:v>
                </c:pt>
                <c:pt idx="93">
                  <c:v>6.2</c:v>
                </c:pt>
                <c:pt idx="94">
                  <c:v>3.59</c:v>
                </c:pt>
                <c:pt idx="95">
                  <c:v>3.7</c:v>
                </c:pt>
                <c:pt idx="96">
                  <c:v>3.68</c:v>
                </c:pt>
                <c:pt idx="97">
                  <c:v>3.51</c:v>
                </c:pt>
                <c:pt idx="98">
                  <c:v>3.5</c:v>
                </c:pt>
                <c:pt idx="99">
                  <c:v>3.98</c:v>
                </c:pt>
                <c:pt idx="100">
                  <c:v>4.12</c:v>
                </c:pt>
                <c:pt idx="101">
                  <c:v>4.45</c:v>
                </c:pt>
                <c:pt idx="102">
                  <c:v>4.42</c:v>
                </c:pt>
                <c:pt idx="103">
                  <c:v>4.59</c:v>
                </c:pt>
                <c:pt idx="104">
                  <c:v>4.4800000000000004</c:v>
                </c:pt>
                <c:pt idx="105">
                  <c:v>4.4400000000000004</c:v>
                </c:pt>
                <c:pt idx="106">
                  <c:v>4.58</c:v>
                </c:pt>
                <c:pt idx="107">
                  <c:v>4.26</c:v>
                </c:pt>
                <c:pt idx="108">
                  <c:v>4.33</c:v>
                </c:pt>
                <c:pt idx="109">
                  <c:v>4.53</c:v>
                </c:pt>
                <c:pt idx="110">
                  <c:v>4.3499999999999996</c:v>
                </c:pt>
                <c:pt idx="111">
                  <c:v>4.3</c:v>
                </c:pt>
                <c:pt idx="112">
                  <c:v>4.46</c:v>
                </c:pt>
                <c:pt idx="113">
                  <c:v>4.57</c:v>
                </c:pt>
                <c:pt idx="114">
                  <c:v>4.58</c:v>
                </c:pt>
                <c:pt idx="115">
                  <c:v>4.93</c:v>
                </c:pt>
                <c:pt idx="116">
                  <c:v>5.32</c:v>
                </c:pt>
                <c:pt idx="117">
                  <c:v>5.26</c:v>
                </c:pt>
                <c:pt idx="118">
                  <c:v>5.03</c:v>
                </c:pt>
                <c:pt idx="119">
                  <c:v>4.95</c:v>
                </c:pt>
                <c:pt idx="120">
                  <c:v>5.09</c:v>
                </c:pt>
                <c:pt idx="121">
                  <c:v>5.18</c:v>
                </c:pt>
                <c:pt idx="122">
                  <c:v>4.87</c:v>
                </c:pt>
                <c:pt idx="123">
                  <c:v>4.79</c:v>
                </c:pt>
                <c:pt idx="124">
                  <c:v>4.51</c:v>
                </c:pt>
                <c:pt idx="125">
                  <c:v>4.7699999999999996</c:v>
                </c:pt>
                <c:pt idx="126">
                  <c:v>4.7699999999999996</c:v>
                </c:pt>
                <c:pt idx="127">
                  <c:v>5.01</c:v>
                </c:pt>
                <c:pt idx="128">
                  <c:v>4.8</c:v>
                </c:pt>
                <c:pt idx="129">
                  <c:v>4.46</c:v>
                </c:pt>
                <c:pt idx="130">
                  <c:v>4.29</c:v>
                </c:pt>
                <c:pt idx="131">
                  <c:v>4.3</c:v>
                </c:pt>
                <c:pt idx="132">
                  <c:v>4.2</c:v>
                </c:pt>
                <c:pt idx="133">
                  <c:v>4.34</c:v>
                </c:pt>
                <c:pt idx="134">
                  <c:v>4.62</c:v>
                </c:pt>
                <c:pt idx="135">
                  <c:v>4.78</c:v>
                </c:pt>
                <c:pt idx="136">
                  <c:v>5.09</c:v>
                </c:pt>
                <c:pt idx="137">
                  <c:v>5.04</c:v>
                </c:pt>
                <c:pt idx="138">
                  <c:v>5.05</c:v>
                </c:pt>
                <c:pt idx="139">
                  <c:v>5.27</c:v>
                </c:pt>
                <c:pt idx="140">
                  <c:v>5.17</c:v>
                </c:pt>
                <c:pt idx="141">
                  <c:v>5.26</c:v>
                </c:pt>
                <c:pt idx="142">
                  <c:v>5.7</c:v>
                </c:pt>
                <c:pt idx="143">
                  <c:v>5.47</c:v>
                </c:pt>
                <c:pt idx="144">
                  <c:v>5.63</c:v>
                </c:pt>
                <c:pt idx="145">
                  <c:v>5.54</c:v>
                </c:pt>
                <c:pt idx="146">
                  <c:v>5.53</c:v>
                </c:pt>
                <c:pt idx="147">
                  <c:v>5.44</c:v>
                </c:pt>
                <c:pt idx="148">
                  <c:v>5.72</c:v>
                </c:pt>
                <c:pt idx="149">
                  <c:v>5.82</c:v>
                </c:pt>
                <c:pt idx="150">
                  <c:v>5.7</c:v>
                </c:pt>
                <c:pt idx="151">
                  <c:v>5.6</c:v>
                </c:pt>
                <c:pt idx="152">
                  <c:v>5.35</c:v>
                </c:pt>
                <c:pt idx="153">
                  <c:v>5.13</c:v>
                </c:pt>
                <c:pt idx="154">
                  <c:v>4.97</c:v>
                </c:pt>
                <c:pt idx="155">
                  <c:v>5.07</c:v>
                </c:pt>
                <c:pt idx="156">
                  <c:v>5.47</c:v>
                </c:pt>
                <c:pt idx="157">
                  <c:v>5.38</c:v>
                </c:pt>
                <c:pt idx="158">
                  <c:v>5.68</c:v>
                </c:pt>
                <c:pt idx="159">
                  <c:v>5.91</c:v>
                </c:pt>
                <c:pt idx="160">
                  <c:v>5.97</c:v>
                </c:pt>
                <c:pt idx="161">
                  <c:v>6.18</c:v>
                </c:pt>
                <c:pt idx="162">
                  <c:v>6.2</c:v>
                </c:pt>
                <c:pt idx="163">
                  <c:v>6.58</c:v>
                </c:pt>
                <c:pt idx="164">
                  <c:v>7.03</c:v>
                </c:pt>
                <c:pt idx="165">
                  <c:v>6.9</c:v>
                </c:pt>
                <c:pt idx="166">
                  <c:v>7.49</c:v>
                </c:pt>
                <c:pt idx="167">
                  <c:v>7.08</c:v>
                </c:pt>
                <c:pt idx="168">
                  <c:v>7.7</c:v>
                </c:pt>
                <c:pt idx="169">
                  <c:v>8.18</c:v>
                </c:pt>
                <c:pt idx="170">
                  <c:v>7.72</c:v>
                </c:pt>
                <c:pt idx="171">
                  <c:v>7.28</c:v>
                </c:pt>
                <c:pt idx="172">
                  <c:v>7.37</c:v>
                </c:pt>
                <c:pt idx="173">
                  <c:v>7.46</c:v>
                </c:pt>
                <c:pt idx="174">
                  <c:v>7.16</c:v>
                </c:pt>
                <c:pt idx="175">
                  <c:v>7.43</c:v>
                </c:pt>
                <c:pt idx="176">
                  <c:v>7.66</c:v>
                </c:pt>
                <c:pt idx="177">
                  <c:v>7.35</c:v>
                </c:pt>
                <c:pt idx="178">
                  <c:v>7.42</c:v>
                </c:pt>
                <c:pt idx="179">
                  <c:v>6.89</c:v>
                </c:pt>
                <c:pt idx="180">
                  <c:v>7.02</c:v>
                </c:pt>
                <c:pt idx="181">
                  <c:v>6.75</c:v>
                </c:pt>
                <c:pt idx="182">
                  <c:v>7.11</c:v>
                </c:pt>
                <c:pt idx="183">
                  <c:v>7.11</c:v>
                </c:pt>
                <c:pt idx="184">
                  <c:v>7.65</c:v>
                </c:pt>
                <c:pt idx="185">
                  <c:v>7.58</c:v>
                </c:pt>
                <c:pt idx="186">
                  <c:v>7.62</c:v>
                </c:pt>
                <c:pt idx="187">
                  <c:v>8.01</c:v>
                </c:pt>
                <c:pt idx="188">
                  <c:v>8.08</c:v>
                </c:pt>
                <c:pt idx="189">
                  <c:v>8.11</c:v>
                </c:pt>
                <c:pt idx="190">
                  <c:v>7.92</c:v>
                </c:pt>
                <c:pt idx="191">
                  <c:v>8.27</c:v>
                </c:pt>
                <c:pt idx="192">
                  <c:v>8.4700000000000006</c:v>
                </c:pt>
                <c:pt idx="193">
                  <c:v>8.77</c:v>
                </c:pt>
                <c:pt idx="194">
                  <c:v>8.8000000000000007</c:v>
                </c:pt>
                <c:pt idx="195">
                  <c:v>8.59</c:v>
                </c:pt>
                <c:pt idx="196">
                  <c:v>8.9600000000000009</c:v>
                </c:pt>
                <c:pt idx="197">
                  <c:v>8.8000000000000007</c:v>
                </c:pt>
                <c:pt idx="198">
                  <c:v>8.73</c:v>
                </c:pt>
                <c:pt idx="199">
                  <c:v>8.5</c:v>
                </c:pt>
                <c:pt idx="200">
                  <c:v>8.86</c:v>
                </c:pt>
                <c:pt idx="201">
                  <c:v>8.98</c:v>
                </c:pt>
                <c:pt idx="202">
                  <c:v>9.31</c:v>
                </c:pt>
                <c:pt idx="203">
                  <c:v>9.49</c:v>
                </c:pt>
                <c:pt idx="204">
                  <c:v>9.6999999999999993</c:v>
                </c:pt>
                <c:pt idx="205">
                  <c:v>9.7200000000000006</c:v>
                </c:pt>
                <c:pt idx="206">
                  <c:v>9.83</c:v>
                </c:pt>
                <c:pt idx="207">
                  <c:v>9.76</c:v>
                </c:pt>
                <c:pt idx="208">
                  <c:v>10.039999999999999</c:v>
                </c:pt>
                <c:pt idx="209">
                  <c:v>10.56</c:v>
                </c:pt>
                <c:pt idx="210">
                  <c:v>11.11</c:v>
                </c:pt>
                <c:pt idx="211">
                  <c:v>11.13</c:v>
                </c:pt>
                <c:pt idx="212">
                  <c:v>10.57</c:v>
                </c:pt>
                <c:pt idx="213">
                  <c:v>11.35</c:v>
                </c:pt>
                <c:pt idx="214">
                  <c:v>10.17</c:v>
                </c:pt>
                <c:pt idx="215">
                  <c:v>10.24</c:v>
                </c:pt>
                <c:pt idx="216">
                  <c:v>10.88</c:v>
                </c:pt>
                <c:pt idx="217">
                  <c:v>11.03</c:v>
                </c:pt>
                <c:pt idx="218">
                  <c:v>11.18</c:v>
                </c:pt>
                <c:pt idx="219">
                  <c:v>11.47</c:v>
                </c:pt>
                <c:pt idx="220">
                  <c:v>11.59</c:v>
                </c:pt>
                <c:pt idx="221">
                  <c:v>11.38</c:v>
                </c:pt>
                <c:pt idx="222">
                  <c:v>11.29</c:v>
                </c:pt>
                <c:pt idx="223">
                  <c:v>11.48</c:v>
                </c:pt>
                <c:pt idx="224">
                  <c:v>10.52</c:v>
                </c:pt>
                <c:pt idx="225">
                  <c:v>10.93</c:v>
                </c:pt>
                <c:pt idx="226">
                  <c:v>11.19</c:v>
                </c:pt>
                <c:pt idx="227">
                  <c:v>11.78</c:v>
                </c:pt>
                <c:pt idx="228">
                  <c:v>11.94</c:v>
                </c:pt>
                <c:pt idx="229">
                  <c:v>12.22</c:v>
                </c:pt>
                <c:pt idx="230">
                  <c:v>12.21</c:v>
                </c:pt>
                <c:pt idx="231">
                  <c:v>12.72</c:v>
                </c:pt>
                <c:pt idx="232">
                  <c:v>13.45</c:v>
                </c:pt>
                <c:pt idx="233">
                  <c:v>12.61</c:v>
                </c:pt>
                <c:pt idx="234">
                  <c:v>13</c:v>
                </c:pt>
                <c:pt idx="235">
                  <c:v>13.22</c:v>
                </c:pt>
                <c:pt idx="236">
                  <c:v>12.92</c:v>
                </c:pt>
                <c:pt idx="237">
                  <c:v>12.76</c:v>
                </c:pt>
                <c:pt idx="238">
                  <c:v>12.85</c:v>
                </c:pt>
                <c:pt idx="239">
                  <c:v>13.58</c:v>
                </c:pt>
                <c:pt idx="240">
                  <c:v>14.28</c:v>
                </c:pt>
                <c:pt idx="241">
                  <c:v>14.14</c:v>
                </c:pt>
                <c:pt idx="242">
                  <c:v>14.41</c:v>
                </c:pt>
                <c:pt idx="243">
                  <c:v>14.53</c:v>
                </c:pt>
                <c:pt idx="244">
                  <c:v>14.41</c:v>
                </c:pt>
                <c:pt idx="245">
                  <c:v>14.25</c:v>
                </c:pt>
                <c:pt idx="246">
                  <c:v>15.4</c:v>
                </c:pt>
                <c:pt idx="247">
                  <c:v>15.14</c:v>
                </c:pt>
                <c:pt idx="248">
                  <c:v>15.39</c:v>
                </c:pt>
                <c:pt idx="249">
                  <c:v>15.49</c:v>
                </c:pt>
                <c:pt idx="250">
                  <c:v>15.29</c:v>
                </c:pt>
                <c:pt idx="251">
                  <c:v>15.48</c:v>
                </c:pt>
                <c:pt idx="252">
                  <c:v>15.18</c:v>
                </c:pt>
                <c:pt idx="253">
                  <c:v>15.83</c:v>
                </c:pt>
                <c:pt idx="254">
                  <c:v>15.8</c:v>
                </c:pt>
                <c:pt idx="255">
                  <c:v>15.04</c:v>
                </c:pt>
                <c:pt idx="256">
                  <c:v>15.92</c:v>
                </c:pt>
                <c:pt idx="257">
                  <c:v>16.190000000000001</c:v>
                </c:pt>
                <c:pt idx="258">
                  <c:v>16.8</c:v>
                </c:pt>
                <c:pt idx="259">
                  <c:v>16</c:v>
                </c:pt>
                <c:pt idx="260">
                  <c:v>15.83</c:v>
                </c:pt>
                <c:pt idx="261">
                  <c:v>14.81</c:v>
                </c:pt>
                <c:pt idx="262">
                  <c:v>15.81</c:v>
                </c:pt>
                <c:pt idx="263">
                  <c:v>16.34</c:v>
                </c:pt>
                <c:pt idx="264">
                  <c:v>16.77</c:v>
                </c:pt>
                <c:pt idx="265">
                  <c:v>16.98</c:v>
                </c:pt>
                <c:pt idx="266">
                  <c:v>16.8</c:v>
                </c:pt>
                <c:pt idx="267">
                  <c:v>16.899999999999999</c:v>
                </c:pt>
                <c:pt idx="268">
                  <c:v>16.600000000000001</c:v>
                </c:pt>
                <c:pt idx="269">
                  <c:v>16.739999999999998</c:v>
                </c:pt>
                <c:pt idx="270">
                  <c:v>16.04</c:v>
                </c:pt>
                <c:pt idx="271">
                  <c:v>15.39</c:v>
                </c:pt>
                <c:pt idx="272">
                  <c:v>15.64</c:v>
                </c:pt>
                <c:pt idx="273">
                  <c:v>14.99</c:v>
                </c:pt>
                <c:pt idx="274">
                  <c:v>15.39</c:v>
                </c:pt>
                <c:pt idx="275">
                  <c:v>15.57</c:v>
                </c:pt>
                <c:pt idx="276">
                  <c:v>15.32</c:v>
                </c:pt>
                <c:pt idx="277">
                  <c:v>15.07</c:v>
                </c:pt>
                <c:pt idx="278">
                  <c:v>14.33</c:v>
                </c:pt>
                <c:pt idx="279">
                  <c:v>14.89</c:v>
                </c:pt>
                <c:pt idx="280">
                  <c:v>15.53</c:v>
                </c:pt>
                <c:pt idx="281">
                  <c:v>15.59</c:v>
                </c:pt>
                <c:pt idx="282">
                  <c:v>15.78</c:v>
                </c:pt>
                <c:pt idx="283">
                  <c:v>16.3</c:v>
                </c:pt>
                <c:pt idx="284">
                  <c:v>16.78</c:v>
                </c:pt>
                <c:pt idx="285">
                  <c:v>16.760000000000002</c:v>
                </c:pt>
                <c:pt idx="286">
                  <c:v>17.32</c:v>
                </c:pt>
                <c:pt idx="287">
                  <c:v>16.97</c:v>
                </c:pt>
                <c:pt idx="288">
                  <c:v>17.61</c:v>
                </c:pt>
                <c:pt idx="289">
                  <c:v>17.47</c:v>
                </c:pt>
                <c:pt idx="290">
                  <c:v>18.02</c:v>
                </c:pt>
                <c:pt idx="291">
                  <c:v>18.440000000000001</c:v>
                </c:pt>
                <c:pt idx="292">
                  <c:v>18.36</c:v>
                </c:pt>
                <c:pt idx="293">
                  <c:v>18.71</c:v>
                </c:pt>
                <c:pt idx="294">
                  <c:v>19.21</c:v>
                </c:pt>
                <c:pt idx="295">
                  <c:v>19.260000000000002</c:v>
                </c:pt>
                <c:pt idx="296">
                  <c:v>19.489999999999998</c:v>
                </c:pt>
                <c:pt idx="297">
                  <c:v>20.23</c:v>
                </c:pt>
                <c:pt idx="298">
                  <c:v>20.88</c:v>
                </c:pt>
                <c:pt idx="299">
                  <c:v>21.84</c:v>
                </c:pt>
                <c:pt idx="300">
                  <c:v>22.53</c:v>
                </c:pt>
                <c:pt idx="301">
                  <c:v>22.85</c:v>
                </c:pt>
                <c:pt idx="302">
                  <c:v>23.35</c:v>
                </c:pt>
                <c:pt idx="303">
                  <c:v>23.12</c:v>
                </c:pt>
                <c:pt idx="304">
                  <c:v>22.39</c:v>
                </c:pt>
                <c:pt idx="305">
                  <c:v>23.11</c:v>
                </c:pt>
                <c:pt idx="306">
                  <c:v>24.21</c:v>
                </c:pt>
                <c:pt idx="307">
                  <c:v>24.85</c:v>
                </c:pt>
                <c:pt idx="308">
                  <c:v>25.35</c:v>
                </c:pt>
                <c:pt idx="309">
                  <c:v>26.64</c:v>
                </c:pt>
                <c:pt idx="310">
                  <c:v>25.62</c:v>
                </c:pt>
                <c:pt idx="311">
                  <c:v>26.76</c:v>
                </c:pt>
                <c:pt idx="312">
                  <c:v>27.59</c:v>
                </c:pt>
                <c:pt idx="313">
                  <c:v>28.57</c:v>
                </c:pt>
                <c:pt idx="314">
                  <c:v>28.73</c:v>
                </c:pt>
                <c:pt idx="315">
                  <c:v>30.1</c:v>
                </c:pt>
                <c:pt idx="316">
                  <c:v>30.89</c:v>
                </c:pt>
                <c:pt idx="317">
                  <c:v>29.43</c:v>
                </c:pt>
                <c:pt idx="318">
                  <c:v>30.03</c:v>
                </c:pt>
                <c:pt idx="319">
                  <c:v>29.52</c:v>
                </c:pt>
                <c:pt idx="320">
                  <c:v>30.51</c:v>
                </c:pt>
                <c:pt idx="321">
                  <c:v>30.91</c:v>
                </c:pt>
                <c:pt idx="322">
                  <c:v>32.36</c:v>
                </c:pt>
                <c:pt idx="323">
                  <c:v>33.130000000000003</c:v>
                </c:pt>
                <c:pt idx="324">
                  <c:v>34.35</c:v>
                </c:pt>
                <c:pt idx="325">
                  <c:v>35</c:v>
                </c:pt>
                <c:pt idx="326">
                  <c:v>35.56</c:v>
                </c:pt>
                <c:pt idx="327">
                  <c:v>36.74</c:v>
                </c:pt>
                <c:pt idx="328">
                  <c:v>37.840000000000003</c:v>
                </c:pt>
                <c:pt idx="329">
                  <c:v>38.840000000000003</c:v>
                </c:pt>
                <c:pt idx="330">
                  <c:v>38.79</c:v>
                </c:pt>
                <c:pt idx="331">
                  <c:v>38</c:v>
                </c:pt>
                <c:pt idx="332">
                  <c:v>38.85</c:v>
                </c:pt>
                <c:pt idx="333">
                  <c:v>41.02</c:v>
                </c:pt>
                <c:pt idx="334">
                  <c:v>42.22</c:v>
                </c:pt>
                <c:pt idx="335">
                  <c:v>41</c:v>
                </c:pt>
                <c:pt idx="336">
                  <c:v>39.92</c:v>
                </c:pt>
                <c:pt idx="337">
                  <c:v>35.53</c:v>
                </c:pt>
                <c:pt idx="338">
                  <c:v>35.29</c:v>
                </c:pt>
                <c:pt idx="339">
                  <c:v>34.090000000000003</c:v>
                </c:pt>
                <c:pt idx="340">
                  <c:v>35.619999999999997</c:v>
                </c:pt>
                <c:pt idx="341">
                  <c:v>36.229999999999997</c:v>
                </c:pt>
                <c:pt idx="342">
                  <c:v>33.49</c:v>
                </c:pt>
                <c:pt idx="343">
                  <c:v>31.92</c:v>
                </c:pt>
                <c:pt idx="344">
                  <c:v>33.21</c:v>
                </c:pt>
                <c:pt idx="345">
                  <c:v>29.91</c:v>
                </c:pt>
                <c:pt idx="346">
                  <c:v>26.06</c:v>
                </c:pt>
                <c:pt idx="347">
                  <c:v>24.41</c:v>
                </c:pt>
                <c:pt idx="348">
                  <c:v>24.38</c:v>
                </c:pt>
                <c:pt idx="349">
                  <c:v>23.2</c:v>
                </c:pt>
                <c:pt idx="350">
                  <c:v>22.14</c:v>
                </c:pt>
                <c:pt idx="351">
                  <c:v>23.93</c:v>
                </c:pt>
                <c:pt idx="352">
                  <c:v>25.3</c:v>
                </c:pt>
                <c:pt idx="353">
                  <c:v>25.66</c:v>
                </c:pt>
                <c:pt idx="354">
                  <c:v>26.68</c:v>
                </c:pt>
                <c:pt idx="355">
                  <c:v>28.64</c:v>
                </c:pt>
                <c:pt idx="356">
                  <c:v>30.54</c:v>
                </c:pt>
                <c:pt idx="357">
                  <c:v>32.450000000000003</c:v>
                </c:pt>
                <c:pt idx="358">
                  <c:v>31.78</c:v>
                </c:pt>
                <c:pt idx="359">
                  <c:v>32.35</c:v>
                </c:pt>
                <c:pt idx="360">
                  <c:v>33.549999999999997</c:v>
                </c:pt>
                <c:pt idx="361">
                  <c:v>31.48</c:v>
                </c:pt>
                <c:pt idx="362">
                  <c:v>32.119999999999997</c:v>
                </c:pt>
                <c:pt idx="363">
                  <c:v>33.97</c:v>
                </c:pt>
                <c:pt idx="364">
                  <c:v>33.51</c:v>
                </c:pt>
                <c:pt idx="365">
                  <c:v>30.98</c:v>
                </c:pt>
                <c:pt idx="366">
                  <c:v>30.16</c:v>
                </c:pt>
                <c:pt idx="367">
                  <c:v>31.51</c:v>
                </c:pt>
                <c:pt idx="368">
                  <c:v>31.17</c:v>
                </c:pt>
                <c:pt idx="369">
                  <c:v>32.659999999999997</c:v>
                </c:pt>
                <c:pt idx="370">
                  <c:v>33.26</c:v>
                </c:pt>
                <c:pt idx="371">
                  <c:v>32.94</c:v>
                </c:pt>
                <c:pt idx="372">
                  <c:v>34.18</c:v>
                </c:pt>
                <c:pt idx="373">
                  <c:v>34.22</c:v>
                </c:pt>
                <c:pt idx="374">
                  <c:v>35.020000000000003</c:v>
                </c:pt>
                <c:pt idx="375">
                  <c:v>35.25</c:v>
                </c:pt>
                <c:pt idx="376">
                  <c:v>35.14</c:v>
                </c:pt>
                <c:pt idx="377">
                  <c:v>34.43</c:v>
                </c:pt>
                <c:pt idx="378">
                  <c:v>33.75</c:v>
                </c:pt>
                <c:pt idx="379">
                  <c:v>32.46</c:v>
                </c:pt>
                <c:pt idx="380">
                  <c:v>31.82</c:v>
                </c:pt>
                <c:pt idx="381">
                  <c:v>29.82</c:v>
                </c:pt>
                <c:pt idx="382">
                  <c:v>31.98</c:v>
                </c:pt>
                <c:pt idx="383">
                  <c:v>30.88</c:v>
                </c:pt>
                <c:pt idx="384">
                  <c:v>30.43</c:v>
                </c:pt>
                <c:pt idx="385">
                  <c:v>31.99</c:v>
                </c:pt>
                <c:pt idx="386">
                  <c:v>32.65</c:v>
                </c:pt>
                <c:pt idx="387">
                  <c:v>33.04</c:v>
                </c:pt>
                <c:pt idx="388">
                  <c:v>33.47</c:v>
                </c:pt>
                <c:pt idx="389">
                  <c:v>31.22</c:v>
                </c:pt>
                <c:pt idx="390">
                  <c:v>31.39</c:v>
                </c:pt>
                <c:pt idx="391">
                  <c:v>32.700000000000003</c:v>
                </c:pt>
                <c:pt idx="392">
                  <c:v>33.4</c:v>
                </c:pt>
                <c:pt idx="393">
                  <c:v>34.130000000000003</c:v>
                </c:pt>
                <c:pt idx="394">
                  <c:v>35.130000000000003</c:v>
                </c:pt>
                <c:pt idx="395">
                  <c:v>35.26</c:v>
                </c:pt>
                <c:pt idx="396">
                  <c:v>36.44</c:v>
                </c:pt>
                <c:pt idx="397">
                  <c:v>38.25</c:v>
                </c:pt>
                <c:pt idx="398">
                  <c:v>40.28</c:v>
                </c:pt>
                <c:pt idx="399">
                  <c:v>39.369999999999997</c:v>
                </c:pt>
                <c:pt idx="400">
                  <c:v>41.06</c:v>
                </c:pt>
                <c:pt idx="401">
                  <c:v>39.200000000000003</c:v>
                </c:pt>
                <c:pt idx="402">
                  <c:v>38.26</c:v>
                </c:pt>
                <c:pt idx="403">
                  <c:v>40.28</c:v>
                </c:pt>
                <c:pt idx="404">
                  <c:v>41.3</c:v>
                </c:pt>
                <c:pt idx="405">
                  <c:v>42.19</c:v>
                </c:pt>
                <c:pt idx="406">
                  <c:v>43.85</c:v>
                </c:pt>
                <c:pt idx="407">
                  <c:v>43.25</c:v>
                </c:pt>
                <c:pt idx="408">
                  <c:v>43.61</c:v>
                </c:pt>
                <c:pt idx="409">
                  <c:v>42.3</c:v>
                </c:pt>
                <c:pt idx="410">
                  <c:v>44.38</c:v>
                </c:pt>
                <c:pt idx="411">
                  <c:v>44.48</c:v>
                </c:pt>
                <c:pt idx="412">
                  <c:v>45.22</c:v>
                </c:pt>
                <c:pt idx="413">
                  <c:v>45.52</c:v>
                </c:pt>
                <c:pt idx="414">
                  <c:v>44.86</c:v>
                </c:pt>
                <c:pt idx="415">
                  <c:v>46.84</c:v>
                </c:pt>
                <c:pt idx="416">
                  <c:v>47.14</c:v>
                </c:pt>
                <c:pt idx="417">
                  <c:v>44.61</c:v>
                </c:pt>
                <c:pt idx="418">
                  <c:v>46.51</c:v>
                </c:pt>
                <c:pt idx="419">
                  <c:v>45</c:v>
                </c:pt>
                <c:pt idx="420">
                  <c:v>45.92</c:v>
                </c:pt>
                <c:pt idx="421">
                  <c:v>47.4</c:v>
                </c:pt>
                <c:pt idx="422">
                  <c:v>50.68</c:v>
                </c:pt>
                <c:pt idx="423">
                  <c:v>50.66</c:v>
                </c:pt>
                <c:pt idx="424">
                  <c:v>49.82</c:v>
                </c:pt>
                <c:pt idx="425">
                  <c:v>50.04</c:v>
                </c:pt>
                <c:pt idx="426">
                  <c:v>47.38</c:v>
                </c:pt>
                <c:pt idx="427">
                  <c:v>49.42</c:v>
                </c:pt>
                <c:pt idx="428">
                  <c:v>45.62</c:v>
                </c:pt>
                <c:pt idx="429">
                  <c:v>44.31</c:v>
                </c:pt>
                <c:pt idx="430">
                  <c:v>46.27</c:v>
                </c:pt>
                <c:pt idx="431">
                  <c:v>45.95</c:v>
                </c:pt>
                <c:pt idx="432">
                  <c:v>47.21</c:v>
                </c:pt>
                <c:pt idx="433">
                  <c:v>44.64</c:v>
                </c:pt>
                <c:pt idx="434">
                  <c:v>43.87</c:v>
                </c:pt>
                <c:pt idx="435">
                  <c:v>45.96</c:v>
                </c:pt>
                <c:pt idx="436">
                  <c:v>47.5</c:v>
                </c:pt>
                <c:pt idx="437">
                  <c:v>48.99</c:v>
                </c:pt>
                <c:pt idx="438">
                  <c:v>47.79</c:v>
                </c:pt>
                <c:pt idx="439">
                  <c:v>50.83</c:v>
                </c:pt>
                <c:pt idx="440">
                  <c:v>50.04</c:v>
                </c:pt>
                <c:pt idx="441">
                  <c:v>50.29</c:v>
                </c:pt>
                <c:pt idx="442">
                  <c:v>49.2</c:v>
                </c:pt>
                <c:pt idx="443">
                  <c:v>50.58</c:v>
                </c:pt>
                <c:pt idx="444">
                  <c:v>52.78</c:v>
                </c:pt>
                <c:pt idx="445">
                  <c:v>52.37</c:v>
                </c:pt>
                <c:pt idx="446">
                  <c:v>53.51</c:v>
                </c:pt>
                <c:pt idx="447">
                  <c:v>55.26</c:v>
                </c:pt>
                <c:pt idx="448">
                  <c:v>55.81</c:v>
                </c:pt>
                <c:pt idx="449">
                  <c:v>54.28</c:v>
                </c:pt>
                <c:pt idx="450">
                  <c:v>54.4</c:v>
                </c:pt>
                <c:pt idx="451">
                  <c:v>54.4</c:v>
                </c:pt>
                <c:pt idx="452">
                  <c:v>54.81</c:v>
                </c:pt>
                <c:pt idx="453">
                  <c:v>54.83</c:v>
                </c:pt>
                <c:pt idx="454">
                  <c:v>57.03</c:v>
                </c:pt>
                <c:pt idx="455">
                  <c:v>58</c:v>
                </c:pt>
                <c:pt idx="456">
                  <c:v>59.08</c:v>
                </c:pt>
                <c:pt idx="457">
                  <c:v>58.84</c:v>
                </c:pt>
                <c:pt idx="458">
                  <c:v>59.04</c:v>
                </c:pt>
                <c:pt idx="459">
                  <c:v>56.84</c:v>
                </c:pt>
                <c:pt idx="460">
                  <c:v>58.99</c:v>
                </c:pt>
                <c:pt idx="461">
                  <c:v>59.7</c:v>
                </c:pt>
                <c:pt idx="462">
                  <c:v>61.6</c:v>
                </c:pt>
                <c:pt idx="463">
                  <c:v>62.4</c:v>
                </c:pt>
                <c:pt idx="464">
                  <c:v>63.28</c:v>
                </c:pt>
                <c:pt idx="465">
                  <c:v>62.52</c:v>
                </c:pt>
                <c:pt idx="466">
                  <c:v>58.67</c:v>
                </c:pt>
                <c:pt idx="467">
                  <c:v>57.4</c:v>
                </c:pt>
                <c:pt idx="468">
                  <c:v>57.27</c:v>
                </c:pt>
                <c:pt idx="469">
                  <c:v>59.48</c:v>
                </c:pt>
                <c:pt idx="470">
                  <c:v>63.06</c:v>
                </c:pt>
                <c:pt idx="471">
                  <c:v>63.52</c:v>
                </c:pt>
                <c:pt idx="472">
                  <c:v>65.08</c:v>
                </c:pt>
                <c:pt idx="473">
                  <c:v>66.22</c:v>
                </c:pt>
                <c:pt idx="474">
                  <c:v>68.63</c:v>
                </c:pt>
                <c:pt idx="475">
                  <c:v>70.67</c:v>
                </c:pt>
                <c:pt idx="476">
                  <c:v>69.06</c:v>
                </c:pt>
                <c:pt idx="477">
                  <c:v>70.38</c:v>
                </c:pt>
                <c:pt idx="478">
                  <c:v>70.11</c:v>
                </c:pt>
                <c:pt idx="479">
                  <c:v>72.34</c:v>
                </c:pt>
                <c:pt idx="480">
                  <c:v>70.88</c:v>
                </c:pt>
                <c:pt idx="481">
                  <c:v>74.34</c:v>
                </c:pt>
                <c:pt idx="482">
                  <c:v>68.569999999999993</c:v>
                </c:pt>
                <c:pt idx="483">
                  <c:v>54.29</c:v>
                </c:pt>
                <c:pt idx="484">
                  <c:v>59.19</c:v>
                </c:pt>
                <c:pt idx="485">
                  <c:v>61.9</c:v>
                </c:pt>
                <c:pt idx="486">
                  <c:v>63.41</c:v>
                </c:pt>
                <c:pt idx="487">
                  <c:v>63.79</c:v>
                </c:pt>
                <c:pt idx="488">
                  <c:v>65.73</c:v>
                </c:pt>
                <c:pt idx="489">
                  <c:v>63.37</c:v>
                </c:pt>
                <c:pt idx="490">
                  <c:v>64.569999999999993</c:v>
                </c:pt>
                <c:pt idx="491">
                  <c:v>71.17</c:v>
                </c:pt>
                <c:pt idx="492">
                  <c:v>72.11</c:v>
                </c:pt>
                <c:pt idx="493">
                  <c:v>72.349999999999994</c:v>
                </c:pt>
                <c:pt idx="494">
                  <c:v>73.42</c:v>
                </c:pt>
                <c:pt idx="495">
                  <c:v>75.099999999999994</c:v>
                </c:pt>
                <c:pt idx="496">
                  <c:v>77.88</c:v>
                </c:pt>
                <c:pt idx="497">
                  <c:v>79.680000000000007</c:v>
                </c:pt>
                <c:pt idx="498">
                  <c:v>81.47</c:v>
                </c:pt>
                <c:pt idx="499">
                  <c:v>82.37</c:v>
                </c:pt>
                <c:pt idx="500">
                  <c:v>84.52</c:v>
                </c:pt>
                <c:pt idx="501">
                  <c:v>82.93</c:v>
                </c:pt>
                <c:pt idx="502">
                  <c:v>83.01</c:v>
                </c:pt>
                <c:pt idx="503">
                  <c:v>82.57</c:v>
                </c:pt>
                <c:pt idx="504">
                  <c:v>84.76</c:v>
                </c:pt>
                <c:pt idx="505">
                  <c:v>79.290000000000006</c:v>
                </c:pt>
                <c:pt idx="506">
                  <c:v>80.94</c:v>
                </c:pt>
                <c:pt idx="507">
                  <c:v>86.52</c:v>
                </c:pt>
                <c:pt idx="508">
                  <c:v>85.8</c:v>
                </c:pt>
                <c:pt idx="509">
                  <c:v>83.43</c:v>
                </c:pt>
                <c:pt idx="510">
                  <c:v>75.95</c:v>
                </c:pt>
                <c:pt idx="511">
                  <c:v>80.47</c:v>
                </c:pt>
                <c:pt idx="512">
                  <c:v>81.42</c:v>
                </c:pt>
                <c:pt idx="513">
                  <c:v>76.3</c:v>
                </c:pt>
                <c:pt idx="514">
                  <c:v>80.849999999999994</c:v>
                </c:pt>
                <c:pt idx="515">
                  <c:v>86.09</c:v>
                </c:pt>
                <c:pt idx="516">
                  <c:v>83.26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75EF-4B37-BFFB-774DC2F3FF27}"/>
            </c:ext>
          </c:extLst>
        </c:ser>
        <c:ser>
          <c:idx val="1"/>
          <c:order val="1"/>
          <c:tx>
            <c:strRef>
              <c:f>AUD_GrowthOfWealth_202102040808!$C$1</c:f>
              <c:strCache>
                <c:ptCount val="1"/>
                <c:pt idx="0">
                  <c:v>Short-term Fixed Interest Securities</c:v>
                </c:pt>
              </c:strCache>
            </c:strRef>
          </c:tx>
          <c:spPr>
            <a:solidFill>
              <a:srgbClr val="648C1A">
                <a:alpha val="75000"/>
              </a:srgbClr>
            </a:solidFill>
            <a:ln>
              <a:noFill/>
            </a:ln>
            <a:effectLst/>
          </c:spPr>
          <c:cat>
            <c:numRef>
              <c:f>AUD_GrowthOfWealth_202102040808!$A$2:$A$518</c:f>
              <c:numCache>
                <c:formatCode>m/d/yyyy</c:formatCode>
                <c:ptCount val="517"/>
                <c:pt idx="0">
                  <c:v>29220</c:v>
                </c:pt>
                <c:pt idx="1">
                  <c:v>29251</c:v>
                </c:pt>
                <c:pt idx="2">
                  <c:v>29280</c:v>
                </c:pt>
                <c:pt idx="3">
                  <c:v>29311</c:v>
                </c:pt>
                <c:pt idx="4">
                  <c:v>29341</c:v>
                </c:pt>
                <c:pt idx="5">
                  <c:v>29372</c:v>
                </c:pt>
                <c:pt idx="6">
                  <c:v>29402</c:v>
                </c:pt>
                <c:pt idx="7">
                  <c:v>29433</c:v>
                </c:pt>
                <c:pt idx="8">
                  <c:v>29464</c:v>
                </c:pt>
                <c:pt idx="9">
                  <c:v>29494</c:v>
                </c:pt>
                <c:pt idx="10">
                  <c:v>29525</c:v>
                </c:pt>
                <c:pt idx="11">
                  <c:v>29555</c:v>
                </c:pt>
                <c:pt idx="12">
                  <c:v>29586</c:v>
                </c:pt>
                <c:pt idx="13">
                  <c:v>29617</c:v>
                </c:pt>
                <c:pt idx="14">
                  <c:v>29645</c:v>
                </c:pt>
                <c:pt idx="15">
                  <c:v>29676</c:v>
                </c:pt>
                <c:pt idx="16">
                  <c:v>29706</c:v>
                </c:pt>
                <c:pt idx="17">
                  <c:v>29737</c:v>
                </c:pt>
                <c:pt idx="18">
                  <c:v>29767</c:v>
                </c:pt>
                <c:pt idx="19">
                  <c:v>29798</c:v>
                </c:pt>
                <c:pt idx="20">
                  <c:v>29829</c:v>
                </c:pt>
                <c:pt idx="21">
                  <c:v>29859</c:v>
                </c:pt>
                <c:pt idx="22">
                  <c:v>29890</c:v>
                </c:pt>
                <c:pt idx="23">
                  <c:v>29920</c:v>
                </c:pt>
                <c:pt idx="24">
                  <c:v>29951</c:v>
                </c:pt>
                <c:pt idx="25">
                  <c:v>29982</c:v>
                </c:pt>
                <c:pt idx="26">
                  <c:v>30010</c:v>
                </c:pt>
                <c:pt idx="27">
                  <c:v>30041</c:v>
                </c:pt>
                <c:pt idx="28">
                  <c:v>30071</c:v>
                </c:pt>
                <c:pt idx="29">
                  <c:v>30102</c:v>
                </c:pt>
                <c:pt idx="30">
                  <c:v>30132</c:v>
                </c:pt>
                <c:pt idx="31">
                  <c:v>30163</c:v>
                </c:pt>
                <c:pt idx="32">
                  <c:v>30194</c:v>
                </c:pt>
                <c:pt idx="33">
                  <c:v>30224</c:v>
                </c:pt>
                <c:pt idx="34">
                  <c:v>30255</c:v>
                </c:pt>
                <c:pt idx="35">
                  <c:v>30285</c:v>
                </c:pt>
                <c:pt idx="36">
                  <c:v>30316</c:v>
                </c:pt>
                <c:pt idx="37">
                  <c:v>30347</c:v>
                </c:pt>
                <c:pt idx="38">
                  <c:v>30375</c:v>
                </c:pt>
                <c:pt idx="39">
                  <c:v>30406</c:v>
                </c:pt>
                <c:pt idx="40">
                  <c:v>30436</c:v>
                </c:pt>
                <c:pt idx="41">
                  <c:v>30467</c:v>
                </c:pt>
                <c:pt idx="42">
                  <c:v>30497</c:v>
                </c:pt>
                <c:pt idx="43">
                  <c:v>30528</c:v>
                </c:pt>
                <c:pt idx="44">
                  <c:v>30559</c:v>
                </c:pt>
                <c:pt idx="45">
                  <c:v>30589</c:v>
                </c:pt>
                <c:pt idx="46">
                  <c:v>30620</c:v>
                </c:pt>
                <c:pt idx="47">
                  <c:v>30650</c:v>
                </c:pt>
                <c:pt idx="48">
                  <c:v>30681</c:v>
                </c:pt>
                <c:pt idx="49">
                  <c:v>30712</c:v>
                </c:pt>
                <c:pt idx="50">
                  <c:v>30741</c:v>
                </c:pt>
                <c:pt idx="51">
                  <c:v>30772</c:v>
                </c:pt>
                <c:pt idx="52">
                  <c:v>30802</c:v>
                </c:pt>
                <c:pt idx="53">
                  <c:v>30833</c:v>
                </c:pt>
                <c:pt idx="54">
                  <c:v>30863</c:v>
                </c:pt>
                <c:pt idx="55">
                  <c:v>30894</c:v>
                </c:pt>
                <c:pt idx="56">
                  <c:v>30925</c:v>
                </c:pt>
                <c:pt idx="57">
                  <c:v>30955</c:v>
                </c:pt>
                <c:pt idx="58">
                  <c:v>30986</c:v>
                </c:pt>
                <c:pt idx="59">
                  <c:v>31016</c:v>
                </c:pt>
                <c:pt idx="60">
                  <c:v>31047</c:v>
                </c:pt>
                <c:pt idx="61">
                  <c:v>31078</c:v>
                </c:pt>
                <c:pt idx="62">
                  <c:v>31106</c:v>
                </c:pt>
                <c:pt idx="63">
                  <c:v>31137</c:v>
                </c:pt>
                <c:pt idx="64">
                  <c:v>31167</c:v>
                </c:pt>
                <c:pt idx="65">
                  <c:v>31198</c:v>
                </c:pt>
                <c:pt idx="66">
                  <c:v>31228</c:v>
                </c:pt>
                <c:pt idx="67">
                  <c:v>31259</c:v>
                </c:pt>
                <c:pt idx="68">
                  <c:v>31290</c:v>
                </c:pt>
                <c:pt idx="69">
                  <c:v>31320</c:v>
                </c:pt>
                <c:pt idx="70">
                  <c:v>31351</c:v>
                </c:pt>
                <c:pt idx="71">
                  <c:v>31381</c:v>
                </c:pt>
                <c:pt idx="72">
                  <c:v>31412</c:v>
                </c:pt>
                <c:pt idx="73">
                  <c:v>31443</c:v>
                </c:pt>
                <c:pt idx="74">
                  <c:v>31471</c:v>
                </c:pt>
                <c:pt idx="75">
                  <c:v>31502</c:v>
                </c:pt>
                <c:pt idx="76">
                  <c:v>31532</c:v>
                </c:pt>
                <c:pt idx="77">
                  <c:v>31563</c:v>
                </c:pt>
                <c:pt idx="78">
                  <c:v>31593</c:v>
                </c:pt>
                <c:pt idx="79">
                  <c:v>31624</c:v>
                </c:pt>
                <c:pt idx="80">
                  <c:v>31655</c:v>
                </c:pt>
                <c:pt idx="81">
                  <c:v>31685</c:v>
                </c:pt>
                <c:pt idx="82">
                  <c:v>31716</c:v>
                </c:pt>
                <c:pt idx="83">
                  <c:v>31746</c:v>
                </c:pt>
                <c:pt idx="84">
                  <c:v>31777</c:v>
                </c:pt>
                <c:pt idx="85">
                  <c:v>31808</c:v>
                </c:pt>
                <c:pt idx="86">
                  <c:v>31836</c:v>
                </c:pt>
                <c:pt idx="87">
                  <c:v>31867</c:v>
                </c:pt>
                <c:pt idx="88">
                  <c:v>31897</c:v>
                </c:pt>
                <c:pt idx="89">
                  <c:v>31928</c:v>
                </c:pt>
                <c:pt idx="90">
                  <c:v>31958</c:v>
                </c:pt>
                <c:pt idx="91">
                  <c:v>31989</c:v>
                </c:pt>
                <c:pt idx="92">
                  <c:v>32020</c:v>
                </c:pt>
                <c:pt idx="93">
                  <c:v>32050</c:v>
                </c:pt>
                <c:pt idx="94">
                  <c:v>32081</c:v>
                </c:pt>
                <c:pt idx="95">
                  <c:v>32111</c:v>
                </c:pt>
                <c:pt idx="96">
                  <c:v>32142</c:v>
                </c:pt>
                <c:pt idx="97">
                  <c:v>32173</c:v>
                </c:pt>
                <c:pt idx="98">
                  <c:v>32202</c:v>
                </c:pt>
                <c:pt idx="99">
                  <c:v>32233</c:v>
                </c:pt>
                <c:pt idx="100">
                  <c:v>32263</c:v>
                </c:pt>
                <c:pt idx="101">
                  <c:v>32294</c:v>
                </c:pt>
                <c:pt idx="102">
                  <c:v>32324</c:v>
                </c:pt>
                <c:pt idx="103">
                  <c:v>32355</c:v>
                </c:pt>
                <c:pt idx="104">
                  <c:v>32386</c:v>
                </c:pt>
                <c:pt idx="105">
                  <c:v>32416</c:v>
                </c:pt>
                <c:pt idx="106">
                  <c:v>32447</c:v>
                </c:pt>
                <c:pt idx="107">
                  <c:v>32477</c:v>
                </c:pt>
                <c:pt idx="108">
                  <c:v>32508</c:v>
                </c:pt>
                <c:pt idx="109">
                  <c:v>32539</c:v>
                </c:pt>
                <c:pt idx="110">
                  <c:v>32567</c:v>
                </c:pt>
                <c:pt idx="111">
                  <c:v>32598</c:v>
                </c:pt>
                <c:pt idx="112">
                  <c:v>32628</c:v>
                </c:pt>
                <c:pt idx="113">
                  <c:v>32659</c:v>
                </c:pt>
                <c:pt idx="114">
                  <c:v>32689</c:v>
                </c:pt>
                <c:pt idx="115">
                  <c:v>32720</c:v>
                </c:pt>
                <c:pt idx="116">
                  <c:v>32751</c:v>
                </c:pt>
                <c:pt idx="117">
                  <c:v>32781</c:v>
                </c:pt>
                <c:pt idx="118">
                  <c:v>32812</c:v>
                </c:pt>
                <c:pt idx="119">
                  <c:v>32842</c:v>
                </c:pt>
                <c:pt idx="120">
                  <c:v>32873</c:v>
                </c:pt>
                <c:pt idx="121">
                  <c:v>32904</c:v>
                </c:pt>
                <c:pt idx="122">
                  <c:v>32932</c:v>
                </c:pt>
                <c:pt idx="123">
                  <c:v>32963</c:v>
                </c:pt>
                <c:pt idx="124">
                  <c:v>32993</c:v>
                </c:pt>
                <c:pt idx="125">
                  <c:v>33024</c:v>
                </c:pt>
                <c:pt idx="126">
                  <c:v>33054</c:v>
                </c:pt>
                <c:pt idx="127">
                  <c:v>33085</c:v>
                </c:pt>
                <c:pt idx="128">
                  <c:v>33116</c:v>
                </c:pt>
                <c:pt idx="129">
                  <c:v>33146</c:v>
                </c:pt>
                <c:pt idx="130">
                  <c:v>33177</c:v>
                </c:pt>
                <c:pt idx="131">
                  <c:v>33207</c:v>
                </c:pt>
                <c:pt idx="132">
                  <c:v>33238</c:v>
                </c:pt>
                <c:pt idx="133">
                  <c:v>33269</c:v>
                </c:pt>
                <c:pt idx="134">
                  <c:v>33297</c:v>
                </c:pt>
                <c:pt idx="135">
                  <c:v>33328</c:v>
                </c:pt>
                <c:pt idx="136">
                  <c:v>33358</c:v>
                </c:pt>
                <c:pt idx="137">
                  <c:v>33389</c:v>
                </c:pt>
                <c:pt idx="138">
                  <c:v>33419</c:v>
                </c:pt>
                <c:pt idx="139">
                  <c:v>33450</c:v>
                </c:pt>
                <c:pt idx="140">
                  <c:v>33481</c:v>
                </c:pt>
                <c:pt idx="141">
                  <c:v>33511</c:v>
                </c:pt>
                <c:pt idx="142">
                  <c:v>33542</c:v>
                </c:pt>
                <c:pt idx="143">
                  <c:v>33572</c:v>
                </c:pt>
                <c:pt idx="144">
                  <c:v>33603</c:v>
                </c:pt>
                <c:pt idx="145">
                  <c:v>33634</c:v>
                </c:pt>
                <c:pt idx="146">
                  <c:v>33663</c:v>
                </c:pt>
                <c:pt idx="147">
                  <c:v>33694</c:v>
                </c:pt>
                <c:pt idx="148">
                  <c:v>33724</c:v>
                </c:pt>
                <c:pt idx="149">
                  <c:v>33755</c:v>
                </c:pt>
                <c:pt idx="150">
                  <c:v>33785</c:v>
                </c:pt>
                <c:pt idx="151">
                  <c:v>33816</c:v>
                </c:pt>
                <c:pt idx="152">
                  <c:v>33847</c:v>
                </c:pt>
                <c:pt idx="153">
                  <c:v>33877</c:v>
                </c:pt>
                <c:pt idx="154">
                  <c:v>33908</c:v>
                </c:pt>
                <c:pt idx="155">
                  <c:v>33938</c:v>
                </c:pt>
                <c:pt idx="156">
                  <c:v>33969</c:v>
                </c:pt>
                <c:pt idx="157">
                  <c:v>34000</c:v>
                </c:pt>
                <c:pt idx="158">
                  <c:v>34028</c:v>
                </c:pt>
                <c:pt idx="159">
                  <c:v>34059</c:v>
                </c:pt>
                <c:pt idx="160">
                  <c:v>34089</c:v>
                </c:pt>
                <c:pt idx="161">
                  <c:v>34120</c:v>
                </c:pt>
                <c:pt idx="162">
                  <c:v>34150</c:v>
                </c:pt>
                <c:pt idx="163">
                  <c:v>34181</c:v>
                </c:pt>
                <c:pt idx="164">
                  <c:v>34212</c:v>
                </c:pt>
                <c:pt idx="165">
                  <c:v>34242</c:v>
                </c:pt>
                <c:pt idx="166">
                  <c:v>34273</c:v>
                </c:pt>
                <c:pt idx="167">
                  <c:v>34303</c:v>
                </c:pt>
                <c:pt idx="168">
                  <c:v>34334</c:v>
                </c:pt>
                <c:pt idx="169">
                  <c:v>34365</c:v>
                </c:pt>
                <c:pt idx="170">
                  <c:v>34393</c:v>
                </c:pt>
                <c:pt idx="171">
                  <c:v>34424</c:v>
                </c:pt>
                <c:pt idx="172">
                  <c:v>34454</c:v>
                </c:pt>
                <c:pt idx="173">
                  <c:v>34485</c:v>
                </c:pt>
                <c:pt idx="174">
                  <c:v>34515</c:v>
                </c:pt>
                <c:pt idx="175">
                  <c:v>34546</c:v>
                </c:pt>
                <c:pt idx="176">
                  <c:v>34577</c:v>
                </c:pt>
                <c:pt idx="177">
                  <c:v>34607</c:v>
                </c:pt>
                <c:pt idx="178">
                  <c:v>34638</c:v>
                </c:pt>
                <c:pt idx="179">
                  <c:v>34668</c:v>
                </c:pt>
                <c:pt idx="180">
                  <c:v>34699</c:v>
                </c:pt>
                <c:pt idx="181">
                  <c:v>34730</c:v>
                </c:pt>
                <c:pt idx="182">
                  <c:v>34758</c:v>
                </c:pt>
                <c:pt idx="183">
                  <c:v>34789</c:v>
                </c:pt>
                <c:pt idx="184">
                  <c:v>34819</c:v>
                </c:pt>
                <c:pt idx="185">
                  <c:v>34850</c:v>
                </c:pt>
                <c:pt idx="186">
                  <c:v>34880</c:v>
                </c:pt>
                <c:pt idx="187">
                  <c:v>34911</c:v>
                </c:pt>
                <c:pt idx="188">
                  <c:v>34942</c:v>
                </c:pt>
                <c:pt idx="189">
                  <c:v>34972</c:v>
                </c:pt>
                <c:pt idx="190">
                  <c:v>35003</c:v>
                </c:pt>
                <c:pt idx="191">
                  <c:v>35033</c:v>
                </c:pt>
                <c:pt idx="192">
                  <c:v>35064</c:v>
                </c:pt>
                <c:pt idx="193">
                  <c:v>35095</c:v>
                </c:pt>
                <c:pt idx="194">
                  <c:v>35124</c:v>
                </c:pt>
                <c:pt idx="195">
                  <c:v>35155</c:v>
                </c:pt>
                <c:pt idx="196">
                  <c:v>35185</c:v>
                </c:pt>
                <c:pt idx="197">
                  <c:v>35216</c:v>
                </c:pt>
                <c:pt idx="198">
                  <c:v>35246</c:v>
                </c:pt>
                <c:pt idx="199">
                  <c:v>35277</c:v>
                </c:pt>
                <c:pt idx="200">
                  <c:v>35308</c:v>
                </c:pt>
                <c:pt idx="201">
                  <c:v>35338</c:v>
                </c:pt>
                <c:pt idx="202">
                  <c:v>35369</c:v>
                </c:pt>
                <c:pt idx="203">
                  <c:v>35399</c:v>
                </c:pt>
                <c:pt idx="204">
                  <c:v>35430</c:v>
                </c:pt>
                <c:pt idx="205">
                  <c:v>35461</c:v>
                </c:pt>
                <c:pt idx="206">
                  <c:v>35489</c:v>
                </c:pt>
                <c:pt idx="207">
                  <c:v>35520</c:v>
                </c:pt>
                <c:pt idx="208">
                  <c:v>35550</c:v>
                </c:pt>
                <c:pt idx="209">
                  <c:v>35581</c:v>
                </c:pt>
                <c:pt idx="210">
                  <c:v>35611</c:v>
                </c:pt>
                <c:pt idx="211">
                  <c:v>35642</c:v>
                </c:pt>
                <c:pt idx="212">
                  <c:v>35673</c:v>
                </c:pt>
                <c:pt idx="213">
                  <c:v>35703</c:v>
                </c:pt>
                <c:pt idx="214">
                  <c:v>35734</c:v>
                </c:pt>
                <c:pt idx="215">
                  <c:v>35764</c:v>
                </c:pt>
                <c:pt idx="216">
                  <c:v>35795</c:v>
                </c:pt>
                <c:pt idx="217">
                  <c:v>35826</c:v>
                </c:pt>
                <c:pt idx="218">
                  <c:v>35854</c:v>
                </c:pt>
                <c:pt idx="219">
                  <c:v>35885</c:v>
                </c:pt>
                <c:pt idx="220">
                  <c:v>35915</c:v>
                </c:pt>
                <c:pt idx="221">
                  <c:v>35946</c:v>
                </c:pt>
                <c:pt idx="222">
                  <c:v>35976</c:v>
                </c:pt>
                <c:pt idx="223">
                  <c:v>36007</c:v>
                </c:pt>
                <c:pt idx="224">
                  <c:v>36038</c:v>
                </c:pt>
                <c:pt idx="225">
                  <c:v>36068</c:v>
                </c:pt>
                <c:pt idx="226">
                  <c:v>36099</c:v>
                </c:pt>
                <c:pt idx="227">
                  <c:v>36129</c:v>
                </c:pt>
                <c:pt idx="228">
                  <c:v>36160</c:v>
                </c:pt>
                <c:pt idx="229">
                  <c:v>36191</c:v>
                </c:pt>
                <c:pt idx="230">
                  <c:v>36219</c:v>
                </c:pt>
                <c:pt idx="231">
                  <c:v>36250</c:v>
                </c:pt>
                <c:pt idx="232">
                  <c:v>36280</c:v>
                </c:pt>
                <c:pt idx="233">
                  <c:v>36311</c:v>
                </c:pt>
                <c:pt idx="234">
                  <c:v>36341</c:v>
                </c:pt>
                <c:pt idx="235">
                  <c:v>36372</c:v>
                </c:pt>
                <c:pt idx="236">
                  <c:v>36403</c:v>
                </c:pt>
                <c:pt idx="237">
                  <c:v>36433</c:v>
                </c:pt>
                <c:pt idx="238">
                  <c:v>36464</c:v>
                </c:pt>
                <c:pt idx="239">
                  <c:v>36494</c:v>
                </c:pt>
                <c:pt idx="240">
                  <c:v>36525</c:v>
                </c:pt>
                <c:pt idx="241">
                  <c:v>36556</c:v>
                </c:pt>
                <c:pt idx="242">
                  <c:v>36585</c:v>
                </c:pt>
                <c:pt idx="243">
                  <c:v>36616</c:v>
                </c:pt>
                <c:pt idx="244">
                  <c:v>36646</c:v>
                </c:pt>
                <c:pt idx="245">
                  <c:v>36677</c:v>
                </c:pt>
                <c:pt idx="246">
                  <c:v>36707</c:v>
                </c:pt>
                <c:pt idx="247">
                  <c:v>36738</c:v>
                </c:pt>
                <c:pt idx="248">
                  <c:v>36769</c:v>
                </c:pt>
                <c:pt idx="249">
                  <c:v>36799</c:v>
                </c:pt>
                <c:pt idx="250">
                  <c:v>36830</c:v>
                </c:pt>
                <c:pt idx="251">
                  <c:v>36860</c:v>
                </c:pt>
                <c:pt idx="252">
                  <c:v>36891</c:v>
                </c:pt>
                <c:pt idx="253">
                  <c:v>36922</c:v>
                </c:pt>
                <c:pt idx="254">
                  <c:v>36950</c:v>
                </c:pt>
                <c:pt idx="255">
                  <c:v>36981</c:v>
                </c:pt>
                <c:pt idx="256">
                  <c:v>37011</c:v>
                </c:pt>
                <c:pt idx="257">
                  <c:v>37042</c:v>
                </c:pt>
                <c:pt idx="258">
                  <c:v>37072</c:v>
                </c:pt>
                <c:pt idx="259">
                  <c:v>37103</c:v>
                </c:pt>
                <c:pt idx="260">
                  <c:v>37134</c:v>
                </c:pt>
                <c:pt idx="261">
                  <c:v>37164</c:v>
                </c:pt>
                <c:pt idx="262">
                  <c:v>37195</c:v>
                </c:pt>
                <c:pt idx="263">
                  <c:v>37225</c:v>
                </c:pt>
                <c:pt idx="264">
                  <c:v>37256</c:v>
                </c:pt>
                <c:pt idx="265">
                  <c:v>37287</c:v>
                </c:pt>
                <c:pt idx="266">
                  <c:v>37315</c:v>
                </c:pt>
                <c:pt idx="267">
                  <c:v>37346</c:v>
                </c:pt>
                <c:pt idx="268">
                  <c:v>37376</c:v>
                </c:pt>
                <c:pt idx="269">
                  <c:v>37407</c:v>
                </c:pt>
                <c:pt idx="270">
                  <c:v>37437</c:v>
                </c:pt>
                <c:pt idx="271">
                  <c:v>37468</c:v>
                </c:pt>
                <c:pt idx="272">
                  <c:v>37499</c:v>
                </c:pt>
                <c:pt idx="273">
                  <c:v>37529</c:v>
                </c:pt>
                <c:pt idx="274">
                  <c:v>37560</c:v>
                </c:pt>
                <c:pt idx="275">
                  <c:v>37590</c:v>
                </c:pt>
                <c:pt idx="276">
                  <c:v>37621</c:v>
                </c:pt>
                <c:pt idx="277">
                  <c:v>37652</c:v>
                </c:pt>
                <c:pt idx="278">
                  <c:v>37680</c:v>
                </c:pt>
                <c:pt idx="279">
                  <c:v>37711</c:v>
                </c:pt>
                <c:pt idx="280">
                  <c:v>37741</c:v>
                </c:pt>
                <c:pt idx="281">
                  <c:v>37772</c:v>
                </c:pt>
                <c:pt idx="282">
                  <c:v>37802</c:v>
                </c:pt>
                <c:pt idx="283">
                  <c:v>37833</c:v>
                </c:pt>
                <c:pt idx="284">
                  <c:v>37864</c:v>
                </c:pt>
                <c:pt idx="285">
                  <c:v>37894</c:v>
                </c:pt>
                <c:pt idx="286">
                  <c:v>37925</c:v>
                </c:pt>
                <c:pt idx="287">
                  <c:v>37955</c:v>
                </c:pt>
                <c:pt idx="288">
                  <c:v>37986</c:v>
                </c:pt>
                <c:pt idx="289">
                  <c:v>38017</c:v>
                </c:pt>
                <c:pt idx="290">
                  <c:v>38046</c:v>
                </c:pt>
                <c:pt idx="291">
                  <c:v>38077</c:v>
                </c:pt>
                <c:pt idx="292">
                  <c:v>38107</c:v>
                </c:pt>
                <c:pt idx="293">
                  <c:v>38138</c:v>
                </c:pt>
                <c:pt idx="294">
                  <c:v>38168</c:v>
                </c:pt>
                <c:pt idx="295">
                  <c:v>38199</c:v>
                </c:pt>
                <c:pt idx="296">
                  <c:v>38230</c:v>
                </c:pt>
                <c:pt idx="297">
                  <c:v>38260</c:v>
                </c:pt>
                <c:pt idx="298">
                  <c:v>38291</c:v>
                </c:pt>
                <c:pt idx="299">
                  <c:v>38321</c:v>
                </c:pt>
                <c:pt idx="300">
                  <c:v>38352</c:v>
                </c:pt>
                <c:pt idx="301">
                  <c:v>38383</c:v>
                </c:pt>
                <c:pt idx="302">
                  <c:v>38411</c:v>
                </c:pt>
                <c:pt idx="303">
                  <c:v>38442</c:v>
                </c:pt>
                <c:pt idx="304">
                  <c:v>38472</c:v>
                </c:pt>
                <c:pt idx="305">
                  <c:v>38503</c:v>
                </c:pt>
                <c:pt idx="306">
                  <c:v>38533</c:v>
                </c:pt>
                <c:pt idx="307">
                  <c:v>38564</c:v>
                </c:pt>
                <c:pt idx="308">
                  <c:v>38595</c:v>
                </c:pt>
                <c:pt idx="309">
                  <c:v>38625</c:v>
                </c:pt>
                <c:pt idx="310">
                  <c:v>38656</c:v>
                </c:pt>
                <c:pt idx="311">
                  <c:v>38686</c:v>
                </c:pt>
                <c:pt idx="312">
                  <c:v>38717</c:v>
                </c:pt>
                <c:pt idx="313">
                  <c:v>38748</c:v>
                </c:pt>
                <c:pt idx="314">
                  <c:v>38776</c:v>
                </c:pt>
                <c:pt idx="315">
                  <c:v>38807</c:v>
                </c:pt>
                <c:pt idx="316">
                  <c:v>38837</c:v>
                </c:pt>
                <c:pt idx="317">
                  <c:v>38868</c:v>
                </c:pt>
                <c:pt idx="318">
                  <c:v>38898</c:v>
                </c:pt>
                <c:pt idx="319">
                  <c:v>38929</c:v>
                </c:pt>
                <c:pt idx="320">
                  <c:v>38960</c:v>
                </c:pt>
                <c:pt idx="321">
                  <c:v>38990</c:v>
                </c:pt>
                <c:pt idx="322">
                  <c:v>39021</c:v>
                </c:pt>
                <c:pt idx="323">
                  <c:v>39051</c:v>
                </c:pt>
                <c:pt idx="324">
                  <c:v>39082</c:v>
                </c:pt>
                <c:pt idx="325">
                  <c:v>39113</c:v>
                </c:pt>
                <c:pt idx="326">
                  <c:v>39141</c:v>
                </c:pt>
                <c:pt idx="327">
                  <c:v>39172</c:v>
                </c:pt>
                <c:pt idx="328">
                  <c:v>39202</c:v>
                </c:pt>
                <c:pt idx="329">
                  <c:v>39233</c:v>
                </c:pt>
                <c:pt idx="330">
                  <c:v>39263</c:v>
                </c:pt>
                <c:pt idx="331">
                  <c:v>39294</c:v>
                </c:pt>
                <c:pt idx="332">
                  <c:v>39325</c:v>
                </c:pt>
                <c:pt idx="333">
                  <c:v>39355</c:v>
                </c:pt>
                <c:pt idx="334">
                  <c:v>39386</c:v>
                </c:pt>
                <c:pt idx="335">
                  <c:v>39416</c:v>
                </c:pt>
                <c:pt idx="336">
                  <c:v>39447</c:v>
                </c:pt>
                <c:pt idx="337">
                  <c:v>39478</c:v>
                </c:pt>
                <c:pt idx="338">
                  <c:v>39507</c:v>
                </c:pt>
                <c:pt idx="339">
                  <c:v>39538</c:v>
                </c:pt>
                <c:pt idx="340">
                  <c:v>39568</c:v>
                </c:pt>
                <c:pt idx="341">
                  <c:v>39599</c:v>
                </c:pt>
                <c:pt idx="342">
                  <c:v>39629</c:v>
                </c:pt>
                <c:pt idx="343">
                  <c:v>39660</c:v>
                </c:pt>
                <c:pt idx="344">
                  <c:v>39691</c:v>
                </c:pt>
                <c:pt idx="345">
                  <c:v>39721</c:v>
                </c:pt>
                <c:pt idx="346">
                  <c:v>39752</c:v>
                </c:pt>
                <c:pt idx="347">
                  <c:v>39782</c:v>
                </c:pt>
                <c:pt idx="348">
                  <c:v>39813</c:v>
                </c:pt>
                <c:pt idx="349">
                  <c:v>39844</c:v>
                </c:pt>
                <c:pt idx="350">
                  <c:v>39872</c:v>
                </c:pt>
                <c:pt idx="351">
                  <c:v>39903</c:v>
                </c:pt>
                <c:pt idx="352">
                  <c:v>39933</c:v>
                </c:pt>
                <c:pt idx="353">
                  <c:v>39964</c:v>
                </c:pt>
                <c:pt idx="354">
                  <c:v>39994</c:v>
                </c:pt>
                <c:pt idx="355">
                  <c:v>40025</c:v>
                </c:pt>
                <c:pt idx="356">
                  <c:v>40056</c:v>
                </c:pt>
                <c:pt idx="357">
                  <c:v>40086</c:v>
                </c:pt>
                <c:pt idx="358">
                  <c:v>40117</c:v>
                </c:pt>
                <c:pt idx="359">
                  <c:v>40147</c:v>
                </c:pt>
                <c:pt idx="360">
                  <c:v>40178</c:v>
                </c:pt>
                <c:pt idx="361">
                  <c:v>40209</c:v>
                </c:pt>
                <c:pt idx="362">
                  <c:v>40237</c:v>
                </c:pt>
                <c:pt idx="363">
                  <c:v>40268</c:v>
                </c:pt>
                <c:pt idx="364">
                  <c:v>40298</c:v>
                </c:pt>
                <c:pt idx="365">
                  <c:v>40329</c:v>
                </c:pt>
                <c:pt idx="366">
                  <c:v>40359</c:v>
                </c:pt>
                <c:pt idx="367">
                  <c:v>40390</c:v>
                </c:pt>
                <c:pt idx="368">
                  <c:v>40421</c:v>
                </c:pt>
                <c:pt idx="369">
                  <c:v>40451</c:v>
                </c:pt>
                <c:pt idx="370">
                  <c:v>40482</c:v>
                </c:pt>
                <c:pt idx="371">
                  <c:v>40512</c:v>
                </c:pt>
                <c:pt idx="372">
                  <c:v>40543</c:v>
                </c:pt>
                <c:pt idx="373">
                  <c:v>40574</c:v>
                </c:pt>
                <c:pt idx="374">
                  <c:v>40602</c:v>
                </c:pt>
                <c:pt idx="375">
                  <c:v>40633</c:v>
                </c:pt>
                <c:pt idx="376">
                  <c:v>40663</c:v>
                </c:pt>
                <c:pt idx="377">
                  <c:v>40694</c:v>
                </c:pt>
                <c:pt idx="378">
                  <c:v>40724</c:v>
                </c:pt>
                <c:pt idx="379">
                  <c:v>40755</c:v>
                </c:pt>
                <c:pt idx="380">
                  <c:v>40786</c:v>
                </c:pt>
                <c:pt idx="381">
                  <c:v>40816</c:v>
                </c:pt>
                <c:pt idx="382">
                  <c:v>40847</c:v>
                </c:pt>
                <c:pt idx="383">
                  <c:v>40877</c:v>
                </c:pt>
                <c:pt idx="384">
                  <c:v>40908</c:v>
                </c:pt>
                <c:pt idx="385">
                  <c:v>40939</c:v>
                </c:pt>
                <c:pt idx="386">
                  <c:v>40968</c:v>
                </c:pt>
                <c:pt idx="387">
                  <c:v>40999</c:v>
                </c:pt>
                <c:pt idx="388">
                  <c:v>41029</c:v>
                </c:pt>
                <c:pt idx="389">
                  <c:v>41060</c:v>
                </c:pt>
                <c:pt idx="390">
                  <c:v>41090</c:v>
                </c:pt>
                <c:pt idx="391">
                  <c:v>41121</c:v>
                </c:pt>
                <c:pt idx="392">
                  <c:v>41152</c:v>
                </c:pt>
                <c:pt idx="393">
                  <c:v>41182</c:v>
                </c:pt>
                <c:pt idx="394">
                  <c:v>41213</c:v>
                </c:pt>
                <c:pt idx="395">
                  <c:v>41243</c:v>
                </c:pt>
                <c:pt idx="396">
                  <c:v>41274</c:v>
                </c:pt>
                <c:pt idx="397">
                  <c:v>41305</c:v>
                </c:pt>
                <c:pt idx="398">
                  <c:v>41333</c:v>
                </c:pt>
                <c:pt idx="399">
                  <c:v>41364</c:v>
                </c:pt>
                <c:pt idx="400">
                  <c:v>41394</c:v>
                </c:pt>
                <c:pt idx="401">
                  <c:v>41425</c:v>
                </c:pt>
                <c:pt idx="402">
                  <c:v>41455</c:v>
                </c:pt>
                <c:pt idx="403">
                  <c:v>41486</c:v>
                </c:pt>
                <c:pt idx="404">
                  <c:v>41517</c:v>
                </c:pt>
                <c:pt idx="405">
                  <c:v>41547</c:v>
                </c:pt>
                <c:pt idx="406">
                  <c:v>41578</c:v>
                </c:pt>
                <c:pt idx="407">
                  <c:v>41608</c:v>
                </c:pt>
                <c:pt idx="408">
                  <c:v>41639</c:v>
                </c:pt>
                <c:pt idx="409">
                  <c:v>41670</c:v>
                </c:pt>
                <c:pt idx="410">
                  <c:v>41698</c:v>
                </c:pt>
                <c:pt idx="411">
                  <c:v>41729</c:v>
                </c:pt>
                <c:pt idx="412">
                  <c:v>41759</c:v>
                </c:pt>
                <c:pt idx="413">
                  <c:v>41790</c:v>
                </c:pt>
                <c:pt idx="414">
                  <c:v>41820</c:v>
                </c:pt>
                <c:pt idx="415">
                  <c:v>41851</c:v>
                </c:pt>
                <c:pt idx="416">
                  <c:v>41882</c:v>
                </c:pt>
                <c:pt idx="417">
                  <c:v>41912</c:v>
                </c:pt>
                <c:pt idx="418">
                  <c:v>41943</c:v>
                </c:pt>
                <c:pt idx="419">
                  <c:v>41973</c:v>
                </c:pt>
                <c:pt idx="420">
                  <c:v>42004</c:v>
                </c:pt>
                <c:pt idx="421">
                  <c:v>42035</c:v>
                </c:pt>
                <c:pt idx="422">
                  <c:v>42063</c:v>
                </c:pt>
                <c:pt idx="423">
                  <c:v>42094</c:v>
                </c:pt>
                <c:pt idx="424">
                  <c:v>42124</c:v>
                </c:pt>
                <c:pt idx="425">
                  <c:v>42155</c:v>
                </c:pt>
                <c:pt idx="426">
                  <c:v>42185</c:v>
                </c:pt>
                <c:pt idx="427">
                  <c:v>42216</c:v>
                </c:pt>
                <c:pt idx="428">
                  <c:v>42247</c:v>
                </c:pt>
                <c:pt idx="429">
                  <c:v>42277</c:v>
                </c:pt>
                <c:pt idx="430">
                  <c:v>42308</c:v>
                </c:pt>
                <c:pt idx="431">
                  <c:v>42338</c:v>
                </c:pt>
                <c:pt idx="432">
                  <c:v>42369</c:v>
                </c:pt>
                <c:pt idx="433">
                  <c:v>42400</c:v>
                </c:pt>
                <c:pt idx="434">
                  <c:v>42429</c:v>
                </c:pt>
                <c:pt idx="435">
                  <c:v>42460</c:v>
                </c:pt>
                <c:pt idx="436">
                  <c:v>42490</c:v>
                </c:pt>
                <c:pt idx="437">
                  <c:v>42521</c:v>
                </c:pt>
                <c:pt idx="438">
                  <c:v>42551</c:v>
                </c:pt>
                <c:pt idx="439">
                  <c:v>42582</c:v>
                </c:pt>
                <c:pt idx="440">
                  <c:v>42613</c:v>
                </c:pt>
                <c:pt idx="441">
                  <c:v>42643</c:v>
                </c:pt>
                <c:pt idx="442">
                  <c:v>42674</c:v>
                </c:pt>
                <c:pt idx="443">
                  <c:v>42704</c:v>
                </c:pt>
                <c:pt idx="444">
                  <c:v>42735</c:v>
                </c:pt>
                <c:pt idx="445">
                  <c:v>42766</c:v>
                </c:pt>
                <c:pt idx="446">
                  <c:v>42794</c:v>
                </c:pt>
                <c:pt idx="447">
                  <c:v>42825</c:v>
                </c:pt>
                <c:pt idx="448">
                  <c:v>42855</c:v>
                </c:pt>
                <c:pt idx="449">
                  <c:v>42886</c:v>
                </c:pt>
                <c:pt idx="450">
                  <c:v>42916</c:v>
                </c:pt>
                <c:pt idx="451">
                  <c:v>42947</c:v>
                </c:pt>
                <c:pt idx="452">
                  <c:v>42978</c:v>
                </c:pt>
                <c:pt idx="453">
                  <c:v>43008</c:v>
                </c:pt>
                <c:pt idx="454">
                  <c:v>43039</c:v>
                </c:pt>
                <c:pt idx="455">
                  <c:v>43069</c:v>
                </c:pt>
                <c:pt idx="456">
                  <c:v>43100</c:v>
                </c:pt>
                <c:pt idx="457">
                  <c:v>43131</c:v>
                </c:pt>
                <c:pt idx="458">
                  <c:v>43159</c:v>
                </c:pt>
                <c:pt idx="459">
                  <c:v>43190</c:v>
                </c:pt>
                <c:pt idx="460">
                  <c:v>43220</c:v>
                </c:pt>
                <c:pt idx="461">
                  <c:v>43251</c:v>
                </c:pt>
                <c:pt idx="462">
                  <c:v>43281</c:v>
                </c:pt>
                <c:pt idx="463">
                  <c:v>43312</c:v>
                </c:pt>
                <c:pt idx="464">
                  <c:v>43343</c:v>
                </c:pt>
                <c:pt idx="465">
                  <c:v>43373</c:v>
                </c:pt>
                <c:pt idx="466">
                  <c:v>43404</c:v>
                </c:pt>
                <c:pt idx="467">
                  <c:v>43434</c:v>
                </c:pt>
                <c:pt idx="468">
                  <c:v>43465</c:v>
                </c:pt>
                <c:pt idx="469">
                  <c:v>43496</c:v>
                </c:pt>
                <c:pt idx="470">
                  <c:v>43524</c:v>
                </c:pt>
                <c:pt idx="471">
                  <c:v>43555</c:v>
                </c:pt>
                <c:pt idx="472">
                  <c:v>43585</c:v>
                </c:pt>
                <c:pt idx="473">
                  <c:v>43616</c:v>
                </c:pt>
                <c:pt idx="474">
                  <c:v>43646</c:v>
                </c:pt>
                <c:pt idx="475">
                  <c:v>43677</c:v>
                </c:pt>
                <c:pt idx="476">
                  <c:v>43708</c:v>
                </c:pt>
                <c:pt idx="477">
                  <c:v>43738</c:v>
                </c:pt>
                <c:pt idx="478">
                  <c:v>43769</c:v>
                </c:pt>
                <c:pt idx="479">
                  <c:v>43799</c:v>
                </c:pt>
                <c:pt idx="480">
                  <c:v>43830</c:v>
                </c:pt>
                <c:pt idx="481">
                  <c:v>43861</c:v>
                </c:pt>
                <c:pt idx="482">
                  <c:v>43890</c:v>
                </c:pt>
                <c:pt idx="483">
                  <c:v>43921</c:v>
                </c:pt>
                <c:pt idx="484">
                  <c:v>43951</c:v>
                </c:pt>
                <c:pt idx="485">
                  <c:v>43982</c:v>
                </c:pt>
                <c:pt idx="486">
                  <c:v>44012</c:v>
                </c:pt>
                <c:pt idx="487">
                  <c:v>44043</c:v>
                </c:pt>
                <c:pt idx="488">
                  <c:v>44074</c:v>
                </c:pt>
                <c:pt idx="489">
                  <c:v>44104</c:v>
                </c:pt>
                <c:pt idx="490">
                  <c:v>44135</c:v>
                </c:pt>
                <c:pt idx="491">
                  <c:v>44165</c:v>
                </c:pt>
                <c:pt idx="492">
                  <c:v>44196</c:v>
                </c:pt>
                <c:pt idx="493">
                  <c:v>44227</c:v>
                </c:pt>
                <c:pt idx="494">
                  <c:v>44255</c:v>
                </c:pt>
                <c:pt idx="495">
                  <c:v>44286</c:v>
                </c:pt>
                <c:pt idx="496">
                  <c:v>44316</c:v>
                </c:pt>
                <c:pt idx="497">
                  <c:v>44347</c:v>
                </c:pt>
                <c:pt idx="498">
                  <c:v>44377</c:v>
                </c:pt>
                <c:pt idx="499">
                  <c:v>44408</c:v>
                </c:pt>
                <c:pt idx="500">
                  <c:v>44439</c:v>
                </c:pt>
                <c:pt idx="501">
                  <c:v>44469</c:v>
                </c:pt>
                <c:pt idx="502">
                  <c:v>44500</c:v>
                </c:pt>
                <c:pt idx="503">
                  <c:v>44530</c:v>
                </c:pt>
                <c:pt idx="504">
                  <c:v>44561</c:v>
                </c:pt>
                <c:pt idx="505">
                  <c:v>44592</c:v>
                </c:pt>
                <c:pt idx="506">
                  <c:v>44620</c:v>
                </c:pt>
                <c:pt idx="507">
                  <c:v>44651</c:v>
                </c:pt>
                <c:pt idx="508">
                  <c:v>44681</c:v>
                </c:pt>
                <c:pt idx="509">
                  <c:v>44712</c:v>
                </c:pt>
                <c:pt idx="510">
                  <c:v>44742</c:v>
                </c:pt>
                <c:pt idx="511">
                  <c:v>44773</c:v>
                </c:pt>
                <c:pt idx="512">
                  <c:v>44804</c:v>
                </c:pt>
                <c:pt idx="513">
                  <c:v>44834</c:v>
                </c:pt>
                <c:pt idx="514">
                  <c:v>44865</c:v>
                </c:pt>
                <c:pt idx="515">
                  <c:v>44895</c:v>
                </c:pt>
                <c:pt idx="516">
                  <c:v>44926</c:v>
                </c:pt>
              </c:numCache>
            </c:numRef>
          </c:cat>
          <c:val>
            <c:numRef>
              <c:f>AUD_GrowthOfWealth_202102040808!$C$2:$C$518</c:f>
              <c:numCache>
                <c:formatCode>0.00</c:formatCode>
                <c:ptCount val="517"/>
                <c:pt idx="0">
                  <c:v>1</c:v>
                </c:pt>
                <c:pt idx="1">
                  <c:v>1.01</c:v>
                </c:pt>
                <c:pt idx="2">
                  <c:v>1.02</c:v>
                </c:pt>
                <c:pt idx="3">
                  <c:v>1.03</c:v>
                </c:pt>
                <c:pt idx="4">
                  <c:v>1.04</c:v>
                </c:pt>
                <c:pt idx="5">
                  <c:v>1.05</c:v>
                </c:pt>
                <c:pt idx="6">
                  <c:v>1.06</c:v>
                </c:pt>
                <c:pt idx="7">
                  <c:v>1.08</c:v>
                </c:pt>
                <c:pt idx="8">
                  <c:v>1.0900000000000001</c:v>
                </c:pt>
                <c:pt idx="9">
                  <c:v>1.1000000000000001</c:v>
                </c:pt>
                <c:pt idx="10">
                  <c:v>1.1100000000000001</c:v>
                </c:pt>
                <c:pt idx="11">
                  <c:v>1.1200000000000001</c:v>
                </c:pt>
                <c:pt idx="12">
                  <c:v>1.1299999999999999</c:v>
                </c:pt>
                <c:pt idx="13">
                  <c:v>1.1399999999999999</c:v>
                </c:pt>
                <c:pt idx="14">
                  <c:v>1.1599999999999999</c:v>
                </c:pt>
                <c:pt idx="15">
                  <c:v>1.17</c:v>
                </c:pt>
                <c:pt idx="16">
                  <c:v>1.19</c:v>
                </c:pt>
                <c:pt idx="17">
                  <c:v>1.2</c:v>
                </c:pt>
                <c:pt idx="18">
                  <c:v>1.22</c:v>
                </c:pt>
                <c:pt idx="19">
                  <c:v>1.24</c:v>
                </c:pt>
                <c:pt idx="20">
                  <c:v>1.25</c:v>
                </c:pt>
                <c:pt idx="21">
                  <c:v>1.27</c:v>
                </c:pt>
                <c:pt idx="22">
                  <c:v>1.28</c:v>
                </c:pt>
                <c:pt idx="23">
                  <c:v>1.3</c:v>
                </c:pt>
                <c:pt idx="24">
                  <c:v>1.32</c:v>
                </c:pt>
                <c:pt idx="25">
                  <c:v>1.34</c:v>
                </c:pt>
                <c:pt idx="26">
                  <c:v>1.36</c:v>
                </c:pt>
                <c:pt idx="27">
                  <c:v>1.38</c:v>
                </c:pt>
                <c:pt idx="28">
                  <c:v>1.4</c:v>
                </c:pt>
                <c:pt idx="29">
                  <c:v>1.42</c:v>
                </c:pt>
                <c:pt idx="30">
                  <c:v>1.45</c:v>
                </c:pt>
                <c:pt idx="31">
                  <c:v>1.47</c:v>
                </c:pt>
                <c:pt idx="32">
                  <c:v>1.49</c:v>
                </c:pt>
                <c:pt idx="33">
                  <c:v>1.5</c:v>
                </c:pt>
                <c:pt idx="34">
                  <c:v>1.52</c:v>
                </c:pt>
                <c:pt idx="35">
                  <c:v>1.54</c:v>
                </c:pt>
                <c:pt idx="36">
                  <c:v>1.55</c:v>
                </c:pt>
                <c:pt idx="37">
                  <c:v>1.57</c:v>
                </c:pt>
                <c:pt idx="38">
                  <c:v>1.59</c:v>
                </c:pt>
                <c:pt idx="39">
                  <c:v>1.61</c:v>
                </c:pt>
                <c:pt idx="40">
                  <c:v>1.62</c:v>
                </c:pt>
                <c:pt idx="41">
                  <c:v>1.64</c:v>
                </c:pt>
                <c:pt idx="42">
                  <c:v>1.66</c:v>
                </c:pt>
                <c:pt idx="43">
                  <c:v>1.68</c:v>
                </c:pt>
                <c:pt idx="44">
                  <c:v>1.69</c:v>
                </c:pt>
                <c:pt idx="45">
                  <c:v>1.71</c:v>
                </c:pt>
                <c:pt idx="46">
                  <c:v>1.72</c:v>
                </c:pt>
                <c:pt idx="47">
                  <c:v>1.74</c:v>
                </c:pt>
                <c:pt idx="48">
                  <c:v>1.75</c:v>
                </c:pt>
                <c:pt idx="49">
                  <c:v>1.77</c:v>
                </c:pt>
                <c:pt idx="50">
                  <c:v>1.79</c:v>
                </c:pt>
                <c:pt idx="51">
                  <c:v>1.81</c:v>
                </c:pt>
                <c:pt idx="52">
                  <c:v>1.83</c:v>
                </c:pt>
                <c:pt idx="53">
                  <c:v>1.85</c:v>
                </c:pt>
                <c:pt idx="54">
                  <c:v>1.87</c:v>
                </c:pt>
                <c:pt idx="55">
                  <c:v>1.89</c:v>
                </c:pt>
                <c:pt idx="56">
                  <c:v>1.9</c:v>
                </c:pt>
                <c:pt idx="57">
                  <c:v>1.92</c:v>
                </c:pt>
                <c:pt idx="58">
                  <c:v>1.94</c:v>
                </c:pt>
                <c:pt idx="59">
                  <c:v>1.96</c:v>
                </c:pt>
                <c:pt idx="60">
                  <c:v>1.98</c:v>
                </c:pt>
                <c:pt idx="61">
                  <c:v>2</c:v>
                </c:pt>
                <c:pt idx="62">
                  <c:v>2.0299999999999998</c:v>
                </c:pt>
                <c:pt idx="63">
                  <c:v>2.06</c:v>
                </c:pt>
                <c:pt idx="64">
                  <c:v>2.08</c:v>
                </c:pt>
                <c:pt idx="65">
                  <c:v>2.11</c:v>
                </c:pt>
                <c:pt idx="66">
                  <c:v>2.14</c:v>
                </c:pt>
                <c:pt idx="67">
                  <c:v>2.17</c:v>
                </c:pt>
                <c:pt idx="68">
                  <c:v>2.2000000000000002</c:v>
                </c:pt>
                <c:pt idx="69">
                  <c:v>2.23</c:v>
                </c:pt>
                <c:pt idx="70">
                  <c:v>2.2599999999999998</c:v>
                </c:pt>
                <c:pt idx="71">
                  <c:v>2.2999999999999998</c:v>
                </c:pt>
                <c:pt idx="72">
                  <c:v>2.33</c:v>
                </c:pt>
                <c:pt idx="73">
                  <c:v>2.37</c:v>
                </c:pt>
                <c:pt idx="74">
                  <c:v>2.4</c:v>
                </c:pt>
                <c:pt idx="75">
                  <c:v>2.4300000000000002</c:v>
                </c:pt>
                <c:pt idx="76">
                  <c:v>2.46</c:v>
                </c:pt>
                <c:pt idx="77">
                  <c:v>2.4900000000000002</c:v>
                </c:pt>
                <c:pt idx="78">
                  <c:v>2.52</c:v>
                </c:pt>
                <c:pt idx="79">
                  <c:v>2.56</c:v>
                </c:pt>
                <c:pt idx="80">
                  <c:v>2.6</c:v>
                </c:pt>
                <c:pt idx="81">
                  <c:v>2.64</c:v>
                </c:pt>
                <c:pt idx="82">
                  <c:v>2.67</c:v>
                </c:pt>
                <c:pt idx="83">
                  <c:v>2.71</c:v>
                </c:pt>
                <c:pt idx="84">
                  <c:v>2.74</c:v>
                </c:pt>
                <c:pt idx="85">
                  <c:v>2.78</c:v>
                </c:pt>
                <c:pt idx="86">
                  <c:v>2.82</c:v>
                </c:pt>
                <c:pt idx="87">
                  <c:v>2.86</c:v>
                </c:pt>
                <c:pt idx="88">
                  <c:v>2.9</c:v>
                </c:pt>
                <c:pt idx="89">
                  <c:v>2.93</c:v>
                </c:pt>
                <c:pt idx="90">
                  <c:v>2.97</c:v>
                </c:pt>
                <c:pt idx="91">
                  <c:v>3</c:v>
                </c:pt>
                <c:pt idx="92">
                  <c:v>3.04</c:v>
                </c:pt>
                <c:pt idx="93">
                  <c:v>3.07</c:v>
                </c:pt>
                <c:pt idx="94">
                  <c:v>3.09</c:v>
                </c:pt>
                <c:pt idx="95">
                  <c:v>3.13</c:v>
                </c:pt>
                <c:pt idx="96">
                  <c:v>3.16</c:v>
                </c:pt>
                <c:pt idx="97">
                  <c:v>3.19</c:v>
                </c:pt>
                <c:pt idx="98">
                  <c:v>3.22</c:v>
                </c:pt>
                <c:pt idx="99">
                  <c:v>3.25</c:v>
                </c:pt>
                <c:pt idx="100">
                  <c:v>3.28</c:v>
                </c:pt>
                <c:pt idx="101">
                  <c:v>3.31</c:v>
                </c:pt>
                <c:pt idx="102">
                  <c:v>3.34</c:v>
                </c:pt>
                <c:pt idx="103">
                  <c:v>3.38</c:v>
                </c:pt>
                <c:pt idx="104">
                  <c:v>3.41</c:v>
                </c:pt>
                <c:pt idx="105">
                  <c:v>3.45</c:v>
                </c:pt>
                <c:pt idx="106">
                  <c:v>3.49</c:v>
                </c:pt>
                <c:pt idx="107">
                  <c:v>3.53</c:v>
                </c:pt>
                <c:pt idx="108">
                  <c:v>3.57</c:v>
                </c:pt>
                <c:pt idx="109">
                  <c:v>3.62</c:v>
                </c:pt>
                <c:pt idx="110">
                  <c:v>3.66</c:v>
                </c:pt>
                <c:pt idx="111">
                  <c:v>3.71</c:v>
                </c:pt>
                <c:pt idx="112">
                  <c:v>3.76</c:v>
                </c:pt>
                <c:pt idx="113">
                  <c:v>3.81</c:v>
                </c:pt>
                <c:pt idx="114">
                  <c:v>3.87</c:v>
                </c:pt>
                <c:pt idx="115">
                  <c:v>3.93</c:v>
                </c:pt>
                <c:pt idx="116">
                  <c:v>3.99</c:v>
                </c:pt>
                <c:pt idx="117">
                  <c:v>4.04</c:v>
                </c:pt>
                <c:pt idx="118">
                  <c:v>4.0999999999999996</c:v>
                </c:pt>
                <c:pt idx="119">
                  <c:v>4.17</c:v>
                </c:pt>
                <c:pt idx="120">
                  <c:v>4.2300000000000004</c:v>
                </c:pt>
                <c:pt idx="121">
                  <c:v>4.3</c:v>
                </c:pt>
                <c:pt idx="122">
                  <c:v>4.3499999999999996</c:v>
                </c:pt>
                <c:pt idx="123">
                  <c:v>4.41</c:v>
                </c:pt>
                <c:pt idx="124">
                  <c:v>4.47</c:v>
                </c:pt>
                <c:pt idx="125">
                  <c:v>4.53</c:v>
                </c:pt>
                <c:pt idx="126">
                  <c:v>4.58</c:v>
                </c:pt>
                <c:pt idx="127">
                  <c:v>4.6399999999999997</c:v>
                </c:pt>
                <c:pt idx="128">
                  <c:v>4.7</c:v>
                </c:pt>
                <c:pt idx="129">
                  <c:v>4.75</c:v>
                </c:pt>
                <c:pt idx="130">
                  <c:v>4.8099999999999996</c:v>
                </c:pt>
                <c:pt idx="131">
                  <c:v>4.8600000000000003</c:v>
                </c:pt>
                <c:pt idx="132">
                  <c:v>4.91</c:v>
                </c:pt>
                <c:pt idx="133">
                  <c:v>4.96</c:v>
                </c:pt>
                <c:pt idx="134">
                  <c:v>5.01</c:v>
                </c:pt>
                <c:pt idx="135">
                  <c:v>5.0599999999999996</c:v>
                </c:pt>
                <c:pt idx="136">
                  <c:v>5.1100000000000003</c:v>
                </c:pt>
                <c:pt idx="137">
                  <c:v>5.16</c:v>
                </c:pt>
                <c:pt idx="138">
                  <c:v>5.2</c:v>
                </c:pt>
                <c:pt idx="139">
                  <c:v>5.25</c:v>
                </c:pt>
                <c:pt idx="140">
                  <c:v>5.29</c:v>
                </c:pt>
                <c:pt idx="141">
                  <c:v>5.34</c:v>
                </c:pt>
                <c:pt idx="142">
                  <c:v>5.39</c:v>
                </c:pt>
                <c:pt idx="143">
                  <c:v>5.42</c:v>
                </c:pt>
                <c:pt idx="144">
                  <c:v>5.46</c:v>
                </c:pt>
                <c:pt idx="145">
                  <c:v>5.5</c:v>
                </c:pt>
                <c:pt idx="146">
                  <c:v>5.53</c:v>
                </c:pt>
                <c:pt idx="147">
                  <c:v>5.57</c:v>
                </c:pt>
                <c:pt idx="148">
                  <c:v>5.61</c:v>
                </c:pt>
                <c:pt idx="149">
                  <c:v>5.64</c:v>
                </c:pt>
                <c:pt idx="150">
                  <c:v>5.67</c:v>
                </c:pt>
                <c:pt idx="151">
                  <c:v>5.7</c:v>
                </c:pt>
                <c:pt idx="152">
                  <c:v>5.73</c:v>
                </c:pt>
                <c:pt idx="153">
                  <c:v>5.76</c:v>
                </c:pt>
                <c:pt idx="154">
                  <c:v>5.78</c:v>
                </c:pt>
                <c:pt idx="155">
                  <c:v>5.81</c:v>
                </c:pt>
                <c:pt idx="156">
                  <c:v>5.84</c:v>
                </c:pt>
                <c:pt idx="157">
                  <c:v>5.87</c:v>
                </c:pt>
                <c:pt idx="158">
                  <c:v>5.9</c:v>
                </c:pt>
                <c:pt idx="159">
                  <c:v>5.93</c:v>
                </c:pt>
                <c:pt idx="160">
                  <c:v>5.95</c:v>
                </c:pt>
                <c:pt idx="161">
                  <c:v>5.98</c:v>
                </c:pt>
                <c:pt idx="162">
                  <c:v>6</c:v>
                </c:pt>
                <c:pt idx="163">
                  <c:v>6.03</c:v>
                </c:pt>
                <c:pt idx="164">
                  <c:v>6.06</c:v>
                </c:pt>
                <c:pt idx="165">
                  <c:v>6.08</c:v>
                </c:pt>
                <c:pt idx="166">
                  <c:v>6.11</c:v>
                </c:pt>
                <c:pt idx="167">
                  <c:v>6.13</c:v>
                </c:pt>
                <c:pt idx="168">
                  <c:v>6.16</c:v>
                </c:pt>
                <c:pt idx="169">
                  <c:v>6.18</c:v>
                </c:pt>
                <c:pt idx="170">
                  <c:v>6.2</c:v>
                </c:pt>
                <c:pt idx="171">
                  <c:v>6.23</c:v>
                </c:pt>
                <c:pt idx="172">
                  <c:v>6.25</c:v>
                </c:pt>
                <c:pt idx="173">
                  <c:v>6.28</c:v>
                </c:pt>
                <c:pt idx="174">
                  <c:v>6.3</c:v>
                </c:pt>
                <c:pt idx="175">
                  <c:v>6.33</c:v>
                </c:pt>
                <c:pt idx="176">
                  <c:v>6.36</c:v>
                </c:pt>
                <c:pt idx="177">
                  <c:v>6.39</c:v>
                </c:pt>
                <c:pt idx="178">
                  <c:v>6.42</c:v>
                </c:pt>
                <c:pt idx="179">
                  <c:v>6.45</c:v>
                </c:pt>
                <c:pt idx="180">
                  <c:v>6.49</c:v>
                </c:pt>
                <c:pt idx="181">
                  <c:v>6.53</c:v>
                </c:pt>
                <c:pt idx="182">
                  <c:v>6.57</c:v>
                </c:pt>
                <c:pt idx="183">
                  <c:v>6.62</c:v>
                </c:pt>
                <c:pt idx="184">
                  <c:v>6.66</c:v>
                </c:pt>
                <c:pt idx="185">
                  <c:v>6.71</c:v>
                </c:pt>
                <c:pt idx="186">
                  <c:v>6.75</c:v>
                </c:pt>
                <c:pt idx="187">
                  <c:v>6.79</c:v>
                </c:pt>
                <c:pt idx="188">
                  <c:v>6.84</c:v>
                </c:pt>
                <c:pt idx="189">
                  <c:v>6.88</c:v>
                </c:pt>
                <c:pt idx="190">
                  <c:v>6.92</c:v>
                </c:pt>
                <c:pt idx="191">
                  <c:v>6.96</c:v>
                </c:pt>
                <c:pt idx="192">
                  <c:v>7.01</c:v>
                </c:pt>
                <c:pt idx="193">
                  <c:v>7.05</c:v>
                </c:pt>
                <c:pt idx="194">
                  <c:v>7.09</c:v>
                </c:pt>
                <c:pt idx="195">
                  <c:v>7.14</c:v>
                </c:pt>
                <c:pt idx="196">
                  <c:v>7.18</c:v>
                </c:pt>
                <c:pt idx="197">
                  <c:v>7.23</c:v>
                </c:pt>
                <c:pt idx="198">
                  <c:v>7.27</c:v>
                </c:pt>
                <c:pt idx="199">
                  <c:v>7.32</c:v>
                </c:pt>
                <c:pt idx="200">
                  <c:v>7.37</c:v>
                </c:pt>
                <c:pt idx="201">
                  <c:v>7.41</c:v>
                </c:pt>
                <c:pt idx="202">
                  <c:v>7.45</c:v>
                </c:pt>
                <c:pt idx="203">
                  <c:v>7.49</c:v>
                </c:pt>
                <c:pt idx="204">
                  <c:v>7.54</c:v>
                </c:pt>
                <c:pt idx="205">
                  <c:v>7.58</c:v>
                </c:pt>
                <c:pt idx="206">
                  <c:v>7.61</c:v>
                </c:pt>
                <c:pt idx="207">
                  <c:v>7.65</c:v>
                </c:pt>
                <c:pt idx="208">
                  <c:v>7.69</c:v>
                </c:pt>
                <c:pt idx="209">
                  <c:v>7.73</c:v>
                </c:pt>
                <c:pt idx="210">
                  <c:v>7.76</c:v>
                </c:pt>
                <c:pt idx="211">
                  <c:v>7.8</c:v>
                </c:pt>
                <c:pt idx="212">
                  <c:v>7.84</c:v>
                </c:pt>
                <c:pt idx="213">
                  <c:v>7.87</c:v>
                </c:pt>
                <c:pt idx="214">
                  <c:v>7.9</c:v>
                </c:pt>
                <c:pt idx="215">
                  <c:v>7.93</c:v>
                </c:pt>
                <c:pt idx="216">
                  <c:v>7.96</c:v>
                </c:pt>
                <c:pt idx="217">
                  <c:v>8</c:v>
                </c:pt>
                <c:pt idx="218">
                  <c:v>8.0299999999999994</c:v>
                </c:pt>
                <c:pt idx="219">
                  <c:v>8.06</c:v>
                </c:pt>
                <c:pt idx="220">
                  <c:v>8.09</c:v>
                </c:pt>
                <c:pt idx="221">
                  <c:v>8.1300000000000008</c:v>
                </c:pt>
                <c:pt idx="222">
                  <c:v>8.16</c:v>
                </c:pt>
                <c:pt idx="223">
                  <c:v>8.1999999999999993</c:v>
                </c:pt>
                <c:pt idx="224">
                  <c:v>8.23</c:v>
                </c:pt>
                <c:pt idx="225">
                  <c:v>8.27</c:v>
                </c:pt>
                <c:pt idx="226">
                  <c:v>8.3000000000000007</c:v>
                </c:pt>
                <c:pt idx="227">
                  <c:v>8.34</c:v>
                </c:pt>
                <c:pt idx="228">
                  <c:v>8.3699999999999992</c:v>
                </c:pt>
                <c:pt idx="229">
                  <c:v>8.41</c:v>
                </c:pt>
                <c:pt idx="230">
                  <c:v>8.44</c:v>
                </c:pt>
                <c:pt idx="231">
                  <c:v>8.4700000000000006</c:v>
                </c:pt>
                <c:pt idx="232">
                  <c:v>8.5</c:v>
                </c:pt>
                <c:pt idx="233">
                  <c:v>8.5399999999999991</c:v>
                </c:pt>
                <c:pt idx="234">
                  <c:v>8.57</c:v>
                </c:pt>
                <c:pt idx="235">
                  <c:v>8.61</c:v>
                </c:pt>
                <c:pt idx="236">
                  <c:v>8.64</c:v>
                </c:pt>
                <c:pt idx="237">
                  <c:v>8.68</c:v>
                </c:pt>
                <c:pt idx="238">
                  <c:v>8.7100000000000009</c:v>
                </c:pt>
                <c:pt idx="239">
                  <c:v>8.75</c:v>
                </c:pt>
                <c:pt idx="240">
                  <c:v>8.7899999999999991</c:v>
                </c:pt>
                <c:pt idx="241">
                  <c:v>8.83</c:v>
                </c:pt>
                <c:pt idx="242">
                  <c:v>8.8699999999999992</c:v>
                </c:pt>
                <c:pt idx="243">
                  <c:v>8.91</c:v>
                </c:pt>
                <c:pt idx="244">
                  <c:v>8.9600000000000009</c:v>
                </c:pt>
                <c:pt idx="245">
                  <c:v>9</c:v>
                </c:pt>
                <c:pt idx="246">
                  <c:v>9.0500000000000007</c:v>
                </c:pt>
                <c:pt idx="247">
                  <c:v>9.1</c:v>
                </c:pt>
                <c:pt idx="248">
                  <c:v>9.14</c:v>
                </c:pt>
                <c:pt idx="249">
                  <c:v>9.19</c:v>
                </c:pt>
                <c:pt idx="250">
                  <c:v>9.24</c:v>
                </c:pt>
                <c:pt idx="251">
                  <c:v>9.2899999999999991</c:v>
                </c:pt>
                <c:pt idx="252">
                  <c:v>9.34</c:v>
                </c:pt>
                <c:pt idx="253">
                  <c:v>9.39</c:v>
                </c:pt>
                <c:pt idx="254">
                  <c:v>9.44</c:v>
                </c:pt>
                <c:pt idx="255">
                  <c:v>9.48</c:v>
                </c:pt>
                <c:pt idx="256">
                  <c:v>9.52</c:v>
                </c:pt>
                <c:pt idx="257">
                  <c:v>9.56</c:v>
                </c:pt>
                <c:pt idx="258">
                  <c:v>9.6</c:v>
                </c:pt>
                <c:pt idx="259">
                  <c:v>9.64</c:v>
                </c:pt>
                <c:pt idx="260">
                  <c:v>9.68</c:v>
                </c:pt>
                <c:pt idx="261">
                  <c:v>9.73</c:v>
                </c:pt>
                <c:pt idx="262">
                  <c:v>9.76</c:v>
                </c:pt>
                <c:pt idx="263">
                  <c:v>9.8000000000000007</c:v>
                </c:pt>
                <c:pt idx="264">
                  <c:v>9.83</c:v>
                </c:pt>
                <c:pt idx="265">
                  <c:v>9.8699999999999992</c:v>
                </c:pt>
                <c:pt idx="266">
                  <c:v>9.9</c:v>
                </c:pt>
                <c:pt idx="267">
                  <c:v>9.93</c:v>
                </c:pt>
                <c:pt idx="268">
                  <c:v>9.9700000000000006</c:v>
                </c:pt>
                <c:pt idx="269">
                  <c:v>10.01</c:v>
                </c:pt>
                <c:pt idx="270">
                  <c:v>10.050000000000001</c:v>
                </c:pt>
                <c:pt idx="271">
                  <c:v>10.09</c:v>
                </c:pt>
                <c:pt idx="272">
                  <c:v>10.130000000000001</c:v>
                </c:pt>
                <c:pt idx="273">
                  <c:v>10.18</c:v>
                </c:pt>
                <c:pt idx="274">
                  <c:v>10.220000000000001</c:v>
                </c:pt>
                <c:pt idx="275">
                  <c:v>10.26</c:v>
                </c:pt>
                <c:pt idx="276">
                  <c:v>10.3</c:v>
                </c:pt>
                <c:pt idx="277">
                  <c:v>10.34</c:v>
                </c:pt>
                <c:pt idx="278">
                  <c:v>10.38</c:v>
                </c:pt>
                <c:pt idx="279">
                  <c:v>10.42</c:v>
                </c:pt>
                <c:pt idx="280">
                  <c:v>10.46</c:v>
                </c:pt>
                <c:pt idx="281">
                  <c:v>10.51</c:v>
                </c:pt>
                <c:pt idx="282">
                  <c:v>10.55</c:v>
                </c:pt>
                <c:pt idx="283">
                  <c:v>10.59</c:v>
                </c:pt>
                <c:pt idx="284">
                  <c:v>10.63</c:v>
                </c:pt>
                <c:pt idx="285">
                  <c:v>10.67</c:v>
                </c:pt>
                <c:pt idx="286">
                  <c:v>10.72</c:v>
                </c:pt>
                <c:pt idx="287">
                  <c:v>10.76</c:v>
                </c:pt>
                <c:pt idx="288">
                  <c:v>10.81</c:v>
                </c:pt>
                <c:pt idx="289">
                  <c:v>10.85</c:v>
                </c:pt>
                <c:pt idx="290">
                  <c:v>10.9</c:v>
                </c:pt>
                <c:pt idx="291">
                  <c:v>10.95</c:v>
                </c:pt>
                <c:pt idx="292">
                  <c:v>11</c:v>
                </c:pt>
                <c:pt idx="293">
                  <c:v>11.06</c:v>
                </c:pt>
                <c:pt idx="294">
                  <c:v>11.11</c:v>
                </c:pt>
                <c:pt idx="295">
                  <c:v>11.16</c:v>
                </c:pt>
                <c:pt idx="296">
                  <c:v>11.21</c:v>
                </c:pt>
                <c:pt idx="297">
                  <c:v>11.26</c:v>
                </c:pt>
                <c:pt idx="298">
                  <c:v>11.31</c:v>
                </c:pt>
                <c:pt idx="299">
                  <c:v>11.36</c:v>
                </c:pt>
                <c:pt idx="300">
                  <c:v>11.41</c:v>
                </c:pt>
                <c:pt idx="301">
                  <c:v>11.46</c:v>
                </c:pt>
                <c:pt idx="302">
                  <c:v>11.51</c:v>
                </c:pt>
                <c:pt idx="303">
                  <c:v>11.56</c:v>
                </c:pt>
                <c:pt idx="304">
                  <c:v>11.62</c:v>
                </c:pt>
                <c:pt idx="305">
                  <c:v>11.68</c:v>
                </c:pt>
                <c:pt idx="306">
                  <c:v>11.73</c:v>
                </c:pt>
                <c:pt idx="307">
                  <c:v>11.79</c:v>
                </c:pt>
                <c:pt idx="308">
                  <c:v>11.84</c:v>
                </c:pt>
                <c:pt idx="309">
                  <c:v>11.9</c:v>
                </c:pt>
                <c:pt idx="310">
                  <c:v>11.96</c:v>
                </c:pt>
                <c:pt idx="311">
                  <c:v>12.01</c:v>
                </c:pt>
                <c:pt idx="312">
                  <c:v>12.07</c:v>
                </c:pt>
                <c:pt idx="313">
                  <c:v>12.13</c:v>
                </c:pt>
                <c:pt idx="314">
                  <c:v>12.18</c:v>
                </c:pt>
                <c:pt idx="315">
                  <c:v>12.24</c:v>
                </c:pt>
                <c:pt idx="316">
                  <c:v>12.29</c:v>
                </c:pt>
                <c:pt idx="317">
                  <c:v>12.35</c:v>
                </c:pt>
                <c:pt idx="318">
                  <c:v>12.41</c:v>
                </c:pt>
                <c:pt idx="319">
                  <c:v>12.47</c:v>
                </c:pt>
                <c:pt idx="320">
                  <c:v>12.53</c:v>
                </c:pt>
                <c:pt idx="321">
                  <c:v>12.6</c:v>
                </c:pt>
                <c:pt idx="322">
                  <c:v>12.66</c:v>
                </c:pt>
                <c:pt idx="323">
                  <c:v>12.73</c:v>
                </c:pt>
                <c:pt idx="324">
                  <c:v>12.79</c:v>
                </c:pt>
                <c:pt idx="325">
                  <c:v>12.86</c:v>
                </c:pt>
                <c:pt idx="326">
                  <c:v>12.93</c:v>
                </c:pt>
                <c:pt idx="327">
                  <c:v>13</c:v>
                </c:pt>
                <c:pt idx="328">
                  <c:v>13.07</c:v>
                </c:pt>
                <c:pt idx="329">
                  <c:v>13.14</c:v>
                </c:pt>
                <c:pt idx="330">
                  <c:v>13.21</c:v>
                </c:pt>
                <c:pt idx="331">
                  <c:v>13.27</c:v>
                </c:pt>
                <c:pt idx="332">
                  <c:v>13.35</c:v>
                </c:pt>
                <c:pt idx="333">
                  <c:v>13.42</c:v>
                </c:pt>
                <c:pt idx="334">
                  <c:v>13.5</c:v>
                </c:pt>
                <c:pt idx="335">
                  <c:v>13.57</c:v>
                </c:pt>
                <c:pt idx="336">
                  <c:v>13.66</c:v>
                </c:pt>
                <c:pt idx="337">
                  <c:v>13.74</c:v>
                </c:pt>
                <c:pt idx="338">
                  <c:v>13.81</c:v>
                </c:pt>
                <c:pt idx="339">
                  <c:v>13.9</c:v>
                </c:pt>
                <c:pt idx="340">
                  <c:v>13.99</c:v>
                </c:pt>
                <c:pt idx="341">
                  <c:v>14.09</c:v>
                </c:pt>
                <c:pt idx="342">
                  <c:v>14.17</c:v>
                </c:pt>
                <c:pt idx="343">
                  <c:v>14.27</c:v>
                </c:pt>
                <c:pt idx="344">
                  <c:v>14.36</c:v>
                </c:pt>
                <c:pt idx="345">
                  <c:v>14.45</c:v>
                </c:pt>
                <c:pt idx="346">
                  <c:v>14.55</c:v>
                </c:pt>
                <c:pt idx="347">
                  <c:v>14.63</c:v>
                </c:pt>
                <c:pt idx="348">
                  <c:v>14.69</c:v>
                </c:pt>
                <c:pt idx="349">
                  <c:v>14.75</c:v>
                </c:pt>
                <c:pt idx="350">
                  <c:v>14.8</c:v>
                </c:pt>
                <c:pt idx="351">
                  <c:v>14.83</c:v>
                </c:pt>
                <c:pt idx="352">
                  <c:v>14.87</c:v>
                </c:pt>
                <c:pt idx="353">
                  <c:v>14.91</c:v>
                </c:pt>
                <c:pt idx="354">
                  <c:v>14.95</c:v>
                </c:pt>
                <c:pt idx="355">
                  <c:v>14.99</c:v>
                </c:pt>
                <c:pt idx="356">
                  <c:v>15.03</c:v>
                </c:pt>
                <c:pt idx="357">
                  <c:v>15.07</c:v>
                </c:pt>
                <c:pt idx="358">
                  <c:v>15.11</c:v>
                </c:pt>
                <c:pt idx="359">
                  <c:v>15.16</c:v>
                </c:pt>
                <c:pt idx="360">
                  <c:v>15.2</c:v>
                </c:pt>
                <c:pt idx="361">
                  <c:v>15.26</c:v>
                </c:pt>
                <c:pt idx="362">
                  <c:v>15.31</c:v>
                </c:pt>
                <c:pt idx="363">
                  <c:v>15.36</c:v>
                </c:pt>
                <c:pt idx="364">
                  <c:v>15.41</c:v>
                </c:pt>
                <c:pt idx="365">
                  <c:v>15.47</c:v>
                </c:pt>
                <c:pt idx="366">
                  <c:v>15.53</c:v>
                </c:pt>
                <c:pt idx="367">
                  <c:v>15.6</c:v>
                </c:pt>
                <c:pt idx="368">
                  <c:v>15.66</c:v>
                </c:pt>
                <c:pt idx="369">
                  <c:v>15.72</c:v>
                </c:pt>
                <c:pt idx="370">
                  <c:v>15.78</c:v>
                </c:pt>
                <c:pt idx="371">
                  <c:v>15.85</c:v>
                </c:pt>
                <c:pt idx="372">
                  <c:v>15.91</c:v>
                </c:pt>
                <c:pt idx="373">
                  <c:v>15.98</c:v>
                </c:pt>
                <c:pt idx="374">
                  <c:v>16.04</c:v>
                </c:pt>
                <c:pt idx="375">
                  <c:v>16.11</c:v>
                </c:pt>
                <c:pt idx="376">
                  <c:v>16.170000000000002</c:v>
                </c:pt>
                <c:pt idx="377">
                  <c:v>16.239999999999998</c:v>
                </c:pt>
                <c:pt idx="378">
                  <c:v>16.309999999999999</c:v>
                </c:pt>
                <c:pt idx="379">
                  <c:v>16.37</c:v>
                </c:pt>
                <c:pt idx="380">
                  <c:v>16.440000000000001</c:v>
                </c:pt>
                <c:pt idx="381">
                  <c:v>16.510000000000002</c:v>
                </c:pt>
                <c:pt idx="382">
                  <c:v>16.579999999999998</c:v>
                </c:pt>
                <c:pt idx="383">
                  <c:v>16.64</c:v>
                </c:pt>
                <c:pt idx="384">
                  <c:v>16.71</c:v>
                </c:pt>
                <c:pt idx="385">
                  <c:v>16.77</c:v>
                </c:pt>
                <c:pt idx="386">
                  <c:v>16.829999999999998</c:v>
                </c:pt>
                <c:pt idx="387">
                  <c:v>16.899999999999999</c:v>
                </c:pt>
                <c:pt idx="388">
                  <c:v>16.96</c:v>
                </c:pt>
                <c:pt idx="389">
                  <c:v>17.02</c:v>
                </c:pt>
                <c:pt idx="390">
                  <c:v>17.07</c:v>
                </c:pt>
                <c:pt idx="391">
                  <c:v>17.12</c:v>
                </c:pt>
                <c:pt idx="392">
                  <c:v>17.170000000000002</c:v>
                </c:pt>
                <c:pt idx="393">
                  <c:v>17.23</c:v>
                </c:pt>
                <c:pt idx="394">
                  <c:v>17.28</c:v>
                </c:pt>
                <c:pt idx="395">
                  <c:v>17.32</c:v>
                </c:pt>
                <c:pt idx="396">
                  <c:v>17.37</c:v>
                </c:pt>
                <c:pt idx="397">
                  <c:v>17.420000000000002</c:v>
                </c:pt>
                <c:pt idx="398">
                  <c:v>17.46</c:v>
                </c:pt>
                <c:pt idx="399">
                  <c:v>17.5</c:v>
                </c:pt>
                <c:pt idx="400">
                  <c:v>17.55</c:v>
                </c:pt>
                <c:pt idx="401">
                  <c:v>17.59</c:v>
                </c:pt>
                <c:pt idx="402">
                  <c:v>17.63</c:v>
                </c:pt>
                <c:pt idx="403">
                  <c:v>17.68</c:v>
                </c:pt>
                <c:pt idx="404">
                  <c:v>17.72</c:v>
                </c:pt>
                <c:pt idx="405">
                  <c:v>17.760000000000002</c:v>
                </c:pt>
                <c:pt idx="406">
                  <c:v>17.79</c:v>
                </c:pt>
                <c:pt idx="407">
                  <c:v>17.829999999999998</c:v>
                </c:pt>
                <c:pt idx="408">
                  <c:v>17.87</c:v>
                </c:pt>
                <c:pt idx="409">
                  <c:v>17.91</c:v>
                </c:pt>
                <c:pt idx="410">
                  <c:v>17.95</c:v>
                </c:pt>
                <c:pt idx="411">
                  <c:v>17.989999999999998</c:v>
                </c:pt>
                <c:pt idx="412">
                  <c:v>18.02</c:v>
                </c:pt>
                <c:pt idx="413">
                  <c:v>18.07</c:v>
                </c:pt>
                <c:pt idx="414">
                  <c:v>18.11</c:v>
                </c:pt>
                <c:pt idx="415">
                  <c:v>18.149999999999999</c:v>
                </c:pt>
                <c:pt idx="416">
                  <c:v>18.190000000000001</c:v>
                </c:pt>
                <c:pt idx="417">
                  <c:v>18.23</c:v>
                </c:pt>
                <c:pt idx="418">
                  <c:v>18.27</c:v>
                </c:pt>
                <c:pt idx="419">
                  <c:v>18.309999999999999</c:v>
                </c:pt>
                <c:pt idx="420">
                  <c:v>18.350000000000001</c:v>
                </c:pt>
                <c:pt idx="421">
                  <c:v>18.399999999999999</c:v>
                </c:pt>
                <c:pt idx="422">
                  <c:v>18.440000000000001</c:v>
                </c:pt>
                <c:pt idx="423">
                  <c:v>18.47</c:v>
                </c:pt>
                <c:pt idx="424">
                  <c:v>18.510000000000002</c:v>
                </c:pt>
                <c:pt idx="425">
                  <c:v>18.54</c:v>
                </c:pt>
                <c:pt idx="426">
                  <c:v>18.579999999999998</c:v>
                </c:pt>
                <c:pt idx="427">
                  <c:v>18.61</c:v>
                </c:pt>
                <c:pt idx="428">
                  <c:v>18.64</c:v>
                </c:pt>
                <c:pt idx="429">
                  <c:v>18.68</c:v>
                </c:pt>
                <c:pt idx="430">
                  <c:v>18.71</c:v>
                </c:pt>
                <c:pt idx="431">
                  <c:v>18.739999999999998</c:v>
                </c:pt>
                <c:pt idx="432">
                  <c:v>18.78</c:v>
                </c:pt>
                <c:pt idx="433">
                  <c:v>18.82</c:v>
                </c:pt>
                <c:pt idx="434">
                  <c:v>18.850000000000001</c:v>
                </c:pt>
                <c:pt idx="435">
                  <c:v>18.89</c:v>
                </c:pt>
                <c:pt idx="436">
                  <c:v>18.93</c:v>
                </c:pt>
                <c:pt idx="437">
                  <c:v>18.96</c:v>
                </c:pt>
                <c:pt idx="438">
                  <c:v>18.989999999999998</c:v>
                </c:pt>
                <c:pt idx="439">
                  <c:v>19.03</c:v>
                </c:pt>
                <c:pt idx="440">
                  <c:v>19.059999999999999</c:v>
                </c:pt>
                <c:pt idx="441">
                  <c:v>19.09</c:v>
                </c:pt>
                <c:pt idx="442">
                  <c:v>19.11</c:v>
                </c:pt>
                <c:pt idx="443">
                  <c:v>19.14</c:v>
                </c:pt>
                <c:pt idx="444">
                  <c:v>19.170000000000002</c:v>
                </c:pt>
                <c:pt idx="445">
                  <c:v>19.2</c:v>
                </c:pt>
                <c:pt idx="446">
                  <c:v>19.22</c:v>
                </c:pt>
                <c:pt idx="447">
                  <c:v>19.25</c:v>
                </c:pt>
                <c:pt idx="448">
                  <c:v>19.28</c:v>
                </c:pt>
                <c:pt idx="449">
                  <c:v>19.309999999999999</c:v>
                </c:pt>
                <c:pt idx="450">
                  <c:v>19.34</c:v>
                </c:pt>
                <c:pt idx="451">
                  <c:v>19.37</c:v>
                </c:pt>
                <c:pt idx="452">
                  <c:v>19.39</c:v>
                </c:pt>
                <c:pt idx="453">
                  <c:v>19.420000000000002</c:v>
                </c:pt>
                <c:pt idx="454">
                  <c:v>19.45</c:v>
                </c:pt>
                <c:pt idx="455">
                  <c:v>19.48</c:v>
                </c:pt>
                <c:pt idx="456">
                  <c:v>19.5</c:v>
                </c:pt>
                <c:pt idx="457">
                  <c:v>19.53</c:v>
                </c:pt>
                <c:pt idx="458">
                  <c:v>19.559999999999999</c:v>
                </c:pt>
                <c:pt idx="459">
                  <c:v>19.59</c:v>
                </c:pt>
                <c:pt idx="460">
                  <c:v>19.62</c:v>
                </c:pt>
                <c:pt idx="461">
                  <c:v>19.649999999999999</c:v>
                </c:pt>
                <c:pt idx="462">
                  <c:v>19.68</c:v>
                </c:pt>
                <c:pt idx="463">
                  <c:v>19.72</c:v>
                </c:pt>
                <c:pt idx="464">
                  <c:v>19.75</c:v>
                </c:pt>
                <c:pt idx="465">
                  <c:v>19.78</c:v>
                </c:pt>
                <c:pt idx="466">
                  <c:v>19.82</c:v>
                </c:pt>
                <c:pt idx="467">
                  <c:v>19.850000000000001</c:v>
                </c:pt>
                <c:pt idx="468">
                  <c:v>19.88</c:v>
                </c:pt>
                <c:pt idx="469">
                  <c:v>19.91</c:v>
                </c:pt>
                <c:pt idx="470">
                  <c:v>19.95</c:v>
                </c:pt>
                <c:pt idx="471">
                  <c:v>19.98</c:v>
                </c:pt>
                <c:pt idx="472">
                  <c:v>20.010000000000002</c:v>
                </c:pt>
                <c:pt idx="473">
                  <c:v>20.04</c:v>
                </c:pt>
                <c:pt idx="474">
                  <c:v>20.07</c:v>
                </c:pt>
                <c:pt idx="475">
                  <c:v>20.100000000000001</c:v>
                </c:pt>
                <c:pt idx="476">
                  <c:v>20.11</c:v>
                </c:pt>
                <c:pt idx="477">
                  <c:v>20.13</c:v>
                </c:pt>
                <c:pt idx="478">
                  <c:v>20.149999999999999</c:v>
                </c:pt>
                <c:pt idx="479">
                  <c:v>20.16</c:v>
                </c:pt>
                <c:pt idx="480">
                  <c:v>20.18</c:v>
                </c:pt>
                <c:pt idx="481">
                  <c:v>20.190000000000001</c:v>
                </c:pt>
                <c:pt idx="482">
                  <c:v>20.21</c:v>
                </c:pt>
                <c:pt idx="483">
                  <c:v>20.23</c:v>
                </c:pt>
                <c:pt idx="484">
                  <c:v>20.239999999999998</c:v>
                </c:pt>
                <c:pt idx="485">
                  <c:v>20.239999999999998</c:v>
                </c:pt>
                <c:pt idx="486">
                  <c:v>20.239999999999998</c:v>
                </c:pt>
                <c:pt idx="487">
                  <c:v>20.239999999999998</c:v>
                </c:pt>
                <c:pt idx="488">
                  <c:v>20.25</c:v>
                </c:pt>
                <c:pt idx="489">
                  <c:v>20.25</c:v>
                </c:pt>
                <c:pt idx="490">
                  <c:v>20.25</c:v>
                </c:pt>
                <c:pt idx="491">
                  <c:v>20.25</c:v>
                </c:pt>
                <c:pt idx="492">
                  <c:v>20.25</c:v>
                </c:pt>
                <c:pt idx="493">
                  <c:v>20.25</c:v>
                </c:pt>
                <c:pt idx="494">
                  <c:v>20.25</c:v>
                </c:pt>
                <c:pt idx="495">
                  <c:v>20.25</c:v>
                </c:pt>
                <c:pt idx="496">
                  <c:v>20.25</c:v>
                </c:pt>
                <c:pt idx="497">
                  <c:v>20.25</c:v>
                </c:pt>
                <c:pt idx="498">
                  <c:v>20.25</c:v>
                </c:pt>
                <c:pt idx="499">
                  <c:v>20.25</c:v>
                </c:pt>
                <c:pt idx="500">
                  <c:v>20.25</c:v>
                </c:pt>
                <c:pt idx="501">
                  <c:v>20.25</c:v>
                </c:pt>
                <c:pt idx="502">
                  <c:v>20.25</c:v>
                </c:pt>
                <c:pt idx="503">
                  <c:v>20.260000000000002</c:v>
                </c:pt>
                <c:pt idx="504">
                  <c:v>20.260000000000002</c:v>
                </c:pt>
                <c:pt idx="505">
                  <c:v>20.260000000000002</c:v>
                </c:pt>
                <c:pt idx="506">
                  <c:v>20.260000000000002</c:v>
                </c:pt>
                <c:pt idx="507">
                  <c:v>20.260000000000002</c:v>
                </c:pt>
                <c:pt idx="508">
                  <c:v>20.260000000000002</c:v>
                </c:pt>
                <c:pt idx="509">
                  <c:v>20.260000000000002</c:v>
                </c:pt>
                <c:pt idx="510">
                  <c:v>20.27</c:v>
                </c:pt>
                <c:pt idx="511">
                  <c:v>20.3</c:v>
                </c:pt>
                <c:pt idx="512">
                  <c:v>20.329999999999998</c:v>
                </c:pt>
                <c:pt idx="513">
                  <c:v>20.36</c:v>
                </c:pt>
                <c:pt idx="514">
                  <c:v>20.41</c:v>
                </c:pt>
                <c:pt idx="515">
                  <c:v>20.46</c:v>
                </c:pt>
                <c:pt idx="516">
                  <c:v>20.51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5EF-4B37-BFFB-774DC2F3FF27}"/>
            </c:ext>
          </c:extLst>
        </c:ser>
        <c:ser>
          <c:idx val="2"/>
          <c:order val="2"/>
          <c:tx>
            <c:strRef>
              <c:f>AUD_GrowthOfWealth_202102040808!$D$1</c:f>
              <c:strCache>
                <c:ptCount val="1"/>
                <c:pt idx="0">
                  <c:v>Inflation CPI</c:v>
                </c:pt>
              </c:strCache>
            </c:strRef>
          </c:tx>
          <c:spPr>
            <a:solidFill>
              <a:srgbClr val="7F7F7F">
                <a:alpha val="90000"/>
              </a:srgbClr>
            </a:solidFill>
            <a:ln>
              <a:noFill/>
            </a:ln>
            <a:effectLst/>
          </c:spPr>
          <c:cat>
            <c:numRef>
              <c:f>AUD_GrowthOfWealth_202102040808!$A$2:$A$518</c:f>
              <c:numCache>
                <c:formatCode>m/d/yyyy</c:formatCode>
                <c:ptCount val="517"/>
                <c:pt idx="0">
                  <c:v>29220</c:v>
                </c:pt>
                <c:pt idx="1">
                  <c:v>29251</c:v>
                </c:pt>
                <c:pt idx="2">
                  <c:v>29280</c:v>
                </c:pt>
                <c:pt idx="3">
                  <c:v>29311</c:v>
                </c:pt>
                <c:pt idx="4">
                  <c:v>29341</c:v>
                </c:pt>
                <c:pt idx="5">
                  <c:v>29372</c:v>
                </c:pt>
                <c:pt idx="6">
                  <c:v>29402</c:v>
                </c:pt>
                <c:pt idx="7">
                  <c:v>29433</c:v>
                </c:pt>
                <c:pt idx="8">
                  <c:v>29464</c:v>
                </c:pt>
                <c:pt idx="9">
                  <c:v>29494</c:v>
                </c:pt>
                <c:pt idx="10">
                  <c:v>29525</c:v>
                </c:pt>
                <c:pt idx="11">
                  <c:v>29555</c:v>
                </c:pt>
                <c:pt idx="12">
                  <c:v>29586</c:v>
                </c:pt>
                <c:pt idx="13">
                  <c:v>29617</c:v>
                </c:pt>
                <c:pt idx="14">
                  <c:v>29645</c:v>
                </c:pt>
                <c:pt idx="15">
                  <c:v>29676</c:v>
                </c:pt>
                <c:pt idx="16">
                  <c:v>29706</c:v>
                </c:pt>
                <c:pt idx="17">
                  <c:v>29737</c:v>
                </c:pt>
                <c:pt idx="18">
                  <c:v>29767</c:v>
                </c:pt>
                <c:pt idx="19">
                  <c:v>29798</c:v>
                </c:pt>
                <c:pt idx="20">
                  <c:v>29829</c:v>
                </c:pt>
                <c:pt idx="21">
                  <c:v>29859</c:v>
                </c:pt>
                <c:pt idx="22">
                  <c:v>29890</c:v>
                </c:pt>
                <c:pt idx="23">
                  <c:v>29920</c:v>
                </c:pt>
                <c:pt idx="24">
                  <c:v>29951</c:v>
                </c:pt>
                <c:pt idx="25">
                  <c:v>29982</c:v>
                </c:pt>
                <c:pt idx="26">
                  <c:v>30010</c:v>
                </c:pt>
                <c:pt idx="27">
                  <c:v>30041</c:v>
                </c:pt>
                <c:pt idx="28">
                  <c:v>30071</c:v>
                </c:pt>
                <c:pt idx="29">
                  <c:v>30102</c:v>
                </c:pt>
                <c:pt idx="30">
                  <c:v>30132</c:v>
                </c:pt>
                <c:pt idx="31">
                  <c:v>30163</c:v>
                </c:pt>
                <c:pt idx="32">
                  <c:v>30194</c:v>
                </c:pt>
                <c:pt idx="33">
                  <c:v>30224</c:v>
                </c:pt>
                <c:pt idx="34">
                  <c:v>30255</c:v>
                </c:pt>
                <c:pt idx="35">
                  <c:v>30285</c:v>
                </c:pt>
                <c:pt idx="36">
                  <c:v>30316</c:v>
                </c:pt>
                <c:pt idx="37">
                  <c:v>30347</c:v>
                </c:pt>
                <c:pt idx="38">
                  <c:v>30375</c:v>
                </c:pt>
                <c:pt idx="39">
                  <c:v>30406</c:v>
                </c:pt>
                <c:pt idx="40">
                  <c:v>30436</c:v>
                </c:pt>
                <c:pt idx="41">
                  <c:v>30467</c:v>
                </c:pt>
                <c:pt idx="42">
                  <c:v>30497</c:v>
                </c:pt>
                <c:pt idx="43">
                  <c:v>30528</c:v>
                </c:pt>
                <c:pt idx="44">
                  <c:v>30559</c:v>
                </c:pt>
                <c:pt idx="45">
                  <c:v>30589</c:v>
                </c:pt>
                <c:pt idx="46">
                  <c:v>30620</c:v>
                </c:pt>
                <c:pt idx="47">
                  <c:v>30650</c:v>
                </c:pt>
                <c:pt idx="48">
                  <c:v>30681</c:v>
                </c:pt>
                <c:pt idx="49">
                  <c:v>30712</c:v>
                </c:pt>
                <c:pt idx="50">
                  <c:v>30741</c:v>
                </c:pt>
                <c:pt idx="51">
                  <c:v>30772</c:v>
                </c:pt>
                <c:pt idx="52">
                  <c:v>30802</c:v>
                </c:pt>
                <c:pt idx="53">
                  <c:v>30833</c:v>
                </c:pt>
                <c:pt idx="54">
                  <c:v>30863</c:v>
                </c:pt>
                <c:pt idx="55">
                  <c:v>30894</c:v>
                </c:pt>
                <c:pt idx="56">
                  <c:v>30925</c:v>
                </c:pt>
                <c:pt idx="57">
                  <c:v>30955</c:v>
                </c:pt>
                <c:pt idx="58">
                  <c:v>30986</c:v>
                </c:pt>
                <c:pt idx="59">
                  <c:v>31016</c:v>
                </c:pt>
                <c:pt idx="60">
                  <c:v>31047</c:v>
                </c:pt>
                <c:pt idx="61">
                  <c:v>31078</c:v>
                </c:pt>
                <c:pt idx="62">
                  <c:v>31106</c:v>
                </c:pt>
                <c:pt idx="63">
                  <c:v>31137</c:v>
                </c:pt>
                <c:pt idx="64">
                  <c:v>31167</c:v>
                </c:pt>
                <c:pt idx="65">
                  <c:v>31198</c:v>
                </c:pt>
                <c:pt idx="66">
                  <c:v>31228</c:v>
                </c:pt>
                <c:pt idx="67">
                  <c:v>31259</c:v>
                </c:pt>
                <c:pt idx="68">
                  <c:v>31290</c:v>
                </c:pt>
                <c:pt idx="69">
                  <c:v>31320</c:v>
                </c:pt>
                <c:pt idx="70">
                  <c:v>31351</c:v>
                </c:pt>
                <c:pt idx="71">
                  <c:v>31381</c:v>
                </c:pt>
                <c:pt idx="72">
                  <c:v>31412</c:v>
                </c:pt>
                <c:pt idx="73">
                  <c:v>31443</c:v>
                </c:pt>
                <c:pt idx="74">
                  <c:v>31471</c:v>
                </c:pt>
                <c:pt idx="75">
                  <c:v>31502</c:v>
                </c:pt>
                <c:pt idx="76">
                  <c:v>31532</c:v>
                </c:pt>
                <c:pt idx="77">
                  <c:v>31563</c:v>
                </c:pt>
                <c:pt idx="78">
                  <c:v>31593</c:v>
                </c:pt>
                <c:pt idx="79">
                  <c:v>31624</c:v>
                </c:pt>
                <c:pt idx="80">
                  <c:v>31655</c:v>
                </c:pt>
                <c:pt idx="81">
                  <c:v>31685</c:v>
                </c:pt>
                <c:pt idx="82">
                  <c:v>31716</c:v>
                </c:pt>
                <c:pt idx="83">
                  <c:v>31746</c:v>
                </c:pt>
                <c:pt idx="84">
                  <c:v>31777</c:v>
                </c:pt>
                <c:pt idx="85">
                  <c:v>31808</c:v>
                </c:pt>
                <c:pt idx="86">
                  <c:v>31836</c:v>
                </c:pt>
                <c:pt idx="87">
                  <c:v>31867</c:v>
                </c:pt>
                <c:pt idx="88">
                  <c:v>31897</c:v>
                </c:pt>
                <c:pt idx="89">
                  <c:v>31928</c:v>
                </c:pt>
                <c:pt idx="90">
                  <c:v>31958</c:v>
                </c:pt>
                <c:pt idx="91">
                  <c:v>31989</c:v>
                </c:pt>
                <c:pt idx="92">
                  <c:v>32020</c:v>
                </c:pt>
                <c:pt idx="93">
                  <c:v>32050</c:v>
                </c:pt>
                <c:pt idx="94">
                  <c:v>32081</c:v>
                </c:pt>
                <c:pt idx="95">
                  <c:v>32111</c:v>
                </c:pt>
                <c:pt idx="96">
                  <c:v>32142</c:v>
                </c:pt>
                <c:pt idx="97">
                  <c:v>32173</c:v>
                </c:pt>
                <c:pt idx="98">
                  <c:v>32202</c:v>
                </c:pt>
                <c:pt idx="99">
                  <c:v>32233</c:v>
                </c:pt>
                <c:pt idx="100">
                  <c:v>32263</c:v>
                </c:pt>
                <c:pt idx="101">
                  <c:v>32294</c:v>
                </c:pt>
                <c:pt idx="102">
                  <c:v>32324</c:v>
                </c:pt>
                <c:pt idx="103">
                  <c:v>32355</c:v>
                </c:pt>
                <c:pt idx="104">
                  <c:v>32386</c:v>
                </c:pt>
                <c:pt idx="105">
                  <c:v>32416</c:v>
                </c:pt>
                <c:pt idx="106">
                  <c:v>32447</c:v>
                </c:pt>
                <c:pt idx="107">
                  <c:v>32477</c:v>
                </c:pt>
                <c:pt idx="108">
                  <c:v>32508</c:v>
                </c:pt>
                <c:pt idx="109">
                  <c:v>32539</c:v>
                </c:pt>
                <c:pt idx="110">
                  <c:v>32567</c:v>
                </c:pt>
                <c:pt idx="111">
                  <c:v>32598</c:v>
                </c:pt>
                <c:pt idx="112">
                  <c:v>32628</c:v>
                </c:pt>
                <c:pt idx="113">
                  <c:v>32659</c:v>
                </c:pt>
                <c:pt idx="114">
                  <c:v>32689</c:v>
                </c:pt>
                <c:pt idx="115">
                  <c:v>32720</c:v>
                </c:pt>
                <c:pt idx="116">
                  <c:v>32751</c:v>
                </c:pt>
                <c:pt idx="117">
                  <c:v>32781</c:v>
                </c:pt>
                <c:pt idx="118">
                  <c:v>32812</c:v>
                </c:pt>
                <c:pt idx="119">
                  <c:v>32842</c:v>
                </c:pt>
                <c:pt idx="120">
                  <c:v>32873</c:v>
                </c:pt>
                <c:pt idx="121">
                  <c:v>32904</c:v>
                </c:pt>
                <c:pt idx="122">
                  <c:v>32932</c:v>
                </c:pt>
                <c:pt idx="123">
                  <c:v>32963</c:v>
                </c:pt>
                <c:pt idx="124">
                  <c:v>32993</c:v>
                </c:pt>
                <c:pt idx="125">
                  <c:v>33024</c:v>
                </c:pt>
                <c:pt idx="126">
                  <c:v>33054</c:v>
                </c:pt>
                <c:pt idx="127">
                  <c:v>33085</c:v>
                </c:pt>
                <c:pt idx="128">
                  <c:v>33116</c:v>
                </c:pt>
                <c:pt idx="129">
                  <c:v>33146</c:v>
                </c:pt>
                <c:pt idx="130">
                  <c:v>33177</c:v>
                </c:pt>
                <c:pt idx="131">
                  <c:v>33207</c:v>
                </c:pt>
                <c:pt idx="132">
                  <c:v>33238</c:v>
                </c:pt>
                <c:pt idx="133">
                  <c:v>33269</c:v>
                </c:pt>
                <c:pt idx="134">
                  <c:v>33297</c:v>
                </c:pt>
                <c:pt idx="135">
                  <c:v>33328</c:v>
                </c:pt>
                <c:pt idx="136">
                  <c:v>33358</c:v>
                </c:pt>
                <c:pt idx="137">
                  <c:v>33389</c:v>
                </c:pt>
                <c:pt idx="138">
                  <c:v>33419</c:v>
                </c:pt>
                <c:pt idx="139">
                  <c:v>33450</c:v>
                </c:pt>
                <c:pt idx="140">
                  <c:v>33481</c:v>
                </c:pt>
                <c:pt idx="141">
                  <c:v>33511</c:v>
                </c:pt>
                <c:pt idx="142">
                  <c:v>33542</c:v>
                </c:pt>
                <c:pt idx="143">
                  <c:v>33572</c:v>
                </c:pt>
                <c:pt idx="144">
                  <c:v>33603</c:v>
                </c:pt>
                <c:pt idx="145">
                  <c:v>33634</c:v>
                </c:pt>
                <c:pt idx="146">
                  <c:v>33663</c:v>
                </c:pt>
                <c:pt idx="147">
                  <c:v>33694</c:v>
                </c:pt>
                <c:pt idx="148">
                  <c:v>33724</c:v>
                </c:pt>
                <c:pt idx="149">
                  <c:v>33755</c:v>
                </c:pt>
                <c:pt idx="150">
                  <c:v>33785</c:v>
                </c:pt>
                <c:pt idx="151">
                  <c:v>33816</c:v>
                </c:pt>
                <c:pt idx="152">
                  <c:v>33847</c:v>
                </c:pt>
                <c:pt idx="153">
                  <c:v>33877</c:v>
                </c:pt>
                <c:pt idx="154">
                  <c:v>33908</c:v>
                </c:pt>
                <c:pt idx="155">
                  <c:v>33938</c:v>
                </c:pt>
                <c:pt idx="156">
                  <c:v>33969</c:v>
                </c:pt>
                <c:pt idx="157">
                  <c:v>34000</c:v>
                </c:pt>
                <c:pt idx="158">
                  <c:v>34028</c:v>
                </c:pt>
                <c:pt idx="159">
                  <c:v>34059</c:v>
                </c:pt>
                <c:pt idx="160">
                  <c:v>34089</c:v>
                </c:pt>
                <c:pt idx="161">
                  <c:v>34120</c:v>
                </c:pt>
                <c:pt idx="162">
                  <c:v>34150</c:v>
                </c:pt>
                <c:pt idx="163">
                  <c:v>34181</c:v>
                </c:pt>
                <c:pt idx="164">
                  <c:v>34212</c:v>
                </c:pt>
                <c:pt idx="165">
                  <c:v>34242</c:v>
                </c:pt>
                <c:pt idx="166">
                  <c:v>34273</c:v>
                </c:pt>
                <c:pt idx="167">
                  <c:v>34303</c:v>
                </c:pt>
                <c:pt idx="168">
                  <c:v>34334</c:v>
                </c:pt>
                <c:pt idx="169">
                  <c:v>34365</c:v>
                </c:pt>
                <c:pt idx="170">
                  <c:v>34393</c:v>
                </c:pt>
                <c:pt idx="171">
                  <c:v>34424</c:v>
                </c:pt>
                <c:pt idx="172">
                  <c:v>34454</c:v>
                </c:pt>
                <c:pt idx="173">
                  <c:v>34485</c:v>
                </c:pt>
                <c:pt idx="174">
                  <c:v>34515</c:v>
                </c:pt>
                <c:pt idx="175">
                  <c:v>34546</c:v>
                </c:pt>
                <c:pt idx="176">
                  <c:v>34577</c:v>
                </c:pt>
                <c:pt idx="177">
                  <c:v>34607</c:v>
                </c:pt>
                <c:pt idx="178">
                  <c:v>34638</c:v>
                </c:pt>
                <c:pt idx="179">
                  <c:v>34668</c:v>
                </c:pt>
                <c:pt idx="180">
                  <c:v>34699</c:v>
                </c:pt>
                <c:pt idx="181">
                  <c:v>34730</c:v>
                </c:pt>
                <c:pt idx="182">
                  <c:v>34758</c:v>
                </c:pt>
                <c:pt idx="183">
                  <c:v>34789</c:v>
                </c:pt>
                <c:pt idx="184">
                  <c:v>34819</c:v>
                </c:pt>
                <c:pt idx="185">
                  <c:v>34850</c:v>
                </c:pt>
                <c:pt idx="186">
                  <c:v>34880</c:v>
                </c:pt>
                <c:pt idx="187">
                  <c:v>34911</c:v>
                </c:pt>
                <c:pt idx="188">
                  <c:v>34942</c:v>
                </c:pt>
                <c:pt idx="189">
                  <c:v>34972</c:v>
                </c:pt>
                <c:pt idx="190">
                  <c:v>35003</c:v>
                </c:pt>
                <c:pt idx="191">
                  <c:v>35033</c:v>
                </c:pt>
                <c:pt idx="192">
                  <c:v>35064</c:v>
                </c:pt>
                <c:pt idx="193">
                  <c:v>35095</c:v>
                </c:pt>
                <c:pt idx="194">
                  <c:v>35124</c:v>
                </c:pt>
                <c:pt idx="195">
                  <c:v>35155</c:v>
                </c:pt>
                <c:pt idx="196">
                  <c:v>35185</c:v>
                </c:pt>
                <c:pt idx="197">
                  <c:v>35216</c:v>
                </c:pt>
                <c:pt idx="198">
                  <c:v>35246</c:v>
                </c:pt>
                <c:pt idx="199">
                  <c:v>35277</c:v>
                </c:pt>
                <c:pt idx="200">
                  <c:v>35308</c:v>
                </c:pt>
                <c:pt idx="201">
                  <c:v>35338</c:v>
                </c:pt>
                <c:pt idx="202">
                  <c:v>35369</c:v>
                </c:pt>
                <c:pt idx="203">
                  <c:v>35399</c:v>
                </c:pt>
                <c:pt idx="204">
                  <c:v>35430</c:v>
                </c:pt>
                <c:pt idx="205">
                  <c:v>35461</c:v>
                </c:pt>
                <c:pt idx="206">
                  <c:v>35489</c:v>
                </c:pt>
                <c:pt idx="207">
                  <c:v>35520</c:v>
                </c:pt>
                <c:pt idx="208">
                  <c:v>35550</c:v>
                </c:pt>
                <c:pt idx="209">
                  <c:v>35581</c:v>
                </c:pt>
                <c:pt idx="210">
                  <c:v>35611</c:v>
                </c:pt>
                <c:pt idx="211">
                  <c:v>35642</c:v>
                </c:pt>
                <c:pt idx="212">
                  <c:v>35673</c:v>
                </c:pt>
                <c:pt idx="213">
                  <c:v>35703</c:v>
                </c:pt>
                <c:pt idx="214">
                  <c:v>35734</c:v>
                </c:pt>
                <c:pt idx="215">
                  <c:v>35764</c:v>
                </c:pt>
                <c:pt idx="216">
                  <c:v>35795</c:v>
                </c:pt>
                <c:pt idx="217">
                  <c:v>35826</c:v>
                </c:pt>
                <c:pt idx="218">
                  <c:v>35854</c:v>
                </c:pt>
                <c:pt idx="219">
                  <c:v>35885</c:v>
                </c:pt>
                <c:pt idx="220">
                  <c:v>35915</c:v>
                </c:pt>
                <c:pt idx="221">
                  <c:v>35946</c:v>
                </c:pt>
                <c:pt idx="222">
                  <c:v>35976</c:v>
                </c:pt>
                <c:pt idx="223">
                  <c:v>36007</c:v>
                </c:pt>
                <c:pt idx="224">
                  <c:v>36038</c:v>
                </c:pt>
                <c:pt idx="225">
                  <c:v>36068</c:v>
                </c:pt>
                <c:pt idx="226">
                  <c:v>36099</c:v>
                </c:pt>
                <c:pt idx="227">
                  <c:v>36129</c:v>
                </c:pt>
                <c:pt idx="228">
                  <c:v>36160</c:v>
                </c:pt>
                <c:pt idx="229">
                  <c:v>36191</c:v>
                </c:pt>
                <c:pt idx="230">
                  <c:v>36219</c:v>
                </c:pt>
                <c:pt idx="231">
                  <c:v>36250</c:v>
                </c:pt>
                <c:pt idx="232">
                  <c:v>36280</c:v>
                </c:pt>
                <c:pt idx="233">
                  <c:v>36311</c:v>
                </c:pt>
                <c:pt idx="234">
                  <c:v>36341</c:v>
                </c:pt>
                <c:pt idx="235">
                  <c:v>36372</c:v>
                </c:pt>
                <c:pt idx="236">
                  <c:v>36403</c:v>
                </c:pt>
                <c:pt idx="237">
                  <c:v>36433</c:v>
                </c:pt>
                <c:pt idx="238">
                  <c:v>36464</c:v>
                </c:pt>
                <c:pt idx="239">
                  <c:v>36494</c:v>
                </c:pt>
                <c:pt idx="240">
                  <c:v>36525</c:v>
                </c:pt>
                <c:pt idx="241">
                  <c:v>36556</c:v>
                </c:pt>
                <c:pt idx="242">
                  <c:v>36585</c:v>
                </c:pt>
                <c:pt idx="243">
                  <c:v>36616</c:v>
                </c:pt>
                <c:pt idx="244">
                  <c:v>36646</c:v>
                </c:pt>
                <c:pt idx="245">
                  <c:v>36677</c:v>
                </c:pt>
                <c:pt idx="246">
                  <c:v>36707</c:v>
                </c:pt>
                <c:pt idx="247">
                  <c:v>36738</c:v>
                </c:pt>
                <c:pt idx="248">
                  <c:v>36769</c:v>
                </c:pt>
                <c:pt idx="249">
                  <c:v>36799</c:v>
                </c:pt>
                <c:pt idx="250">
                  <c:v>36830</c:v>
                </c:pt>
                <c:pt idx="251">
                  <c:v>36860</c:v>
                </c:pt>
                <c:pt idx="252">
                  <c:v>36891</c:v>
                </c:pt>
                <c:pt idx="253">
                  <c:v>36922</c:v>
                </c:pt>
                <c:pt idx="254">
                  <c:v>36950</c:v>
                </c:pt>
                <c:pt idx="255">
                  <c:v>36981</c:v>
                </c:pt>
                <c:pt idx="256">
                  <c:v>37011</c:v>
                </c:pt>
                <c:pt idx="257">
                  <c:v>37042</c:v>
                </c:pt>
                <c:pt idx="258">
                  <c:v>37072</c:v>
                </c:pt>
                <c:pt idx="259">
                  <c:v>37103</c:v>
                </c:pt>
                <c:pt idx="260">
                  <c:v>37134</c:v>
                </c:pt>
                <c:pt idx="261">
                  <c:v>37164</c:v>
                </c:pt>
                <c:pt idx="262">
                  <c:v>37195</c:v>
                </c:pt>
                <c:pt idx="263">
                  <c:v>37225</c:v>
                </c:pt>
                <c:pt idx="264">
                  <c:v>37256</c:v>
                </c:pt>
                <c:pt idx="265">
                  <c:v>37287</c:v>
                </c:pt>
                <c:pt idx="266">
                  <c:v>37315</c:v>
                </c:pt>
                <c:pt idx="267">
                  <c:v>37346</c:v>
                </c:pt>
                <c:pt idx="268">
                  <c:v>37376</c:v>
                </c:pt>
                <c:pt idx="269">
                  <c:v>37407</c:v>
                </c:pt>
                <c:pt idx="270">
                  <c:v>37437</c:v>
                </c:pt>
                <c:pt idx="271">
                  <c:v>37468</c:v>
                </c:pt>
                <c:pt idx="272">
                  <c:v>37499</c:v>
                </c:pt>
                <c:pt idx="273">
                  <c:v>37529</c:v>
                </c:pt>
                <c:pt idx="274">
                  <c:v>37560</c:v>
                </c:pt>
                <c:pt idx="275">
                  <c:v>37590</c:v>
                </c:pt>
                <c:pt idx="276">
                  <c:v>37621</c:v>
                </c:pt>
                <c:pt idx="277">
                  <c:v>37652</c:v>
                </c:pt>
                <c:pt idx="278">
                  <c:v>37680</c:v>
                </c:pt>
                <c:pt idx="279">
                  <c:v>37711</c:v>
                </c:pt>
                <c:pt idx="280">
                  <c:v>37741</c:v>
                </c:pt>
                <c:pt idx="281">
                  <c:v>37772</c:v>
                </c:pt>
                <c:pt idx="282">
                  <c:v>37802</c:v>
                </c:pt>
                <c:pt idx="283">
                  <c:v>37833</c:v>
                </c:pt>
                <c:pt idx="284">
                  <c:v>37864</c:v>
                </c:pt>
                <c:pt idx="285">
                  <c:v>37894</c:v>
                </c:pt>
                <c:pt idx="286">
                  <c:v>37925</c:v>
                </c:pt>
                <c:pt idx="287">
                  <c:v>37955</c:v>
                </c:pt>
                <c:pt idx="288">
                  <c:v>37986</c:v>
                </c:pt>
                <c:pt idx="289">
                  <c:v>38017</c:v>
                </c:pt>
                <c:pt idx="290">
                  <c:v>38046</c:v>
                </c:pt>
                <c:pt idx="291">
                  <c:v>38077</c:v>
                </c:pt>
                <c:pt idx="292">
                  <c:v>38107</c:v>
                </c:pt>
                <c:pt idx="293">
                  <c:v>38138</c:v>
                </c:pt>
                <c:pt idx="294">
                  <c:v>38168</c:v>
                </c:pt>
                <c:pt idx="295">
                  <c:v>38199</c:v>
                </c:pt>
                <c:pt idx="296">
                  <c:v>38230</c:v>
                </c:pt>
                <c:pt idx="297">
                  <c:v>38260</c:v>
                </c:pt>
                <c:pt idx="298">
                  <c:v>38291</c:v>
                </c:pt>
                <c:pt idx="299">
                  <c:v>38321</c:v>
                </c:pt>
                <c:pt idx="300">
                  <c:v>38352</c:v>
                </c:pt>
                <c:pt idx="301">
                  <c:v>38383</c:v>
                </c:pt>
                <c:pt idx="302">
                  <c:v>38411</c:v>
                </c:pt>
                <c:pt idx="303">
                  <c:v>38442</c:v>
                </c:pt>
                <c:pt idx="304">
                  <c:v>38472</c:v>
                </c:pt>
                <c:pt idx="305">
                  <c:v>38503</c:v>
                </c:pt>
                <c:pt idx="306">
                  <c:v>38533</c:v>
                </c:pt>
                <c:pt idx="307">
                  <c:v>38564</c:v>
                </c:pt>
                <c:pt idx="308">
                  <c:v>38595</c:v>
                </c:pt>
                <c:pt idx="309">
                  <c:v>38625</c:v>
                </c:pt>
                <c:pt idx="310">
                  <c:v>38656</c:v>
                </c:pt>
                <c:pt idx="311">
                  <c:v>38686</c:v>
                </c:pt>
                <c:pt idx="312">
                  <c:v>38717</c:v>
                </c:pt>
                <c:pt idx="313">
                  <c:v>38748</c:v>
                </c:pt>
                <c:pt idx="314">
                  <c:v>38776</c:v>
                </c:pt>
                <c:pt idx="315">
                  <c:v>38807</c:v>
                </c:pt>
                <c:pt idx="316">
                  <c:v>38837</c:v>
                </c:pt>
                <c:pt idx="317">
                  <c:v>38868</c:v>
                </c:pt>
                <c:pt idx="318">
                  <c:v>38898</c:v>
                </c:pt>
                <c:pt idx="319">
                  <c:v>38929</c:v>
                </c:pt>
                <c:pt idx="320">
                  <c:v>38960</c:v>
                </c:pt>
                <c:pt idx="321">
                  <c:v>38990</c:v>
                </c:pt>
                <c:pt idx="322">
                  <c:v>39021</c:v>
                </c:pt>
                <c:pt idx="323">
                  <c:v>39051</c:v>
                </c:pt>
                <c:pt idx="324">
                  <c:v>39082</c:v>
                </c:pt>
                <c:pt idx="325">
                  <c:v>39113</c:v>
                </c:pt>
                <c:pt idx="326">
                  <c:v>39141</c:v>
                </c:pt>
                <c:pt idx="327">
                  <c:v>39172</c:v>
                </c:pt>
                <c:pt idx="328">
                  <c:v>39202</c:v>
                </c:pt>
                <c:pt idx="329">
                  <c:v>39233</c:v>
                </c:pt>
                <c:pt idx="330">
                  <c:v>39263</c:v>
                </c:pt>
                <c:pt idx="331">
                  <c:v>39294</c:v>
                </c:pt>
                <c:pt idx="332">
                  <c:v>39325</c:v>
                </c:pt>
                <c:pt idx="333">
                  <c:v>39355</c:v>
                </c:pt>
                <c:pt idx="334">
                  <c:v>39386</c:v>
                </c:pt>
                <c:pt idx="335">
                  <c:v>39416</c:v>
                </c:pt>
                <c:pt idx="336">
                  <c:v>39447</c:v>
                </c:pt>
                <c:pt idx="337">
                  <c:v>39478</c:v>
                </c:pt>
                <c:pt idx="338">
                  <c:v>39507</c:v>
                </c:pt>
                <c:pt idx="339">
                  <c:v>39538</c:v>
                </c:pt>
                <c:pt idx="340">
                  <c:v>39568</c:v>
                </c:pt>
                <c:pt idx="341">
                  <c:v>39599</c:v>
                </c:pt>
                <c:pt idx="342">
                  <c:v>39629</c:v>
                </c:pt>
                <c:pt idx="343">
                  <c:v>39660</c:v>
                </c:pt>
                <c:pt idx="344">
                  <c:v>39691</c:v>
                </c:pt>
                <c:pt idx="345">
                  <c:v>39721</c:v>
                </c:pt>
                <c:pt idx="346">
                  <c:v>39752</c:v>
                </c:pt>
                <c:pt idx="347">
                  <c:v>39782</c:v>
                </c:pt>
                <c:pt idx="348">
                  <c:v>39813</c:v>
                </c:pt>
                <c:pt idx="349">
                  <c:v>39844</c:v>
                </c:pt>
                <c:pt idx="350">
                  <c:v>39872</c:v>
                </c:pt>
                <c:pt idx="351">
                  <c:v>39903</c:v>
                </c:pt>
                <c:pt idx="352">
                  <c:v>39933</c:v>
                </c:pt>
                <c:pt idx="353">
                  <c:v>39964</c:v>
                </c:pt>
                <c:pt idx="354">
                  <c:v>39994</c:v>
                </c:pt>
                <c:pt idx="355">
                  <c:v>40025</c:v>
                </c:pt>
                <c:pt idx="356">
                  <c:v>40056</c:v>
                </c:pt>
                <c:pt idx="357">
                  <c:v>40086</c:v>
                </c:pt>
                <c:pt idx="358">
                  <c:v>40117</c:v>
                </c:pt>
                <c:pt idx="359">
                  <c:v>40147</c:v>
                </c:pt>
                <c:pt idx="360">
                  <c:v>40178</c:v>
                </c:pt>
                <c:pt idx="361">
                  <c:v>40209</c:v>
                </c:pt>
                <c:pt idx="362">
                  <c:v>40237</c:v>
                </c:pt>
                <c:pt idx="363">
                  <c:v>40268</c:v>
                </c:pt>
                <c:pt idx="364">
                  <c:v>40298</c:v>
                </c:pt>
                <c:pt idx="365">
                  <c:v>40329</c:v>
                </c:pt>
                <c:pt idx="366">
                  <c:v>40359</c:v>
                </c:pt>
                <c:pt idx="367">
                  <c:v>40390</c:v>
                </c:pt>
                <c:pt idx="368">
                  <c:v>40421</c:v>
                </c:pt>
                <c:pt idx="369">
                  <c:v>40451</c:v>
                </c:pt>
                <c:pt idx="370">
                  <c:v>40482</c:v>
                </c:pt>
                <c:pt idx="371">
                  <c:v>40512</c:v>
                </c:pt>
                <c:pt idx="372">
                  <c:v>40543</c:v>
                </c:pt>
                <c:pt idx="373">
                  <c:v>40574</c:v>
                </c:pt>
                <c:pt idx="374">
                  <c:v>40602</c:v>
                </c:pt>
                <c:pt idx="375">
                  <c:v>40633</c:v>
                </c:pt>
                <c:pt idx="376">
                  <c:v>40663</c:v>
                </c:pt>
                <c:pt idx="377">
                  <c:v>40694</c:v>
                </c:pt>
                <c:pt idx="378">
                  <c:v>40724</c:v>
                </c:pt>
                <c:pt idx="379">
                  <c:v>40755</c:v>
                </c:pt>
                <c:pt idx="380">
                  <c:v>40786</c:v>
                </c:pt>
                <c:pt idx="381">
                  <c:v>40816</c:v>
                </c:pt>
                <c:pt idx="382">
                  <c:v>40847</c:v>
                </c:pt>
                <c:pt idx="383">
                  <c:v>40877</c:v>
                </c:pt>
                <c:pt idx="384">
                  <c:v>40908</c:v>
                </c:pt>
                <c:pt idx="385">
                  <c:v>40939</c:v>
                </c:pt>
                <c:pt idx="386">
                  <c:v>40968</c:v>
                </c:pt>
                <c:pt idx="387">
                  <c:v>40999</c:v>
                </c:pt>
                <c:pt idx="388">
                  <c:v>41029</c:v>
                </c:pt>
                <c:pt idx="389">
                  <c:v>41060</c:v>
                </c:pt>
                <c:pt idx="390">
                  <c:v>41090</c:v>
                </c:pt>
                <c:pt idx="391">
                  <c:v>41121</c:v>
                </c:pt>
                <c:pt idx="392">
                  <c:v>41152</c:v>
                </c:pt>
                <c:pt idx="393">
                  <c:v>41182</c:v>
                </c:pt>
                <c:pt idx="394">
                  <c:v>41213</c:v>
                </c:pt>
                <c:pt idx="395">
                  <c:v>41243</c:v>
                </c:pt>
                <c:pt idx="396">
                  <c:v>41274</c:v>
                </c:pt>
                <c:pt idx="397">
                  <c:v>41305</c:v>
                </c:pt>
                <c:pt idx="398">
                  <c:v>41333</c:v>
                </c:pt>
                <c:pt idx="399">
                  <c:v>41364</c:v>
                </c:pt>
                <c:pt idx="400">
                  <c:v>41394</c:v>
                </c:pt>
                <c:pt idx="401">
                  <c:v>41425</c:v>
                </c:pt>
                <c:pt idx="402">
                  <c:v>41455</c:v>
                </c:pt>
                <c:pt idx="403">
                  <c:v>41486</c:v>
                </c:pt>
                <c:pt idx="404">
                  <c:v>41517</c:v>
                </c:pt>
                <c:pt idx="405">
                  <c:v>41547</c:v>
                </c:pt>
                <c:pt idx="406">
                  <c:v>41578</c:v>
                </c:pt>
                <c:pt idx="407">
                  <c:v>41608</c:v>
                </c:pt>
                <c:pt idx="408">
                  <c:v>41639</c:v>
                </c:pt>
                <c:pt idx="409">
                  <c:v>41670</c:v>
                </c:pt>
                <c:pt idx="410">
                  <c:v>41698</c:v>
                </c:pt>
                <c:pt idx="411">
                  <c:v>41729</c:v>
                </c:pt>
                <c:pt idx="412">
                  <c:v>41759</c:v>
                </c:pt>
                <c:pt idx="413">
                  <c:v>41790</c:v>
                </c:pt>
                <c:pt idx="414">
                  <c:v>41820</c:v>
                </c:pt>
                <c:pt idx="415">
                  <c:v>41851</c:v>
                </c:pt>
                <c:pt idx="416">
                  <c:v>41882</c:v>
                </c:pt>
                <c:pt idx="417">
                  <c:v>41912</c:v>
                </c:pt>
                <c:pt idx="418">
                  <c:v>41943</c:v>
                </c:pt>
                <c:pt idx="419">
                  <c:v>41973</c:v>
                </c:pt>
                <c:pt idx="420">
                  <c:v>42004</c:v>
                </c:pt>
                <c:pt idx="421">
                  <c:v>42035</c:v>
                </c:pt>
                <c:pt idx="422">
                  <c:v>42063</c:v>
                </c:pt>
                <c:pt idx="423">
                  <c:v>42094</c:v>
                </c:pt>
                <c:pt idx="424">
                  <c:v>42124</c:v>
                </c:pt>
                <c:pt idx="425">
                  <c:v>42155</c:v>
                </c:pt>
                <c:pt idx="426">
                  <c:v>42185</c:v>
                </c:pt>
                <c:pt idx="427">
                  <c:v>42216</c:v>
                </c:pt>
                <c:pt idx="428">
                  <c:v>42247</c:v>
                </c:pt>
                <c:pt idx="429">
                  <c:v>42277</c:v>
                </c:pt>
                <c:pt idx="430">
                  <c:v>42308</c:v>
                </c:pt>
                <c:pt idx="431">
                  <c:v>42338</c:v>
                </c:pt>
                <c:pt idx="432">
                  <c:v>42369</c:v>
                </c:pt>
                <c:pt idx="433">
                  <c:v>42400</c:v>
                </c:pt>
                <c:pt idx="434">
                  <c:v>42429</c:v>
                </c:pt>
                <c:pt idx="435">
                  <c:v>42460</c:v>
                </c:pt>
                <c:pt idx="436">
                  <c:v>42490</c:v>
                </c:pt>
                <c:pt idx="437">
                  <c:v>42521</c:v>
                </c:pt>
                <c:pt idx="438">
                  <c:v>42551</c:v>
                </c:pt>
                <c:pt idx="439">
                  <c:v>42582</c:v>
                </c:pt>
                <c:pt idx="440">
                  <c:v>42613</c:v>
                </c:pt>
                <c:pt idx="441">
                  <c:v>42643</c:v>
                </c:pt>
                <c:pt idx="442">
                  <c:v>42674</c:v>
                </c:pt>
                <c:pt idx="443">
                  <c:v>42704</c:v>
                </c:pt>
                <c:pt idx="444">
                  <c:v>42735</c:v>
                </c:pt>
                <c:pt idx="445">
                  <c:v>42766</c:v>
                </c:pt>
                <c:pt idx="446">
                  <c:v>42794</c:v>
                </c:pt>
                <c:pt idx="447">
                  <c:v>42825</c:v>
                </c:pt>
                <c:pt idx="448">
                  <c:v>42855</c:v>
                </c:pt>
                <c:pt idx="449">
                  <c:v>42886</c:v>
                </c:pt>
                <c:pt idx="450">
                  <c:v>42916</c:v>
                </c:pt>
                <c:pt idx="451">
                  <c:v>42947</c:v>
                </c:pt>
                <c:pt idx="452">
                  <c:v>42978</c:v>
                </c:pt>
                <c:pt idx="453">
                  <c:v>43008</c:v>
                </c:pt>
                <c:pt idx="454">
                  <c:v>43039</c:v>
                </c:pt>
                <c:pt idx="455">
                  <c:v>43069</c:v>
                </c:pt>
                <c:pt idx="456">
                  <c:v>43100</c:v>
                </c:pt>
                <c:pt idx="457">
                  <c:v>43131</c:v>
                </c:pt>
                <c:pt idx="458">
                  <c:v>43159</c:v>
                </c:pt>
                <c:pt idx="459">
                  <c:v>43190</c:v>
                </c:pt>
                <c:pt idx="460">
                  <c:v>43220</c:v>
                </c:pt>
                <c:pt idx="461">
                  <c:v>43251</c:v>
                </c:pt>
                <c:pt idx="462">
                  <c:v>43281</c:v>
                </c:pt>
                <c:pt idx="463">
                  <c:v>43312</c:v>
                </c:pt>
                <c:pt idx="464">
                  <c:v>43343</c:v>
                </c:pt>
                <c:pt idx="465">
                  <c:v>43373</c:v>
                </c:pt>
                <c:pt idx="466">
                  <c:v>43404</c:v>
                </c:pt>
                <c:pt idx="467">
                  <c:v>43434</c:v>
                </c:pt>
                <c:pt idx="468">
                  <c:v>43465</c:v>
                </c:pt>
                <c:pt idx="469">
                  <c:v>43496</c:v>
                </c:pt>
                <c:pt idx="470">
                  <c:v>43524</c:v>
                </c:pt>
                <c:pt idx="471">
                  <c:v>43555</c:v>
                </c:pt>
                <c:pt idx="472">
                  <c:v>43585</c:v>
                </c:pt>
                <c:pt idx="473">
                  <c:v>43616</c:v>
                </c:pt>
                <c:pt idx="474">
                  <c:v>43646</c:v>
                </c:pt>
                <c:pt idx="475">
                  <c:v>43677</c:v>
                </c:pt>
                <c:pt idx="476">
                  <c:v>43708</c:v>
                </c:pt>
                <c:pt idx="477">
                  <c:v>43738</c:v>
                </c:pt>
                <c:pt idx="478">
                  <c:v>43769</c:v>
                </c:pt>
                <c:pt idx="479">
                  <c:v>43799</c:v>
                </c:pt>
                <c:pt idx="480">
                  <c:v>43830</c:v>
                </c:pt>
                <c:pt idx="481">
                  <c:v>43861</c:v>
                </c:pt>
                <c:pt idx="482">
                  <c:v>43890</c:v>
                </c:pt>
                <c:pt idx="483">
                  <c:v>43921</c:v>
                </c:pt>
                <c:pt idx="484">
                  <c:v>43951</c:v>
                </c:pt>
                <c:pt idx="485">
                  <c:v>43982</c:v>
                </c:pt>
                <c:pt idx="486">
                  <c:v>44012</c:v>
                </c:pt>
                <c:pt idx="487">
                  <c:v>44043</c:v>
                </c:pt>
                <c:pt idx="488">
                  <c:v>44074</c:v>
                </c:pt>
                <c:pt idx="489">
                  <c:v>44104</c:v>
                </c:pt>
                <c:pt idx="490">
                  <c:v>44135</c:v>
                </c:pt>
                <c:pt idx="491">
                  <c:v>44165</c:v>
                </c:pt>
                <c:pt idx="492">
                  <c:v>44196</c:v>
                </c:pt>
                <c:pt idx="493">
                  <c:v>44227</c:v>
                </c:pt>
                <c:pt idx="494">
                  <c:v>44255</c:v>
                </c:pt>
                <c:pt idx="495">
                  <c:v>44286</c:v>
                </c:pt>
                <c:pt idx="496">
                  <c:v>44316</c:v>
                </c:pt>
                <c:pt idx="497">
                  <c:v>44347</c:v>
                </c:pt>
                <c:pt idx="498">
                  <c:v>44377</c:v>
                </c:pt>
                <c:pt idx="499">
                  <c:v>44408</c:v>
                </c:pt>
                <c:pt idx="500">
                  <c:v>44439</c:v>
                </c:pt>
                <c:pt idx="501">
                  <c:v>44469</c:v>
                </c:pt>
                <c:pt idx="502">
                  <c:v>44500</c:v>
                </c:pt>
                <c:pt idx="503">
                  <c:v>44530</c:v>
                </c:pt>
                <c:pt idx="504">
                  <c:v>44561</c:v>
                </c:pt>
                <c:pt idx="505">
                  <c:v>44592</c:v>
                </c:pt>
                <c:pt idx="506">
                  <c:v>44620</c:v>
                </c:pt>
                <c:pt idx="507">
                  <c:v>44651</c:v>
                </c:pt>
                <c:pt idx="508">
                  <c:v>44681</c:v>
                </c:pt>
                <c:pt idx="509">
                  <c:v>44712</c:v>
                </c:pt>
                <c:pt idx="510">
                  <c:v>44742</c:v>
                </c:pt>
                <c:pt idx="511">
                  <c:v>44773</c:v>
                </c:pt>
                <c:pt idx="512">
                  <c:v>44804</c:v>
                </c:pt>
                <c:pt idx="513">
                  <c:v>44834</c:v>
                </c:pt>
                <c:pt idx="514">
                  <c:v>44865</c:v>
                </c:pt>
                <c:pt idx="515">
                  <c:v>44895</c:v>
                </c:pt>
                <c:pt idx="516">
                  <c:v>44926</c:v>
                </c:pt>
              </c:numCache>
            </c:numRef>
          </c:cat>
          <c:val>
            <c:numRef>
              <c:f>AUD_GrowthOfWealth_202102040808!$D$2:$D$518</c:f>
              <c:numCache>
                <c:formatCode>0.00</c:formatCode>
                <c:ptCount val="517"/>
                <c:pt idx="0">
                  <c:v>1</c:v>
                </c:pt>
                <c:pt idx="1">
                  <c:v>1.01</c:v>
                </c:pt>
                <c:pt idx="2">
                  <c:v>1.01</c:v>
                </c:pt>
                <c:pt idx="3">
                  <c:v>1.02</c:v>
                </c:pt>
                <c:pt idx="4">
                  <c:v>1.03</c:v>
                </c:pt>
                <c:pt idx="5">
                  <c:v>1.04</c:v>
                </c:pt>
                <c:pt idx="6">
                  <c:v>1.05</c:v>
                </c:pt>
                <c:pt idx="7">
                  <c:v>1.06</c:v>
                </c:pt>
                <c:pt idx="8">
                  <c:v>1.06</c:v>
                </c:pt>
                <c:pt idx="9">
                  <c:v>1.07</c:v>
                </c:pt>
                <c:pt idx="10">
                  <c:v>1.08</c:v>
                </c:pt>
                <c:pt idx="11">
                  <c:v>1.08</c:v>
                </c:pt>
                <c:pt idx="12">
                  <c:v>1.0900000000000001</c:v>
                </c:pt>
                <c:pt idx="13">
                  <c:v>1.1000000000000001</c:v>
                </c:pt>
                <c:pt idx="14">
                  <c:v>1.1100000000000001</c:v>
                </c:pt>
                <c:pt idx="15">
                  <c:v>1.1200000000000001</c:v>
                </c:pt>
                <c:pt idx="16">
                  <c:v>1.1200000000000001</c:v>
                </c:pt>
                <c:pt idx="17">
                  <c:v>1.1299999999999999</c:v>
                </c:pt>
                <c:pt idx="18">
                  <c:v>1.1399999999999999</c:v>
                </c:pt>
                <c:pt idx="19">
                  <c:v>1.1499999999999999</c:v>
                </c:pt>
                <c:pt idx="20">
                  <c:v>1.1599999999999999</c:v>
                </c:pt>
                <c:pt idx="21">
                  <c:v>1.1599999999999999</c:v>
                </c:pt>
                <c:pt idx="22">
                  <c:v>1.18</c:v>
                </c:pt>
                <c:pt idx="23">
                  <c:v>1.2</c:v>
                </c:pt>
                <c:pt idx="24">
                  <c:v>1.21</c:v>
                </c:pt>
                <c:pt idx="25">
                  <c:v>1.22</c:v>
                </c:pt>
                <c:pt idx="26">
                  <c:v>1.23</c:v>
                </c:pt>
                <c:pt idx="27">
                  <c:v>1.24</c:v>
                </c:pt>
                <c:pt idx="28">
                  <c:v>1.25</c:v>
                </c:pt>
                <c:pt idx="29">
                  <c:v>1.26</c:v>
                </c:pt>
                <c:pt idx="30">
                  <c:v>1.27</c:v>
                </c:pt>
                <c:pt idx="31">
                  <c:v>1.28</c:v>
                </c:pt>
                <c:pt idx="32">
                  <c:v>1.29</c:v>
                </c:pt>
                <c:pt idx="33">
                  <c:v>1.31</c:v>
                </c:pt>
                <c:pt idx="34">
                  <c:v>1.32</c:v>
                </c:pt>
                <c:pt idx="35">
                  <c:v>1.34</c:v>
                </c:pt>
                <c:pt idx="36">
                  <c:v>1.35</c:v>
                </c:pt>
                <c:pt idx="37">
                  <c:v>1.36</c:v>
                </c:pt>
                <c:pt idx="38">
                  <c:v>1.37</c:v>
                </c:pt>
                <c:pt idx="39">
                  <c:v>1.38</c:v>
                </c:pt>
                <c:pt idx="40">
                  <c:v>1.39</c:v>
                </c:pt>
                <c:pt idx="41">
                  <c:v>1.4</c:v>
                </c:pt>
                <c:pt idx="42">
                  <c:v>1.41</c:v>
                </c:pt>
                <c:pt idx="43">
                  <c:v>1.41</c:v>
                </c:pt>
                <c:pt idx="44">
                  <c:v>1.42</c:v>
                </c:pt>
                <c:pt idx="45">
                  <c:v>1.43</c:v>
                </c:pt>
                <c:pt idx="46">
                  <c:v>1.44</c:v>
                </c:pt>
                <c:pt idx="47">
                  <c:v>1.45</c:v>
                </c:pt>
                <c:pt idx="48">
                  <c:v>1.47</c:v>
                </c:pt>
                <c:pt idx="49">
                  <c:v>1.46</c:v>
                </c:pt>
                <c:pt idx="50">
                  <c:v>1.46</c:v>
                </c:pt>
                <c:pt idx="51">
                  <c:v>1.46</c:v>
                </c:pt>
                <c:pt idx="52">
                  <c:v>1.46</c:v>
                </c:pt>
                <c:pt idx="53">
                  <c:v>1.46</c:v>
                </c:pt>
                <c:pt idx="54">
                  <c:v>1.46</c:v>
                </c:pt>
                <c:pt idx="55">
                  <c:v>1.47</c:v>
                </c:pt>
                <c:pt idx="56">
                  <c:v>1.48</c:v>
                </c:pt>
                <c:pt idx="57">
                  <c:v>1.48</c:v>
                </c:pt>
                <c:pt idx="58">
                  <c:v>1.49</c:v>
                </c:pt>
                <c:pt idx="59">
                  <c:v>1.5</c:v>
                </c:pt>
                <c:pt idx="60">
                  <c:v>1.5</c:v>
                </c:pt>
                <c:pt idx="61">
                  <c:v>1.51</c:v>
                </c:pt>
                <c:pt idx="62">
                  <c:v>1.52</c:v>
                </c:pt>
                <c:pt idx="63">
                  <c:v>1.52</c:v>
                </c:pt>
                <c:pt idx="64">
                  <c:v>1.53</c:v>
                </c:pt>
                <c:pt idx="65">
                  <c:v>1.55</c:v>
                </c:pt>
                <c:pt idx="66">
                  <c:v>1.56</c:v>
                </c:pt>
                <c:pt idx="67">
                  <c:v>1.57</c:v>
                </c:pt>
                <c:pt idx="68">
                  <c:v>1.58</c:v>
                </c:pt>
                <c:pt idx="69">
                  <c:v>1.59</c:v>
                </c:pt>
                <c:pt idx="70">
                  <c:v>1.61</c:v>
                </c:pt>
                <c:pt idx="71">
                  <c:v>1.62</c:v>
                </c:pt>
                <c:pt idx="72">
                  <c:v>1.63</c:v>
                </c:pt>
                <c:pt idx="73">
                  <c:v>1.64</c:v>
                </c:pt>
                <c:pt idx="74">
                  <c:v>1.65</c:v>
                </c:pt>
                <c:pt idx="75">
                  <c:v>1.66</c:v>
                </c:pt>
                <c:pt idx="76">
                  <c:v>1.67</c:v>
                </c:pt>
                <c:pt idx="77">
                  <c:v>1.68</c:v>
                </c:pt>
                <c:pt idx="78">
                  <c:v>1.69</c:v>
                </c:pt>
                <c:pt idx="79">
                  <c:v>1.71</c:v>
                </c:pt>
                <c:pt idx="80">
                  <c:v>1.72</c:v>
                </c:pt>
                <c:pt idx="81">
                  <c:v>1.73</c:v>
                </c:pt>
                <c:pt idx="82">
                  <c:v>1.75</c:v>
                </c:pt>
                <c:pt idx="83">
                  <c:v>1.77</c:v>
                </c:pt>
                <c:pt idx="84">
                  <c:v>1.78</c:v>
                </c:pt>
                <c:pt idx="85">
                  <c:v>1.8</c:v>
                </c:pt>
                <c:pt idx="86">
                  <c:v>1.81</c:v>
                </c:pt>
                <c:pt idx="87">
                  <c:v>1.82</c:v>
                </c:pt>
                <c:pt idx="88">
                  <c:v>1.83</c:v>
                </c:pt>
                <c:pt idx="89">
                  <c:v>1.84</c:v>
                </c:pt>
                <c:pt idx="90">
                  <c:v>1.85</c:v>
                </c:pt>
                <c:pt idx="91">
                  <c:v>1.86</c:v>
                </c:pt>
                <c:pt idx="92">
                  <c:v>1.87</c:v>
                </c:pt>
                <c:pt idx="93">
                  <c:v>1.88</c:v>
                </c:pt>
                <c:pt idx="94">
                  <c:v>1.89</c:v>
                </c:pt>
                <c:pt idx="95">
                  <c:v>1.9</c:v>
                </c:pt>
                <c:pt idx="96">
                  <c:v>1.91</c:v>
                </c:pt>
                <c:pt idx="97">
                  <c:v>1.92</c:v>
                </c:pt>
                <c:pt idx="98">
                  <c:v>1.93</c:v>
                </c:pt>
                <c:pt idx="99">
                  <c:v>1.94</c:v>
                </c:pt>
                <c:pt idx="100">
                  <c:v>1.96</c:v>
                </c:pt>
                <c:pt idx="101">
                  <c:v>1.97</c:v>
                </c:pt>
                <c:pt idx="102">
                  <c:v>1.98</c:v>
                </c:pt>
                <c:pt idx="103">
                  <c:v>1.99</c:v>
                </c:pt>
                <c:pt idx="104">
                  <c:v>2</c:v>
                </c:pt>
                <c:pt idx="105">
                  <c:v>2.02</c:v>
                </c:pt>
                <c:pt idx="106">
                  <c:v>2.0299999999999998</c:v>
                </c:pt>
                <c:pt idx="107">
                  <c:v>2.04</c:v>
                </c:pt>
                <c:pt idx="108">
                  <c:v>2.06</c:v>
                </c:pt>
                <c:pt idx="109">
                  <c:v>2.06</c:v>
                </c:pt>
                <c:pt idx="110">
                  <c:v>2.0699999999999998</c:v>
                </c:pt>
                <c:pt idx="111">
                  <c:v>2.08</c:v>
                </c:pt>
                <c:pt idx="112">
                  <c:v>2.09</c:v>
                </c:pt>
                <c:pt idx="113">
                  <c:v>2.11</c:v>
                </c:pt>
                <c:pt idx="114">
                  <c:v>2.13</c:v>
                </c:pt>
                <c:pt idx="115">
                  <c:v>2.14</c:v>
                </c:pt>
                <c:pt idx="116">
                  <c:v>2.16</c:v>
                </c:pt>
                <c:pt idx="117">
                  <c:v>2.1800000000000002</c:v>
                </c:pt>
                <c:pt idx="118">
                  <c:v>2.19</c:v>
                </c:pt>
                <c:pt idx="119">
                  <c:v>2.2000000000000002</c:v>
                </c:pt>
                <c:pt idx="120">
                  <c:v>2.2200000000000002</c:v>
                </c:pt>
                <c:pt idx="121">
                  <c:v>2.23</c:v>
                </c:pt>
                <c:pt idx="122">
                  <c:v>2.2400000000000002</c:v>
                </c:pt>
                <c:pt idx="123">
                  <c:v>2.2599999999999998</c:v>
                </c:pt>
                <c:pt idx="124">
                  <c:v>2.27</c:v>
                </c:pt>
                <c:pt idx="125">
                  <c:v>2.2799999999999998</c:v>
                </c:pt>
                <c:pt idx="126">
                  <c:v>2.29</c:v>
                </c:pt>
                <c:pt idx="127">
                  <c:v>2.2999999999999998</c:v>
                </c:pt>
                <c:pt idx="128">
                  <c:v>2.2999999999999998</c:v>
                </c:pt>
                <c:pt idx="129">
                  <c:v>2.31</c:v>
                </c:pt>
                <c:pt idx="130">
                  <c:v>2.33</c:v>
                </c:pt>
                <c:pt idx="131">
                  <c:v>2.35</c:v>
                </c:pt>
                <c:pt idx="132">
                  <c:v>2.37</c:v>
                </c:pt>
                <c:pt idx="133">
                  <c:v>2.37</c:v>
                </c:pt>
                <c:pt idx="134">
                  <c:v>2.37</c:v>
                </c:pt>
                <c:pt idx="135">
                  <c:v>2.37</c:v>
                </c:pt>
                <c:pt idx="136">
                  <c:v>2.37</c:v>
                </c:pt>
                <c:pt idx="137">
                  <c:v>2.37</c:v>
                </c:pt>
                <c:pt idx="138">
                  <c:v>2.37</c:v>
                </c:pt>
                <c:pt idx="139">
                  <c:v>2.37</c:v>
                </c:pt>
                <c:pt idx="140">
                  <c:v>2.38</c:v>
                </c:pt>
                <c:pt idx="141">
                  <c:v>2.38</c:v>
                </c:pt>
                <c:pt idx="142">
                  <c:v>2.39</c:v>
                </c:pt>
                <c:pt idx="143">
                  <c:v>2.4</c:v>
                </c:pt>
                <c:pt idx="144">
                  <c:v>2.41</c:v>
                </c:pt>
                <c:pt idx="145">
                  <c:v>2.41</c:v>
                </c:pt>
                <c:pt idx="146">
                  <c:v>2.41</c:v>
                </c:pt>
                <c:pt idx="147">
                  <c:v>2.41</c:v>
                </c:pt>
                <c:pt idx="148">
                  <c:v>2.4</c:v>
                </c:pt>
                <c:pt idx="149">
                  <c:v>2.4</c:v>
                </c:pt>
                <c:pt idx="150">
                  <c:v>2.4</c:v>
                </c:pt>
                <c:pt idx="151">
                  <c:v>2.4</c:v>
                </c:pt>
                <c:pt idx="152">
                  <c:v>2.4</c:v>
                </c:pt>
                <c:pt idx="153">
                  <c:v>2.4</c:v>
                </c:pt>
                <c:pt idx="154">
                  <c:v>2.41</c:v>
                </c:pt>
                <c:pt idx="155">
                  <c:v>2.41</c:v>
                </c:pt>
                <c:pt idx="156">
                  <c:v>2.41</c:v>
                </c:pt>
                <c:pt idx="157">
                  <c:v>2.42</c:v>
                </c:pt>
                <c:pt idx="158">
                  <c:v>2.4300000000000002</c:v>
                </c:pt>
                <c:pt idx="159">
                  <c:v>2.4300000000000002</c:v>
                </c:pt>
                <c:pt idx="160">
                  <c:v>2.44</c:v>
                </c:pt>
                <c:pt idx="161">
                  <c:v>2.44</c:v>
                </c:pt>
                <c:pt idx="162">
                  <c:v>2.44</c:v>
                </c:pt>
                <c:pt idx="163">
                  <c:v>2.4500000000000002</c:v>
                </c:pt>
                <c:pt idx="164">
                  <c:v>2.4500000000000002</c:v>
                </c:pt>
                <c:pt idx="165">
                  <c:v>2.4500000000000002</c:v>
                </c:pt>
                <c:pt idx="166">
                  <c:v>2.46</c:v>
                </c:pt>
                <c:pt idx="167">
                  <c:v>2.46</c:v>
                </c:pt>
                <c:pt idx="168">
                  <c:v>2.46</c:v>
                </c:pt>
                <c:pt idx="169">
                  <c:v>2.46</c:v>
                </c:pt>
                <c:pt idx="170">
                  <c:v>2.4700000000000002</c:v>
                </c:pt>
                <c:pt idx="171">
                  <c:v>2.4700000000000002</c:v>
                </c:pt>
                <c:pt idx="172">
                  <c:v>2.48</c:v>
                </c:pt>
                <c:pt idx="173">
                  <c:v>2.48</c:v>
                </c:pt>
                <c:pt idx="174">
                  <c:v>2.4900000000000002</c:v>
                </c:pt>
                <c:pt idx="175">
                  <c:v>2.4900000000000002</c:v>
                </c:pt>
                <c:pt idx="176">
                  <c:v>2.5</c:v>
                </c:pt>
                <c:pt idx="177">
                  <c:v>2.5</c:v>
                </c:pt>
                <c:pt idx="178">
                  <c:v>2.5099999999999998</c:v>
                </c:pt>
                <c:pt idx="179">
                  <c:v>2.52</c:v>
                </c:pt>
                <c:pt idx="180">
                  <c:v>2.52</c:v>
                </c:pt>
                <c:pt idx="181">
                  <c:v>2.54</c:v>
                </c:pt>
                <c:pt idx="182">
                  <c:v>2.5499999999999998</c:v>
                </c:pt>
                <c:pt idx="183">
                  <c:v>2.56</c:v>
                </c:pt>
                <c:pt idx="184">
                  <c:v>2.57</c:v>
                </c:pt>
                <c:pt idx="185">
                  <c:v>2.59</c:v>
                </c:pt>
                <c:pt idx="186">
                  <c:v>2.6</c:v>
                </c:pt>
                <c:pt idx="187">
                  <c:v>2.61</c:v>
                </c:pt>
                <c:pt idx="188">
                  <c:v>2.62</c:v>
                </c:pt>
                <c:pt idx="189">
                  <c:v>2.63</c:v>
                </c:pt>
                <c:pt idx="190">
                  <c:v>2.64</c:v>
                </c:pt>
                <c:pt idx="191">
                  <c:v>2.64</c:v>
                </c:pt>
                <c:pt idx="192">
                  <c:v>2.65</c:v>
                </c:pt>
                <c:pt idx="193">
                  <c:v>2.65</c:v>
                </c:pt>
                <c:pt idx="194">
                  <c:v>2.66</c:v>
                </c:pt>
                <c:pt idx="195">
                  <c:v>2.66</c:v>
                </c:pt>
                <c:pt idx="196">
                  <c:v>2.67</c:v>
                </c:pt>
                <c:pt idx="197">
                  <c:v>2.67</c:v>
                </c:pt>
                <c:pt idx="198">
                  <c:v>2.68</c:v>
                </c:pt>
                <c:pt idx="199">
                  <c:v>2.68</c:v>
                </c:pt>
                <c:pt idx="200">
                  <c:v>2.68</c:v>
                </c:pt>
                <c:pt idx="201">
                  <c:v>2.69</c:v>
                </c:pt>
                <c:pt idx="202">
                  <c:v>2.69</c:v>
                </c:pt>
                <c:pt idx="203">
                  <c:v>2.69</c:v>
                </c:pt>
                <c:pt idx="204">
                  <c:v>2.69</c:v>
                </c:pt>
                <c:pt idx="205">
                  <c:v>2.69</c:v>
                </c:pt>
                <c:pt idx="206">
                  <c:v>2.69</c:v>
                </c:pt>
                <c:pt idx="207">
                  <c:v>2.69</c:v>
                </c:pt>
                <c:pt idx="208">
                  <c:v>2.69</c:v>
                </c:pt>
                <c:pt idx="209">
                  <c:v>2.69</c:v>
                </c:pt>
                <c:pt idx="210">
                  <c:v>2.69</c:v>
                </c:pt>
                <c:pt idx="211">
                  <c:v>2.68</c:v>
                </c:pt>
                <c:pt idx="212">
                  <c:v>2.68</c:v>
                </c:pt>
                <c:pt idx="213">
                  <c:v>2.67</c:v>
                </c:pt>
                <c:pt idx="214">
                  <c:v>2.68</c:v>
                </c:pt>
                <c:pt idx="215">
                  <c:v>2.68</c:v>
                </c:pt>
                <c:pt idx="216">
                  <c:v>2.68</c:v>
                </c:pt>
                <c:pt idx="217">
                  <c:v>2.69</c:v>
                </c:pt>
                <c:pt idx="218">
                  <c:v>2.69</c:v>
                </c:pt>
                <c:pt idx="219">
                  <c:v>2.69</c:v>
                </c:pt>
                <c:pt idx="220">
                  <c:v>2.7</c:v>
                </c:pt>
                <c:pt idx="221">
                  <c:v>2.7</c:v>
                </c:pt>
                <c:pt idx="222">
                  <c:v>2.71</c:v>
                </c:pt>
                <c:pt idx="223">
                  <c:v>2.71</c:v>
                </c:pt>
                <c:pt idx="224">
                  <c:v>2.71</c:v>
                </c:pt>
                <c:pt idx="225">
                  <c:v>2.71</c:v>
                </c:pt>
                <c:pt idx="226">
                  <c:v>2.71</c:v>
                </c:pt>
                <c:pt idx="227">
                  <c:v>2.72</c:v>
                </c:pt>
                <c:pt idx="228">
                  <c:v>2.72</c:v>
                </c:pt>
                <c:pt idx="229">
                  <c:v>2.72</c:v>
                </c:pt>
                <c:pt idx="230">
                  <c:v>2.72</c:v>
                </c:pt>
                <c:pt idx="231">
                  <c:v>2.72</c:v>
                </c:pt>
                <c:pt idx="232">
                  <c:v>2.73</c:v>
                </c:pt>
                <c:pt idx="233">
                  <c:v>2.73</c:v>
                </c:pt>
                <c:pt idx="234">
                  <c:v>2.73</c:v>
                </c:pt>
                <c:pt idx="235">
                  <c:v>2.74</c:v>
                </c:pt>
                <c:pt idx="236">
                  <c:v>2.75</c:v>
                </c:pt>
                <c:pt idx="237">
                  <c:v>2.76</c:v>
                </c:pt>
                <c:pt idx="238">
                  <c:v>2.76</c:v>
                </c:pt>
                <c:pt idx="239">
                  <c:v>2.77</c:v>
                </c:pt>
                <c:pt idx="240">
                  <c:v>2.78</c:v>
                </c:pt>
                <c:pt idx="241">
                  <c:v>2.78</c:v>
                </c:pt>
                <c:pt idx="242">
                  <c:v>2.79</c:v>
                </c:pt>
                <c:pt idx="243">
                  <c:v>2.8</c:v>
                </c:pt>
                <c:pt idx="244">
                  <c:v>2.81</c:v>
                </c:pt>
                <c:pt idx="245">
                  <c:v>2.81</c:v>
                </c:pt>
                <c:pt idx="246">
                  <c:v>2.82</c:v>
                </c:pt>
                <c:pt idx="247">
                  <c:v>2.85</c:v>
                </c:pt>
                <c:pt idx="248">
                  <c:v>2.89</c:v>
                </c:pt>
                <c:pt idx="249">
                  <c:v>2.93</c:v>
                </c:pt>
                <c:pt idx="250">
                  <c:v>2.93</c:v>
                </c:pt>
                <c:pt idx="251">
                  <c:v>2.93</c:v>
                </c:pt>
                <c:pt idx="252">
                  <c:v>2.94</c:v>
                </c:pt>
                <c:pt idx="253">
                  <c:v>2.95</c:v>
                </c:pt>
                <c:pt idx="254">
                  <c:v>2.96</c:v>
                </c:pt>
                <c:pt idx="255">
                  <c:v>2.97</c:v>
                </c:pt>
                <c:pt idx="256">
                  <c:v>2.98</c:v>
                </c:pt>
                <c:pt idx="257">
                  <c:v>2.98</c:v>
                </c:pt>
                <c:pt idx="258">
                  <c:v>2.99</c:v>
                </c:pt>
                <c:pt idx="259">
                  <c:v>2.99</c:v>
                </c:pt>
                <c:pt idx="260">
                  <c:v>3</c:v>
                </c:pt>
                <c:pt idx="261">
                  <c:v>3</c:v>
                </c:pt>
                <c:pt idx="262">
                  <c:v>3.01</c:v>
                </c:pt>
                <c:pt idx="263">
                  <c:v>3.02</c:v>
                </c:pt>
                <c:pt idx="264">
                  <c:v>3.03</c:v>
                </c:pt>
                <c:pt idx="265">
                  <c:v>3.04</c:v>
                </c:pt>
                <c:pt idx="266">
                  <c:v>3.05</c:v>
                </c:pt>
                <c:pt idx="267">
                  <c:v>3.06</c:v>
                </c:pt>
                <c:pt idx="268">
                  <c:v>3.06</c:v>
                </c:pt>
                <c:pt idx="269">
                  <c:v>3.07</c:v>
                </c:pt>
                <c:pt idx="270">
                  <c:v>3.08</c:v>
                </c:pt>
                <c:pt idx="271">
                  <c:v>3.08</c:v>
                </c:pt>
                <c:pt idx="272">
                  <c:v>3.09</c:v>
                </c:pt>
                <c:pt idx="273">
                  <c:v>3.1</c:v>
                </c:pt>
                <c:pt idx="274">
                  <c:v>3.1</c:v>
                </c:pt>
                <c:pt idx="275">
                  <c:v>3.11</c:v>
                </c:pt>
                <c:pt idx="276">
                  <c:v>3.12</c:v>
                </c:pt>
                <c:pt idx="277">
                  <c:v>3.13</c:v>
                </c:pt>
                <c:pt idx="278">
                  <c:v>3.14</c:v>
                </c:pt>
                <c:pt idx="279">
                  <c:v>3.16</c:v>
                </c:pt>
                <c:pt idx="280">
                  <c:v>3.16</c:v>
                </c:pt>
                <c:pt idx="281">
                  <c:v>3.16</c:v>
                </c:pt>
                <c:pt idx="282">
                  <c:v>3.16</c:v>
                </c:pt>
                <c:pt idx="283">
                  <c:v>3.16</c:v>
                </c:pt>
                <c:pt idx="284">
                  <c:v>3.17</c:v>
                </c:pt>
                <c:pt idx="285">
                  <c:v>3.18</c:v>
                </c:pt>
                <c:pt idx="286">
                  <c:v>3.18</c:v>
                </c:pt>
                <c:pt idx="287">
                  <c:v>3.19</c:v>
                </c:pt>
                <c:pt idx="288">
                  <c:v>3.19</c:v>
                </c:pt>
                <c:pt idx="289">
                  <c:v>3.2</c:v>
                </c:pt>
                <c:pt idx="290">
                  <c:v>3.21</c:v>
                </c:pt>
                <c:pt idx="291">
                  <c:v>3.22</c:v>
                </c:pt>
                <c:pt idx="292">
                  <c:v>3.23</c:v>
                </c:pt>
                <c:pt idx="293">
                  <c:v>3.23</c:v>
                </c:pt>
                <c:pt idx="294">
                  <c:v>3.24</c:v>
                </c:pt>
                <c:pt idx="295">
                  <c:v>3.24</c:v>
                </c:pt>
                <c:pt idx="296">
                  <c:v>3.24</c:v>
                </c:pt>
                <c:pt idx="297">
                  <c:v>3.25</c:v>
                </c:pt>
                <c:pt idx="298">
                  <c:v>3.26</c:v>
                </c:pt>
                <c:pt idx="299">
                  <c:v>3.27</c:v>
                </c:pt>
                <c:pt idx="300">
                  <c:v>3.27</c:v>
                </c:pt>
                <c:pt idx="301">
                  <c:v>3.28</c:v>
                </c:pt>
                <c:pt idx="302">
                  <c:v>3.29</c:v>
                </c:pt>
                <c:pt idx="303">
                  <c:v>3.3</c:v>
                </c:pt>
                <c:pt idx="304">
                  <c:v>3.3</c:v>
                </c:pt>
                <c:pt idx="305">
                  <c:v>3.31</c:v>
                </c:pt>
                <c:pt idx="306">
                  <c:v>3.32</c:v>
                </c:pt>
                <c:pt idx="307">
                  <c:v>3.33</c:v>
                </c:pt>
                <c:pt idx="308">
                  <c:v>3.34</c:v>
                </c:pt>
                <c:pt idx="309">
                  <c:v>3.35</c:v>
                </c:pt>
                <c:pt idx="310">
                  <c:v>3.35</c:v>
                </c:pt>
                <c:pt idx="311">
                  <c:v>3.36</c:v>
                </c:pt>
                <c:pt idx="312">
                  <c:v>3.37</c:v>
                </c:pt>
                <c:pt idx="313">
                  <c:v>3.37</c:v>
                </c:pt>
                <c:pt idx="314">
                  <c:v>3.38</c:v>
                </c:pt>
                <c:pt idx="315">
                  <c:v>3.39</c:v>
                </c:pt>
                <c:pt idx="316">
                  <c:v>3.41</c:v>
                </c:pt>
                <c:pt idx="317">
                  <c:v>3.43</c:v>
                </c:pt>
                <c:pt idx="318">
                  <c:v>3.45</c:v>
                </c:pt>
                <c:pt idx="319">
                  <c:v>3.46</c:v>
                </c:pt>
                <c:pt idx="320">
                  <c:v>3.47</c:v>
                </c:pt>
                <c:pt idx="321">
                  <c:v>3.48</c:v>
                </c:pt>
                <c:pt idx="322">
                  <c:v>3.48</c:v>
                </c:pt>
                <c:pt idx="323">
                  <c:v>3.48</c:v>
                </c:pt>
                <c:pt idx="324">
                  <c:v>3.48</c:v>
                </c:pt>
                <c:pt idx="325">
                  <c:v>3.48</c:v>
                </c:pt>
                <c:pt idx="326">
                  <c:v>3.48</c:v>
                </c:pt>
                <c:pt idx="327">
                  <c:v>3.48</c:v>
                </c:pt>
                <c:pt idx="328">
                  <c:v>3.49</c:v>
                </c:pt>
                <c:pt idx="329">
                  <c:v>3.51</c:v>
                </c:pt>
                <c:pt idx="330">
                  <c:v>3.52</c:v>
                </c:pt>
                <c:pt idx="331">
                  <c:v>3.53</c:v>
                </c:pt>
                <c:pt idx="332">
                  <c:v>3.54</c:v>
                </c:pt>
                <c:pt idx="333">
                  <c:v>3.55</c:v>
                </c:pt>
                <c:pt idx="334">
                  <c:v>3.56</c:v>
                </c:pt>
                <c:pt idx="335">
                  <c:v>3.57</c:v>
                </c:pt>
                <c:pt idx="336">
                  <c:v>3.58</c:v>
                </c:pt>
                <c:pt idx="337">
                  <c:v>3.59</c:v>
                </c:pt>
                <c:pt idx="338">
                  <c:v>3.61</c:v>
                </c:pt>
                <c:pt idx="339">
                  <c:v>3.63</c:v>
                </c:pt>
                <c:pt idx="340">
                  <c:v>3.64</c:v>
                </c:pt>
                <c:pt idx="341">
                  <c:v>3.66</c:v>
                </c:pt>
                <c:pt idx="342">
                  <c:v>3.68</c:v>
                </c:pt>
                <c:pt idx="343">
                  <c:v>3.69</c:v>
                </c:pt>
                <c:pt idx="344">
                  <c:v>3.71</c:v>
                </c:pt>
                <c:pt idx="345">
                  <c:v>3.72</c:v>
                </c:pt>
                <c:pt idx="346">
                  <c:v>3.72</c:v>
                </c:pt>
                <c:pt idx="347">
                  <c:v>3.71</c:v>
                </c:pt>
                <c:pt idx="348">
                  <c:v>3.71</c:v>
                </c:pt>
                <c:pt idx="349">
                  <c:v>3.71</c:v>
                </c:pt>
                <c:pt idx="350">
                  <c:v>3.71</c:v>
                </c:pt>
                <c:pt idx="351">
                  <c:v>3.71</c:v>
                </c:pt>
                <c:pt idx="352">
                  <c:v>3.72</c:v>
                </c:pt>
                <c:pt idx="353">
                  <c:v>3.73</c:v>
                </c:pt>
                <c:pt idx="354">
                  <c:v>3.73</c:v>
                </c:pt>
                <c:pt idx="355">
                  <c:v>3.74</c:v>
                </c:pt>
                <c:pt idx="356">
                  <c:v>3.75</c:v>
                </c:pt>
                <c:pt idx="357">
                  <c:v>3.77</c:v>
                </c:pt>
                <c:pt idx="358">
                  <c:v>3.77</c:v>
                </c:pt>
                <c:pt idx="359">
                  <c:v>3.78</c:v>
                </c:pt>
                <c:pt idx="360">
                  <c:v>3.79</c:v>
                </c:pt>
                <c:pt idx="361">
                  <c:v>3.8</c:v>
                </c:pt>
                <c:pt idx="362">
                  <c:v>3.81</c:v>
                </c:pt>
                <c:pt idx="363">
                  <c:v>3.82</c:v>
                </c:pt>
                <c:pt idx="364">
                  <c:v>3.83</c:v>
                </c:pt>
                <c:pt idx="365">
                  <c:v>3.84</c:v>
                </c:pt>
                <c:pt idx="366">
                  <c:v>3.85</c:v>
                </c:pt>
                <c:pt idx="367">
                  <c:v>3.86</c:v>
                </c:pt>
                <c:pt idx="368">
                  <c:v>3.87</c:v>
                </c:pt>
                <c:pt idx="369">
                  <c:v>3.88</c:v>
                </c:pt>
                <c:pt idx="370">
                  <c:v>3.88</c:v>
                </c:pt>
                <c:pt idx="371">
                  <c:v>3.89</c:v>
                </c:pt>
                <c:pt idx="372">
                  <c:v>3.89</c:v>
                </c:pt>
                <c:pt idx="373">
                  <c:v>3.91</c:v>
                </c:pt>
                <c:pt idx="374">
                  <c:v>3.93</c:v>
                </c:pt>
                <c:pt idx="375">
                  <c:v>3.95</c:v>
                </c:pt>
                <c:pt idx="376">
                  <c:v>3.96</c:v>
                </c:pt>
                <c:pt idx="377">
                  <c:v>3.97</c:v>
                </c:pt>
                <c:pt idx="378">
                  <c:v>3.98</c:v>
                </c:pt>
                <c:pt idx="379">
                  <c:v>3.99</c:v>
                </c:pt>
                <c:pt idx="380">
                  <c:v>4</c:v>
                </c:pt>
                <c:pt idx="381">
                  <c:v>4.01</c:v>
                </c:pt>
                <c:pt idx="382">
                  <c:v>4.01</c:v>
                </c:pt>
                <c:pt idx="383">
                  <c:v>4.01</c:v>
                </c:pt>
                <c:pt idx="384">
                  <c:v>4.01</c:v>
                </c:pt>
                <c:pt idx="385">
                  <c:v>4.01</c:v>
                </c:pt>
                <c:pt idx="386">
                  <c:v>4.01</c:v>
                </c:pt>
                <c:pt idx="387">
                  <c:v>4.01</c:v>
                </c:pt>
                <c:pt idx="388">
                  <c:v>4.0199999999999996</c:v>
                </c:pt>
                <c:pt idx="389">
                  <c:v>4.03</c:v>
                </c:pt>
                <c:pt idx="390">
                  <c:v>4.03</c:v>
                </c:pt>
                <c:pt idx="391">
                  <c:v>4.05</c:v>
                </c:pt>
                <c:pt idx="392">
                  <c:v>4.07</c:v>
                </c:pt>
                <c:pt idx="393">
                  <c:v>4.09</c:v>
                </c:pt>
                <c:pt idx="394">
                  <c:v>4.09</c:v>
                </c:pt>
                <c:pt idx="395">
                  <c:v>4.09</c:v>
                </c:pt>
                <c:pt idx="396">
                  <c:v>4.0999999999999996</c:v>
                </c:pt>
                <c:pt idx="397">
                  <c:v>4.0999999999999996</c:v>
                </c:pt>
                <c:pt idx="398">
                  <c:v>4.1100000000000003</c:v>
                </c:pt>
                <c:pt idx="399">
                  <c:v>4.1100000000000003</c:v>
                </c:pt>
                <c:pt idx="400">
                  <c:v>4.12</c:v>
                </c:pt>
                <c:pt idx="401">
                  <c:v>4.12</c:v>
                </c:pt>
                <c:pt idx="402">
                  <c:v>4.13</c:v>
                </c:pt>
                <c:pt idx="403">
                  <c:v>4.1399999999999997</c:v>
                </c:pt>
                <c:pt idx="404">
                  <c:v>4.16</c:v>
                </c:pt>
                <c:pt idx="405">
                  <c:v>4.18</c:v>
                </c:pt>
                <c:pt idx="406">
                  <c:v>4.1900000000000004</c:v>
                </c:pt>
                <c:pt idx="407">
                  <c:v>4.2</c:v>
                </c:pt>
                <c:pt idx="408">
                  <c:v>4.21</c:v>
                </c:pt>
                <c:pt idx="409">
                  <c:v>4.22</c:v>
                </c:pt>
                <c:pt idx="410">
                  <c:v>4.22</c:v>
                </c:pt>
                <c:pt idx="411">
                  <c:v>4.2300000000000004</c:v>
                </c:pt>
                <c:pt idx="412">
                  <c:v>4.24</c:v>
                </c:pt>
                <c:pt idx="413">
                  <c:v>4.25</c:v>
                </c:pt>
                <c:pt idx="414">
                  <c:v>4.25</c:v>
                </c:pt>
                <c:pt idx="415">
                  <c:v>4.26</c:v>
                </c:pt>
                <c:pt idx="416">
                  <c:v>4.2699999999999996</c:v>
                </c:pt>
                <c:pt idx="417">
                  <c:v>4.2699999999999996</c:v>
                </c:pt>
                <c:pt idx="418">
                  <c:v>4.28</c:v>
                </c:pt>
                <c:pt idx="419">
                  <c:v>4.28</c:v>
                </c:pt>
                <c:pt idx="420">
                  <c:v>4.28</c:v>
                </c:pt>
                <c:pt idx="421">
                  <c:v>4.28</c:v>
                </c:pt>
                <c:pt idx="422">
                  <c:v>4.29</c:v>
                </c:pt>
                <c:pt idx="423">
                  <c:v>4.29</c:v>
                </c:pt>
                <c:pt idx="424">
                  <c:v>4.3</c:v>
                </c:pt>
                <c:pt idx="425">
                  <c:v>4.3099999999999996</c:v>
                </c:pt>
                <c:pt idx="426">
                  <c:v>4.32</c:v>
                </c:pt>
                <c:pt idx="427">
                  <c:v>4.32</c:v>
                </c:pt>
                <c:pt idx="428">
                  <c:v>4.33</c:v>
                </c:pt>
                <c:pt idx="429">
                  <c:v>4.34</c:v>
                </c:pt>
                <c:pt idx="430">
                  <c:v>4.34</c:v>
                </c:pt>
                <c:pt idx="431">
                  <c:v>4.3499999999999996</c:v>
                </c:pt>
                <c:pt idx="432">
                  <c:v>4.3499999999999996</c:v>
                </c:pt>
                <c:pt idx="433">
                  <c:v>4.3499999999999996</c:v>
                </c:pt>
                <c:pt idx="434">
                  <c:v>4.3499999999999996</c:v>
                </c:pt>
                <c:pt idx="435">
                  <c:v>4.3499999999999996</c:v>
                </c:pt>
                <c:pt idx="436">
                  <c:v>4.3499999999999996</c:v>
                </c:pt>
                <c:pt idx="437">
                  <c:v>4.3600000000000003</c:v>
                </c:pt>
                <c:pt idx="438">
                  <c:v>4.3600000000000003</c:v>
                </c:pt>
                <c:pt idx="439">
                  <c:v>4.37</c:v>
                </c:pt>
                <c:pt idx="440">
                  <c:v>4.38</c:v>
                </c:pt>
                <c:pt idx="441">
                  <c:v>4.3899999999999997</c:v>
                </c:pt>
                <c:pt idx="442">
                  <c:v>4.4000000000000004</c:v>
                </c:pt>
                <c:pt idx="443">
                  <c:v>4.41</c:v>
                </c:pt>
                <c:pt idx="444">
                  <c:v>4.42</c:v>
                </c:pt>
                <c:pt idx="445">
                  <c:v>4.42</c:v>
                </c:pt>
                <c:pt idx="446">
                  <c:v>4.43</c:v>
                </c:pt>
                <c:pt idx="447">
                  <c:v>4.4400000000000004</c:v>
                </c:pt>
                <c:pt idx="448">
                  <c:v>4.4400000000000004</c:v>
                </c:pt>
                <c:pt idx="449">
                  <c:v>4.4400000000000004</c:v>
                </c:pt>
                <c:pt idx="450">
                  <c:v>4.45</c:v>
                </c:pt>
                <c:pt idx="451">
                  <c:v>4.46</c:v>
                </c:pt>
                <c:pt idx="452">
                  <c:v>4.46</c:v>
                </c:pt>
                <c:pt idx="453">
                  <c:v>4.47</c:v>
                </c:pt>
                <c:pt idx="454">
                  <c:v>4.4800000000000004</c:v>
                </c:pt>
                <c:pt idx="455">
                  <c:v>4.49</c:v>
                </c:pt>
                <c:pt idx="456">
                  <c:v>4.5</c:v>
                </c:pt>
                <c:pt idx="457">
                  <c:v>4.51</c:v>
                </c:pt>
                <c:pt idx="458">
                  <c:v>4.5199999999999996</c:v>
                </c:pt>
                <c:pt idx="459">
                  <c:v>4.5199999999999996</c:v>
                </c:pt>
                <c:pt idx="460">
                  <c:v>4.53</c:v>
                </c:pt>
                <c:pt idx="461">
                  <c:v>4.53</c:v>
                </c:pt>
                <c:pt idx="462">
                  <c:v>4.54</c:v>
                </c:pt>
                <c:pt idx="463">
                  <c:v>4.54</c:v>
                </c:pt>
                <c:pt idx="464">
                  <c:v>4.55</c:v>
                </c:pt>
                <c:pt idx="465">
                  <c:v>4.5599999999999996</c:v>
                </c:pt>
                <c:pt idx="466">
                  <c:v>4.57</c:v>
                </c:pt>
                <c:pt idx="467">
                  <c:v>4.57</c:v>
                </c:pt>
                <c:pt idx="468">
                  <c:v>4.58</c:v>
                </c:pt>
                <c:pt idx="469">
                  <c:v>4.58</c:v>
                </c:pt>
                <c:pt idx="470">
                  <c:v>4.58</c:v>
                </c:pt>
                <c:pt idx="471">
                  <c:v>4.58</c:v>
                </c:pt>
                <c:pt idx="472">
                  <c:v>4.59</c:v>
                </c:pt>
                <c:pt idx="473">
                  <c:v>4.5999999999999996</c:v>
                </c:pt>
                <c:pt idx="474">
                  <c:v>4.6100000000000003</c:v>
                </c:pt>
                <c:pt idx="475">
                  <c:v>4.62</c:v>
                </c:pt>
                <c:pt idx="476">
                  <c:v>4.63</c:v>
                </c:pt>
                <c:pt idx="477">
                  <c:v>4.63</c:v>
                </c:pt>
                <c:pt idx="478">
                  <c:v>4.6500000000000004</c:v>
                </c:pt>
                <c:pt idx="479">
                  <c:v>4.66</c:v>
                </c:pt>
                <c:pt idx="480">
                  <c:v>4.67</c:v>
                </c:pt>
                <c:pt idx="481">
                  <c:v>4.67</c:v>
                </c:pt>
                <c:pt idx="482">
                  <c:v>4.68</c:v>
                </c:pt>
                <c:pt idx="483">
                  <c:v>4.68</c:v>
                </c:pt>
                <c:pt idx="484">
                  <c:v>4.6500000000000004</c:v>
                </c:pt>
                <c:pt idx="485">
                  <c:v>4.62</c:v>
                </c:pt>
                <c:pt idx="486">
                  <c:v>4.59</c:v>
                </c:pt>
                <c:pt idx="487">
                  <c:v>4.62</c:v>
                </c:pt>
                <c:pt idx="488">
                  <c:v>4.6399999999999997</c:v>
                </c:pt>
                <c:pt idx="489">
                  <c:v>4.67</c:v>
                </c:pt>
                <c:pt idx="490">
                  <c:v>4.68</c:v>
                </c:pt>
                <c:pt idx="491">
                  <c:v>4.6900000000000004</c:v>
                </c:pt>
                <c:pt idx="492">
                  <c:v>4.71</c:v>
                </c:pt>
                <c:pt idx="493">
                  <c:v>4.72</c:v>
                </c:pt>
                <c:pt idx="494">
                  <c:v>4.7300000000000004</c:v>
                </c:pt>
                <c:pt idx="495">
                  <c:v>4.7300000000000004</c:v>
                </c:pt>
                <c:pt idx="496">
                  <c:v>4.75</c:v>
                </c:pt>
                <c:pt idx="497">
                  <c:v>4.76</c:v>
                </c:pt>
                <c:pt idx="498">
                  <c:v>4.7699999999999996</c:v>
                </c:pt>
                <c:pt idx="499">
                  <c:v>4.78</c:v>
                </c:pt>
                <c:pt idx="500">
                  <c:v>4.8</c:v>
                </c:pt>
                <c:pt idx="501">
                  <c:v>4.8099999999999996</c:v>
                </c:pt>
                <c:pt idx="502">
                  <c:v>4.83</c:v>
                </c:pt>
                <c:pt idx="503">
                  <c:v>4.8499999999999996</c:v>
                </c:pt>
                <c:pt idx="504">
                  <c:v>4.87</c:v>
                </c:pt>
                <c:pt idx="505">
                  <c:v>4.91</c:v>
                </c:pt>
                <c:pt idx="506">
                  <c:v>4.9400000000000004</c:v>
                </c:pt>
                <c:pt idx="507">
                  <c:v>4.9800000000000004</c:v>
                </c:pt>
                <c:pt idx="508">
                  <c:v>5.01</c:v>
                </c:pt>
                <c:pt idx="509">
                  <c:v>5.03</c:v>
                </c:pt>
                <c:pt idx="510">
                  <c:v>5.0599999999999996</c:v>
                </c:pt>
                <c:pt idx="511">
                  <c:v>5.09</c:v>
                </c:pt>
                <c:pt idx="512">
                  <c:v>5.13</c:v>
                </c:pt>
                <c:pt idx="513">
                  <c:v>5.16</c:v>
                </c:pt>
                <c:pt idx="514">
                  <c:v>5.19</c:v>
                </c:pt>
                <c:pt idx="515">
                  <c:v>5.22</c:v>
                </c:pt>
                <c:pt idx="516">
                  <c:v>5.25</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75EF-4B37-BFFB-774DC2F3FF27}"/>
            </c:ext>
          </c:extLst>
        </c:ser>
        <c:dLbls>
          <c:showLegendKey val="0"/>
          <c:showVal val="0"/>
          <c:showCatName val="0"/>
          <c:showSerName val="0"/>
          <c:showPercent val="0"/>
          <c:showBubbleSize val="0"/>
        </c:dLbls>
        <c:axId val="997741216"/>
        <c:axId val="1178876128"/>
      </c:areaChart>
      <c:dateAx>
        <c:axId val="997741216"/>
        <c:scaling>
          <c:orientation val="minMax"/>
          <c:max val="44926"/>
          <c:min val="29221"/>
        </c:scaling>
        <c:delete val="0"/>
        <c:axPos val="b"/>
        <c:numFmt formatCode="yyyy" sourceLinked="0"/>
        <c:majorTickMark val="none"/>
        <c:minorTickMark val="none"/>
        <c:tickLblPos val="nextTo"/>
        <c:spPr>
          <a:noFill/>
          <a:ln w="9525" cap="flat" cmpd="sng" algn="ctr">
            <a:solidFill>
              <a:srgbClr val="000000">
                <a:lumMod val="75000"/>
                <a:lumOff val="25000"/>
              </a:srgbClr>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178876128"/>
        <c:crosses val="autoZero"/>
        <c:auto val="0"/>
        <c:lblOffset val="100"/>
        <c:baseTimeUnit val="days"/>
        <c:majorUnit val="102"/>
        <c:majorTimeUnit val="months"/>
        <c:minorUnit val="1"/>
        <c:minorTimeUnit val="days"/>
      </c:dateAx>
      <c:valAx>
        <c:axId val="1178876128"/>
        <c:scaling>
          <c:orientation val="minMax"/>
          <c:max val="87"/>
          <c:min val="0"/>
        </c:scaling>
        <c:delete val="0"/>
        <c:axPos val="l"/>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997741216"/>
        <c:crosses val="autoZero"/>
        <c:crossBetween val="midCat"/>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2"/>
                <c:pt idx="0">
                  <c:v>1981</c:v>
                </c:pt>
                <c:pt idx="4">
                  <c:v>1985</c:v>
                </c:pt>
                <c:pt idx="9">
                  <c:v>1990</c:v>
                </c:pt>
                <c:pt idx="14">
                  <c:v>1995</c:v>
                </c:pt>
                <c:pt idx="19">
                  <c:v>2000</c:v>
                </c:pt>
                <c:pt idx="24">
                  <c:v>2005</c:v>
                </c:pt>
                <c:pt idx="29">
                  <c:v>2010</c:v>
                </c:pt>
                <c:pt idx="34">
                  <c:v>2015</c:v>
                </c:pt>
                <c:pt idx="39">
                  <c:v>2020</c:v>
                </c:pt>
                <c:pt idx="41">
                  <c:v>2022</c:v>
                </c:pt>
              </c:numCache>
            </c:numRef>
          </c:cat>
          <c:val>
            <c:numRef>
              <c:f>Premiums[AU Size 5yr]</c:f>
              <c:numCache>
                <c:formatCode>0.00%</c:formatCode>
                <c:ptCount val="42"/>
                <c:pt idx="0">
                  <c:v>0.158645883145349</c:v>
                </c:pt>
                <c:pt idx="1">
                  <c:v>9.2572852791715302E-2</c:v>
                </c:pt>
                <c:pt idx="2">
                  <c:v>8.8321956064716794E-2</c:v>
                </c:pt>
                <c:pt idx="3">
                  <c:v>0.119400095713306</c:v>
                </c:pt>
                <c:pt idx="4">
                  <c:v>8.9130826701821403E-2</c:v>
                </c:pt>
                <c:pt idx="5">
                  <c:v>2.21028898473026E-2</c:v>
                </c:pt>
                <c:pt idx="6">
                  <c:v>-2.27508196974699E-2</c:v>
                </c:pt>
                <c:pt idx="7">
                  <c:v>-2.2171213483570099E-2</c:v>
                </c:pt>
                <c:pt idx="8">
                  <c:v>-0.115548756756527</c:v>
                </c:pt>
                <c:pt idx="9">
                  <c:v>-0.104420703543757</c:v>
                </c:pt>
                <c:pt idx="10">
                  <c:v>-0.10273349285861801</c:v>
                </c:pt>
                <c:pt idx="11">
                  <c:v>-4.74417714205249E-2</c:v>
                </c:pt>
                <c:pt idx="12">
                  <c:v>4.4167335415126203E-3</c:v>
                </c:pt>
                <c:pt idx="13">
                  <c:v>5.4851310870755801E-2</c:v>
                </c:pt>
                <c:pt idx="14">
                  <c:v>6.5148103497527199E-2</c:v>
                </c:pt>
                <c:pt idx="15">
                  <c:v>0.110227922863051</c:v>
                </c:pt>
                <c:pt idx="16">
                  <c:v>6.8410193539515607E-2</c:v>
                </c:pt>
                <c:pt idx="17">
                  <c:v>3.2722158986933101E-3</c:v>
                </c:pt>
                <c:pt idx="18">
                  <c:v>2.1348569214361599E-2</c:v>
                </c:pt>
                <c:pt idx="19">
                  <c:v>1.0514279973905701E-2</c:v>
                </c:pt>
                <c:pt idx="20">
                  <c:v>-2.2137059568738699E-2</c:v>
                </c:pt>
                <c:pt idx="21">
                  <c:v>2.3600489628362399E-2</c:v>
                </c:pt>
                <c:pt idx="22">
                  <c:v>8.2075424553075302E-2</c:v>
                </c:pt>
                <c:pt idx="23">
                  <c:v>8.35410181934024E-2</c:v>
                </c:pt>
                <c:pt idx="24">
                  <c:v>9.1373750682757701E-2</c:v>
                </c:pt>
                <c:pt idx="25">
                  <c:v>0.102856505504739</c:v>
                </c:pt>
                <c:pt idx="26">
                  <c:v>8.3672528088091697E-2</c:v>
                </c:pt>
                <c:pt idx="27">
                  <c:v>-1.75336330616029E-2</c:v>
                </c:pt>
                <c:pt idx="28">
                  <c:v>-5.6310928346161599E-3</c:v>
                </c:pt>
                <c:pt idx="29">
                  <c:v>2.4191502231106599E-2</c:v>
                </c:pt>
                <c:pt idx="30">
                  <c:v>-3.9321919846135901E-3</c:v>
                </c:pt>
                <c:pt idx="31">
                  <c:v>-1.49442228494444E-2</c:v>
                </c:pt>
                <c:pt idx="32">
                  <c:v>9.7311825909505208E-3</c:v>
                </c:pt>
                <c:pt idx="33">
                  <c:v>-3.4959261456279297E-2</c:v>
                </c:pt>
                <c:pt idx="34">
                  <c:v>-3.6590199117148697E-2</c:v>
                </c:pt>
                <c:pt idx="35">
                  <c:v>-2.1986291334822598E-2</c:v>
                </c:pt>
                <c:pt idx="36">
                  <c:v>-4.7836740543918399E-3</c:v>
                </c:pt>
                <c:pt idx="37">
                  <c:v>6.64689230108095E-4</c:v>
                </c:pt>
                <c:pt idx="38">
                  <c:v>9.6081424453147192E-3</c:v>
                </c:pt>
                <c:pt idx="39">
                  <c:v>2.3660591929280099E-2</c:v>
                </c:pt>
                <c:pt idx="40">
                  <c:v>3.1817618111813301E-2</c:v>
                </c:pt>
                <c:pt idx="41">
                  <c:v>-1.43086439611702E-2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780C-4286-82AE-FE13AA5508BD}"/>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30000000000000004"/>
          <c:min val="-0.15000000000000002"/>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in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2"/>
                <c:pt idx="0">
                  <c:v>1981</c:v>
                </c:pt>
                <c:pt idx="4">
                  <c:v>1985</c:v>
                </c:pt>
                <c:pt idx="9">
                  <c:v>1990</c:v>
                </c:pt>
                <c:pt idx="14">
                  <c:v>1995</c:v>
                </c:pt>
                <c:pt idx="19">
                  <c:v>2000</c:v>
                </c:pt>
                <c:pt idx="24">
                  <c:v>2005</c:v>
                </c:pt>
                <c:pt idx="29">
                  <c:v>2010</c:v>
                </c:pt>
                <c:pt idx="34">
                  <c:v>2015</c:v>
                </c:pt>
                <c:pt idx="39">
                  <c:v>2020</c:v>
                </c:pt>
                <c:pt idx="41">
                  <c:v>2022</c:v>
                </c:pt>
              </c:numCache>
            </c:numRef>
          </c:cat>
          <c:val>
            <c:numRef>
              <c:f>Premiums[AU Price 5yr]</c:f>
              <c:numCache>
                <c:formatCode>0.00%</c:formatCode>
                <c:ptCount val="42"/>
                <c:pt idx="0">
                  <c:v>0.163093651820894</c:v>
                </c:pt>
                <c:pt idx="1">
                  <c:v>9.9987137595885206E-2</c:v>
                </c:pt>
                <c:pt idx="2">
                  <c:v>0.17838043369370499</c:v>
                </c:pt>
                <c:pt idx="3">
                  <c:v>0.211023729905117</c:v>
                </c:pt>
                <c:pt idx="4">
                  <c:v>0.24827833794380699</c:v>
                </c:pt>
                <c:pt idx="5">
                  <c:v>8.4519575390669802E-2</c:v>
                </c:pt>
                <c:pt idx="6">
                  <c:v>0.12524720800320199</c:v>
                </c:pt>
                <c:pt idx="7">
                  <c:v>9.6846962631421896E-2</c:v>
                </c:pt>
                <c:pt idx="8">
                  <c:v>8.8457894332905296E-2</c:v>
                </c:pt>
                <c:pt idx="9">
                  <c:v>-1.25286205231958E-2</c:v>
                </c:pt>
                <c:pt idx="10">
                  <c:v>6.0667898119648699E-2</c:v>
                </c:pt>
                <c:pt idx="11">
                  <c:v>6.3150151194009602E-2</c:v>
                </c:pt>
                <c:pt idx="12">
                  <c:v>5.8429139045461903E-2</c:v>
                </c:pt>
                <c:pt idx="13">
                  <c:v>5.26893169068154E-2</c:v>
                </c:pt>
                <c:pt idx="14">
                  <c:v>0.15830701586784299</c:v>
                </c:pt>
                <c:pt idx="15">
                  <c:v>0.109832361948206</c:v>
                </c:pt>
                <c:pt idx="16">
                  <c:v>0.103078784446831</c:v>
                </c:pt>
                <c:pt idx="17">
                  <c:v>3.4505907133770802E-2</c:v>
                </c:pt>
                <c:pt idx="18">
                  <c:v>5.8485488519574899E-2</c:v>
                </c:pt>
                <c:pt idx="19">
                  <c:v>4.1590558764983403E-2</c:v>
                </c:pt>
                <c:pt idx="20">
                  <c:v>7.5372334298531296E-2</c:v>
                </c:pt>
                <c:pt idx="21">
                  <c:v>9.2591595461819498E-2</c:v>
                </c:pt>
                <c:pt idx="22">
                  <c:v>0.114098951762023</c:v>
                </c:pt>
                <c:pt idx="23">
                  <c:v>0.12172416446561</c:v>
                </c:pt>
                <c:pt idx="24">
                  <c:v>8.0768932329915402E-2</c:v>
                </c:pt>
                <c:pt idx="25">
                  <c:v>7.3787092064487206E-2</c:v>
                </c:pt>
                <c:pt idx="26">
                  <c:v>-4.8011079453843301E-2</c:v>
                </c:pt>
                <c:pt idx="27">
                  <c:v>-5.8578339685311703E-2</c:v>
                </c:pt>
                <c:pt idx="28">
                  <c:v>-5.5922538889912297E-2</c:v>
                </c:pt>
                <c:pt idx="29">
                  <c:v>-3.6246754583936697E-2</c:v>
                </c:pt>
                <c:pt idx="30">
                  <c:v>-3.2443457965985897E-2</c:v>
                </c:pt>
                <c:pt idx="31">
                  <c:v>1.7626312036905099E-2</c:v>
                </c:pt>
                <c:pt idx="32">
                  <c:v>2.12804921968839E-2</c:v>
                </c:pt>
                <c:pt idx="33">
                  <c:v>8.0000025692372693E-3</c:v>
                </c:pt>
                <c:pt idx="34">
                  <c:v>-4.3358307921934599E-3</c:v>
                </c:pt>
                <c:pt idx="35">
                  <c:v>3.6135594186688803E-2</c:v>
                </c:pt>
                <c:pt idx="36">
                  <c:v>2.17617016825036E-2</c:v>
                </c:pt>
                <c:pt idx="37">
                  <c:v>2.5206561968789599E-2</c:v>
                </c:pt>
                <c:pt idx="38">
                  <c:v>-7.2338258759614398E-3</c:v>
                </c:pt>
                <c:pt idx="39">
                  <c:v>-4.69398806388059E-2</c:v>
                </c:pt>
                <c:pt idx="40">
                  <c:v>-9.4975346039494202E-2</c:v>
                </c:pt>
                <c:pt idx="41">
                  <c:v>-2.2505066340743299E-2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4AD1-4958-934A-154CA00FC48E}"/>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30000000000000004"/>
          <c:min val="-0.15000000000000002"/>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in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2"/>
                <c:pt idx="0">
                  <c:v>1981</c:v>
                </c:pt>
                <c:pt idx="4">
                  <c:v>1985</c:v>
                </c:pt>
                <c:pt idx="9">
                  <c:v>1990</c:v>
                </c:pt>
                <c:pt idx="14">
                  <c:v>1995</c:v>
                </c:pt>
                <c:pt idx="19">
                  <c:v>2000</c:v>
                </c:pt>
                <c:pt idx="24">
                  <c:v>2005</c:v>
                </c:pt>
                <c:pt idx="29">
                  <c:v>2010</c:v>
                </c:pt>
                <c:pt idx="34">
                  <c:v>2015</c:v>
                </c:pt>
                <c:pt idx="39">
                  <c:v>2020</c:v>
                </c:pt>
                <c:pt idx="41">
                  <c:v>2022</c:v>
                </c:pt>
              </c:numCache>
            </c:numRef>
          </c:cat>
          <c:val>
            <c:numRef>
              <c:f>Premiums[AU Prof 5yr]</c:f>
              <c:numCache>
                <c:formatCode>General</c:formatCode>
                <c:ptCount val="42"/>
                <c:pt idx="6" formatCode="0.00%">
                  <c:v>9.2533313853519206E-2</c:v>
                </c:pt>
                <c:pt idx="7" formatCode="0.00%">
                  <c:v>0.15249176856566701</c:v>
                </c:pt>
                <c:pt idx="8" formatCode="0.00%">
                  <c:v>0.157492683526094</c:v>
                </c:pt>
                <c:pt idx="9" formatCode="0.00%">
                  <c:v>0.17531276112048599</c:v>
                </c:pt>
                <c:pt idx="10" formatCode="0.00%">
                  <c:v>0.16197908627400201</c:v>
                </c:pt>
                <c:pt idx="11" formatCode="0.00%">
                  <c:v>0.116846186018112</c:v>
                </c:pt>
                <c:pt idx="12" formatCode="0.00%">
                  <c:v>4.4171447701161902E-2</c:v>
                </c:pt>
                <c:pt idx="13" formatCode="0.00%">
                  <c:v>2.8439705065106399E-2</c:v>
                </c:pt>
                <c:pt idx="14" formatCode="0.00%">
                  <c:v>-3.5285009917759701E-2</c:v>
                </c:pt>
                <c:pt idx="15" formatCode="0.00%">
                  <c:v>-4.3813768077878299E-3</c:v>
                </c:pt>
                <c:pt idx="16" formatCode="0.00%">
                  <c:v>4.4164811131215197E-2</c:v>
                </c:pt>
                <c:pt idx="17" formatCode="0.00%">
                  <c:v>5.0962183445199399E-2</c:v>
                </c:pt>
                <c:pt idx="18" formatCode="0.00%">
                  <c:v>1.2634228797174799E-2</c:v>
                </c:pt>
                <c:pt idx="19" formatCode="0.00%">
                  <c:v>6.0855302000490698E-2</c:v>
                </c:pt>
                <c:pt idx="20" formatCode="0.00%">
                  <c:v>8.2587128598890197E-2</c:v>
                </c:pt>
                <c:pt idx="21" formatCode="0.00%">
                  <c:v>6.2886004113004407E-2</c:v>
                </c:pt>
                <c:pt idx="22" formatCode="0.00%">
                  <c:v>5.25900059577524E-2</c:v>
                </c:pt>
                <c:pt idx="23" formatCode="0.00%">
                  <c:v>7.55898537010362E-2</c:v>
                </c:pt>
                <c:pt idx="24" formatCode="0.00%">
                  <c:v>6.2190775040728001E-2</c:v>
                </c:pt>
                <c:pt idx="25" formatCode="0.00%">
                  <c:v>1.7769461982963801E-2</c:v>
                </c:pt>
                <c:pt idx="26" formatCode="0.00%">
                  <c:v>2.2387355362894198E-2</c:v>
                </c:pt>
                <c:pt idx="27" formatCode="0.00%">
                  <c:v>8.6272343134510501E-2</c:v>
                </c:pt>
                <c:pt idx="28" formatCode="0.00%">
                  <c:v>4.1634522947027401E-2</c:v>
                </c:pt>
                <c:pt idx="29" formatCode="0.00%">
                  <c:v>-4.9959472079625896E-3</c:v>
                </c:pt>
                <c:pt idx="30" formatCode="0.00%">
                  <c:v>3.6733683057829397E-2</c:v>
                </c:pt>
                <c:pt idx="31" formatCode="0.00%">
                  <c:v>6.0218336671662501E-2</c:v>
                </c:pt>
                <c:pt idx="32" formatCode="0.00%">
                  <c:v>8.5887678311098396E-3</c:v>
                </c:pt>
                <c:pt idx="33" formatCode="0.00%">
                  <c:v>4.7152935560848201E-2</c:v>
                </c:pt>
                <c:pt idx="34" formatCode="0.00%">
                  <c:v>6.4616782414941398E-2</c:v>
                </c:pt>
                <c:pt idx="35" formatCode="0.00%">
                  <c:v>1.2450789036362099E-2</c:v>
                </c:pt>
                <c:pt idx="36" formatCode="0.00%">
                  <c:v>-4.9238652062122003E-2</c:v>
                </c:pt>
                <c:pt idx="37" formatCode="0.00%">
                  <c:v>-3.1633702583151901E-2</c:v>
                </c:pt>
                <c:pt idx="38" formatCode="0.00%">
                  <c:v>-1.8092606439269701E-2</c:v>
                </c:pt>
                <c:pt idx="39" formatCode="0.00%">
                  <c:v>-1.31240895329983E-2</c:v>
                </c:pt>
                <c:pt idx="40" formatCode="0.00%">
                  <c:v>9.3436165747560196E-3</c:v>
                </c:pt>
                <c:pt idx="41" formatCode="0.00%">
                  <c:v>3.6679293716877601E-2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10C2-45BF-8B2C-7626E46F9F32}"/>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30000000000000004"/>
          <c:min val="-0.15000000000000002"/>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in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92623257637023926"/>
          <c:h val="0.90726774930953979"/>
        </c:manualLayout>
      </c:layout>
      <c:barChart>
        <c:barDir val="col"/>
        <c:grouping val="clustered"/>
        <c:varyColors val="0"/>
        <c:ser>
          <c:idx val="0"/>
          <c:order val="0"/>
          <c:tx>
            <c:strRef>
              <c:f>Sheet1!$B$1</c:f>
              <c:strCache>
                <c:ptCount val="1"/>
                <c:pt idx="0">
                  <c:v>AU Market 5yr</c:v>
                </c:pt>
              </c:strCache>
            </c:strRef>
          </c:tx>
          <c:spPr>
            <a:solidFill>
              <a:srgbClr val="109CBF"/>
            </a:solidFill>
            <a:ln>
              <a:noFill/>
            </a:ln>
          </c:spPr>
          <c:invertIfNegative val="1"/>
          <c:dPt>
            <c:idx val="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28F5-4410-9A1B-83E21824DEF8}"/>
              </c:ext>
            </c:extLst>
          </c:dPt>
          <c:dPt>
            <c:idx val="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8F5-4410-9A1B-83E21824DEF8}"/>
              </c:ext>
            </c:extLst>
          </c:dPt>
          <c:dPt>
            <c:idx val="1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28F5-4410-9A1B-83E21824DEF8}"/>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8F5-4410-9A1B-83E21824DEF8}"/>
              </c:ext>
            </c:extLst>
          </c:dPt>
          <c:dPt>
            <c:idx val="1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8F5-4410-9A1B-83E21824DEF8}"/>
              </c:ext>
            </c:extLst>
          </c:dPt>
          <c:dPt>
            <c:idx val="1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8F5-4410-9A1B-83E21824DEF8}"/>
              </c:ext>
            </c:extLst>
          </c:dPt>
          <c:dPt>
            <c:idx val="1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8F5-4410-9A1B-83E21824DEF8}"/>
              </c:ext>
            </c:extLst>
          </c:dPt>
          <c:dPt>
            <c:idx val="2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28F5-4410-9A1B-83E21824DEF8}"/>
              </c:ext>
            </c:extLst>
          </c:dPt>
          <c:dPt>
            <c:idx val="2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28F5-4410-9A1B-83E21824DEF8}"/>
              </c:ext>
            </c:extLst>
          </c:dPt>
          <c:dPt>
            <c:idx val="2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28F5-4410-9A1B-83E21824DEF8}"/>
              </c:ext>
            </c:extLst>
          </c:dPt>
          <c:dPt>
            <c:idx val="2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28F5-4410-9A1B-83E21824DEF8}"/>
              </c:ext>
            </c:extLst>
          </c:dPt>
          <c:dPt>
            <c:idx val="2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28F5-4410-9A1B-83E21824DEF8}"/>
              </c:ext>
            </c:extLst>
          </c:dPt>
          <c:dPt>
            <c:idx val="3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28F5-4410-9A1B-83E21824DEF8}"/>
              </c:ext>
            </c:extLst>
          </c:dPt>
          <c:dPt>
            <c:idx val="3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28F5-4410-9A1B-83E21824DEF8}"/>
              </c:ext>
            </c:extLst>
          </c:dPt>
          <c:dPt>
            <c:idx val="3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28F5-4410-9A1B-83E21824DEF8}"/>
              </c:ext>
            </c:extLst>
          </c:dPt>
          <c:dPt>
            <c:idx val="3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28F5-4410-9A1B-83E21824DEF8}"/>
              </c:ext>
            </c:extLst>
          </c:dPt>
          <c:dPt>
            <c:idx val="40"/>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28F5-4410-9A1B-83E21824DEF8}"/>
              </c:ext>
            </c:extLst>
          </c:dPt>
          <c:dPt>
            <c:idx val="4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28F5-4410-9A1B-83E21824DEF8}"/>
              </c:ext>
            </c:extLst>
          </c:dPt>
          <c:dPt>
            <c:idx val="6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28F5-4410-9A1B-83E21824DEF8}"/>
              </c:ext>
            </c:extLst>
          </c:dPt>
          <c:dPt>
            <c:idx val="6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28F5-4410-9A1B-83E21824DEF8}"/>
              </c:ext>
            </c:extLst>
          </c:dPt>
          <c:dPt>
            <c:idx val="6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28F5-4410-9A1B-83E21824DEF8}"/>
              </c:ext>
            </c:extLst>
          </c:dPt>
          <c:cat>
            <c:numRef>
              <c:f>Premiums[Labels]</c:f>
              <c:numCache>
                <c:formatCode>General</c:formatCode>
                <c:ptCount val="42"/>
                <c:pt idx="0">
                  <c:v>1981</c:v>
                </c:pt>
                <c:pt idx="4">
                  <c:v>1985</c:v>
                </c:pt>
                <c:pt idx="9">
                  <c:v>1990</c:v>
                </c:pt>
                <c:pt idx="14">
                  <c:v>1995</c:v>
                </c:pt>
                <c:pt idx="19">
                  <c:v>2000</c:v>
                </c:pt>
                <c:pt idx="24">
                  <c:v>2005</c:v>
                </c:pt>
                <c:pt idx="29">
                  <c:v>2010</c:v>
                </c:pt>
                <c:pt idx="34">
                  <c:v>2015</c:v>
                </c:pt>
                <c:pt idx="39">
                  <c:v>2020</c:v>
                </c:pt>
                <c:pt idx="41">
                  <c:v>2022</c:v>
                </c:pt>
              </c:numCache>
            </c:numRef>
          </c:cat>
          <c:val>
            <c:numRef>
              <c:f>Premiums[AU Market 5yr]</c:f>
              <c:numCache>
                <c:formatCode>0.00%</c:formatCode>
                <c:ptCount val="42"/>
                <c:pt idx="0">
                  <c:v>5.1225181620298703E-2</c:v>
                </c:pt>
                <c:pt idx="1">
                  <c:v>-1.02951013900285E-2</c:v>
                </c:pt>
                <c:pt idx="2">
                  <c:v>6.0784300380427397E-2</c:v>
                </c:pt>
                <c:pt idx="3">
                  <c:v>-5.1827529869845401E-2</c:v>
                </c:pt>
                <c:pt idx="4">
                  <c:v>-5.9866946927774202E-2</c:v>
                </c:pt>
                <c:pt idx="5">
                  <c:v>7.4051349282596296E-2</c:v>
                </c:pt>
                <c:pt idx="6">
                  <c:v>0.114114168640502</c:v>
                </c:pt>
                <c:pt idx="7">
                  <c:v>3.2323703311534398E-2</c:v>
                </c:pt>
                <c:pt idx="8">
                  <c:v>8.1706751578360506E-2</c:v>
                </c:pt>
                <c:pt idx="9">
                  <c:v>-3.3601822861169202E-2</c:v>
                </c:pt>
                <c:pt idx="10">
                  <c:v>-4.2392516077334401E-2</c:v>
                </c:pt>
                <c:pt idx="11">
                  <c:v>-3.54350771898337E-2</c:v>
                </c:pt>
                <c:pt idx="12">
                  <c:v>1.8798044391986402E-2</c:v>
                </c:pt>
                <c:pt idx="13">
                  <c:v>-1.17708797108034E-2</c:v>
                </c:pt>
                <c:pt idx="14">
                  <c:v>8.0578221816166598E-2</c:v>
                </c:pt>
                <c:pt idx="15">
                  <c:v>4.9285798296783999E-2</c:v>
                </c:pt>
                <c:pt idx="16">
                  <c:v>9.1008791085881904E-2</c:v>
                </c:pt>
                <c:pt idx="17">
                  <c:v>4.9434665632622797E-2</c:v>
                </c:pt>
                <c:pt idx="18">
                  <c:v>0.100349479947191</c:v>
                </c:pt>
                <c:pt idx="19">
                  <c:v>7.0521234901191401E-2</c:v>
                </c:pt>
                <c:pt idx="20">
                  <c:v>6.7983341933154098E-2</c:v>
                </c:pt>
                <c:pt idx="21">
                  <c:v>2.06782954218723E-2</c:v>
                </c:pt>
                <c:pt idx="22">
                  <c:v>1.13131501895356E-2</c:v>
                </c:pt>
                <c:pt idx="23">
                  <c:v>2.7797142822626901E-2</c:v>
                </c:pt>
                <c:pt idx="24">
                  <c:v>6.3084560242021595E-2</c:v>
                </c:pt>
                <c:pt idx="25">
                  <c:v>8.5394287105372099E-2</c:v>
                </c:pt>
                <c:pt idx="26">
                  <c:v>0.14082717069683501</c:v>
                </c:pt>
                <c:pt idx="27">
                  <c:v>-9.45491927451436E-3</c:v>
                </c:pt>
                <c:pt idx="28">
                  <c:v>2.0879647617853901E-2</c:v>
                </c:pt>
                <c:pt idx="29">
                  <c:v>-1.21854834548929E-2</c:v>
                </c:pt>
                <c:pt idx="30">
                  <c:v>-7.52524078693763E-2</c:v>
                </c:pt>
                <c:pt idx="31">
                  <c:v>-6.7765440268958393E-2</c:v>
                </c:pt>
                <c:pt idx="32">
                  <c:v>8.7467812487889401E-2</c:v>
                </c:pt>
                <c:pt idx="33">
                  <c:v>2.4152368625897501E-2</c:v>
                </c:pt>
                <c:pt idx="34">
                  <c:v>2.8808539218625299E-2</c:v>
                </c:pt>
                <c:pt idx="35">
                  <c:v>8.6291962270352601E-2</c:v>
                </c:pt>
                <c:pt idx="36">
                  <c:v>7.8537724674047696E-2</c:v>
                </c:pt>
                <c:pt idx="37">
                  <c:v>3.4938003344333203E-2</c:v>
                </c:pt>
                <c:pt idx="38">
                  <c:v>7.2839218917868806E-2</c:v>
                </c:pt>
                <c:pt idx="39">
                  <c:v>7.9526980468456396E-2</c:v>
                </c:pt>
                <c:pt idx="40">
                  <c:v>9.6228199669160297E-2</c:v>
                </c:pt>
                <c:pt idx="41">
                  <c:v>6.3173734318019606E-2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c14:spPr>
              </c14:invertSolidFillFmt>
            </c:ext>
            <c:ext xmlns:c16="http://schemas.microsoft.com/office/drawing/2014/chart" uri="{C3380CC4-5D6E-409C-BE32-E72D297353CC}">
              <c16:uniqueId val="{00000017-28F5-4410-9A1B-83E21824DEF8}"/>
            </c:ext>
          </c:extLst>
        </c:ser>
        <c:dLbls>
          <c:showLegendKey val="0"/>
          <c:showVal val="0"/>
          <c:showCatName val="0"/>
          <c:showSerName val="0"/>
          <c:showPercent val="0"/>
          <c:showBubbleSize val="0"/>
        </c:dLbls>
        <c:gapWidth val="25"/>
        <c:axId val="41708928"/>
        <c:axId val="41723008"/>
      </c:barChart>
      <c:catAx>
        <c:axId val="41708928"/>
        <c:scaling>
          <c:orientation val="minMax"/>
        </c:scaling>
        <c:delete val="0"/>
        <c:axPos val="b"/>
        <c:numFmt formatCode="General" sourceLinked="0"/>
        <c:majorTickMark val="out"/>
        <c:minorTickMark val="none"/>
        <c:tickLblPos val="low"/>
        <c:crossAx val="41723008"/>
        <c:crosses val="autoZero"/>
        <c:auto val="0"/>
        <c:lblAlgn val="ctr"/>
        <c:lblOffset val="100"/>
        <c:noMultiLvlLbl val="1"/>
      </c:catAx>
      <c:valAx>
        <c:axId val="41723008"/>
        <c:scaling>
          <c:orientation val="minMax"/>
          <c:max val="0.30000000000000004"/>
          <c:min val="-0.15000000000000002"/>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5.000000000000001E-2"/>
        <c:minorUnit val="3.0000000000000006E-2"/>
      </c:valAx>
    </c:plotArea>
    <c:plotVisOnly val="1"/>
    <c:dispBlanksAs val="gap"/>
    <c:showDLblsOverMax val="0"/>
  </c:chart>
  <c:txPr>
    <a:bodyPr/>
    <a:lstStyle/>
    <a:p>
      <a:pPr>
        <a:defRPr sz="900" smtId="4294967295">
          <a:solidFill>
            <a:schemeClr val="tx1"/>
          </a:solidFill>
          <a:latin typeface="Arial" pitchFamily="34" charset="0"/>
          <a:cs typeface="Arial" pitchFamily="34" charset="0"/>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2"/>
                <c:pt idx="0">
                  <c:v>1981</c:v>
                </c:pt>
                <c:pt idx="4">
                  <c:v>1985</c:v>
                </c:pt>
                <c:pt idx="9">
                  <c:v>1990</c:v>
                </c:pt>
                <c:pt idx="14">
                  <c:v>1995</c:v>
                </c:pt>
                <c:pt idx="19">
                  <c:v>2000</c:v>
                </c:pt>
                <c:pt idx="24">
                  <c:v>2005</c:v>
                </c:pt>
                <c:pt idx="29">
                  <c:v>2010</c:v>
                </c:pt>
                <c:pt idx="34">
                  <c:v>2015</c:v>
                </c:pt>
                <c:pt idx="39">
                  <c:v>2020</c:v>
                </c:pt>
                <c:pt idx="41">
                  <c:v>2022</c:v>
                </c:pt>
              </c:numCache>
            </c:numRef>
          </c:cat>
          <c:val>
            <c:numRef>
              <c:f>Premiums[AU Size 5yr]</c:f>
              <c:numCache>
                <c:formatCode>0.00%</c:formatCode>
                <c:ptCount val="42"/>
                <c:pt idx="0">
                  <c:v>0.158645883145349</c:v>
                </c:pt>
                <c:pt idx="1">
                  <c:v>9.2572852791715302E-2</c:v>
                </c:pt>
                <c:pt idx="2">
                  <c:v>8.8321956064716794E-2</c:v>
                </c:pt>
                <c:pt idx="3">
                  <c:v>0.119400095713306</c:v>
                </c:pt>
                <c:pt idx="4">
                  <c:v>8.9130826701821403E-2</c:v>
                </c:pt>
                <c:pt idx="5">
                  <c:v>2.21028898473026E-2</c:v>
                </c:pt>
                <c:pt idx="6">
                  <c:v>-2.27508196974699E-2</c:v>
                </c:pt>
                <c:pt idx="7">
                  <c:v>-2.2171213483570099E-2</c:v>
                </c:pt>
                <c:pt idx="8">
                  <c:v>-0.115548756756527</c:v>
                </c:pt>
                <c:pt idx="9">
                  <c:v>-0.104420703543757</c:v>
                </c:pt>
                <c:pt idx="10">
                  <c:v>-0.10273349285861801</c:v>
                </c:pt>
                <c:pt idx="11">
                  <c:v>-4.74417714205249E-2</c:v>
                </c:pt>
                <c:pt idx="12">
                  <c:v>4.4167335415126203E-3</c:v>
                </c:pt>
                <c:pt idx="13">
                  <c:v>5.4851310870755801E-2</c:v>
                </c:pt>
                <c:pt idx="14">
                  <c:v>6.5148103497527199E-2</c:v>
                </c:pt>
                <c:pt idx="15">
                  <c:v>0.110227922863051</c:v>
                </c:pt>
                <c:pt idx="16">
                  <c:v>6.8410193539515607E-2</c:v>
                </c:pt>
                <c:pt idx="17">
                  <c:v>3.2722158986933101E-3</c:v>
                </c:pt>
                <c:pt idx="18">
                  <c:v>2.1348569214361599E-2</c:v>
                </c:pt>
                <c:pt idx="19">
                  <c:v>1.0514279973905701E-2</c:v>
                </c:pt>
                <c:pt idx="20">
                  <c:v>-2.2137059568738699E-2</c:v>
                </c:pt>
                <c:pt idx="21">
                  <c:v>2.3600489628362399E-2</c:v>
                </c:pt>
                <c:pt idx="22">
                  <c:v>8.2075424553075302E-2</c:v>
                </c:pt>
                <c:pt idx="23">
                  <c:v>8.35410181934024E-2</c:v>
                </c:pt>
                <c:pt idx="24">
                  <c:v>9.1373750682757701E-2</c:v>
                </c:pt>
                <c:pt idx="25">
                  <c:v>0.102856505504739</c:v>
                </c:pt>
                <c:pt idx="26">
                  <c:v>8.3672528088091697E-2</c:v>
                </c:pt>
                <c:pt idx="27">
                  <c:v>-1.75336330616029E-2</c:v>
                </c:pt>
                <c:pt idx="28">
                  <c:v>-5.6310928346161599E-3</c:v>
                </c:pt>
                <c:pt idx="29">
                  <c:v>2.4191502231106599E-2</c:v>
                </c:pt>
                <c:pt idx="30">
                  <c:v>-3.9321919846135901E-3</c:v>
                </c:pt>
                <c:pt idx="31">
                  <c:v>-1.49442228494444E-2</c:v>
                </c:pt>
                <c:pt idx="32">
                  <c:v>9.7311825909505208E-3</c:v>
                </c:pt>
                <c:pt idx="33">
                  <c:v>-3.4959261456279297E-2</c:v>
                </c:pt>
                <c:pt idx="34">
                  <c:v>-3.6590199117148697E-2</c:v>
                </c:pt>
                <c:pt idx="35">
                  <c:v>-2.1986291334822598E-2</c:v>
                </c:pt>
                <c:pt idx="36">
                  <c:v>-4.7836740543918399E-3</c:v>
                </c:pt>
                <c:pt idx="37">
                  <c:v>6.64689230108095E-4</c:v>
                </c:pt>
                <c:pt idx="38">
                  <c:v>9.6081424453147192E-3</c:v>
                </c:pt>
                <c:pt idx="39">
                  <c:v>2.3660591929280099E-2</c:v>
                </c:pt>
                <c:pt idx="40">
                  <c:v>3.1817618111813301E-2</c:v>
                </c:pt>
                <c:pt idx="41">
                  <c:v>-1.43086439611702E-2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F71E-464C-92E6-ADA25F0FEA98}"/>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30000000000000004"/>
          <c:min val="-0.15000000000000002"/>
        </c:scaling>
        <c:delete val="0"/>
        <c:axPos val="l"/>
        <c:numFmt formatCode="0%" sourceLinked="0"/>
        <c:majorTickMark val="out"/>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69616608"/>
        <c:crosses val="autoZero"/>
        <c:crossBetween val="between"/>
        <c:majorUnit val="5.000000000000001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solidFill>
            <a:schemeClr val="tx1"/>
          </a:solidFill>
          <a:latin typeface="Arial" pitchFamily="34" charset="0"/>
          <a:cs typeface="Arial" pitchFamily="34" charset="0"/>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2"/>
                <c:pt idx="0">
                  <c:v>1981</c:v>
                </c:pt>
                <c:pt idx="4">
                  <c:v>1985</c:v>
                </c:pt>
                <c:pt idx="9">
                  <c:v>1990</c:v>
                </c:pt>
                <c:pt idx="14">
                  <c:v>1995</c:v>
                </c:pt>
                <c:pt idx="19">
                  <c:v>2000</c:v>
                </c:pt>
                <c:pt idx="24">
                  <c:v>2005</c:v>
                </c:pt>
                <c:pt idx="29">
                  <c:v>2010</c:v>
                </c:pt>
                <c:pt idx="34">
                  <c:v>2015</c:v>
                </c:pt>
                <c:pt idx="39">
                  <c:v>2020</c:v>
                </c:pt>
                <c:pt idx="41">
                  <c:v>2022</c:v>
                </c:pt>
              </c:numCache>
            </c:numRef>
          </c:cat>
          <c:val>
            <c:numRef>
              <c:f>Premiums[AU Price 5yr]</c:f>
              <c:numCache>
                <c:formatCode>0.00%</c:formatCode>
                <c:ptCount val="42"/>
                <c:pt idx="0">
                  <c:v>0.163093651820894</c:v>
                </c:pt>
                <c:pt idx="1">
                  <c:v>9.9987137595885206E-2</c:v>
                </c:pt>
                <c:pt idx="2">
                  <c:v>0.17838043369370499</c:v>
                </c:pt>
                <c:pt idx="3">
                  <c:v>0.211023729905117</c:v>
                </c:pt>
                <c:pt idx="4">
                  <c:v>0.24827833794380699</c:v>
                </c:pt>
                <c:pt idx="5">
                  <c:v>8.4519575390669802E-2</c:v>
                </c:pt>
                <c:pt idx="6">
                  <c:v>0.12524720800320199</c:v>
                </c:pt>
                <c:pt idx="7">
                  <c:v>9.6846962631421896E-2</c:v>
                </c:pt>
                <c:pt idx="8">
                  <c:v>8.8457894332905296E-2</c:v>
                </c:pt>
                <c:pt idx="9">
                  <c:v>-1.25286205231958E-2</c:v>
                </c:pt>
                <c:pt idx="10">
                  <c:v>6.0667898119648699E-2</c:v>
                </c:pt>
                <c:pt idx="11">
                  <c:v>6.3150151194009602E-2</c:v>
                </c:pt>
                <c:pt idx="12">
                  <c:v>5.8429139045461903E-2</c:v>
                </c:pt>
                <c:pt idx="13">
                  <c:v>5.26893169068154E-2</c:v>
                </c:pt>
                <c:pt idx="14">
                  <c:v>0.15830701586784299</c:v>
                </c:pt>
                <c:pt idx="15">
                  <c:v>0.109832361948206</c:v>
                </c:pt>
                <c:pt idx="16">
                  <c:v>0.103078784446831</c:v>
                </c:pt>
                <c:pt idx="17">
                  <c:v>3.4505907133770802E-2</c:v>
                </c:pt>
                <c:pt idx="18">
                  <c:v>5.8485488519574899E-2</c:v>
                </c:pt>
                <c:pt idx="19">
                  <c:v>4.1590558764983403E-2</c:v>
                </c:pt>
                <c:pt idx="20">
                  <c:v>7.5372334298531296E-2</c:v>
                </c:pt>
                <c:pt idx="21">
                  <c:v>9.2591595461819498E-2</c:v>
                </c:pt>
                <c:pt idx="22">
                  <c:v>0.114098951762023</c:v>
                </c:pt>
                <c:pt idx="23">
                  <c:v>0.12172416446561</c:v>
                </c:pt>
                <c:pt idx="24">
                  <c:v>8.0768932329915402E-2</c:v>
                </c:pt>
                <c:pt idx="25">
                  <c:v>7.3787092064487206E-2</c:v>
                </c:pt>
                <c:pt idx="26">
                  <c:v>-4.8011079453843301E-2</c:v>
                </c:pt>
                <c:pt idx="27">
                  <c:v>-5.8578339685311703E-2</c:v>
                </c:pt>
                <c:pt idx="28">
                  <c:v>-5.5922538889912297E-2</c:v>
                </c:pt>
                <c:pt idx="29">
                  <c:v>-3.6246754583936697E-2</c:v>
                </c:pt>
                <c:pt idx="30">
                  <c:v>-3.2443457965985897E-2</c:v>
                </c:pt>
                <c:pt idx="31">
                  <c:v>1.7626312036905099E-2</c:v>
                </c:pt>
                <c:pt idx="32">
                  <c:v>2.12804921968839E-2</c:v>
                </c:pt>
                <c:pt idx="33">
                  <c:v>8.0000025692372693E-3</c:v>
                </c:pt>
                <c:pt idx="34">
                  <c:v>-4.3358307921934599E-3</c:v>
                </c:pt>
                <c:pt idx="35">
                  <c:v>3.6135594186688803E-2</c:v>
                </c:pt>
                <c:pt idx="36">
                  <c:v>2.17617016825036E-2</c:v>
                </c:pt>
                <c:pt idx="37">
                  <c:v>2.5206561968789599E-2</c:v>
                </c:pt>
                <c:pt idx="38">
                  <c:v>-7.2338258759614398E-3</c:v>
                </c:pt>
                <c:pt idx="39">
                  <c:v>-4.69398806388059E-2</c:v>
                </c:pt>
                <c:pt idx="40">
                  <c:v>-9.4975346039494202E-2</c:v>
                </c:pt>
                <c:pt idx="41">
                  <c:v>-2.2505066340743299E-2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3305-4D61-ABE6-7690511B6522}"/>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30000000000000004"/>
          <c:min val="-0.15000000000000002"/>
        </c:scaling>
        <c:delete val="0"/>
        <c:axPos val="l"/>
        <c:numFmt formatCode="0%" sourceLinked="0"/>
        <c:majorTickMark val="out"/>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69616608"/>
        <c:crosses val="autoZero"/>
        <c:crossBetween val="between"/>
        <c:majorUnit val="5.000000000000001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solidFill>
            <a:schemeClr val="tx1"/>
          </a:solidFill>
          <a:latin typeface="Arial" pitchFamily="34" charset="0"/>
          <a:cs typeface="Arial" pitchFamily="34" charset="0"/>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673454344272614E-2"/>
          <c:y val="3.1703885644674301E-2"/>
          <c:w val="0.93779736757278442"/>
          <c:h val="0.90989857912063599"/>
        </c:manualLayout>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36"/>
                <c:pt idx="0">
                  <c:v>1987</c:v>
                </c:pt>
                <c:pt idx="3">
                  <c:v>1990</c:v>
                </c:pt>
                <c:pt idx="8">
                  <c:v>1995</c:v>
                </c:pt>
                <c:pt idx="13">
                  <c:v>2000</c:v>
                </c:pt>
                <c:pt idx="18">
                  <c:v>2005</c:v>
                </c:pt>
                <c:pt idx="23">
                  <c:v>2010</c:v>
                </c:pt>
                <c:pt idx="28">
                  <c:v>2015</c:v>
                </c:pt>
                <c:pt idx="33">
                  <c:v>2020</c:v>
                </c:pt>
                <c:pt idx="35">
                  <c:v>2022</c:v>
                </c:pt>
              </c:numCache>
            </c:numRef>
          </c:cat>
          <c:val>
            <c:numRef>
              <c:f>Premiums[AU Prof 5yr]</c:f>
              <c:numCache>
                <c:formatCode>0.00%</c:formatCode>
                <c:ptCount val="36"/>
                <c:pt idx="0">
                  <c:v>9.2533313853519206E-2</c:v>
                </c:pt>
                <c:pt idx="1">
                  <c:v>0.15249176856566701</c:v>
                </c:pt>
                <c:pt idx="2">
                  <c:v>0.157492683526094</c:v>
                </c:pt>
                <c:pt idx="3">
                  <c:v>0.17531276112048599</c:v>
                </c:pt>
                <c:pt idx="4">
                  <c:v>0.16197908627400201</c:v>
                </c:pt>
                <c:pt idx="5">
                  <c:v>0.116846186018112</c:v>
                </c:pt>
                <c:pt idx="6">
                  <c:v>4.4171447701161902E-2</c:v>
                </c:pt>
                <c:pt idx="7">
                  <c:v>2.8439705065106399E-2</c:v>
                </c:pt>
                <c:pt idx="8">
                  <c:v>-3.5285009917759701E-2</c:v>
                </c:pt>
                <c:pt idx="9">
                  <c:v>-4.3813768077878299E-3</c:v>
                </c:pt>
                <c:pt idx="10">
                  <c:v>4.4164811131215197E-2</c:v>
                </c:pt>
                <c:pt idx="11">
                  <c:v>5.0962183445199399E-2</c:v>
                </c:pt>
                <c:pt idx="12">
                  <c:v>1.2634228797174799E-2</c:v>
                </c:pt>
                <c:pt idx="13">
                  <c:v>6.0855302000490698E-2</c:v>
                </c:pt>
                <c:pt idx="14">
                  <c:v>8.2587128598890197E-2</c:v>
                </c:pt>
                <c:pt idx="15">
                  <c:v>6.2886004113004407E-2</c:v>
                </c:pt>
                <c:pt idx="16">
                  <c:v>5.25900059577524E-2</c:v>
                </c:pt>
                <c:pt idx="17">
                  <c:v>7.55898537010362E-2</c:v>
                </c:pt>
                <c:pt idx="18">
                  <c:v>6.2190775040728001E-2</c:v>
                </c:pt>
                <c:pt idx="19">
                  <c:v>1.7769461982963801E-2</c:v>
                </c:pt>
                <c:pt idx="20">
                  <c:v>2.2387355362894198E-2</c:v>
                </c:pt>
                <c:pt idx="21">
                  <c:v>8.6272343134510501E-2</c:v>
                </c:pt>
                <c:pt idx="22">
                  <c:v>4.1634522947027401E-2</c:v>
                </c:pt>
                <c:pt idx="23">
                  <c:v>-4.9959472079625896E-3</c:v>
                </c:pt>
                <c:pt idx="24">
                  <c:v>3.6733683057829397E-2</c:v>
                </c:pt>
                <c:pt idx="25">
                  <c:v>6.0218336671662501E-2</c:v>
                </c:pt>
                <c:pt idx="26">
                  <c:v>8.5887678311098396E-3</c:v>
                </c:pt>
                <c:pt idx="27">
                  <c:v>4.7152935560848201E-2</c:v>
                </c:pt>
                <c:pt idx="28">
                  <c:v>6.4616782414941398E-2</c:v>
                </c:pt>
                <c:pt idx="29">
                  <c:v>1.2450789036362099E-2</c:v>
                </c:pt>
                <c:pt idx="30">
                  <c:v>-4.9238652062122003E-2</c:v>
                </c:pt>
                <c:pt idx="31">
                  <c:v>-3.1633702583151901E-2</c:v>
                </c:pt>
                <c:pt idx="32">
                  <c:v>-1.8092606439269701E-2</c:v>
                </c:pt>
                <c:pt idx="33">
                  <c:v>-1.31240895329983E-2</c:v>
                </c:pt>
                <c:pt idx="34">
                  <c:v>9.3436165747560196E-3</c:v>
                </c:pt>
                <c:pt idx="35">
                  <c:v>3.6679293716877601E-2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4F84-466E-8ABD-0862B22E3344}"/>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30000000000000004"/>
          <c:min val="-0.15000000000000002"/>
        </c:scaling>
        <c:delete val="0"/>
        <c:axPos val="l"/>
        <c:numFmt formatCode="0%" sourceLinked="0"/>
        <c:majorTickMark val="out"/>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69616608"/>
        <c:crosses val="autoZero"/>
        <c:crossBetween val="between"/>
        <c:majorUnit val="5.000000000000001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solidFill>
            <a:schemeClr val="tx1"/>
          </a:solidFill>
          <a:latin typeface="Arial" pitchFamily="34" charset="0"/>
          <a:cs typeface="Arial" pitchFamily="34" charset="0"/>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3.7926394492387772E-2"/>
          <c:y val="7.8651688992977142E-2"/>
          <c:w val="0.95035403966903687"/>
          <c:h val="0.86516851186752319"/>
        </c:manualLayout>
      </c:layout>
      <c:barChart>
        <c:barDir val="col"/>
        <c:grouping val="clustered"/>
        <c:varyColors val="0"/>
        <c:ser>
          <c:idx val="0"/>
          <c:order val="0"/>
          <c:tx>
            <c:strRef>
              <c:f>Sheet1!$B$1</c:f>
              <c:strCache>
                <c:ptCount val="1"/>
                <c:pt idx="0">
                  <c:v>US Market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FFC-4CF8-8442-CCD1D23879DF}"/>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FFC-4CF8-8442-CCD1D23879DF}"/>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FFC-4CF8-8442-CCD1D23879DF}"/>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1FFC-4CF8-8442-CCD1D23879DF}"/>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1FFC-4CF8-8442-CCD1D23879DF}"/>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1FFC-4CF8-8442-CCD1D23879DF}"/>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1FFC-4CF8-8442-CCD1D23879DF}"/>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1FFC-4CF8-8442-CCD1D23879DF}"/>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1FFC-4CF8-8442-CCD1D23879DF}"/>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1FFC-4CF8-8442-CCD1D23879DF}"/>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1FFC-4CF8-8442-CCD1D23879DF}"/>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1FFC-4CF8-8442-CCD1D23879DF}"/>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1FFC-4CF8-8442-CCD1D23879DF}"/>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1FFC-4CF8-8442-CCD1D23879DF}"/>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1FFC-4CF8-8442-CCD1D23879DF}"/>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1FFC-4CF8-8442-CCD1D23879DF}"/>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1FFC-4CF8-8442-CCD1D23879DF}"/>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1FFC-4CF8-8442-CCD1D23879DF}"/>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1FFC-4CF8-8442-CCD1D23879DF}"/>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1FFC-4CF8-8442-CCD1D23879DF}"/>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1FFC-4CF8-8442-CCD1D23879DF}"/>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1FFC-4CF8-8442-CCD1D23879DF}"/>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1FFC-4CF8-8442-CCD1D23879DF}"/>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1FFC-4CF8-8442-CCD1D23879DF}"/>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1FFC-4CF8-8442-CCD1D23879DF}"/>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1FFC-4CF8-8442-CCD1D23879DF}"/>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1FFC-4CF8-8442-CCD1D23879DF}"/>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1FFC-4CF8-8442-CCD1D23879DF}"/>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1FFC-4CF8-8442-CCD1D23879DF}"/>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1FFC-4CF8-8442-CCD1D23879DF}"/>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1FFC-4CF8-8442-CCD1D23879DF}"/>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1FFC-4CF8-8442-CCD1D23879DF}"/>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1FFC-4CF8-8442-CCD1D23879DF}"/>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1FFC-4CF8-8442-CCD1D23879DF}"/>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1FFC-4CF8-8442-CCD1D23879DF}"/>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1FFC-4CF8-8442-CCD1D23879DF}"/>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1FFC-4CF8-8442-CCD1D23879DF}"/>
              </c:ext>
            </c:extLst>
          </c:dPt>
          <c:cat>
            <c:numRef>
              <c:f>Sheet1!$A$2:$A$92</c:f>
              <c:numCache>
                <c:formatCode>General</c:formatCode>
                <c:ptCount val="91"/>
                <c:pt idx="0">
                  <c:v>1932</c:v>
                </c:pt>
                <c:pt idx="3">
                  <c:v>1935</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Sheet1!$B$2:$B$92</c:f>
              <c:numCache>
                <c:formatCode>General</c:formatCode>
                <c:ptCount val="91"/>
                <c:pt idx="0">
                  <c:v>-0.18003141442600301</c:v>
                </c:pt>
                <c:pt idx="1">
                  <c:v>-0.15216535524149399</c:v>
                </c:pt>
                <c:pt idx="2">
                  <c:v>-0.109177705586361</c:v>
                </c:pt>
                <c:pt idx="3">
                  <c:v>3.31532387301487E-2</c:v>
                </c:pt>
                <c:pt idx="4">
                  <c:v>0.22978177499678701</c:v>
                </c:pt>
                <c:pt idx="5">
                  <c:v>0.15060562104658201</c:v>
                </c:pt>
                <c:pt idx="6">
                  <c:v>0.105342328684242</c:v>
                </c:pt>
                <c:pt idx="7">
                  <c:v>0.104583100795831</c:v>
                </c:pt>
                <c:pt idx="8">
                  <c:v>1.04059626620561E-2</c:v>
                </c:pt>
                <c:pt idx="9">
                  <c:v>-6.5258810511499704E-2</c:v>
                </c:pt>
                <c:pt idx="10">
                  <c:v>4.9519490625126603E-2</c:v>
                </c:pt>
                <c:pt idx="11">
                  <c:v>4.8591121470116898E-2</c:v>
                </c:pt>
                <c:pt idx="12">
                  <c:v>8.34768615656927E-2</c:v>
                </c:pt>
                <c:pt idx="13">
                  <c:v>0.17362268334123501</c:v>
                </c:pt>
                <c:pt idx="14">
                  <c:v>0.18360352014183601</c:v>
                </c:pt>
                <c:pt idx="15">
                  <c:v>0.15528133745155101</c:v>
                </c:pt>
                <c:pt idx="16">
                  <c:v>0.102086384610419</c:v>
                </c:pt>
                <c:pt idx="17">
                  <c:v>9.8622631319501303E-2</c:v>
                </c:pt>
                <c:pt idx="18">
                  <c:v>8.2706968904334502E-2</c:v>
                </c:pt>
                <c:pt idx="19">
                  <c:v>0.13727909920989601</c:v>
                </c:pt>
                <c:pt idx="20">
                  <c:v>0.15641351423457001</c:v>
                </c:pt>
                <c:pt idx="21">
                  <c:v>0.15184574485136099</c:v>
                </c:pt>
                <c:pt idx="22">
                  <c:v>0.205367667398939</c:v>
                </c:pt>
                <c:pt idx="23">
                  <c:v>0.195613926831081</c:v>
                </c:pt>
                <c:pt idx="24">
                  <c:v>0.16788980802999701</c:v>
                </c:pt>
                <c:pt idx="25">
                  <c:v>0.11124558912717</c:v>
                </c:pt>
                <c:pt idx="26">
                  <c:v>0.197178657715606</c:v>
                </c:pt>
                <c:pt idx="27">
                  <c:v>0.125179138991347</c:v>
                </c:pt>
                <c:pt idx="28">
                  <c:v>7.4955329170886403E-2</c:v>
                </c:pt>
                <c:pt idx="29">
                  <c:v>0.110915909912363</c:v>
                </c:pt>
                <c:pt idx="30">
                  <c:v>0.11131468789349901</c:v>
                </c:pt>
                <c:pt idx="31">
                  <c:v>6.7741196408489995E-2</c:v>
                </c:pt>
                <c:pt idx="32">
                  <c:v>7.2958192551551407E-2</c:v>
                </c:pt>
                <c:pt idx="33">
                  <c:v>9.7818400084465101E-2</c:v>
                </c:pt>
                <c:pt idx="34">
                  <c:v>2.0512894580104499E-2</c:v>
                </c:pt>
                <c:pt idx="35">
                  <c:v>9.6291689608089898E-2</c:v>
                </c:pt>
                <c:pt idx="36">
                  <c:v>7.8746123770663506E-2</c:v>
                </c:pt>
                <c:pt idx="37">
                  <c:v>1.4747744791707E-2</c:v>
                </c:pt>
                <c:pt idx="38">
                  <c:v>-1.8738142527875899E-2</c:v>
                </c:pt>
                <c:pt idx="39">
                  <c:v>3.3264378349605599E-2</c:v>
                </c:pt>
                <c:pt idx="40">
                  <c:v>1.3323109438704499E-2</c:v>
                </c:pt>
                <c:pt idx="41">
                  <c:v>-6.1189387023623303E-2</c:v>
                </c:pt>
                <c:pt idx="42">
                  <c:v>-0.10469646948507801</c:v>
                </c:pt>
                <c:pt idx="43">
                  <c:v>-3.9414203374734197E-2</c:v>
                </c:pt>
                <c:pt idx="44">
                  <c:v>-2.2524151413022098E-2</c:v>
                </c:pt>
                <c:pt idx="45">
                  <c:v>-6.3350911254540301E-2</c:v>
                </c:pt>
                <c:pt idx="46">
                  <c:v>-3.6142936184055999E-3</c:v>
                </c:pt>
                <c:pt idx="47">
                  <c:v>0.111531868650272</c:v>
                </c:pt>
                <c:pt idx="48">
                  <c:v>9.2388937884201605E-2</c:v>
                </c:pt>
                <c:pt idx="49">
                  <c:v>1.09786337765487E-2</c:v>
                </c:pt>
                <c:pt idx="50">
                  <c:v>5.0647069982942397E-2</c:v>
                </c:pt>
                <c:pt idx="51">
                  <c:v>7.64625623726536E-2</c:v>
                </c:pt>
                <c:pt idx="52">
                  <c:v>3.6966948712033897E-2</c:v>
                </c:pt>
                <c:pt idx="53">
                  <c:v>4.2775877366190797E-2</c:v>
                </c:pt>
                <c:pt idx="54">
                  <c:v>0.103044687506699</c:v>
                </c:pt>
                <c:pt idx="55">
                  <c:v>7.20063261099506E-2</c:v>
                </c:pt>
                <c:pt idx="56">
                  <c:v>6.8074197138537698E-2</c:v>
                </c:pt>
                <c:pt idx="57">
                  <c:v>0.121360129207096</c:v>
                </c:pt>
                <c:pt idx="58">
                  <c:v>4.1725690805897199E-2</c:v>
                </c:pt>
                <c:pt idx="59">
                  <c:v>7.6161759760158002E-2</c:v>
                </c:pt>
                <c:pt idx="60">
                  <c:v>9.7873981782985203E-2</c:v>
                </c:pt>
                <c:pt idx="61">
                  <c:v>9.1165445599822301E-2</c:v>
                </c:pt>
                <c:pt idx="62">
                  <c:v>4.2831046225513501E-2</c:v>
                </c:pt>
                <c:pt idx="63">
                  <c:v>0.13250756097364899</c:v>
                </c:pt>
                <c:pt idx="64">
                  <c:v>0.108470815383219</c:v>
                </c:pt>
                <c:pt idx="65">
                  <c:v>0.14687389505051601</c:v>
                </c:pt>
                <c:pt idx="66">
                  <c:v>0.17004263591674401</c:v>
                </c:pt>
                <c:pt idx="67">
                  <c:v>0.22512278467491401</c:v>
                </c:pt>
                <c:pt idx="68">
                  <c:v>0.117468731027454</c:v>
                </c:pt>
                <c:pt idx="69">
                  <c:v>4.9366659875157599E-2</c:v>
                </c:pt>
                <c:pt idx="70">
                  <c:v>-4.9633288771143501E-2</c:v>
                </c:pt>
                <c:pt idx="71">
                  <c:v>-3.0280830226721699E-2</c:v>
                </c:pt>
                <c:pt idx="72">
                  <c:v>-4.5610127910706399E-2</c:v>
                </c:pt>
                <c:pt idx="73">
                  <c:v>-3.24084435475269E-3</c:v>
                </c:pt>
                <c:pt idx="74">
                  <c:v>5.00808590869148E-2</c:v>
                </c:pt>
                <c:pt idx="75">
                  <c:v>0.108748567967991</c:v>
                </c:pt>
                <c:pt idx="76">
                  <c:v>-4.7799274545082301E-2</c:v>
                </c:pt>
                <c:pt idx="77">
                  <c:v>-1.82696978612003E-2</c:v>
                </c:pt>
                <c:pt idx="78">
                  <c:v>8.3548762360730108E-3</c:v>
                </c:pt>
                <c:pt idx="79">
                  <c:v>-1.0380474428978799E-2</c:v>
                </c:pt>
                <c:pt idx="80">
                  <c:v>1.8108088054951801E-2</c:v>
                </c:pt>
                <c:pt idx="81">
                  <c:v>0.18887952305634401</c:v>
                </c:pt>
                <c:pt idx="82">
                  <c:v>0.15646240424316499</c:v>
                </c:pt>
                <c:pt idx="83">
                  <c:v>0.120183477918204</c:v>
                </c:pt>
                <c:pt idx="84">
                  <c:v>0.14749788381544601</c:v>
                </c:pt>
                <c:pt idx="85">
                  <c:v>0.157600643576671</c:v>
                </c:pt>
                <c:pt idx="86">
                  <c:v>7.4696523857334302E-2</c:v>
                </c:pt>
                <c:pt idx="87">
                  <c:v>0.104402289083078</c:v>
                </c:pt>
                <c:pt idx="88">
                  <c:v>0.15253692682367001</c:v>
                </c:pt>
                <c:pt idx="89">
                  <c:v>0.17284409843083701</c:v>
                </c:pt>
                <c:pt idx="90">
                  <c:v>7.4733998221002504E-2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1FFC-4CF8-8442-CCD1D23879DF}"/>
            </c:ext>
          </c:extLst>
        </c:ser>
        <c:ser>
          <c:idx val="1"/>
          <c:order val="1"/>
          <c:tx>
            <c:strRef>
              <c:f>Sheet1!$C$1</c:f>
              <c:strCache>
                <c:ptCount val="1"/>
                <c:pt idx="0">
                  <c:v>Negative</c:v>
                </c:pt>
              </c:strCache>
            </c:strRef>
          </c:tx>
          <c:spPr>
            <a:solidFill>
              <a:srgbClr val="B7312C"/>
            </a:solidFill>
          </c:spPr>
          <c:invertIfNegative val="0"/>
          <c:cat>
            <c:numRef>
              <c:f>Sheet1!$A$2:$A$92</c:f>
              <c:numCache>
                <c:formatCode>General</c:formatCode>
                <c:ptCount val="91"/>
                <c:pt idx="0">
                  <c:v>1932</c:v>
                </c:pt>
                <c:pt idx="3">
                  <c:v>1935</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Sheet1!$C$2:$C$92</c:f>
              <c:numCache>
                <c:formatCode>General</c:formatCode>
                <c:ptCount val="91"/>
                <c:pt idx="0">
                  <c:v>-0.18003141442600301</c:v>
                </c:pt>
                <c:pt idx="1">
                  <c:v>-0.15216535524149399</c:v>
                </c:pt>
                <c:pt idx="2">
                  <c:v>-0.109177705586361</c:v>
                </c:pt>
                <c:pt idx="3">
                  <c:v>0</c:v>
                </c:pt>
                <c:pt idx="4">
                  <c:v>0</c:v>
                </c:pt>
                <c:pt idx="5">
                  <c:v>0</c:v>
                </c:pt>
                <c:pt idx="6">
                  <c:v>0</c:v>
                </c:pt>
                <c:pt idx="7">
                  <c:v>0</c:v>
                </c:pt>
                <c:pt idx="8">
                  <c:v>0</c:v>
                </c:pt>
                <c:pt idx="9">
                  <c:v>-6.5258810511499704E-2</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-1.8738142527875899E-2</c:v>
                </c:pt>
                <c:pt idx="39">
                  <c:v>0</c:v>
                </c:pt>
                <c:pt idx="40">
                  <c:v>0</c:v>
                </c:pt>
                <c:pt idx="41">
                  <c:v>-6.1189387023623303E-2</c:v>
                </c:pt>
                <c:pt idx="42">
                  <c:v>-0.10469646948507801</c:v>
                </c:pt>
                <c:pt idx="43">
                  <c:v>-3.9414203374734197E-2</c:v>
                </c:pt>
                <c:pt idx="44">
                  <c:v>-2.2524151413022098E-2</c:v>
                </c:pt>
                <c:pt idx="45">
                  <c:v>-6.3350911254540301E-2</c:v>
                </c:pt>
                <c:pt idx="46">
                  <c:v>-3.6142936184055999E-3</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-4.9633288771143501E-2</c:v>
                </c:pt>
                <c:pt idx="71">
                  <c:v>-3.0280830226721699E-2</c:v>
                </c:pt>
                <c:pt idx="72">
                  <c:v>-4.5610127910706399E-2</c:v>
                </c:pt>
                <c:pt idx="73">
                  <c:v>-3.24084435475269E-3</c:v>
                </c:pt>
                <c:pt idx="74">
                  <c:v>0</c:v>
                </c:pt>
                <c:pt idx="75">
                  <c:v>0</c:v>
                </c:pt>
                <c:pt idx="76">
                  <c:v>-4.7799274545082301E-2</c:v>
                </c:pt>
                <c:pt idx="77">
                  <c:v>-1.82696978612003E-2</c:v>
                </c:pt>
                <c:pt idx="78">
                  <c:v>0</c:v>
                </c:pt>
                <c:pt idx="79">
                  <c:v>-1.0380474428978799E-2</c:v>
                </c:pt>
                <c:pt idx="80">
                  <c:v>0</c:v>
                </c:pt>
                <c:pt idx="81">
                  <c:v>0</c:v>
                </c:pt>
                <c:pt idx="82">
                  <c:v>0</c:v>
                </c:pt>
                <c:pt idx="83">
                  <c:v>0</c:v>
                </c:pt>
                <c:pt idx="84">
                  <c:v>0</c:v>
                </c:pt>
                <c:pt idx="85">
                  <c:v>0</c:v>
                </c:pt>
                <c:pt idx="86">
                  <c:v>0</c:v>
                </c:pt>
                <c:pt idx="87">
                  <c:v>0</c:v>
                </c:pt>
                <c:pt idx="88">
                  <c:v>0</c:v>
                </c:pt>
                <c:pt idx="89">
                  <c:v>0</c:v>
                </c:pt>
                <c:pt idx="9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1FFC-4CF8-8442-CCD1D23879DF}"/>
            </c:ext>
          </c:extLst>
        </c:ser>
        <c:dLbls>
          <c:showLegendKey val="0"/>
          <c:showVal val="0"/>
          <c:showCatName val="0"/>
          <c:showSerName val="0"/>
          <c:showPercent val="0"/>
          <c:showBubbleSize val="0"/>
        </c:dLbls>
        <c:gapWidth val="24"/>
        <c:overlap val="100"/>
        <c:axId val="373005312"/>
        <c:axId val="373019392"/>
      </c:barChart>
      <c:catAx>
        <c:axId val="373005312"/>
        <c:scaling>
          <c:orientation val="minMax"/>
        </c:scaling>
        <c:delete val="0"/>
        <c:axPos val="b"/>
        <c:numFmt formatCode="General" sourceLinked="1"/>
        <c:majorTickMark val="none"/>
        <c:minorTickMark val="none"/>
        <c:tickLblPos val="low"/>
        <c:crossAx val="373019392"/>
        <c:crosses val="autoZero"/>
        <c:auto val="0"/>
        <c:lblAlgn val="ctr"/>
        <c:lblOffset val="100"/>
        <c:noMultiLvlLbl val="0"/>
      </c:catAx>
      <c:valAx>
        <c:axId val="373019392"/>
        <c:scaling>
          <c:orientation val="minMax"/>
          <c:max val="0.3"/>
          <c:min val="-0.2"/>
        </c:scaling>
        <c:delete val="0"/>
        <c:axPos val="l"/>
        <c:title>
          <c:tx>
            <c:rich>
              <a:bodyPr/>
              <a:lstStyle/>
              <a:p>
                <a:pPr>
                  <a:defRPr sz="800" b="1" i="0" u="none" strike="noStrike" baseline="0">
                    <a:effectLst/>
                  </a:defRPr>
                </a:pPr>
                <a:r>
                  <a:rPr lang="en-US"/>
                  <a:t>Premiums</a:t>
                </a:r>
              </a:p>
            </c:rich>
          </c:tx>
          <c:overlay val="0"/>
        </c:title>
        <c:numFmt formatCode="0%" sourceLinked="0"/>
        <c:majorTickMark val="none"/>
        <c:minorTickMark val="none"/>
        <c:tickLblPos val="nextTo"/>
        <c:crossAx val="373005312"/>
        <c:crosses val="autoZero"/>
        <c:crossBetween val="between"/>
        <c:majorUnit val="0.1"/>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3.7926394492387772E-2"/>
          <c:y val="7.8651688992977142E-2"/>
          <c:w val="0.95035403966903687"/>
          <c:h val="0.86516851186752319"/>
        </c:manualLayout>
      </c:layout>
      <c:barChart>
        <c:barDir val="col"/>
        <c:grouping val="clustered"/>
        <c:varyColors val="0"/>
        <c:ser>
          <c:idx val="0"/>
          <c:order val="0"/>
          <c:tx>
            <c:strRef>
              <c:f>Sheet1!$B$1</c:f>
              <c:strCache>
                <c:ptCount val="1"/>
                <c:pt idx="0">
                  <c:v>US Size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C89-4B78-AC17-73275185F4D3}"/>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C89-4B78-AC17-73275185F4D3}"/>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C89-4B78-AC17-73275185F4D3}"/>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0C89-4B78-AC17-73275185F4D3}"/>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0C89-4B78-AC17-73275185F4D3}"/>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0C89-4B78-AC17-73275185F4D3}"/>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0C89-4B78-AC17-73275185F4D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0C89-4B78-AC17-73275185F4D3}"/>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0C89-4B78-AC17-73275185F4D3}"/>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0C89-4B78-AC17-73275185F4D3}"/>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0C89-4B78-AC17-73275185F4D3}"/>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0C89-4B78-AC17-73275185F4D3}"/>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0C89-4B78-AC17-73275185F4D3}"/>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0C89-4B78-AC17-73275185F4D3}"/>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0C89-4B78-AC17-73275185F4D3}"/>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0C89-4B78-AC17-73275185F4D3}"/>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0C89-4B78-AC17-73275185F4D3}"/>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0C89-4B78-AC17-73275185F4D3}"/>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0C89-4B78-AC17-73275185F4D3}"/>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0C89-4B78-AC17-73275185F4D3}"/>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0C89-4B78-AC17-73275185F4D3}"/>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0C89-4B78-AC17-73275185F4D3}"/>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0C89-4B78-AC17-73275185F4D3}"/>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0C89-4B78-AC17-73275185F4D3}"/>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0C89-4B78-AC17-73275185F4D3}"/>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0C89-4B78-AC17-73275185F4D3}"/>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0C89-4B78-AC17-73275185F4D3}"/>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0C89-4B78-AC17-73275185F4D3}"/>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0C89-4B78-AC17-73275185F4D3}"/>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0C89-4B78-AC17-73275185F4D3}"/>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0C89-4B78-AC17-73275185F4D3}"/>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0C89-4B78-AC17-73275185F4D3}"/>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0C89-4B78-AC17-73275185F4D3}"/>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0C89-4B78-AC17-73275185F4D3}"/>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0C89-4B78-AC17-73275185F4D3}"/>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0C89-4B78-AC17-73275185F4D3}"/>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0C89-4B78-AC17-73275185F4D3}"/>
              </c:ext>
            </c:extLst>
          </c:dPt>
          <c:cat>
            <c:numRef>
              <c:f>Sheet1!$A$2:$A$92</c:f>
              <c:numCache>
                <c:formatCode>General</c:formatCode>
                <c:ptCount val="91"/>
                <c:pt idx="0">
                  <c:v>1932</c:v>
                </c:pt>
                <c:pt idx="3">
                  <c:v>1935</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Sheet1!$B$2:$B$92</c:f>
              <c:numCache>
                <c:formatCode>General</c:formatCode>
                <c:ptCount val="91"/>
                <c:pt idx="0">
                  <c:v>-9.7507435684200394E-2</c:v>
                </c:pt>
                <c:pt idx="1">
                  <c:v>-4.64678346747327E-2</c:v>
                </c:pt>
                <c:pt idx="2">
                  <c:v>4.0112102354573201E-2</c:v>
                </c:pt>
                <c:pt idx="3">
                  <c:v>9.4493882070962903E-2</c:v>
                </c:pt>
                <c:pt idx="4">
                  <c:v>0.162231562816851</c:v>
                </c:pt>
                <c:pt idx="5">
                  <c:v>0.103418845959645</c:v>
                </c:pt>
                <c:pt idx="6">
                  <c:v>4.0817535028995003E-2</c:v>
                </c:pt>
                <c:pt idx="7">
                  <c:v>4.0617914033798099E-3</c:v>
                </c:pt>
                <c:pt idx="8">
                  <c:v>5.7941153170439899E-3</c:v>
                </c:pt>
                <c:pt idx="9">
                  <c:v>-1.74869567808527E-2</c:v>
                </c:pt>
                <c:pt idx="10">
                  <c:v>3.6899319937635698E-2</c:v>
                </c:pt>
                <c:pt idx="11">
                  <c:v>7.0687751840505797E-2</c:v>
                </c:pt>
                <c:pt idx="12">
                  <c:v>0.11431318000455799</c:v>
                </c:pt>
                <c:pt idx="13">
                  <c:v>0.15498503480641701</c:v>
                </c:pt>
                <c:pt idx="14">
                  <c:v>0.149098981941644</c:v>
                </c:pt>
                <c:pt idx="15">
                  <c:v>0.119051999245348</c:v>
                </c:pt>
                <c:pt idx="16">
                  <c:v>3.6931740616152502E-2</c:v>
                </c:pt>
                <c:pt idx="17">
                  <c:v>2.09135213500455E-3</c:v>
                </c:pt>
                <c:pt idx="18">
                  <c:v>-2.59594768456257E-2</c:v>
                </c:pt>
                <c:pt idx="19">
                  <c:v>-4.2452942788976801E-2</c:v>
                </c:pt>
                <c:pt idx="20">
                  <c:v>-4.6684801710580301E-2</c:v>
                </c:pt>
                <c:pt idx="21">
                  <c:v>-2.5857818498969998E-2</c:v>
                </c:pt>
                <c:pt idx="22">
                  <c:v>-2.1572612125229099E-2</c:v>
                </c:pt>
                <c:pt idx="23">
                  <c:v>-5.4245716371801998E-2</c:v>
                </c:pt>
                <c:pt idx="24">
                  <c:v>-2.8951371889739199E-2</c:v>
                </c:pt>
                <c:pt idx="25">
                  <c:v>-2.0533173402065698E-2</c:v>
                </c:pt>
                <c:pt idx="26">
                  <c:v>1.15292193083096E-2</c:v>
                </c:pt>
                <c:pt idx="27">
                  <c:v>1.6223169802648301E-2</c:v>
                </c:pt>
                <c:pt idx="28">
                  <c:v>2.61978898537212E-2</c:v>
                </c:pt>
                <c:pt idx="29">
                  <c:v>2.8776147073681101E-2</c:v>
                </c:pt>
                <c:pt idx="30">
                  <c:v>2.1111535401217199E-2</c:v>
                </c:pt>
                <c:pt idx="31">
                  <c:v>-1.6067266702466401E-2</c:v>
                </c:pt>
                <c:pt idx="32">
                  <c:v>-2.790041368484E-2</c:v>
                </c:pt>
                <c:pt idx="33">
                  <c:v>2.4015332033577599E-2</c:v>
                </c:pt>
                <c:pt idx="34">
                  <c:v>2.40905121032047E-2</c:v>
                </c:pt>
                <c:pt idx="35">
                  <c:v>0.13317740651110899</c:v>
                </c:pt>
                <c:pt idx="36">
                  <c:v>0.20139424483139101</c:v>
                </c:pt>
                <c:pt idx="37">
                  <c:v>0.133885198699535</c:v>
                </c:pt>
                <c:pt idx="38">
                  <c:v>4.54856575991942E-2</c:v>
                </c:pt>
                <c:pt idx="39">
                  <c:v>5.2388428298632002E-2</c:v>
                </c:pt>
                <c:pt idx="40">
                  <c:v>-5.5275204251011401E-2</c:v>
                </c:pt>
                <c:pt idx="41">
                  <c:v>-0.149756285657551</c:v>
                </c:pt>
                <c:pt idx="42">
                  <c:v>-0.10547054836776899</c:v>
                </c:pt>
                <c:pt idx="43">
                  <c:v>-5.4208930604181603E-2</c:v>
                </c:pt>
                <c:pt idx="44">
                  <c:v>-2.9489063923373599E-2</c:v>
                </c:pt>
                <c:pt idx="45">
                  <c:v>5.5192544192384597E-2</c:v>
                </c:pt>
                <c:pt idx="46">
                  <c:v>0.157929736657553</c:v>
                </c:pt>
                <c:pt idx="47">
                  <c:v>0.218796100904251</c:v>
                </c:pt>
                <c:pt idx="48">
                  <c:v>0.19555352534333501</c:v>
                </c:pt>
                <c:pt idx="49">
                  <c:v>0.166727936298387</c:v>
                </c:pt>
                <c:pt idx="50">
                  <c:v>0.12250719545547099</c:v>
                </c:pt>
                <c:pt idx="51">
                  <c:v>0.122812095437122</c:v>
                </c:pt>
                <c:pt idx="52">
                  <c:v>5.6665380633458703E-2</c:v>
                </c:pt>
                <c:pt idx="53">
                  <c:v>4.9178817070802301E-2</c:v>
                </c:pt>
                <c:pt idx="54">
                  <c:v>4.30585030617081E-3</c:v>
                </c:pt>
                <c:pt idx="55">
                  <c:v>-4.4961862240302103E-2</c:v>
                </c:pt>
                <c:pt idx="56">
                  <c:v>-5.5384217327216802E-2</c:v>
                </c:pt>
                <c:pt idx="57">
                  <c:v>-6.80085706664737E-2</c:v>
                </c:pt>
                <c:pt idx="58">
                  <c:v>-0.105476318756278</c:v>
                </c:pt>
                <c:pt idx="59">
                  <c:v>-6.4121865791265206E-2</c:v>
                </c:pt>
                <c:pt idx="60">
                  <c:v>-5.09492306687509E-4</c:v>
                </c:pt>
                <c:pt idx="61">
                  <c:v>3.3392328264074699E-3</c:v>
                </c:pt>
                <c:pt idx="62">
                  <c:v>3.1195984477056599E-2</c:v>
                </c:pt>
                <c:pt idx="63">
                  <c:v>6.9375350942474198E-2</c:v>
                </c:pt>
                <c:pt idx="64">
                  <c:v>3.9406946995265597E-2</c:v>
                </c:pt>
                <c:pt idx="65">
                  <c:v>-8.0434389584360699E-4</c:v>
                </c:pt>
                <c:pt idx="66">
                  <c:v>-8.8445417554928102E-2</c:v>
                </c:pt>
                <c:pt idx="67">
                  <c:v>-8.4517062693308095E-2</c:v>
                </c:pt>
                <c:pt idx="68">
                  <c:v>-3.5293593354344302E-2</c:v>
                </c:pt>
                <c:pt idx="69">
                  <c:v>2.6548741906845499E-2</c:v>
                </c:pt>
                <c:pt idx="70">
                  <c:v>5.2806497112124699E-2</c:v>
                </c:pt>
                <c:pt idx="71">
                  <c:v>0.15496126552214401</c:v>
                </c:pt>
                <c:pt idx="72">
                  <c:v>0.17096773079132499</c:v>
                </c:pt>
                <c:pt idx="73">
                  <c:v>0.14808706971498301</c:v>
                </c:pt>
                <c:pt idx="74">
                  <c:v>0.100722069567396</c:v>
                </c:pt>
                <c:pt idx="75">
                  <c:v>5.4960354808493199E-2</c:v>
                </c:pt>
                <c:pt idx="76">
                  <c:v>1.1239097024729E-2</c:v>
                </c:pt>
                <c:pt idx="77">
                  <c:v>1.10196195829808E-2</c:v>
                </c:pt>
                <c:pt idx="78">
                  <c:v>3.1343736990099499E-2</c:v>
                </c:pt>
                <c:pt idx="79">
                  <c:v>1.1409892523810399E-2</c:v>
                </c:pt>
                <c:pt idx="80">
                  <c:v>3.8007075368560399E-2</c:v>
                </c:pt>
                <c:pt idx="81">
                  <c:v>6.3625575561563799E-2</c:v>
                </c:pt>
                <c:pt idx="82">
                  <c:v>1.90830042938945E-2</c:v>
                </c:pt>
                <c:pt idx="83">
                  <c:v>-2.3850205055295601E-2</c:v>
                </c:pt>
                <c:pt idx="84">
                  <c:v>1.87590536410835E-2</c:v>
                </c:pt>
                <c:pt idx="85">
                  <c:v>-3.1572073086931799E-3</c:v>
                </c:pt>
                <c:pt idx="86">
                  <c:v>-4.1143932918600502E-2</c:v>
                </c:pt>
                <c:pt idx="87">
                  <c:v>-3.7400834305580298E-2</c:v>
                </c:pt>
                <c:pt idx="88">
                  <c:v>-2.9321186555195399E-2</c:v>
                </c:pt>
                <c:pt idx="89">
                  <c:v>-6.2510605391128599E-2</c:v>
                </c:pt>
                <c:pt idx="90">
                  <c:v>-3.1941011087473201E-2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0C89-4B78-AC17-73275185F4D3}"/>
            </c:ext>
          </c:extLst>
        </c:ser>
        <c:ser>
          <c:idx val="1"/>
          <c:order val="1"/>
          <c:tx>
            <c:strRef>
              <c:f>Sheet1!$C$1</c:f>
              <c:strCache>
                <c:ptCount val="1"/>
                <c:pt idx="0">
                  <c:v>Negative</c:v>
                </c:pt>
              </c:strCache>
            </c:strRef>
          </c:tx>
          <c:spPr>
            <a:solidFill>
              <a:srgbClr val="B7312C"/>
            </a:solidFill>
          </c:spPr>
          <c:invertIfNegative val="0"/>
          <c:cat>
            <c:numRef>
              <c:f>Sheet1!$A$2:$A$92</c:f>
              <c:numCache>
                <c:formatCode>General</c:formatCode>
                <c:ptCount val="91"/>
                <c:pt idx="0">
                  <c:v>1932</c:v>
                </c:pt>
                <c:pt idx="3">
                  <c:v>1935</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Sheet1!$C$2:$C$92</c:f>
              <c:numCache>
                <c:formatCode>General</c:formatCode>
                <c:ptCount val="91"/>
                <c:pt idx="0">
                  <c:v>-9.7507435684200394E-2</c:v>
                </c:pt>
                <c:pt idx="1">
                  <c:v>-4.64678346747327E-2</c:v>
                </c:pt>
                <c:pt idx="2">
                  <c:v>0</c:v>
                </c:pt>
                <c:pt idx="3">
                  <c:v>0</c:v>
                </c:pt>
                <c:pt idx="4">
                  <c:v>0</c:v>
                </c:pt>
                <c:pt idx="5">
                  <c:v>0</c:v>
                </c:pt>
                <c:pt idx="6">
                  <c:v>0</c:v>
                </c:pt>
                <c:pt idx="7">
                  <c:v>0</c:v>
                </c:pt>
                <c:pt idx="8">
                  <c:v>0</c:v>
                </c:pt>
                <c:pt idx="9">
                  <c:v>-1.74869567808527E-2</c:v>
                </c:pt>
                <c:pt idx="10">
                  <c:v>0</c:v>
                </c:pt>
                <c:pt idx="11">
                  <c:v>0</c:v>
                </c:pt>
                <c:pt idx="12">
                  <c:v>0</c:v>
                </c:pt>
                <c:pt idx="13">
                  <c:v>0</c:v>
                </c:pt>
                <c:pt idx="14">
                  <c:v>0</c:v>
                </c:pt>
                <c:pt idx="15">
                  <c:v>0</c:v>
                </c:pt>
                <c:pt idx="16">
                  <c:v>0</c:v>
                </c:pt>
                <c:pt idx="17">
                  <c:v>0</c:v>
                </c:pt>
                <c:pt idx="18">
                  <c:v>-2.59594768456257E-2</c:v>
                </c:pt>
                <c:pt idx="19">
                  <c:v>-4.2452942788976801E-2</c:v>
                </c:pt>
                <c:pt idx="20">
                  <c:v>-4.6684801710580301E-2</c:v>
                </c:pt>
                <c:pt idx="21">
                  <c:v>-2.5857818498969998E-2</c:v>
                </c:pt>
                <c:pt idx="22">
                  <c:v>-2.1572612125229099E-2</c:v>
                </c:pt>
                <c:pt idx="23">
                  <c:v>-5.4245716371801998E-2</c:v>
                </c:pt>
                <c:pt idx="24">
                  <c:v>-2.8951371889739199E-2</c:v>
                </c:pt>
                <c:pt idx="25">
                  <c:v>-2.0533173402065698E-2</c:v>
                </c:pt>
                <c:pt idx="26">
                  <c:v>0</c:v>
                </c:pt>
                <c:pt idx="27">
                  <c:v>0</c:v>
                </c:pt>
                <c:pt idx="28">
                  <c:v>0</c:v>
                </c:pt>
                <c:pt idx="29">
                  <c:v>0</c:v>
                </c:pt>
                <c:pt idx="30">
                  <c:v>0</c:v>
                </c:pt>
                <c:pt idx="31">
                  <c:v>-1.6067266702466401E-2</c:v>
                </c:pt>
                <c:pt idx="32">
                  <c:v>-2.790041368484E-2</c:v>
                </c:pt>
                <c:pt idx="33">
                  <c:v>0</c:v>
                </c:pt>
                <c:pt idx="34">
                  <c:v>0</c:v>
                </c:pt>
                <c:pt idx="35">
                  <c:v>0</c:v>
                </c:pt>
                <c:pt idx="36">
                  <c:v>0</c:v>
                </c:pt>
                <c:pt idx="37">
                  <c:v>0</c:v>
                </c:pt>
                <c:pt idx="38">
                  <c:v>0</c:v>
                </c:pt>
                <c:pt idx="39">
                  <c:v>0</c:v>
                </c:pt>
                <c:pt idx="40">
                  <c:v>-5.5275204251011401E-2</c:v>
                </c:pt>
                <c:pt idx="41">
                  <c:v>-0.149756285657551</c:v>
                </c:pt>
                <c:pt idx="42">
                  <c:v>-0.10547054836776899</c:v>
                </c:pt>
                <c:pt idx="43">
                  <c:v>-5.4208930604181603E-2</c:v>
                </c:pt>
                <c:pt idx="44">
                  <c:v>-2.9489063923373599E-2</c:v>
                </c:pt>
                <c:pt idx="45">
                  <c:v>0</c:v>
                </c:pt>
                <c:pt idx="46">
                  <c:v>0</c:v>
                </c:pt>
                <c:pt idx="47">
                  <c:v>0</c:v>
                </c:pt>
                <c:pt idx="48">
                  <c:v>0</c:v>
                </c:pt>
                <c:pt idx="49">
                  <c:v>0</c:v>
                </c:pt>
                <c:pt idx="50">
                  <c:v>0</c:v>
                </c:pt>
                <c:pt idx="51">
                  <c:v>0</c:v>
                </c:pt>
                <c:pt idx="52">
                  <c:v>0</c:v>
                </c:pt>
                <c:pt idx="53">
                  <c:v>0</c:v>
                </c:pt>
                <c:pt idx="54">
                  <c:v>0</c:v>
                </c:pt>
                <c:pt idx="55">
                  <c:v>-4.4961862240302103E-2</c:v>
                </c:pt>
                <c:pt idx="56">
                  <c:v>-5.5384217327216802E-2</c:v>
                </c:pt>
                <c:pt idx="57">
                  <c:v>-6.80085706664737E-2</c:v>
                </c:pt>
                <c:pt idx="58">
                  <c:v>-0.105476318756278</c:v>
                </c:pt>
                <c:pt idx="59">
                  <c:v>-6.4121865791265206E-2</c:v>
                </c:pt>
                <c:pt idx="60">
                  <c:v>-5.09492306687509E-4</c:v>
                </c:pt>
                <c:pt idx="61">
                  <c:v>0</c:v>
                </c:pt>
                <c:pt idx="62">
                  <c:v>0</c:v>
                </c:pt>
                <c:pt idx="63">
                  <c:v>0</c:v>
                </c:pt>
                <c:pt idx="64">
                  <c:v>0</c:v>
                </c:pt>
                <c:pt idx="65">
                  <c:v>-8.0434389584360699E-4</c:v>
                </c:pt>
                <c:pt idx="66">
                  <c:v>-8.8445417554928102E-2</c:v>
                </c:pt>
                <c:pt idx="67">
                  <c:v>-8.4517062693308095E-2</c:v>
                </c:pt>
                <c:pt idx="68">
                  <c:v>-3.5293593354344302E-2</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-2.3850205055295601E-2</c:v>
                </c:pt>
                <c:pt idx="84">
                  <c:v>0</c:v>
                </c:pt>
                <c:pt idx="85">
                  <c:v>-3.1572073086931799E-3</c:v>
                </c:pt>
                <c:pt idx="86">
                  <c:v>-4.1143932918600502E-2</c:v>
                </c:pt>
                <c:pt idx="87">
                  <c:v>-3.7400834305580298E-2</c:v>
                </c:pt>
                <c:pt idx="88">
                  <c:v>-2.9321186555195399E-2</c:v>
                </c:pt>
                <c:pt idx="89">
                  <c:v>-6.2510605391128599E-2</c:v>
                </c:pt>
                <c:pt idx="90">
                  <c:v>-3.1941011087473201E-2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0C89-4B78-AC17-73275185F4D3}"/>
            </c:ext>
          </c:extLst>
        </c:ser>
        <c:dLbls>
          <c:showLegendKey val="0"/>
          <c:showVal val="0"/>
          <c:showCatName val="0"/>
          <c:showSerName val="0"/>
          <c:showPercent val="0"/>
          <c:showBubbleSize val="0"/>
        </c:dLbls>
        <c:gapWidth val="24"/>
        <c:overlap val="100"/>
        <c:axId val="402136448"/>
        <c:axId val="402142336"/>
      </c:barChart>
      <c:catAx>
        <c:axId val="402136448"/>
        <c:scaling>
          <c:orientation val="minMax"/>
        </c:scaling>
        <c:delete val="0"/>
        <c:axPos val="b"/>
        <c:numFmt formatCode="General" sourceLinked="1"/>
        <c:majorTickMark val="none"/>
        <c:minorTickMark val="none"/>
        <c:tickLblPos val="low"/>
        <c:crossAx val="402142336"/>
        <c:crosses val="autoZero"/>
        <c:auto val="0"/>
        <c:lblAlgn val="ctr"/>
        <c:lblOffset val="100"/>
        <c:noMultiLvlLbl val="0"/>
      </c:catAx>
      <c:valAx>
        <c:axId val="402142336"/>
        <c:scaling>
          <c:orientation val="minMax"/>
          <c:max val="0.3"/>
          <c:min val="-0.2"/>
        </c:scaling>
        <c:delete val="0"/>
        <c:axPos val="l"/>
        <c:title>
          <c:tx>
            <c:rich>
              <a:bodyPr/>
              <a:lstStyle/>
              <a:p>
                <a:pPr>
                  <a:defRPr sz="800" b="1" i="0" u="none" strike="noStrike" baseline="0">
                    <a:effectLst/>
                  </a:defRPr>
                </a:pPr>
                <a:r>
                  <a:rPr lang="en-US"/>
                  <a:t>Premiums</a:t>
                </a:r>
              </a:p>
            </c:rich>
          </c:tx>
          <c:overlay val="0"/>
        </c:title>
        <c:numFmt formatCode="0%" sourceLinked="0"/>
        <c:majorTickMark val="none"/>
        <c:minorTickMark val="none"/>
        <c:tickLblPos val="nextTo"/>
        <c:crossAx val="402136448"/>
        <c:crosses val="autoZero"/>
        <c:crossBetween val="between"/>
        <c:majorUnit val="0.1"/>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3.7926394492387772E-2"/>
          <c:y val="7.8651688992977142E-2"/>
          <c:w val="0.95035403966903687"/>
          <c:h val="0.86516851186752319"/>
        </c:manualLayout>
      </c:layout>
      <c:barChart>
        <c:barDir val="col"/>
        <c:grouping val="clustered"/>
        <c:varyColors val="0"/>
        <c:ser>
          <c:idx val="0"/>
          <c:order val="0"/>
          <c:tx>
            <c:strRef>
              <c:f>Sheet1!$B$1</c:f>
              <c:strCache>
                <c:ptCount val="1"/>
                <c:pt idx="0">
                  <c:v>US Price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36C-49D5-8861-445DE6B8F2C2}"/>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36C-49D5-8861-445DE6B8F2C2}"/>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36C-49D5-8861-445DE6B8F2C2}"/>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136C-49D5-8861-445DE6B8F2C2}"/>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136C-49D5-8861-445DE6B8F2C2}"/>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136C-49D5-8861-445DE6B8F2C2}"/>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136C-49D5-8861-445DE6B8F2C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136C-49D5-8861-445DE6B8F2C2}"/>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136C-49D5-8861-445DE6B8F2C2}"/>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136C-49D5-8861-445DE6B8F2C2}"/>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136C-49D5-8861-445DE6B8F2C2}"/>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136C-49D5-8861-445DE6B8F2C2}"/>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136C-49D5-8861-445DE6B8F2C2}"/>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136C-49D5-8861-445DE6B8F2C2}"/>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136C-49D5-8861-445DE6B8F2C2}"/>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136C-49D5-8861-445DE6B8F2C2}"/>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136C-49D5-8861-445DE6B8F2C2}"/>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136C-49D5-8861-445DE6B8F2C2}"/>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136C-49D5-8861-445DE6B8F2C2}"/>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136C-49D5-8861-445DE6B8F2C2}"/>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136C-49D5-8861-445DE6B8F2C2}"/>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136C-49D5-8861-445DE6B8F2C2}"/>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136C-49D5-8861-445DE6B8F2C2}"/>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136C-49D5-8861-445DE6B8F2C2}"/>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136C-49D5-8861-445DE6B8F2C2}"/>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136C-49D5-8861-445DE6B8F2C2}"/>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136C-49D5-8861-445DE6B8F2C2}"/>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136C-49D5-8861-445DE6B8F2C2}"/>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136C-49D5-8861-445DE6B8F2C2}"/>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136C-49D5-8861-445DE6B8F2C2}"/>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136C-49D5-8861-445DE6B8F2C2}"/>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136C-49D5-8861-445DE6B8F2C2}"/>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136C-49D5-8861-445DE6B8F2C2}"/>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136C-49D5-8861-445DE6B8F2C2}"/>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136C-49D5-8861-445DE6B8F2C2}"/>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136C-49D5-8861-445DE6B8F2C2}"/>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136C-49D5-8861-445DE6B8F2C2}"/>
              </c:ext>
            </c:extLst>
          </c:dPt>
          <c:cat>
            <c:numRef>
              <c:f>Sheet1!$A$2:$A$92</c:f>
              <c:numCache>
                <c:formatCode>General</c:formatCode>
                <c:ptCount val="91"/>
                <c:pt idx="0">
                  <c:v>1932</c:v>
                </c:pt>
                <c:pt idx="3">
                  <c:v>1935</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Sheet1!$B$2:$B$92</c:f>
              <c:numCache>
                <c:formatCode>General</c:formatCode>
                <c:ptCount val="91"/>
                <c:pt idx="0">
                  <c:v>-8.1407927567670804E-2</c:v>
                </c:pt>
                <c:pt idx="1">
                  <c:v>5.8704474158742803E-3</c:v>
                </c:pt>
                <c:pt idx="2">
                  <c:v>-5.8796985536348698E-2</c:v>
                </c:pt>
                <c:pt idx="3">
                  <c:v>-2.81795682381847E-3</c:v>
                </c:pt>
                <c:pt idx="4">
                  <c:v>0.12690527534738499</c:v>
                </c:pt>
                <c:pt idx="5">
                  <c:v>6.9334992442092694E-2</c:v>
                </c:pt>
                <c:pt idx="6">
                  <c:v>-4.2852024435596998E-2</c:v>
                </c:pt>
                <c:pt idx="7">
                  <c:v>-3.3682976079077102E-2</c:v>
                </c:pt>
                <c:pt idx="8">
                  <c:v>-3.03296903727471E-2</c:v>
                </c:pt>
                <c:pt idx="9">
                  <c:v>-3.8655865780765297E-2</c:v>
                </c:pt>
                <c:pt idx="10">
                  <c:v>1.5808059817776301E-2</c:v>
                </c:pt>
                <c:pt idx="11">
                  <c:v>7.3665297480774994E-2</c:v>
                </c:pt>
                <c:pt idx="12">
                  <c:v>0.167188207056226</c:v>
                </c:pt>
                <c:pt idx="13">
                  <c:v>0.203702235263783</c:v>
                </c:pt>
                <c:pt idx="14">
                  <c:v>0.182750562579271</c:v>
                </c:pt>
                <c:pt idx="15">
                  <c:v>0.150750289318384</c:v>
                </c:pt>
                <c:pt idx="16">
                  <c:v>9.5098116796475493E-2</c:v>
                </c:pt>
                <c:pt idx="17">
                  <c:v>4.0823560207940299E-2</c:v>
                </c:pt>
                <c:pt idx="18">
                  <c:v>6.22091557784024E-2</c:v>
                </c:pt>
                <c:pt idx="19">
                  <c:v>4.6931079533719201E-2</c:v>
                </c:pt>
                <c:pt idx="20">
                  <c:v>4.3945999315511998E-2</c:v>
                </c:pt>
                <c:pt idx="21">
                  <c:v>1.9634572020908299E-2</c:v>
                </c:pt>
                <c:pt idx="22">
                  <c:v>7.3306886974922297E-2</c:v>
                </c:pt>
                <c:pt idx="23">
                  <c:v>1.52841185049388E-2</c:v>
                </c:pt>
                <c:pt idx="24">
                  <c:v>2.0560400626396601E-2</c:v>
                </c:pt>
                <c:pt idx="25">
                  <c:v>-2.1156070729341701E-2</c:v>
                </c:pt>
                <c:pt idx="26">
                  <c:v>4.8728070160561701E-2</c:v>
                </c:pt>
                <c:pt idx="27">
                  <c:v>1.6668896074639099E-2</c:v>
                </c:pt>
                <c:pt idx="28">
                  <c:v>4.6069475719070496E-3</c:v>
                </c:pt>
                <c:pt idx="29">
                  <c:v>1.7831728963382899E-2</c:v>
                </c:pt>
                <c:pt idx="30">
                  <c:v>6.7384160777976806E-2</c:v>
                </c:pt>
                <c:pt idx="31">
                  <c:v>3.85873035473756E-2</c:v>
                </c:pt>
                <c:pt idx="32">
                  <c:v>3.8941045839181898E-2</c:v>
                </c:pt>
                <c:pt idx="33">
                  <c:v>7.4598718453515706E-2</c:v>
                </c:pt>
                <c:pt idx="34">
                  <c:v>6.5925209520837399E-2</c:v>
                </c:pt>
                <c:pt idx="35">
                  <c:v>7.2748735995323596E-2</c:v>
                </c:pt>
                <c:pt idx="36">
                  <c:v>0.103555145133694</c:v>
                </c:pt>
                <c:pt idx="37">
                  <c:v>4.4954723268802302E-2</c:v>
                </c:pt>
                <c:pt idx="38">
                  <c:v>5.87487474423301E-2</c:v>
                </c:pt>
                <c:pt idx="39">
                  <c:v>3.8761758371744101E-2</c:v>
                </c:pt>
                <c:pt idx="40">
                  <c:v>1.42936382159444E-2</c:v>
                </c:pt>
                <c:pt idx="41">
                  <c:v>2.71066765880024E-3</c:v>
                </c:pt>
                <c:pt idx="42">
                  <c:v>5.9346331670149799E-2</c:v>
                </c:pt>
                <c:pt idx="43">
                  <c:v>5.7163261124925299E-2</c:v>
                </c:pt>
                <c:pt idx="44">
                  <c:v>0.13014568442225499</c:v>
                </c:pt>
                <c:pt idx="45">
                  <c:v>0.16632270030887</c:v>
                </c:pt>
                <c:pt idx="46">
                  <c:v>0.14304199129384501</c:v>
                </c:pt>
                <c:pt idx="47">
                  <c:v>0.14915141733609499</c:v>
                </c:pt>
                <c:pt idx="48">
                  <c:v>7.67622007880671E-2</c:v>
                </c:pt>
                <c:pt idx="49">
                  <c:v>6.84860479662108E-2</c:v>
                </c:pt>
                <c:pt idx="50">
                  <c:v>4.6530471502915602E-2</c:v>
                </c:pt>
                <c:pt idx="51">
                  <c:v>7.1105155940977896E-2</c:v>
                </c:pt>
                <c:pt idx="52">
                  <c:v>9.6182302538810896E-2</c:v>
                </c:pt>
                <c:pt idx="53">
                  <c:v>0.132523436577937</c:v>
                </c:pt>
                <c:pt idx="54">
                  <c:v>9.8462785278870896E-2</c:v>
                </c:pt>
                <c:pt idx="55">
                  <c:v>6.3684488191639202E-2</c:v>
                </c:pt>
                <c:pt idx="56">
                  <c:v>6.3615880687817095E-2</c:v>
                </c:pt>
                <c:pt idx="57">
                  <c:v>1.4934248708043101E-2</c:v>
                </c:pt>
                <c:pt idx="58">
                  <c:v>-2.0060100987825399E-2</c:v>
                </c:pt>
                <c:pt idx="59">
                  <c:v>-6.0219974234264603E-2</c:v>
                </c:pt>
                <c:pt idx="60">
                  <c:v>-4.0682949786112798E-3</c:v>
                </c:pt>
                <c:pt idx="61">
                  <c:v>6.9308848646190101E-3</c:v>
                </c:pt>
                <c:pt idx="62">
                  <c:v>-3.1804595410789299E-4</c:v>
                </c:pt>
                <c:pt idx="63">
                  <c:v>4.8473568497598797E-2</c:v>
                </c:pt>
                <c:pt idx="64">
                  <c:v>7.7194722264361207E-2</c:v>
                </c:pt>
                <c:pt idx="65">
                  <c:v>5.3179964421543602E-2</c:v>
                </c:pt>
                <c:pt idx="66">
                  <c:v>-3.2499574326644999E-2</c:v>
                </c:pt>
                <c:pt idx="67">
                  <c:v>-6.6769016071815498E-2</c:v>
                </c:pt>
                <c:pt idx="68">
                  <c:v>2.0034419216225199E-2</c:v>
                </c:pt>
                <c:pt idx="69">
                  <c:v>6.4239712023927101E-2</c:v>
                </c:pt>
                <c:pt idx="70">
                  <c:v>4.8424391329700202E-2</c:v>
                </c:pt>
                <c:pt idx="71">
                  <c:v>9.9484370088069193E-2</c:v>
                </c:pt>
                <c:pt idx="72">
                  <c:v>0.16289117361715899</c:v>
                </c:pt>
                <c:pt idx="73">
                  <c:v>9.8729811716655999E-2</c:v>
                </c:pt>
                <c:pt idx="74">
                  <c:v>7.5203080950962106E-2</c:v>
                </c:pt>
                <c:pt idx="75">
                  <c:v>4.04201861906648E-2</c:v>
                </c:pt>
                <c:pt idx="76">
                  <c:v>1.27453520904806E-2</c:v>
                </c:pt>
                <c:pt idx="77">
                  <c:v>-2.4625168051041198E-2</c:v>
                </c:pt>
                <c:pt idx="78">
                  <c:v>-5.18618831309519E-2</c:v>
                </c:pt>
                <c:pt idx="79">
                  <c:v>-9.6370145876362404E-2</c:v>
                </c:pt>
                <c:pt idx="80">
                  <c:v>-4.7320280507251997E-2</c:v>
                </c:pt>
                <c:pt idx="81">
                  <c:v>-2.9866000381947099E-2</c:v>
                </c:pt>
                <c:pt idx="82">
                  <c:v>-1.47446297701388E-2</c:v>
                </c:pt>
                <c:pt idx="83">
                  <c:v>-3.12139644319307E-2</c:v>
                </c:pt>
                <c:pt idx="84">
                  <c:v>3.7488828612542102E-2</c:v>
                </c:pt>
                <c:pt idx="85">
                  <c:v>-8.6229060750679896E-3</c:v>
                </c:pt>
                <c:pt idx="86">
                  <c:v>-5.2130339685514199E-2</c:v>
                </c:pt>
                <c:pt idx="87">
                  <c:v>-6.2007291400080197E-2</c:v>
                </c:pt>
                <c:pt idx="88">
                  <c:v>-0.111951371126239</c:v>
                </c:pt>
                <c:pt idx="89">
                  <c:v>-0.12727153648192999</c:v>
                </c:pt>
                <c:pt idx="90">
                  <c:v>-2.57715112702093E-2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136C-49D5-8861-445DE6B8F2C2}"/>
            </c:ext>
          </c:extLst>
        </c:ser>
        <c:ser>
          <c:idx val="1"/>
          <c:order val="1"/>
          <c:tx>
            <c:strRef>
              <c:f>Sheet1!$C$1</c:f>
              <c:strCache>
                <c:ptCount val="1"/>
                <c:pt idx="0">
                  <c:v>Negative</c:v>
                </c:pt>
              </c:strCache>
            </c:strRef>
          </c:tx>
          <c:spPr>
            <a:solidFill>
              <a:srgbClr val="B7312C"/>
            </a:solidFill>
          </c:spPr>
          <c:invertIfNegative val="0"/>
          <c:cat>
            <c:numRef>
              <c:f>Sheet1!$A$2:$A$92</c:f>
              <c:numCache>
                <c:formatCode>General</c:formatCode>
                <c:ptCount val="91"/>
                <c:pt idx="0">
                  <c:v>1932</c:v>
                </c:pt>
                <c:pt idx="3">
                  <c:v>1935</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Sheet1!$C$2:$C$92</c:f>
              <c:numCache>
                <c:formatCode>General</c:formatCode>
                <c:ptCount val="91"/>
                <c:pt idx="0">
                  <c:v>-8.1407927567670804E-2</c:v>
                </c:pt>
                <c:pt idx="1">
                  <c:v>0</c:v>
                </c:pt>
                <c:pt idx="2">
                  <c:v>-5.8796985536348698E-2</c:v>
                </c:pt>
                <c:pt idx="3">
                  <c:v>-2.81795682381847E-3</c:v>
                </c:pt>
                <c:pt idx="4">
                  <c:v>0</c:v>
                </c:pt>
                <c:pt idx="5">
                  <c:v>0</c:v>
                </c:pt>
                <c:pt idx="6">
                  <c:v>-4.2852024435596998E-2</c:v>
                </c:pt>
                <c:pt idx="7">
                  <c:v>-3.3682976079077102E-2</c:v>
                </c:pt>
                <c:pt idx="8">
                  <c:v>-3.03296903727471E-2</c:v>
                </c:pt>
                <c:pt idx="9">
                  <c:v>-3.8655865780765297E-2</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-2.1156070729341701E-2</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-2.0060100987825399E-2</c:v>
                </c:pt>
                <c:pt idx="59">
                  <c:v>-6.0219974234264603E-2</c:v>
                </c:pt>
                <c:pt idx="60">
                  <c:v>-4.0682949786112798E-3</c:v>
                </c:pt>
                <c:pt idx="61">
                  <c:v>0</c:v>
                </c:pt>
                <c:pt idx="62">
                  <c:v>-3.1804595410789299E-4</c:v>
                </c:pt>
                <c:pt idx="63">
                  <c:v>0</c:v>
                </c:pt>
                <c:pt idx="64">
                  <c:v>0</c:v>
                </c:pt>
                <c:pt idx="65">
                  <c:v>0</c:v>
                </c:pt>
                <c:pt idx="66">
                  <c:v>-3.2499574326644999E-2</c:v>
                </c:pt>
                <c:pt idx="67">
                  <c:v>-6.6769016071815498E-2</c:v>
                </c:pt>
                <c:pt idx="68">
                  <c:v>0</c:v>
                </c:pt>
                <c:pt idx="69">
                  <c:v>0</c:v>
                </c:pt>
                <c:pt idx="70">
                  <c:v>0</c:v>
                </c:pt>
                <c:pt idx="71">
                  <c:v>0</c:v>
                </c:pt>
                <c:pt idx="72">
                  <c:v>0</c:v>
                </c:pt>
                <c:pt idx="73">
                  <c:v>0</c:v>
                </c:pt>
                <c:pt idx="74">
                  <c:v>0</c:v>
                </c:pt>
                <c:pt idx="75">
                  <c:v>0</c:v>
                </c:pt>
                <c:pt idx="76">
                  <c:v>0</c:v>
                </c:pt>
                <c:pt idx="77">
                  <c:v>-2.4625168051041198E-2</c:v>
                </c:pt>
                <c:pt idx="78">
                  <c:v>-5.18618831309519E-2</c:v>
                </c:pt>
                <c:pt idx="79">
                  <c:v>-9.6370145876362404E-2</c:v>
                </c:pt>
                <c:pt idx="80">
                  <c:v>-4.7320280507251997E-2</c:v>
                </c:pt>
                <c:pt idx="81">
                  <c:v>-2.9866000381947099E-2</c:v>
                </c:pt>
                <c:pt idx="82">
                  <c:v>-1.47446297701388E-2</c:v>
                </c:pt>
                <c:pt idx="83">
                  <c:v>-3.12139644319307E-2</c:v>
                </c:pt>
                <c:pt idx="84">
                  <c:v>0</c:v>
                </c:pt>
                <c:pt idx="85">
                  <c:v>-8.6229060750679896E-3</c:v>
                </c:pt>
                <c:pt idx="86">
                  <c:v>-5.2130339685514199E-2</c:v>
                </c:pt>
                <c:pt idx="87">
                  <c:v>-6.2007291400080197E-2</c:v>
                </c:pt>
                <c:pt idx="88">
                  <c:v>-0.111951371126239</c:v>
                </c:pt>
                <c:pt idx="89">
                  <c:v>-0.12727153648192999</c:v>
                </c:pt>
                <c:pt idx="90">
                  <c:v>-2.57715112702093E-2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136C-49D5-8861-445DE6B8F2C2}"/>
            </c:ext>
          </c:extLst>
        </c:ser>
        <c:dLbls>
          <c:showLegendKey val="0"/>
          <c:showVal val="0"/>
          <c:showCatName val="0"/>
          <c:showSerName val="0"/>
          <c:showPercent val="0"/>
          <c:showBubbleSize val="0"/>
        </c:dLbls>
        <c:gapWidth val="24"/>
        <c:overlap val="100"/>
        <c:axId val="401965056"/>
        <c:axId val="401966592"/>
      </c:barChart>
      <c:catAx>
        <c:axId val="401965056"/>
        <c:scaling>
          <c:orientation val="minMax"/>
        </c:scaling>
        <c:delete val="0"/>
        <c:axPos val="b"/>
        <c:numFmt formatCode="General" sourceLinked="1"/>
        <c:majorTickMark val="none"/>
        <c:minorTickMark val="none"/>
        <c:tickLblPos val="low"/>
        <c:crossAx val="401966592"/>
        <c:crosses val="autoZero"/>
        <c:auto val="0"/>
        <c:lblAlgn val="ctr"/>
        <c:lblOffset val="100"/>
        <c:noMultiLvlLbl val="0"/>
      </c:catAx>
      <c:valAx>
        <c:axId val="401966592"/>
        <c:scaling>
          <c:orientation val="minMax"/>
          <c:max val="0.3"/>
          <c:min val="-0.2"/>
        </c:scaling>
        <c:delete val="0"/>
        <c:axPos val="l"/>
        <c:title>
          <c:tx>
            <c:rich>
              <a:bodyPr/>
              <a:lstStyle/>
              <a:p>
                <a:pPr>
                  <a:defRPr sz="800" b="1" i="0" u="none" strike="noStrike" baseline="0">
                    <a:effectLst/>
                  </a:defRPr>
                </a:pPr>
                <a:r>
                  <a:rPr lang="en-US"/>
                  <a:t>Premiums</a:t>
                </a:r>
              </a:p>
            </c:rich>
          </c:tx>
          <c:overlay val="0"/>
        </c:title>
        <c:numFmt formatCode="0%" sourceLinked="0"/>
        <c:majorTickMark val="none"/>
        <c:minorTickMark val="none"/>
        <c:tickLblPos val="nextTo"/>
        <c:crossAx val="401965056"/>
        <c:crosses val="autoZero"/>
        <c:crossBetween val="between"/>
        <c:majorUnit val="0.1"/>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5878756791353226E-2"/>
          <c:y val="2.876744419336319E-2"/>
          <c:w val="0.91096431016921997"/>
          <c:h val="0.882362961769104"/>
        </c:manualLayout>
      </c:layout>
      <c:areaChart>
        <c:grouping val="standard"/>
        <c:varyColors val="0"/>
        <c:ser>
          <c:idx val="0"/>
          <c:order val="0"/>
          <c:tx>
            <c:strRef>
              <c:f>NZD_GrowthOfWealth_202102040811!$B$1</c:f>
              <c:strCache>
                <c:ptCount val="1"/>
                <c:pt idx="0">
                  <c:v>S&amp;P/NZX 50 Index</c:v>
                </c:pt>
              </c:strCache>
            </c:strRef>
          </c:tx>
          <c:spPr>
            <a:solidFill>
              <a:srgbClr val="109CBF"/>
            </a:solidFill>
            <a:ln>
              <a:noFill/>
            </a:ln>
            <a:effectLst/>
          </c:spPr>
          <c:cat>
            <c:numRef>
              <c:f>NZD_GrowthOfWealth_202102040811!$A$2:$A$278</c:f>
              <c:numCache>
                <c:formatCode>m/d/yyyy</c:formatCode>
                <c:ptCount val="277"/>
                <c:pt idx="0">
                  <c:v>36525</c:v>
                </c:pt>
                <c:pt idx="1">
                  <c:v>36556</c:v>
                </c:pt>
                <c:pt idx="2">
                  <c:v>36585</c:v>
                </c:pt>
                <c:pt idx="3">
                  <c:v>36616</c:v>
                </c:pt>
                <c:pt idx="4">
                  <c:v>36646</c:v>
                </c:pt>
                <c:pt idx="5">
                  <c:v>36677</c:v>
                </c:pt>
                <c:pt idx="6">
                  <c:v>36707</c:v>
                </c:pt>
                <c:pt idx="7">
                  <c:v>36738</c:v>
                </c:pt>
                <c:pt idx="8">
                  <c:v>36769</c:v>
                </c:pt>
                <c:pt idx="9">
                  <c:v>36799</c:v>
                </c:pt>
                <c:pt idx="10">
                  <c:v>36830</c:v>
                </c:pt>
                <c:pt idx="11">
                  <c:v>36860</c:v>
                </c:pt>
                <c:pt idx="12">
                  <c:v>36891</c:v>
                </c:pt>
                <c:pt idx="13">
                  <c:v>36922</c:v>
                </c:pt>
                <c:pt idx="14">
                  <c:v>36950</c:v>
                </c:pt>
                <c:pt idx="15">
                  <c:v>36981</c:v>
                </c:pt>
                <c:pt idx="16">
                  <c:v>37011</c:v>
                </c:pt>
                <c:pt idx="17">
                  <c:v>37042</c:v>
                </c:pt>
                <c:pt idx="18">
                  <c:v>37072</c:v>
                </c:pt>
                <c:pt idx="19">
                  <c:v>37103</c:v>
                </c:pt>
                <c:pt idx="20">
                  <c:v>37134</c:v>
                </c:pt>
                <c:pt idx="21">
                  <c:v>37164</c:v>
                </c:pt>
                <c:pt idx="22">
                  <c:v>37195</c:v>
                </c:pt>
                <c:pt idx="23">
                  <c:v>37225</c:v>
                </c:pt>
                <c:pt idx="24">
                  <c:v>37256</c:v>
                </c:pt>
                <c:pt idx="25">
                  <c:v>37287</c:v>
                </c:pt>
                <c:pt idx="26">
                  <c:v>37315</c:v>
                </c:pt>
                <c:pt idx="27">
                  <c:v>37346</c:v>
                </c:pt>
                <c:pt idx="28">
                  <c:v>37376</c:v>
                </c:pt>
                <c:pt idx="29">
                  <c:v>37407</c:v>
                </c:pt>
                <c:pt idx="30">
                  <c:v>37437</c:v>
                </c:pt>
                <c:pt idx="31">
                  <c:v>37468</c:v>
                </c:pt>
                <c:pt idx="32">
                  <c:v>37499</c:v>
                </c:pt>
                <c:pt idx="33">
                  <c:v>37529</c:v>
                </c:pt>
                <c:pt idx="34">
                  <c:v>37560</c:v>
                </c:pt>
                <c:pt idx="35">
                  <c:v>37590</c:v>
                </c:pt>
                <c:pt idx="36">
                  <c:v>37621</c:v>
                </c:pt>
                <c:pt idx="37">
                  <c:v>37652</c:v>
                </c:pt>
                <c:pt idx="38">
                  <c:v>37680</c:v>
                </c:pt>
                <c:pt idx="39">
                  <c:v>37711</c:v>
                </c:pt>
                <c:pt idx="40">
                  <c:v>37741</c:v>
                </c:pt>
                <c:pt idx="41">
                  <c:v>37772</c:v>
                </c:pt>
                <c:pt idx="42">
                  <c:v>37802</c:v>
                </c:pt>
                <c:pt idx="43">
                  <c:v>37833</c:v>
                </c:pt>
                <c:pt idx="44">
                  <c:v>37864</c:v>
                </c:pt>
                <c:pt idx="45">
                  <c:v>37894</c:v>
                </c:pt>
                <c:pt idx="46">
                  <c:v>37925</c:v>
                </c:pt>
                <c:pt idx="47">
                  <c:v>37955</c:v>
                </c:pt>
                <c:pt idx="48">
                  <c:v>37986</c:v>
                </c:pt>
                <c:pt idx="49">
                  <c:v>38017</c:v>
                </c:pt>
                <c:pt idx="50">
                  <c:v>38046</c:v>
                </c:pt>
                <c:pt idx="51">
                  <c:v>38077</c:v>
                </c:pt>
                <c:pt idx="52">
                  <c:v>38107</c:v>
                </c:pt>
                <c:pt idx="53">
                  <c:v>38138</c:v>
                </c:pt>
                <c:pt idx="54">
                  <c:v>38168</c:v>
                </c:pt>
                <c:pt idx="55">
                  <c:v>38199</c:v>
                </c:pt>
                <c:pt idx="56">
                  <c:v>38230</c:v>
                </c:pt>
                <c:pt idx="57">
                  <c:v>38260</c:v>
                </c:pt>
                <c:pt idx="58">
                  <c:v>38291</c:v>
                </c:pt>
                <c:pt idx="59">
                  <c:v>38321</c:v>
                </c:pt>
                <c:pt idx="60">
                  <c:v>38352</c:v>
                </c:pt>
                <c:pt idx="61">
                  <c:v>38383</c:v>
                </c:pt>
                <c:pt idx="62">
                  <c:v>38411</c:v>
                </c:pt>
                <c:pt idx="63">
                  <c:v>38442</c:v>
                </c:pt>
                <c:pt idx="64">
                  <c:v>38472</c:v>
                </c:pt>
                <c:pt idx="65">
                  <c:v>38503</c:v>
                </c:pt>
                <c:pt idx="66">
                  <c:v>38533</c:v>
                </c:pt>
                <c:pt idx="67">
                  <c:v>38564</c:v>
                </c:pt>
                <c:pt idx="68">
                  <c:v>38595</c:v>
                </c:pt>
                <c:pt idx="69">
                  <c:v>38625</c:v>
                </c:pt>
                <c:pt idx="70">
                  <c:v>38656</c:v>
                </c:pt>
                <c:pt idx="71">
                  <c:v>38686</c:v>
                </c:pt>
                <c:pt idx="72">
                  <c:v>38717</c:v>
                </c:pt>
                <c:pt idx="73">
                  <c:v>38748</c:v>
                </c:pt>
                <c:pt idx="74">
                  <c:v>38776</c:v>
                </c:pt>
                <c:pt idx="75">
                  <c:v>38807</c:v>
                </c:pt>
                <c:pt idx="76">
                  <c:v>38837</c:v>
                </c:pt>
                <c:pt idx="77">
                  <c:v>38868</c:v>
                </c:pt>
                <c:pt idx="78">
                  <c:v>38898</c:v>
                </c:pt>
                <c:pt idx="79">
                  <c:v>38929</c:v>
                </c:pt>
                <c:pt idx="80">
                  <c:v>38960</c:v>
                </c:pt>
                <c:pt idx="81">
                  <c:v>38990</c:v>
                </c:pt>
                <c:pt idx="82">
                  <c:v>39021</c:v>
                </c:pt>
                <c:pt idx="83">
                  <c:v>39051</c:v>
                </c:pt>
                <c:pt idx="84">
                  <c:v>39082</c:v>
                </c:pt>
                <c:pt idx="85">
                  <c:v>39113</c:v>
                </c:pt>
                <c:pt idx="86">
                  <c:v>39141</c:v>
                </c:pt>
                <c:pt idx="87">
                  <c:v>39172</c:v>
                </c:pt>
                <c:pt idx="88">
                  <c:v>39202</c:v>
                </c:pt>
                <c:pt idx="89">
                  <c:v>39233</c:v>
                </c:pt>
                <c:pt idx="90">
                  <c:v>39263</c:v>
                </c:pt>
                <c:pt idx="91">
                  <c:v>39294</c:v>
                </c:pt>
                <c:pt idx="92">
                  <c:v>39325</c:v>
                </c:pt>
                <c:pt idx="93">
                  <c:v>39355</c:v>
                </c:pt>
                <c:pt idx="94">
                  <c:v>39386</c:v>
                </c:pt>
                <c:pt idx="95">
                  <c:v>39416</c:v>
                </c:pt>
                <c:pt idx="96">
                  <c:v>39447</c:v>
                </c:pt>
                <c:pt idx="97">
                  <c:v>39478</c:v>
                </c:pt>
                <c:pt idx="98">
                  <c:v>39507</c:v>
                </c:pt>
                <c:pt idx="99">
                  <c:v>39538</c:v>
                </c:pt>
                <c:pt idx="100">
                  <c:v>39568</c:v>
                </c:pt>
                <c:pt idx="101">
                  <c:v>39599</c:v>
                </c:pt>
                <c:pt idx="102">
                  <c:v>39629</c:v>
                </c:pt>
                <c:pt idx="103">
                  <c:v>39660</c:v>
                </c:pt>
                <c:pt idx="104">
                  <c:v>39691</c:v>
                </c:pt>
                <c:pt idx="105">
                  <c:v>39721</c:v>
                </c:pt>
                <c:pt idx="106">
                  <c:v>39752</c:v>
                </c:pt>
                <c:pt idx="107">
                  <c:v>39782</c:v>
                </c:pt>
                <c:pt idx="108">
                  <c:v>39813</c:v>
                </c:pt>
                <c:pt idx="109">
                  <c:v>39844</c:v>
                </c:pt>
                <c:pt idx="110">
                  <c:v>39872</c:v>
                </c:pt>
                <c:pt idx="111">
                  <c:v>39903</c:v>
                </c:pt>
                <c:pt idx="112">
                  <c:v>39933</c:v>
                </c:pt>
                <c:pt idx="113">
                  <c:v>39964</c:v>
                </c:pt>
                <c:pt idx="114">
                  <c:v>39994</c:v>
                </c:pt>
                <c:pt idx="115">
                  <c:v>40025</c:v>
                </c:pt>
                <c:pt idx="116">
                  <c:v>40056</c:v>
                </c:pt>
                <c:pt idx="117">
                  <c:v>40086</c:v>
                </c:pt>
                <c:pt idx="118">
                  <c:v>40117</c:v>
                </c:pt>
                <c:pt idx="119">
                  <c:v>40147</c:v>
                </c:pt>
                <c:pt idx="120">
                  <c:v>40178</c:v>
                </c:pt>
                <c:pt idx="121">
                  <c:v>40209</c:v>
                </c:pt>
                <c:pt idx="122">
                  <c:v>40237</c:v>
                </c:pt>
                <c:pt idx="123">
                  <c:v>40268</c:v>
                </c:pt>
                <c:pt idx="124">
                  <c:v>40298</c:v>
                </c:pt>
                <c:pt idx="125">
                  <c:v>40329</c:v>
                </c:pt>
                <c:pt idx="126">
                  <c:v>40359</c:v>
                </c:pt>
                <c:pt idx="127">
                  <c:v>40390</c:v>
                </c:pt>
                <c:pt idx="128">
                  <c:v>40421</c:v>
                </c:pt>
                <c:pt idx="129">
                  <c:v>40451</c:v>
                </c:pt>
                <c:pt idx="130">
                  <c:v>40482</c:v>
                </c:pt>
                <c:pt idx="131">
                  <c:v>40512</c:v>
                </c:pt>
                <c:pt idx="132">
                  <c:v>40543</c:v>
                </c:pt>
                <c:pt idx="133">
                  <c:v>40574</c:v>
                </c:pt>
                <c:pt idx="134">
                  <c:v>40602</c:v>
                </c:pt>
                <c:pt idx="135">
                  <c:v>40633</c:v>
                </c:pt>
                <c:pt idx="136">
                  <c:v>40663</c:v>
                </c:pt>
                <c:pt idx="137">
                  <c:v>40694</c:v>
                </c:pt>
                <c:pt idx="138">
                  <c:v>40724</c:v>
                </c:pt>
                <c:pt idx="139">
                  <c:v>40755</c:v>
                </c:pt>
                <c:pt idx="140">
                  <c:v>40786</c:v>
                </c:pt>
                <c:pt idx="141">
                  <c:v>40816</c:v>
                </c:pt>
                <c:pt idx="142">
                  <c:v>40847</c:v>
                </c:pt>
                <c:pt idx="143">
                  <c:v>40877</c:v>
                </c:pt>
                <c:pt idx="144">
                  <c:v>40908</c:v>
                </c:pt>
                <c:pt idx="145">
                  <c:v>40939</c:v>
                </c:pt>
                <c:pt idx="146">
                  <c:v>40968</c:v>
                </c:pt>
                <c:pt idx="147">
                  <c:v>40999</c:v>
                </c:pt>
                <c:pt idx="148">
                  <c:v>41029</c:v>
                </c:pt>
                <c:pt idx="149">
                  <c:v>41060</c:v>
                </c:pt>
                <c:pt idx="150">
                  <c:v>41090</c:v>
                </c:pt>
                <c:pt idx="151">
                  <c:v>41121</c:v>
                </c:pt>
                <c:pt idx="152">
                  <c:v>41152</c:v>
                </c:pt>
                <c:pt idx="153">
                  <c:v>41182</c:v>
                </c:pt>
                <c:pt idx="154">
                  <c:v>41213</c:v>
                </c:pt>
                <c:pt idx="155">
                  <c:v>41243</c:v>
                </c:pt>
                <c:pt idx="156">
                  <c:v>41274</c:v>
                </c:pt>
                <c:pt idx="157">
                  <c:v>41305</c:v>
                </c:pt>
                <c:pt idx="158">
                  <c:v>41333</c:v>
                </c:pt>
                <c:pt idx="159">
                  <c:v>41364</c:v>
                </c:pt>
                <c:pt idx="160">
                  <c:v>41394</c:v>
                </c:pt>
                <c:pt idx="161">
                  <c:v>41425</c:v>
                </c:pt>
                <c:pt idx="162">
                  <c:v>41455</c:v>
                </c:pt>
                <c:pt idx="163">
                  <c:v>41486</c:v>
                </c:pt>
                <c:pt idx="164">
                  <c:v>41517</c:v>
                </c:pt>
                <c:pt idx="165">
                  <c:v>41547</c:v>
                </c:pt>
                <c:pt idx="166">
                  <c:v>41578</c:v>
                </c:pt>
                <c:pt idx="167">
                  <c:v>41608</c:v>
                </c:pt>
                <c:pt idx="168">
                  <c:v>41639</c:v>
                </c:pt>
                <c:pt idx="169">
                  <c:v>41670</c:v>
                </c:pt>
                <c:pt idx="170">
                  <c:v>41698</c:v>
                </c:pt>
                <c:pt idx="171">
                  <c:v>41729</c:v>
                </c:pt>
                <c:pt idx="172">
                  <c:v>41759</c:v>
                </c:pt>
                <c:pt idx="173">
                  <c:v>41790</c:v>
                </c:pt>
                <c:pt idx="174">
                  <c:v>41820</c:v>
                </c:pt>
                <c:pt idx="175">
                  <c:v>41851</c:v>
                </c:pt>
                <c:pt idx="176">
                  <c:v>41882</c:v>
                </c:pt>
                <c:pt idx="177">
                  <c:v>41912</c:v>
                </c:pt>
                <c:pt idx="178">
                  <c:v>41943</c:v>
                </c:pt>
                <c:pt idx="179">
                  <c:v>41973</c:v>
                </c:pt>
                <c:pt idx="180">
                  <c:v>42004</c:v>
                </c:pt>
                <c:pt idx="181">
                  <c:v>42035</c:v>
                </c:pt>
                <c:pt idx="182">
                  <c:v>42063</c:v>
                </c:pt>
                <c:pt idx="183">
                  <c:v>42094</c:v>
                </c:pt>
                <c:pt idx="184">
                  <c:v>42124</c:v>
                </c:pt>
                <c:pt idx="185">
                  <c:v>42155</c:v>
                </c:pt>
                <c:pt idx="186">
                  <c:v>42185</c:v>
                </c:pt>
                <c:pt idx="187">
                  <c:v>42216</c:v>
                </c:pt>
                <c:pt idx="188">
                  <c:v>42247</c:v>
                </c:pt>
                <c:pt idx="189">
                  <c:v>42277</c:v>
                </c:pt>
                <c:pt idx="190">
                  <c:v>42308</c:v>
                </c:pt>
                <c:pt idx="191">
                  <c:v>42338</c:v>
                </c:pt>
                <c:pt idx="192">
                  <c:v>42369</c:v>
                </c:pt>
                <c:pt idx="193">
                  <c:v>42400</c:v>
                </c:pt>
                <c:pt idx="194">
                  <c:v>42429</c:v>
                </c:pt>
                <c:pt idx="195">
                  <c:v>42460</c:v>
                </c:pt>
                <c:pt idx="196">
                  <c:v>42490</c:v>
                </c:pt>
                <c:pt idx="197">
                  <c:v>42521</c:v>
                </c:pt>
                <c:pt idx="198">
                  <c:v>42551</c:v>
                </c:pt>
                <c:pt idx="199">
                  <c:v>42582</c:v>
                </c:pt>
                <c:pt idx="200">
                  <c:v>42613</c:v>
                </c:pt>
                <c:pt idx="201">
                  <c:v>42643</c:v>
                </c:pt>
                <c:pt idx="202">
                  <c:v>42674</c:v>
                </c:pt>
                <c:pt idx="203">
                  <c:v>42704</c:v>
                </c:pt>
                <c:pt idx="204">
                  <c:v>42735</c:v>
                </c:pt>
                <c:pt idx="205">
                  <c:v>42766</c:v>
                </c:pt>
                <c:pt idx="206">
                  <c:v>42794</c:v>
                </c:pt>
                <c:pt idx="207">
                  <c:v>42825</c:v>
                </c:pt>
                <c:pt idx="208">
                  <c:v>42855</c:v>
                </c:pt>
                <c:pt idx="209">
                  <c:v>42886</c:v>
                </c:pt>
                <c:pt idx="210">
                  <c:v>42916</c:v>
                </c:pt>
                <c:pt idx="211">
                  <c:v>42947</c:v>
                </c:pt>
                <c:pt idx="212">
                  <c:v>42978</c:v>
                </c:pt>
                <c:pt idx="213">
                  <c:v>43008</c:v>
                </c:pt>
                <c:pt idx="214">
                  <c:v>43039</c:v>
                </c:pt>
                <c:pt idx="215">
                  <c:v>43069</c:v>
                </c:pt>
                <c:pt idx="216">
                  <c:v>43100</c:v>
                </c:pt>
                <c:pt idx="217">
                  <c:v>43131</c:v>
                </c:pt>
                <c:pt idx="218">
                  <c:v>43159</c:v>
                </c:pt>
                <c:pt idx="219">
                  <c:v>43190</c:v>
                </c:pt>
                <c:pt idx="220">
                  <c:v>43220</c:v>
                </c:pt>
                <c:pt idx="221">
                  <c:v>43251</c:v>
                </c:pt>
                <c:pt idx="222">
                  <c:v>43281</c:v>
                </c:pt>
                <c:pt idx="223">
                  <c:v>43312</c:v>
                </c:pt>
                <c:pt idx="224">
                  <c:v>43343</c:v>
                </c:pt>
                <c:pt idx="225">
                  <c:v>43373</c:v>
                </c:pt>
                <c:pt idx="226">
                  <c:v>43404</c:v>
                </c:pt>
                <c:pt idx="227">
                  <c:v>43434</c:v>
                </c:pt>
                <c:pt idx="228">
                  <c:v>43465</c:v>
                </c:pt>
                <c:pt idx="229">
                  <c:v>43496</c:v>
                </c:pt>
                <c:pt idx="230">
                  <c:v>43524</c:v>
                </c:pt>
                <c:pt idx="231">
                  <c:v>43555</c:v>
                </c:pt>
                <c:pt idx="232">
                  <c:v>43585</c:v>
                </c:pt>
                <c:pt idx="233">
                  <c:v>43616</c:v>
                </c:pt>
                <c:pt idx="234">
                  <c:v>43646</c:v>
                </c:pt>
                <c:pt idx="235">
                  <c:v>43677</c:v>
                </c:pt>
                <c:pt idx="236">
                  <c:v>43708</c:v>
                </c:pt>
                <c:pt idx="237">
                  <c:v>43738</c:v>
                </c:pt>
                <c:pt idx="238">
                  <c:v>43769</c:v>
                </c:pt>
                <c:pt idx="239">
                  <c:v>43799</c:v>
                </c:pt>
                <c:pt idx="240">
                  <c:v>43830</c:v>
                </c:pt>
                <c:pt idx="241">
                  <c:v>43861</c:v>
                </c:pt>
                <c:pt idx="242">
                  <c:v>43890</c:v>
                </c:pt>
                <c:pt idx="243">
                  <c:v>43921</c:v>
                </c:pt>
                <c:pt idx="244">
                  <c:v>43951</c:v>
                </c:pt>
                <c:pt idx="245">
                  <c:v>43982</c:v>
                </c:pt>
                <c:pt idx="246">
                  <c:v>44012</c:v>
                </c:pt>
                <c:pt idx="247">
                  <c:v>44043</c:v>
                </c:pt>
                <c:pt idx="248">
                  <c:v>44074</c:v>
                </c:pt>
                <c:pt idx="249">
                  <c:v>44104</c:v>
                </c:pt>
                <c:pt idx="250">
                  <c:v>44135</c:v>
                </c:pt>
                <c:pt idx="251">
                  <c:v>44165</c:v>
                </c:pt>
                <c:pt idx="252">
                  <c:v>44196</c:v>
                </c:pt>
                <c:pt idx="253">
                  <c:v>44227</c:v>
                </c:pt>
                <c:pt idx="254">
                  <c:v>44255</c:v>
                </c:pt>
                <c:pt idx="255">
                  <c:v>44286</c:v>
                </c:pt>
                <c:pt idx="256">
                  <c:v>44316</c:v>
                </c:pt>
                <c:pt idx="257">
                  <c:v>44347</c:v>
                </c:pt>
                <c:pt idx="258">
                  <c:v>44377</c:v>
                </c:pt>
                <c:pt idx="259">
                  <c:v>44408</c:v>
                </c:pt>
                <c:pt idx="260">
                  <c:v>44439</c:v>
                </c:pt>
                <c:pt idx="261">
                  <c:v>44469</c:v>
                </c:pt>
                <c:pt idx="262">
                  <c:v>44500</c:v>
                </c:pt>
                <c:pt idx="263">
                  <c:v>44530</c:v>
                </c:pt>
                <c:pt idx="264">
                  <c:v>44561</c:v>
                </c:pt>
                <c:pt idx="265">
                  <c:v>44592</c:v>
                </c:pt>
                <c:pt idx="266">
                  <c:v>44620</c:v>
                </c:pt>
                <c:pt idx="267">
                  <c:v>44651</c:v>
                </c:pt>
                <c:pt idx="268">
                  <c:v>44681</c:v>
                </c:pt>
                <c:pt idx="269">
                  <c:v>44712</c:v>
                </c:pt>
                <c:pt idx="270">
                  <c:v>44742</c:v>
                </c:pt>
                <c:pt idx="271">
                  <c:v>44773</c:v>
                </c:pt>
                <c:pt idx="272">
                  <c:v>44804</c:v>
                </c:pt>
                <c:pt idx="273">
                  <c:v>44834</c:v>
                </c:pt>
                <c:pt idx="274">
                  <c:v>44865</c:v>
                </c:pt>
                <c:pt idx="275">
                  <c:v>44895</c:v>
                </c:pt>
                <c:pt idx="276">
                  <c:v>44926</c:v>
                </c:pt>
              </c:numCache>
            </c:numRef>
          </c:cat>
          <c:val>
            <c:numRef>
              <c:f>NZD_GrowthOfWealth_202102040811!$B$2:$B$278</c:f>
              <c:numCache>
                <c:formatCode>0.00</c:formatCode>
                <c:ptCount val="277"/>
                <c:pt idx="0">
                  <c:v>1</c:v>
                </c:pt>
                <c:pt idx="1">
                  <c:v>0.93</c:v>
                </c:pt>
                <c:pt idx="2">
                  <c:v>0.91</c:v>
                </c:pt>
                <c:pt idx="3">
                  <c:v>0.96</c:v>
                </c:pt>
                <c:pt idx="4">
                  <c:v>0.94</c:v>
                </c:pt>
                <c:pt idx="5">
                  <c:v>0.93</c:v>
                </c:pt>
                <c:pt idx="6">
                  <c:v>0.97</c:v>
                </c:pt>
                <c:pt idx="7">
                  <c:v>0.99</c:v>
                </c:pt>
                <c:pt idx="8">
                  <c:v>0.99</c:v>
                </c:pt>
                <c:pt idx="9">
                  <c:v>0.96</c:v>
                </c:pt>
                <c:pt idx="10">
                  <c:v>0.92</c:v>
                </c:pt>
                <c:pt idx="11">
                  <c:v>0.94</c:v>
                </c:pt>
                <c:pt idx="12">
                  <c:v>0.92</c:v>
                </c:pt>
                <c:pt idx="13">
                  <c:v>0.97</c:v>
                </c:pt>
                <c:pt idx="14">
                  <c:v>0.94</c:v>
                </c:pt>
                <c:pt idx="15">
                  <c:v>0.99</c:v>
                </c:pt>
                <c:pt idx="16">
                  <c:v>1.05</c:v>
                </c:pt>
                <c:pt idx="17">
                  <c:v>0.99</c:v>
                </c:pt>
                <c:pt idx="18">
                  <c:v>1.03</c:v>
                </c:pt>
                <c:pt idx="19">
                  <c:v>1.03</c:v>
                </c:pt>
                <c:pt idx="20">
                  <c:v>1.02</c:v>
                </c:pt>
                <c:pt idx="21">
                  <c:v>0.92</c:v>
                </c:pt>
                <c:pt idx="22">
                  <c:v>0.98</c:v>
                </c:pt>
                <c:pt idx="23">
                  <c:v>1.05</c:v>
                </c:pt>
                <c:pt idx="24">
                  <c:v>1.05</c:v>
                </c:pt>
                <c:pt idx="25">
                  <c:v>1.0900000000000001</c:v>
                </c:pt>
                <c:pt idx="26">
                  <c:v>1.06</c:v>
                </c:pt>
                <c:pt idx="27">
                  <c:v>1.07</c:v>
                </c:pt>
                <c:pt idx="28">
                  <c:v>1.05</c:v>
                </c:pt>
                <c:pt idx="29">
                  <c:v>1.0900000000000001</c:v>
                </c:pt>
                <c:pt idx="30">
                  <c:v>1.06</c:v>
                </c:pt>
                <c:pt idx="31">
                  <c:v>1.01</c:v>
                </c:pt>
                <c:pt idx="32">
                  <c:v>1.06</c:v>
                </c:pt>
                <c:pt idx="33">
                  <c:v>1.04</c:v>
                </c:pt>
                <c:pt idx="34">
                  <c:v>1.06</c:v>
                </c:pt>
                <c:pt idx="35">
                  <c:v>1.03</c:v>
                </c:pt>
                <c:pt idx="36">
                  <c:v>1.04</c:v>
                </c:pt>
                <c:pt idx="37">
                  <c:v>1.04</c:v>
                </c:pt>
                <c:pt idx="38">
                  <c:v>1</c:v>
                </c:pt>
                <c:pt idx="39">
                  <c:v>1.03</c:v>
                </c:pt>
                <c:pt idx="40">
                  <c:v>1.07</c:v>
                </c:pt>
                <c:pt idx="41">
                  <c:v>1.1100000000000001</c:v>
                </c:pt>
                <c:pt idx="42">
                  <c:v>1.17</c:v>
                </c:pt>
                <c:pt idx="43">
                  <c:v>1.1399999999999999</c:v>
                </c:pt>
                <c:pt idx="44">
                  <c:v>1.18</c:v>
                </c:pt>
                <c:pt idx="45">
                  <c:v>1.21</c:v>
                </c:pt>
                <c:pt idx="46">
                  <c:v>1.22</c:v>
                </c:pt>
                <c:pt idx="47">
                  <c:v>1.25</c:v>
                </c:pt>
                <c:pt idx="48">
                  <c:v>1.3</c:v>
                </c:pt>
                <c:pt idx="49">
                  <c:v>1.31</c:v>
                </c:pt>
                <c:pt idx="50">
                  <c:v>1.3</c:v>
                </c:pt>
                <c:pt idx="51">
                  <c:v>1.38</c:v>
                </c:pt>
                <c:pt idx="52">
                  <c:v>1.4</c:v>
                </c:pt>
                <c:pt idx="53">
                  <c:v>1.38</c:v>
                </c:pt>
                <c:pt idx="54">
                  <c:v>1.43</c:v>
                </c:pt>
                <c:pt idx="55">
                  <c:v>1.48</c:v>
                </c:pt>
                <c:pt idx="56">
                  <c:v>1.46</c:v>
                </c:pt>
                <c:pt idx="57">
                  <c:v>1.5</c:v>
                </c:pt>
                <c:pt idx="58">
                  <c:v>1.49</c:v>
                </c:pt>
                <c:pt idx="59">
                  <c:v>1.59</c:v>
                </c:pt>
                <c:pt idx="60">
                  <c:v>1.63</c:v>
                </c:pt>
                <c:pt idx="61">
                  <c:v>1.63</c:v>
                </c:pt>
                <c:pt idx="62">
                  <c:v>1.7</c:v>
                </c:pt>
                <c:pt idx="63">
                  <c:v>1.61</c:v>
                </c:pt>
                <c:pt idx="64">
                  <c:v>1.58</c:v>
                </c:pt>
                <c:pt idx="65">
                  <c:v>1.61</c:v>
                </c:pt>
                <c:pt idx="66">
                  <c:v>1.72</c:v>
                </c:pt>
                <c:pt idx="67">
                  <c:v>1.78</c:v>
                </c:pt>
                <c:pt idx="68">
                  <c:v>1.78</c:v>
                </c:pt>
                <c:pt idx="69">
                  <c:v>1.83</c:v>
                </c:pt>
                <c:pt idx="70">
                  <c:v>1.75</c:v>
                </c:pt>
                <c:pt idx="71">
                  <c:v>1.76</c:v>
                </c:pt>
                <c:pt idx="72">
                  <c:v>1.79</c:v>
                </c:pt>
                <c:pt idx="73">
                  <c:v>1.78</c:v>
                </c:pt>
                <c:pt idx="74">
                  <c:v>1.81</c:v>
                </c:pt>
                <c:pt idx="75">
                  <c:v>1.97</c:v>
                </c:pt>
                <c:pt idx="76">
                  <c:v>2.0099999999999998</c:v>
                </c:pt>
                <c:pt idx="77">
                  <c:v>1.92</c:v>
                </c:pt>
                <c:pt idx="78">
                  <c:v>1.9</c:v>
                </c:pt>
                <c:pt idx="79">
                  <c:v>1.9</c:v>
                </c:pt>
                <c:pt idx="80">
                  <c:v>1.86</c:v>
                </c:pt>
                <c:pt idx="81">
                  <c:v>1.91</c:v>
                </c:pt>
                <c:pt idx="82">
                  <c:v>2.0099999999999998</c:v>
                </c:pt>
                <c:pt idx="83">
                  <c:v>2.0499999999999998</c:v>
                </c:pt>
                <c:pt idx="84">
                  <c:v>2.15</c:v>
                </c:pt>
                <c:pt idx="85">
                  <c:v>2.2000000000000002</c:v>
                </c:pt>
                <c:pt idx="86">
                  <c:v>2.14</c:v>
                </c:pt>
                <c:pt idx="87">
                  <c:v>2.1800000000000002</c:v>
                </c:pt>
                <c:pt idx="88">
                  <c:v>2.23</c:v>
                </c:pt>
                <c:pt idx="89">
                  <c:v>2.2799999999999998</c:v>
                </c:pt>
                <c:pt idx="90">
                  <c:v>2.25</c:v>
                </c:pt>
                <c:pt idx="91">
                  <c:v>2.2400000000000002</c:v>
                </c:pt>
                <c:pt idx="92">
                  <c:v>2.19</c:v>
                </c:pt>
                <c:pt idx="93">
                  <c:v>2.27</c:v>
                </c:pt>
                <c:pt idx="94">
                  <c:v>2.23</c:v>
                </c:pt>
                <c:pt idx="95">
                  <c:v>2.16</c:v>
                </c:pt>
                <c:pt idx="96">
                  <c:v>2.14</c:v>
                </c:pt>
                <c:pt idx="97">
                  <c:v>1.95</c:v>
                </c:pt>
                <c:pt idx="98">
                  <c:v>1.9</c:v>
                </c:pt>
                <c:pt idx="99">
                  <c:v>1.84</c:v>
                </c:pt>
                <c:pt idx="100">
                  <c:v>1.92</c:v>
                </c:pt>
                <c:pt idx="101">
                  <c:v>1.92</c:v>
                </c:pt>
                <c:pt idx="102">
                  <c:v>1.7</c:v>
                </c:pt>
                <c:pt idx="103">
                  <c:v>1.77</c:v>
                </c:pt>
                <c:pt idx="104">
                  <c:v>1.78</c:v>
                </c:pt>
                <c:pt idx="105">
                  <c:v>1.64</c:v>
                </c:pt>
                <c:pt idx="106">
                  <c:v>1.5</c:v>
                </c:pt>
                <c:pt idx="107">
                  <c:v>1.44</c:v>
                </c:pt>
                <c:pt idx="108">
                  <c:v>1.44</c:v>
                </c:pt>
                <c:pt idx="109">
                  <c:v>1.47</c:v>
                </c:pt>
                <c:pt idx="110">
                  <c:v>1.34</c:v>
                </c:pt>
                <c:pt idx="111">
                  <c:v>1.37</c:v>
                </c:pt>
                <c:pt idx="112">
                  <c:v>1.45</c:v>
                </c:pt>
                <c:pt idx="113">
                  <c:v>1.47</c:v>
                </c:pt>
                <c:pt idx="114">
                  <c:v>1.48</c:v>
                </c:pt>
                <c:pt idx="115">
                  <c:v>1.6</c:v>
                </c:pt>
                <c:pt idx="116">
                  <c:v>1.64</c:v>
                </c:pt>
                <c:pt idx="117">
                  <c:v>1.68</c:v>
                </c:pt>
                <c:pt idx="118">
                  <c:v>1.71</c:v>
                </c:pt>
                <c:pt idx="119">
                  <c:v>1.66</c:v>
                </c:pt>
                <c:pt idx="120">
                  <c:v>1.71</c:v>
                </c:pt>
                <c:pt idx="121">
                  <c:v>1.68</c:v>
                </c:pt>
                <c:pt idx="122">
                  <c:v>1.68</c:v>
                </c:pt>
                <c:pt idx="123">
                  <c:v>1.73</c:v>
                </c:pt>
                <c:pt idx="124">
                  <c:v>1.74</c:v>
                </c:pt>
                <c:pt idx="125">
                  <c:v>1.62</c:v>
                </c:pt>
                <c:pt idx="126">
                  <c:v>1.58</c:v>
                </c:pt>
                <c:pt idx="127">
                  <c:v>1.61</c:v>
                </c:pt>
                <c:pt idx="128">
                  <c:v>1.61</c:v>
                </c:pt>
                <c:pt idx="129">
                  <c:v>1.69</c:v>
                </c:pt>
                <c:pt idx="130">
                  <c:v>1.75</c:v>
                </c:pt>
                <c:pt idx="131">
                  <c:v>1.73</c:v>
                </c:pt>
                <c:pt idx="132">
                  <c:v>1.76</c:v>
                </c:pt>
                <c:pt idx="133">
                  <c:v>1.77</c:v>
                </c:pt>
                <c:pt idx="134">
                  <c:v>1.79</c:v>
                </c:pt>
                <c:pt idx="135">
                  <c:v>1.83</c:v>
                </c:pt>
                <c:pt idx="136">
                  <c:v>1.87</c:v>
                </c:pt>
                <c:pt idx="137">
                  <c:v>1.88</c:v>
                </c:pt>
                <c:pt idx="138">
                  <c:v>1.83</c:v>
                </c:pt>
                <c:pt idx="139">
                  <c:v>1.8</c:v>
                </c:pt>
                <c:pt idx="140">
                  <c:v>1.76</c:v>
                </c:pt>
                <c:pt idx="141">
                  <c:v>1.77</c:v>
                </c:pt>
                <c:pt idx="142">
                  <c:v>1.77</c:v>
                </c:pt>
                <c:pt idx="143">
                  <c:v>1.74</c:v>
                </c:pt>
                <c:pt idx="144">
                  <c:v>1.74</c:v>
                </c:pt>
                <c:pt idx="145">
                  <c:v>1.75</c:v>
                </c:pt>
                <c:pt idx="146">
                  <c:v>1.76</c:v>
                </c:pt>
                <c:pt idx="147">
                  <c:v>1.86</c:v>
                </c:pt>
                <c:pt idx="148">
                  <c:v>1.89</c:v>
                </c:pt>
                <c:pt idx="149">
                  <c:v>1.85</c:v>
                </c:pt>
                <c:pt idx="150">
                  <c:v>1.8</c:v>
                </c:pt>
                <c:pt idx="151">
                  <c:v>1.88</c:v>
                </c:pt>
                <c:pt idx="152">
                  <c:v>1.95</c:v>
                </c:pt>
                <c:pt idx="153">
                  <c:v>2.0299999999999998</c:v>
                </c:pt>
                <c:pt idx="154">
                  <c:v>2.1</c:v>
                </c:pt>
                <c:pt idx="155">
                  <c:v>2.15</c:v>
                </c:pt>
                <c:pt idx="156">
                  <c:v>2.16</c:v>
                </c:pt>
                <c:pt idx="157">
                  <c:v>2.2599999999999998</c:v>
                </c:pt>
                <c:pt idx="158">
                  <c:v>2.29</c:v>
                </c:pt>
                <c:pt idx="159">
                  <c:v>2.35</c:v>
                </c:pt>
                <c:pt idx="160">
                  <c:v>2.4500000000000002</c:v>
                </c:pt>
                <c:pt idx="161">
                  <c:v>2.39</c:v>
                </c:pt>
                <c:pt idx="162">
                  <c:v>2.36</c:v>
                </c:pt>
                <c:pt idx="163">
                  <c:v>2.41</c:v>
                </c:pt>
                <c:pt idx="164">
                  <c:v>2.41</c:v>
                </c:pt>
                <c:pt idx="165">
                  <c:v>2.5099999999999998</c:v>
                </c:pt>
                <c:pt idx="166">
                  <c:v>2.61</c:v>
                </c:pt>
                <c:pt idx="167">
                  <c:v>2.54</c:v>
                </c:pt>
                <c:pt idx="168">
                  <c:v>2.5099999999999998</c:v>
                </c:pt>
                <c:pt idx="169">
                  <c:v>2.59</c:v>
                </c:pt>
                <c:pt idx="170">
                  <c:v>2.65</c:v>
                </c:pt>
                <c:pt idx="171">
                  <c:v>2.73</c:v>
                </c:pt>
                <c:pt idx="172">
                  <c:v>2.78</c:v>
                </c:pt>
                <c:pt idx="173">
                  <c:v>2.75</c:v>
                </c:pt>
                <c:pt idx="174">
                  <c:v>2.73</c:v>
                </c:pt>
                <c:pt idx="175">
                  <c:v>2.74</c:v>
                </c:pt>
                <c:pt idx="176">
                  <c:v>2.77</c:v>
                </c:pt>
                <c:pt idx="177">
                  <c:v>2.79</c:v>
                </c:pt>
                <c:pt idx="178">
                  <c:v>2.86</c:v>
                </c:pt>
                <c:pt idx="179">
                  <c:v>2.88</c:v>
                </c:pt>
                <c:pt idx="180">
                  <c:v>2.96</c:v>
                </c:pt>
                <c:pt idx="181">
                  <c:v>3.05</c:v>
                </c:pt>
                <c:pt idx="182">
                  <c:v>3.12</c:v>
                </c:pt>
                <c:pt idx="183">
                  <c:v>3.1</c:v>
                </c:pt>
                <c:pt idx="184">
                  <c:v>3.07</c:v>
                </c:pt>
                <c:pt idx="185">
                  <c:v>3.1</c:v>
                </c:pt>
                <c:pt idx="186">
                  <c:v>3.04</c:v>
                </c:pt>
                <c:pt idx="187">
                  <c:v>3.14</c:v>
                </c:pt>
                <c:pt idx="188">
                  <c:v>3</c:v>
                </c:pt>
                <c:pt idx="189">
                  <c:v>2.97</c:v>
                </c:pt>
                <c:pt idx="190">
                  <c:v>3.18</c:v>
                </c:pt>
                <c:pt idx="191">
                  <c:v>3.24</c:v>
                </c:pt>
                <c:pt idx="192">
                  <c:v>3.36</c:v>
                </c:pt>
                <c:pt idx="193">
                  <c:v>3.27</c:v>
                </c:pt>
                <c:pt idx="194">
                  <c:v>3.31</c:v>
                </c:pt>
                <c:pt idx="195">
                  <c:v>3.58</c:v>
                </c:pt>
                <c:pt idx="196">
                  <c:v>3.62</c:v>
                </c:pt>
                <c:pt idx="197">
                  <c:v>3.74</c:v>
                </c:pt>
                <c:pt idx="198">
                  <c:v>3.66</c:v>
                </c:pt>
                <c:pt idx="199">
                  <c:v>3.9</c:v>
                </c:pt>
                <c:pt idx="200">
                  <c:v>3.93</c:v>
                </c:pt>
                <c:pt idx="201">
                  <c:v>3.91</c:v>
                </c:pt>
                <c:pt idx="202">
                  <c:v>3.69</c:v>
                </c:pt>
                <c:pt idx="203">
                  <c:v>3.66</c:v>
                </c:pt>
                <c:pt idx="204">
                  <c:v>3.65</c:v>
                </c:pt>
                <c:pt idx="205">
                  <c:v>3.74</c:v>
                </c:pt>
                <c:pt idx="206">
                  <c:v>3.8</c:v>
                </c:pt>
                <c:pt idx="207">
                  <c:v>3.82</c:v>
                </c:pt>
                <c:pt idx="208">
                  <c:v>3.92</c:v>
                </c:pt>
                <c:pt idx="209">
                  <c:v>3.94</c:v>
                </c:pt>
                <c:pt idx="210">
                  <c:v>4.04</c:v>
                </c:pt>
                <c:pt idx="211">
                  <c:v>4.08</c:v>
                </c:pt>
                <c:pt idx="212">
                  <c:v>4.1500000000000004</c:v>
                </c:pt>
                <c:pt idx="213">
                  <c:v>4.21</c:v>
                </c:pt>
                <c:pt idx="214">
                  <c:v>4.32</c:v>
                </c:pt>
                <c:pt idx="215">
                  <c:v>4.3499999999999996</c:v>
                </c:pt>
                <c:pt idx="216">
                  <c:v>4.46</c:v>
                </c:pt>
                <c:pt idx="217">
                  <c:v>4.4800000000000004</c:v>
                </c:pt>
                <c:pt idx="218">
                  <c:v>4.4400000000000004</c:v>
                </c:pt>
                <c:pt idx="219">
                  <c:v>4.42</c:v>
                </c:pt>
                <c:pt idx="220">
                  <c:v>4.4800000000000004</c:v>
                </c:pt>
                <c:pt idx="221">
                  <c:v>4.5999999999999996</c:v>
                </c:pt>
                <c:pt idx="222">
                  <c:v>4.75</c:v>
                </c:pt>
                <c:pt idx="223">
                  <c:v>4.74</c:v>
                </c:pt>
                <c:pt idx="224">
                  <c:v>4.9400000000000004</c:v>
                </c:pt>
                <c:pt idx="225">
                  <c:v>4.96</c:v>
                </c:pt>
                <c:pt idx="226">
                  <c:v>4.6500000000000004</c:v>
                </c:pt>
                <c:pt idx="227">
                  <c:v>4.68</c:v>
                </c:pt>
                <c:pt idx="228">
                  <c:v>4.68</c:v>
                </c:pt>
                <c:pt idx="229">
                  <c:v>4.7699999999999996</c:v>
                </c:pt>
                <c:pt idx="230">
                  <c:v>4.95</c:v>
                </c:pt>
                <c:pt idx="231">
                  <c:v>5.23</c:v>
                </c:pt>
                <c:pt idx="232">
                  <c:v>5.31</c:v>
                </c:pt>
                <c:pt idx="233">
                  <c:v>5.37</c:v>
                </c:pt>
                <c:pt idx="234">
                  <c:v>5.57</c:v>
                </c:pt>
                <c:pt idx="235">
                  <c:v>5.76</c:v>
                </c:pt>
                <c:pt idx="236">
                  <c:v>5.71</c:v>
                </c:pt>
                <c:pt idx="237">
                  <c:v>5.8</c:v>
                </c:pt>
                <c:pt idx="238">
                  <c:v>5.73</c:v>
                </c:pt>
                <c:pt idx="239">
                  <c:v>6.01</c:v>
                </c:pt>
                <c:pt idx="240">
                  <c:v>6.1</c:v>
                </c:pt>
                <c:pt idx="241">
                  <c:v>6.22</c:v>
                </c:pt>
                <c:pt idx="242">
                  <c:v>5.98</c:v>
                </c:pt>
                <c:pt idx="243">
                  <c:v>5.2</c:v>
                </c:pt>
                <c:pt idx="244">
                  <c:v>5.59</c:v>
                </c:pt>
                <c:pt idx="245">
                  <c:v>5.78</c:v>
                </c:pt>
                <c:pt idx="246">
                  <c:v>6.08</c:v>
                </c:pt>
                <c:pt idx="247">
                  <c:v>6.22</c:v>
                </c:pt>
                <c:pt idx="248">
                  <c:v>6.34</c:v>
                </c:pt>
                <c:pt idx="249">
                  <c:v>6.23</c:v>
                </c:pt>
                <c:pt idx="250">
                  <c:v>6.41</c:v>
                </c:pt>
                <c:pt idx="251">
                  <c:v>6.78</c:v>
                </c:pt>
                <c:pt idx="252">
                  <c:v>6.95</c:v>
                </c:pt>
                <c:pt idx="253" formatCode="General">
                  <c:v>6.97</c:v>
                </c:pt>
                <c:pt idx="254" formatCode="General">
                  <c:v>6.49</c:v>
                </c:pt>
                <c:pt idx="255" formatCode="General">
                  <c:v>6.67</c:v>
                </c:pt>
                <c:pt idx="256" formatCode="General">
                  <c:v>6.76</c:v>
                </c:pt>
                <c:pt idx="257" formatCode="General">
                  <c:v>6.54</c:v>
                </c:pt>
                <c:pt idx="258" formatCode="General">
                  <c:v>6.72</c:v>
                </c:pt>
                <c:pt idx="259" formatCode="General">
                  <c:v>6.68</c:v>
                </c:pt>
                <c:pt idx="260" formatCode="General">
                  <c:v>7.02</c:v>
                </c:pt>
                <c:pt idx="261" formatCode="General">
                  <c:v>7.05</c:v>
                </c:pt>
                <c:pt idx="262" formatCode="General">
                  <c:v>6.95</c:v>
                </c:pt>
                <c:pt idx="263" formatCode="General">
                  <c:v>6.75</c:v>
                </c:pt>
                <c:pt idx="264" formatCode="General">
                  <c:v>6.92</c:v>
                </c:pt>
                <c:pt idx="265" formatCode="General">
                  <c:v>6.31</c:v>
                </c:pt>
                <c:pt idx="266" formatCode="General">
                  <c:v>6.36</c:v>
                </c:pt>
                <c:pt idx="267" formatCode="General">
                  <c:v>6.43</c:v>
                </c:pt>
                <c:pt idx="268" formatCode="General">
                  <c:v>6.31</c:v>
                </c:pt>
                <c:pt idx="269" formatCode="General">
                  <c:v>6</c:v>
                </c:pt>
                <c:pt idx="270" formatCode="General">
                  <c:v>5.77</c:v>
                </c:pt>
                <c:pt idx="271" formatCode="General">
                  <c:v>6.1</c:v>
                </c:pt>
                <c:pt idx="272" formatCode="General">
                  <c:v>6.16</c:v>
                </c:pt>
                <c:pt idx="273" formatCode="General">
                  <c:v>5.87</c:v>
                </c:pt>
                <c:pt idx="274" formatCode="General">
                  <c:v>6.02</c:v>
                </c:pt>
                <c:pt idx="275" formatCode="General">
                  <c:v>6.13</c:v>
                </c:pt>
                <c:pt idx="276" formatCode="General">
                  <c:v>6.09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8C86-4C79-A284-844F4F5841D7}"/>
            </c:ext>
          </c:extLst>
        </c:ser>
        <c:ser>
          <c:idx val="1"/>
          <c:order val="1"/>
          <c:tx>
            <c:strRef>
              <c:f>NZD_GrowthOfWealth_202102040811!$C$1</c:f>
              <c:strCache>
                <c:ptCount val="1"/>
                <c:pt idx="0">
                  <c:v>Bloomberg NZBond Bank Bill Index</c:v>
                </c:pt>
              </c:strCache>
            </c:strRef>
          </c:tx>
          <c:spPr>
            <a:solidFill>
              <a:srgbClr val="648C1A">
                <a:alpha val="75000"/>
              </a:srgbClr>
            </a:solidFill>
            <a:ln>
              <a:noFill/>
            </a:ln>
            <a:effectLst/>
          </c:spPr>
          <c:cat>
            <c:numRef>
              <c:f>NZD_GrowthOfWealth_202102040811!$A$2:$A$278</c:f>
              <c:numCache>
                <c:formatCode>m/d/yyyy</c:formatCode>
                <c:ptCount val="277"/>
                <c:pt idx="0">
                  <c:v>36525</c:v>
                </c:pt>
                <c:pt idx="1">
                  <c:v>36556</c:v>
                </c:pt>
                <c:pt idx="2">
                  <c:v>36585</c:v>
                </c:pt>
                <c:pt idx="3">
                  <c:v>36616</c:v>
                </c:pt>
                <c:pt idx="4">
                  <c:v>36646</c:v>
                </c:pt>
                <c:pt idx="5">
                  <c:v>36677</c:v>
                </c:pt>
                <c:pt idx="6">
                  <c:v>36707</c:v>
                </c:pt>
                <c:pt idx="7">
                  <c:v>36738</c:v>
                </c:pt>
                <c:pt idx="8">
                  <c:v>36769</c:v>
                </c:pt>
                <c:pt idx="9">
                  <c:v>36799</c:v>
                </c:pt>
                <c:pt idx="10">
                  <c:v>36830</c:v>
                </c:pt>
                <c:pt idx="11">
                  <c:v>36860</c:v>
                </c:pt>
                <c:pt idx="12">
                  <c:v>36891</c:v>
                </c:pt>
                <c:pt idx="13">
                  <c:v>36922</c:v>
                </c:pt>
                <c:pt idx="14">
                  <c:v>36950</c:v>
                </c:pt>
                <c:pt idx="15">
                  <c:v>36981</c:v>
                </c:pt>
                <c:pt idx="16">
                  <c:v>37011</c:v>
                </c:pt>
                <c:pt idx="17">
                  <c:v>37042</c:v>
                </c:pt>
                <c:pt idx="18">
                  <c:v>37072</c:v>
                </c:pt>
                <c:pt idx="19">
                  <c:v>37103</c:v>
                </c:pt>
                <c:pt idx="20">
                  <c:v>37134</c:v>
                </c:pt>
                <c:pt idx="21">
                  <c:v>37164</c:v>
                </c:pt>
                <c:pt idx="22">
                  <c:v>37195</c:v>
                </c:pt>
                <c:pt idx="23">
                  <c:v>37225</c:v>
                </c:pt>
                <c:pt idx="24">
                  <c:v>37256</c:v>
                </c:pt>
                <c:pt idx="25">
                  <c:v>37287</c:v>
                </c:pt>
                <c:pt idx="26">
                  <c:v>37315</c:v>
                </c:pt>
                <c:pt idx="27">
                  <c:v>37346</c:v>
                </c:pt>
                <c:pt idx="28">
                  <c:v>37376</c:v>
                </c:pt>
                <c:pt idx="29">
                  <c:v>37407</c:v>
                </c:pt>
                <c:pt idx="30">
                  <c:v>37437</c:v>
                </c:pt>
                <c:pt idx="31">
                  <c:v>37468</c:v>
                </c:pt>
                <c:pt idx="32">
                  <c:v>37499</c:v>
                </c:pt>
                <c:pt idx="33">
                  <c:v>37529</c:v>
                </c:pt>
                <c:pt idx="34">
                  <c:v>37560</c:v>
                </c:pt>
                <c:pt idx="35">
                  <c:v>37590</c:v>
                </c:pt>
                <c:pt idx="36">
                  <c:v>37621</c:v>
                </c:pt>
                <c:pt idx="37">
                  <c:v>37652</c:v>
                </c:pt>
                <c:pt idx="38">
                  <c:v>37680</c:v>
                </c:pt>
                <c:pt idx="39">
                  <c:v>37711</c:v>
                </c:pt>
                <c:pt idx="40">
                  <c:v>37741</c:v>
                </c:pt>
                <c:pt idx="41">
                  <c:v>37772</c:v>
                </c:pt>
                <c:pt idx="42">
                  <c:v>37802</c:v>
                </c:pt>
                <c:pt idx="43">
                  <c:v>37833</c:v>
                </c:pt>
                <c:pt idx="44">
                  <c:v>37864</c:v>
                </c:pt>
                <c:pt idx="45">
                  <c:v>37894</c:v>
                </c:pt>
                <c:pt idx="46">
                  <c:v>37925</c:v>
                </c:pt>
                <c:pt idx="47">
                  <c:v>37955</c:v>
                </c:pt>
                <c:pt idx="48">
                  <c:v>37986</c:v>
                </c:pt>
                <c:pt idx="49">
                  <c:v>38017</c:v>
                </c:pt>
                <c:pt idx="50">
                  <c:v>38046</c:v>
                </c:pt>
                <c:pt idx="51">
                  <c:v>38077</c:v>
                </c:pt>
                <c:pt idx="52">
                  <c:v>38107</c:v>
                </c:pt>
                <c:pt idx="53">
                  <c:v>38138</c:v>
                </c:pt>
                <c:pt idx="54">
                  <c:v>38168</c:v>
                </c:pt>
                <c:pt idx="55">
                  <c:v>38199</c:v>
                </c:pt>
                <c:pt idx="56">
                  <c:v>38230</c:v>
                </c:pt>
                <c:pt idx="57">
                  <c:v>38260</c:v>
                </c:pt>
                <c:pt idx="58">
                  <c:v>38291</c:v>
                </c:pt>
                <c:pt idx="59">
                  <c:v>38321</c:v>
                </c:pt>
                <c:pt idx="60">
                  <c:v>38352</c:v>
                </c:pt>
                <c:pt idx="61">
                  <c:v>38383</c:v>
                </c:pt>
                <c:pt idx="62">
                  <c:v>38411</c:v>
                </c:pt>
                <c:pt idx="63">
                  <c:v>38442</c:v>
                </c:pt>
                <c:pt idx="64">
                  <c:v>38472</c:v>
                </c:pt>
                <c:pt idx="65">
                  <c:v>38503</c:v>
                </c:pt>
                <c:pt idx="66">
                  <c:v>38533</c:v>
                </c:pt>
                <c:pt idx="67">
                  <c:v>38564</c:v>
                </c:pt>
                <c:pt idx="68">
                  <c:v>38595</c:v>
                </c:pt>
                <c:pt idx="69">
                  <c:v>38625</c:v>
                </c:pt>
                <c:pt idx="70">
                  <c:v>38656</c:v>
                </c:pt>
                <c:pt idx="71">
                  <c:v>38686</c:v>
                </c:pt>
                <c:pt idx="72">
                  <c:v>38717</c:v>
                </c:pt>
                <c:pt idx="73">
                  <c:v>38748</c:v>
                </c:pt>
                <c:pt idx="74">
                  <c:v>38776</c:v>
                </c:pt>
                <c:pt idx="75">
                  <c:v>38807</c:v>
                </c:pt>
                <c:pt idx="76">
                  <c:v>38837</c:v>
                </c:pt>
                <c:pt idx="77">
                  <c:v>38868</c:v>
                </c:pt>
                <c:pt idx="78">
                  <c:v>38898</c:v>
                </c:pt>
                <c:pt idx="79">
                  <c:v>38929</c:v>
                </c:pt>
                <c:pt idx="80">
                  <c:v>38960</c:v>
                </c:pt>
                <c:pt idx="81">
                  <c:v>38990</c:v>
                </c:pt>
                <c:pt idx="82">
                  <c:v>39021</c:v>
                </c:pt>
                <c:pt idx="83">
                  <c:v>39051</c:v>
                </c:pt>
                <c:pt idx="84">
                  <c:v>39082</c:v>
                </c:pt>
                <c:pt idx="85">
                  <c:v>39113</c:v>
                </c:pt>
                <c:pt idx="86">
                  <c:v>39141</c:v>
                </c:pt>
                <c:pt idx="87">
                  <c:v>39172</c:v>
                </c:pt>
                <c:pt idx="88">
                  <c:v>39202</c:v>
                </c:pt>
                <c:pt idx="89">
                  <c:v>39233</c:v>
                </c:pt>
                <c:pt idx="90">
                  <c:v>39263</c:v>
                </c:pt>
                <c:pt idx="91">
                  <c:v>39294</c:v>
                </c:pt>
                <c:pt idx="92">
                  <c:v>39325</c:v>
                </c:pt>
                <c:pt idx="93">
                  <c:v>39355</c:v>
                </c:pt>
                <c:pt idx="94">
                  <c:v>39386</c:v>
                </c:pt>
                <c:pt idx="95">
                  <c:v>39416</c:v>
                </c:pt>
                <c:pt idx="96">
                  <c:v>39447</c:v>
                </c:pt>
                <c:pt idx="97">
                  <c:v>39478</c:v>
                </c:pt>
                <c:pt idx="98">
                  <c:v>39507</c:v>
                </c:pt>
                <c:pt idx="99">
                  <c:v>39538</c:v>
                </c:pt>
                <c:pt idx="100">
                  <c:v>39568</c:v>
                </c:pt>
                <c:pt idx="101">
                  <c:v>39599</c:v>
                </c:pt>
                <c:pt idx="102">
                  <c:v>39629</c:v>
                </c:pt>
                <c:pt idx="103">
                  <c:v>39660</c:v>
                </c:pt>
                <c:pt idx="104">
                  <c:v>39691</c:v>
                </c:pt>
                <c:pt idx="105">
                  <c:v>39721</c:v>
                </c:pt>
                <c:pt idx="106">
                  <c:v>39752</c:v>
                </c:pt>
                <c:pt idx="107">
                  <c:v>39782</c:v>
                </c:pt>
                <c:pt idx="108">
                  <c:v>39813</c:v>
                </c:pt>
                <c:pt idx="109">
                  <c:v>39844</c:v>
                </c:pt>
                <c:pt idx="110">
                  <c:v>39872</c:v>
                </c:pt>
                <c:pt idx="111">
                  <c:v>39903</c:v>
                </c:pt>
                <c:pt idx="112">
                  <c:v>39933</c:v>
                </c:pt>
                <c:pt idx="113">
                  <c:v>39964</c:v>
                </c:pt>
                <c:pt idx="114">
                  <c:v>39994</c:v>
                </c:pt>
                <c:pt idx="115">
                  <c:v>40025</c:v>
                </c:pt>
                <c:pt idx="116">
                  <c:v>40056</c:v>
                </c:pt>
                <c:pt idx="117">
                  <c:v>40086</c:v>
                </c:pt>
                <c:pt idx="118">
                  <c:v>40117</c:v>
                </c:pt>
                <c:pt idx="119">
                  <c:v>40147</c:v>
                </c:pt>
                <c:pt idx="120">
                  <c:v>40178</c:v>
                </c:pt>
                <c:pt idx="121">
                  <c:v>40209</c:v>
                </c:pt>
                <c:pt idx="122">
                  <c:v>40237</c:v>
                </c:pt>
                <c:pt idx="123">
                  <c:v>40268</c:v>
                </c:pt>
                <c:pt idx="124">
                  <c:v>40298</c:v>
                </c:pt>
                <c:pt idx="125">
                  <c:v>40329</c:v>
                </c:pt>
                <c:pt idx="126">
                  <c:v>40359</c:v>
                </c:pt>
                <c:pt idx="127">
                  <c:v>40390</c:v>
                </c:pt>
                <c:pt idx="128">
                  <c:v>40421</c:v>
                </c:pt>
                <c:pt idx="129">
                  <c:v>40451</c:v>
                </c:pt>
                <c:pt idx="130">
                  <c:v>40482</c:v>
                </c:pt>
                <c:pt idx="131">
                  <c:v>40512</c:v>
                </c:pt>
                <c:pt idx="132">
                  <c:v>40543</c:v>
                </c:pt>
                <c:pt idx="133">
                  <c:v>40574</c:v>
                </c:pt>
                <c:pt idx="134">
                  <c:v>40602</c:v>
                </c:pt>
                <c:pt idx="135">
                  <c:v>40633</c:v>
                </c:pt>
                <c:pt idx="136">
                  <c:v>40663</c:v>
                </c:pt>
                <c:pt idx="137">
                  <c:v>40694</c:v>
                </c:pt>
                <c:pt idx="138">
                  <c:v>40724</c:v>
                </c:pt>
                <c:pt idx="139">
                  <c:v>40755</c:v>
                </c:pt>
                <c:pt idx="140">
                  <c:v>40786</c:v>
                </c:pt>
                <c:pt idx="141">
                  <c:v>40816</c:v>
                </c:pt>
                <c:pt idx="142">
                  <c:v>40847</c:v>
                </c:pt>
                <c:pt idx="143">
                  <c:v>40877</c:v>
                </c:pt>
                <c:pt idx="144">
                  <c:v>40908</c:v>
                </c:pt>
                <c:pt idx="145">
                  <c:v>40939</c:v>
                </c:pt>
                <c:pt idx="146">
                  <c:v>40968</c:v>
                </c:pt>
                <c:pt idx="147">
                  <c:v>40999</c:v>
                </c:pt>
                <c:pt idx="148">
                  <c:v>41029</c:v>
                </c:pt>
                <c:pt idx="149">
                  <c:v>41060</c:v>
                </c:pt>
                <c:pt idx="150">
                  <c:v>41090</c:v>
                </c:pt>
                <c:pt idx="151">
                  <c:v>41121</c:v>
                </c:pt>
                <c:pt idx="152">
                  <c:v>41152</c:v>
                </c:pt>
                <c:pt idx="153">
                  <c:v>41182</c:v>
                </c:pt>
                <c:pt idx="154">
                  <c:v>41213</c:v>
                </c:pt>
                <c:pt idx="155">
                  <c:v>41243</c:v>
                </c:pt>
                <c:pt idx="156">
                  <c:v>41274</c:v>
                </c:pt>
                <c:pt idx="157">
                  <c:v>41305</c:v>
                </c:pt>
                <c:pt idx="158">
                  <c:v>41333</c:v>
                </c:pt>
                <c:pt idx="159">
                  <c:v>41364</c:v>
                </c:pt>
                <c:pt idx="160">
                  <c:v>41394</c:v>
                </c:pt>
                <c:pt idx="161">
                  <c:v>41425</c:v>
                </c:pt>
                <c:pt idx="162">
                  <c:v>41455</c:v>
                </c:pt>
                <c:pt idx="163">
                  <c:v>41486</c:v>
                </c:pt>
                <c:pt idx="164">
                  <c:v>41517</c:v>
                </c:pt>
                <c:pt idx="165">
                  <c:v>41547</c:v>
                </c:pt>
                <c:pt idx="166">
                  <c:v>41578</c:v>
                </c:pt>
                <c:pt idx="167">
                  <c:v>41608</c:v>
                </c:pt>
                <c:pt idx="168">
                  <c:v>41639</c:v>
                </c:pt>
                <c:pt idx="169">
                  <c:v>41670</c:v>
                </c:pt>
                <c:pt idx="170">
                  <c:v>41698</c:v>
                </c:pt>
                <c:pt idx="171">
                  <c:v>41729</c:v>
                </c:pt>
                <c:pt idx="172">
                  <c:v>41759</c:v>
                </c:pt>
                <c:pt idx="173">
                  <c:v>41790</c:v>
                </c:pt>
                <c:pt idx="174">
                  <c:v>41820</c:v>
                </c:pt>
                <c:pt idx="175">
                  <c:v>41851</c:v>
                </c:pt>
                <c:pt idx="176">
                  <c:v>41882</c:v>
                </c:pt>
                <c:pt idx="177">
                  <c:v>41912</c:v>
                </c:pt>
                <c:pt idx="178">
                  <c:v>41943</c:v>
                </c:pt>
                <c:pt idx="179">
                  <c:v>41973</c:v>
                </c:pt>
                <c:pt idx="180">
                  <c:v>42004</c:v>
                </c:pt>
                <c:pt idx="181">
                  <c:v>42035</c:v>
                </c:pt>
                <c:pt idx="182">
                  <c:v>42063</c:v>
                </c:pt>
                <c:pt idx="183">
                  <c:v>42094</c:v>
                </c:pt>
                <c:pt idx="184">
                  <c:v>42124</c:v>
                </c:pt>
                <c:pt idx="185">
                  <c:v>42155</c:v>
                </c:pt>
                <c:pt idx="186">
                  <c:v>42185</c:v>
                </c:pt>
                <c:pt idx="187">
                  <c:v>42216</c:v>
                </c:pt>
                <c:pt idx="188">
                  <c:v>42247</c:v>
                </c:pt>
                <c:pt idx="189">
                  <c:v>42277</c:v>
                </c:pt>
                <c:pt idx="190">
                  <c:v>42308</c:v>
                </c:pt>
                <c:pt idx="191">
                  <c:v>42338</c:v>
                </c:pt>
                <c:pt idx="192">
                  <c:v>42369</c:v>
                </c:pt>
                <c:pt idx="193">
                  <c:v>42400</c:v>
                </c:pt>
                <c:pt idx="194">
                  <c:v>42429</c:v>
                </c:pt>
                <c:pt idx="195">
                  <c:v>42460</c:v>
                </c:pt>
                <c:pt idx="196">
                  <c:v>42490</c:v>
                </c:pt>
                <c:pt idx="197">
                  <c:v>42521</c:v>
                </c:pt>
                <c:pt idx="198">
                  <c:v>42551</c:v>
                </c:pt>
                <c:pt idx="199">
                  <c:v>42582</c:v>
                </c:pt>
                <c:pt idx="200">
                  <c:v>42613</c:v>
                </c:pt>
                <c:pt idx="201">
                  <c:v>42643</c:v>
                </c:pt>
                <c:pt idx="202">
                  <c:v>42674</c:v>
                </c:pt>
                <c:pt idx="203">
                  <c:v>42704</c:v>
                </c:pt>
                <c:pt idx="204">
                  <c:v>42735</c:v>
                </c:pt>
                <c:pt idx="205">
                  <c:v>42766</c:v>
                </c:pt>
                <c:pt idx="206">
                  <c:v>42794</c:v>
                </c:pt>
                <c:pt idx="207">
                  <c:v>42825</c:v>
                </c:pt>
                <c:pt idx="208">
                  <c:v>42855</c:v>
                </c:pt>
                <c:pt idx="209">
                  <c:v>42886</c:v>
                </c:pt>
                <c:pt idx="210">
                  <c:v>42916</c:v>
                </c:pt>
                <c:pt idx="211">
                  <c:v>42947</c:v>
                </c:pt>
                <c:pt idx="212">
                  <c:v>42978</c:v>
                </c:pt>
                <c:pt idx="213">
                  <c:v>43008</c:v>
                </c:pt>
                <c:pt idx="214">
                  <c:v>43039</c:v>
                </c:pt>
                <c:pt idx="215">
                  <c:v>43069</c:v>
                </c:pt>
                <c:pt idx="216">
                  <c:v>43100</c:v>
                </c:pt>
                <c:pt idx="217">
                  <c:v>43131</c:v>
                </c:pt>
                <c:pt idx="218">
                  <c:v>43159</c:v>
                </c:pt>
                <c:pt idx="219">
                  <c:v>43190</c:v>
                </c:pt>
                <c:pt idx="220">
                  <c:v>43220</c:v>
                </c:pt>
                <c:pt idx="221">
                  <c:v>43251</c:v>
                </c:pt>
                <c:pt idx="222">
                  <c:v>43281</c:v>
                </c:pt>
                <c:pt idx="223">
                  <c:v>43312</c:v>
                </c:pt>
                <c:pt idx="224">
                  <c:v>43343</c:v>
                </c:pt>
                <c:pt idx="225">
                  <c:v>43373</c:v>
                </c:pt>
                <c:pt idx="226">
                  <c:v>43404</c:v>
                </c:pt>
                <c:pt idx="227">
                  <c:v>43434</c:v>
                </c:pt>
                <c:pt idx="228">
                  <c:v>43465</c:v>
                </c:pt>
                <c:pt idx="229">
                  <c:v>43496</c:v>
                </c:pt>
                <c:pt idx="230">
                  <c:v>43524</c:v>
                </c:pt>
                <c:pt idx="231">
                  <c:v>43555</c:v>
                </c:pt>
                <c:pt idx="232">
                  <c:v>43585</c:v>
                </c:pt>
                <c:pt idx="233">
                  <c:v>43616</c:v>
                </c:pt>
                <c:pt idx="234">
                  <c:v>43646</c:v>
                </c:pt>
                <c:pt idx="235">
                  <c:v>43677</c:v>
                </c:pt>
                <c:pt idx="236">
                  <c:v>43708</c:v>
                </c:pt>
                <c:pt idx="237">
                  <c:v>43738</c:v>
                </c:pt>
                <c:pt idx="238">
                  <c:v>43769</c:v>
                </c:pt>
                <c:pt idx="239">
                  <c:v>43799</c:v>
                </c:pt>
                <c:pt idx="240">
                  <c:v>43830</c:v>
                </c:pt>
                <c:pt idx="241">
                  <c:v>43861</c:v>
                </c:pt>
                <c:pt idx="242">
                  <c:v>43890</c:v>
                </c:pt>
                <c:pt idx="243">
                  <c:v>43921</c:v>
                </c:pt>
                <c:pt idx="244">
                  <c:v>43951</c:v>
                </c:pt>
                <c:pt idx="245">
                  <c:v>43982</c:v>
                </c:pt>
                <c:pt idx="246">
                  <c:v>44012</c:v>
                </c:pt>
                <c:pt idx="247">
                  <c:v>44043</c:v>
                </c:pt>
                <c:pt idx="248">
                  <c:v>44074</c:v>
                </c:pt>
                <c:pt idx="249">
                  <c:v>44104</c:v>
                </c:pt>
                <c:pt idx="250">
                  <c:v>44135</c:v>
                </c:pt>
                <c:pt idx="251">
                  <c:v>44165</c:v>
                </c:pt>
                <c:pt idx="252">
                  <c:v>44196</c:v>
                </c:pt>
                <c:pt idx="253">
                  <c:v>44227</c:v>
                </c:pt>
                <c:pt idx="254">
                  <c:v>44255</c:v>
                </c:pt>
                <c:pt idx="255">
                  <c:v>44286</c:v>
                </c:pt>
                <c:pt idx="256">
                  <c:v>44316</c:v>
                </c:pt>
                <c:pt idx="257">
                  <c:v>44347</c:v>
                </c:pt>
                <c:pt idx="258">
                  <c:v>44377</c:v>
                </c:pt>
                <c:pt idx="259">
                  <c:v>44408</c:v>
                </c:pt>
                <c:pt idx="260">
                  <c:v>44439</c:v>
                </c:pt>
                <c:pt idx="261">
                  <c:v>44469</c:v>
                </c:pt>
                <c:pt idx="262">
                  <c:v>44500</c:v>
                </c:pt>
                <c:pt idx="263">
                  <c:v>44530</c:v>
                </c:pt>
                <c:pt idx="264">
                  <c:v>44561</c:v>
                </c:pt>
                <c:pt idx="265">
                  <c:v>44592</c:v>
                </c:pt>
                <c:pt idx="266">
                  <c:v>44620</c:v>
                </c:pt>
                <c:pt idx="267">
                  <c:v>44651</c:v>
                </c:pt>
                <c:pt idx="268">
                  <c:v>44681</c:v>
                </c:pt>
                <c:pt idx="269">
                  <c:v>44712</c:v>
                </c:pt>
                <c:pt idx="270">
                  <c:v>44742</c:v>
                </c:pt>
                <c:pt idx="271">
                  <c:v>44773</c:v>
                </c:pt>
                <c:pt idx="272">
                  <c:v>44804</c:v>
                </c:pt>
                <c:pt idx="273">
                  <c:v>44834</c:v>
                </c:pt>
                <c:pt idx="274">
                  <c:v>44865</c:v>
                </c:pt>
                <c:pt idx="275">
                  <c:v>44895</c:v>
                </c:pt>
                <c:pt idx="276">
                  <c:v>44926</c:v>
                </c:pt>
              </c:numCache>
            </c:numRef>
          </c:cat>
          <c:val>
            <c:numRef>
              <c:f>NZD_GrowthOfWealth_202102040811!$C$2:$C$278</c:f>
              <c:numCache>
                <c:formatCode>0.00</c:formatCode>
                <c:ptCount val="277"/>
                <c:pt idx="0">
                  <c:v>1</c:v>
                </c:pt>
                <c:pt idx="1">
                  <c:v>1</c:v>
                </c:pt>
                <c:pt idx="2">
                  <c:v>1.01</c:v>
                </c:pt>
                <c:pt idx="3">
                  <c:v>1.01</c:v>
                </c:pt>
                <c:pt idx="4">
                  <c:v>1.02</c:v>
                </c:pt>
                <c:pt idx="5">
                  <c:v>1.02</c:v>
                </c:pt>
                <c:pt idx="6">
                  <c:v>1.03</c:v>
                </c:pt>
                <c:pt idx="7">
                  <c:v>1.04</c:v>
                </c:pt>
                <c:pt idx="8">
                  <c:v>1.04</c:v>
                </c:pt>
                <c:pt idx="9">
                  <c:v>1.05</c:v>
                </c:pt>
                <c:pt idx="10">
                  <c:v>1.05</c:v>
                </c:pt>
                <c:pt idx="11">
                  <c:v>1.06</c:v>
                </c:pt>
                <c:pt idx="12">
                  <c:v>1.07</c:v>
                </c:pt>
                <c:pt idx="13">
                  <c:v>1.07</c:v>
                </c:pt>
                <c:pt idx="14">
                  <c:v>1.08</c:v>
                </c:pt>
                <c:pt idx="15">
                  <c:v>1.08</c:v>
                </c:pt>
                <c:pt idx="16">
                  <c:v>1.0900000000000001</c:v>
                </c:pt>
                <c:pt idx="17">
                  <c:v>1.0900000000000001</c:v>
                </c:pt>
                <c:pt idx="18">
                  <c:v>1.1000000000000001</c:v>
                </c:pt>
                <c:pt idx="19">
                  <c:v>1.1000000000000001</c:v>
                </c:pt>
                <c:pt idx="20">
                  <c:v>1.1100000000000001</c:v>
                </c:pt>
                <c:pt idx="21">
                  <c:v>1.1200000000000001</c:v>
                </c:pt>
                <c:pt idx="22">
                  <c:v>1.1200000000000001</c:v>
                </c:pt>
                <c:pt idx="23">
                  <c:v>1.1299999999999999</c:v>
                </c:pt>
                <c:pt idx="24">
                  <c:v>1.1299999999999999</c:v>
                </c:pt>
                <c:pt idx="25">
                  <c:v>1.1399999999999999</c:v>
                </c:pt>
                <c:pt idx="26">
                  <c:v>1.1399999999999999</c:v>
                </c:pt>
                <c:pt idx="27">
                  <c:v>1.1399999999999999</c:v>
                </c:pt>
                <c:pt idx="28">
                  <c:v>1.1499999999999999</c:v>
                </c:pt>
                <c:pt idx="29">
                  <c:v>1.1499999999999999</c:v>
                </c:pt>
                <c:pt idx="30">
                  <c:v>1.1599999999999999</c:v>
                </c:pt>
                <c:pt idx="31">
                  <c:v>1.17</c:v>
                </c:pt>
                <c:pt idx="32">
                  <c:v>1.17</c:v>
                </c:pt>
                <c:pt idx="33">
                  <c:v>1.18</c:v>
                </c:pt>
                <c:pt idx="34">
                  <c:v>1.18</c:v>
                </c:pt>
                <c:pt idx="35">
                  <c:v>1.19</c:v>
                </c:pt>
                <c:pt idx="36">
                  <c:v>1.19</c:v>
                </c:pt>
                <c:pt idx="37">
                  <c:v>1.2</c:v>
                </c:pt>
                <c:pt idx="38">
                  <c:v>1.21</c:v>
                </c:pt>
                <c:pt idx="39">
                  <c:v>1.21</c:v>
                </c:pt>
                <c:pt idx="40">
                  <c:v>1.22</c:v>
                </c:pt>
                <c:pt idx="41">
                  <c:v>1.22</c:v>
                </c:pt>
                <c:pt idx="42">
                  <c:v>1.23</c:v>
                </c:pt>
                <c:pt idx="43">
                  <c:v>1.23</c:v>
                </c:pt>
                <c:pt idx="44">
                  <c:v>1.24</c:v>
                </c:pt>
                <c:pt idx="45">
                  <c:v>1.25</c:v>
                </c:pt>
                <c:pt idx="46">
                  <c:v>1.25</c:v>
                </c:pt>
                <c:pt idx="47">
                  <c:v>1.26</c:v>
                </c:pt>
                <c:pt idx="48">
                  <c:v>1.26</c:v>
                </c:pt>
                <c:pt idx="49">
                  <c:v>1.27</c:v>
                </c:pt>
                <c:pt idx="50">
                  <c:v>1.27</c:v>
                </c:pt>
                <c:pt idx="51">
                  <c:v>1.28</c:v>
                </c:pt>
                <c:pt idx="52">
                  <c:v>1.28</c:v>
                </c:pt>
                <c:pt idx="53">
                  <c:v>1.29</c:v>
                </c:pt>
                <c:pt idx="54">
                  <c:v>1.3</c:v>
                </c:pt>
                <c:pt idx="55">
                  <c:v>1.3</c:v>
                </c:pt>
                <c:pt idx="56">
                  <c:v>1.31</c:v>
                </c:pt>
                <c:pt idx="57">
                  <c:v>1.32</c:v>
                </c:pt>
                <c:pt idx="58">
                  <c:v>1.32</c:v>
                </c:pt>
                <c:pt idx="59">
                  <c:v>1.33</c:v>
                </c:pt>
                <c:pt idx="60">
                  <c:v>1.34</c:v>
                </c:pt>
                <c:pt idx="61">
                  <c:v>1.35</c:v>
                </c:pt>
                <c:pt idx="62">
                  <c:v>1.35</c:v>
                </c:pt>
                <c:pt idx="63">
                  <c:v>1.36</c:v>
                </c:pt>
                <c:pt idx="64">
                  <c:v>1.37</c:v>
                </c:pt>
                <c:pt idx="65">
                  <c:v>1.38</c:v>
                </c:pt>
                <c:pt idx="66">
                  <c:v>1.38</c:v>
                </c:pt>
                <c:pt idx="67">
                  <c:v>1.39</c:v>
                </c:pt>
                <c:pt idx="68">
                  <c:v>1.4</c:v>
                </c:pt>
                <c:pt idx="69">
                  <c:v>1.41</c:v>
                </c:pt>
                <c:pt idx="70">
                  <c:v>1.42</c:v>
                </c:pt>
                <c:pt idx="71">
                  <c:v>1.43</c:v>
                </c:pt>
                <c:pt idx="72">
                  <c:v>1.43</c:v>
                </c:pt>
                <c:pt idx="73">
                  <c:v>1.44</c:v>
                </c:pt>
                <c:pt idx="74">
                  <c:v>1.45</c:v>
                </c:pt>
                <c:pt idx="75">
                  <c:v>1.46</c:v>
                </c:pt>
                <c:pt idx="76">
                  <c:v>1.47</c:v>
                </c:pt>
                <c:pt idx="77">
                  <c:v>1.48</c:v>
                </c:pt>
                <c:pt idx="78">
                  <c:v>1.49</c:v>
                </c:pt>
                <c:pt idx="79">
                  <c:v>1.5</c:v>
                </c:pt>
                <c:pt idx="80">
                  <c:v>1.51</c:v>
                </c:pt>
                <c:pt idx="81">
                  <c:v>1.52</c:v>
                </c:pt>
                <c:pt idx="82">
                  <c:v>1.53</c:v>
                </c:pt>
                <c:pt idx="83">
                  <c:v>1.54</c:v>
                </c:pt>
                <c:pt idx="84">
                  <c:v>1.55</c:v>
                </c:pt>
                <c:pt idx="85">
                  <c:v>1.56</c:v>
                </c:pt>
                <c:pt idx="86">
                  <c:v>1.57</c:v>
                </c:pt>
                <c:pt idx="87">
                  <c:v>1.58</c:v>
                </c:pt>
                <c:pt idx="88">
                  <c:v>1.59</c:v>
                </c:pt>
                <c:pt idx="89">
                  <c:v>1.6</c:v>
                </c:pt>
                <c:pt idx="90">
                  <c:v>1.61</c:v>
                </c:pt>
                <c:pt idx="91">
                  <c:v>1.62</c:v>
                </c:pt>
                <c:pt idx="92">
                  <c:v>1.63</c:v>
                </c:pt>
                <c:pt idx="93">
                  <c:v>1.64</c:v>
                </c:pt>
                <c:pt idx="94">
                  <c:v>1.65</c:v>
                </c:pt>
                <c:pt idx="95">
                  <c:v>1.66</c:v>
                </c:pt>
                <c:pt idx="96">
                  <c:v>1.68</c:v>
                </c:pt>
                <c:pt idx="97">
                  <c:v>1.69</c:v>
                </c:pt>
                <c:pt idx="98">
                  <c:v>1.7</c:v>
                </c:pt>
                <c:pt idx="99">
                  <c:v>1.71</c:v>
                </c:pt>
                <c:pt idx="100">
                  <c:v>1.73</c:v>
                </c:pt>
                <c:pt idx="101">
                  <c:v>1.74</c:v>
                </c:pt>
                <c:pt idx="102">
                  <c:v>1.75</c:v>
                </c:pt>
                <c:pt idx="103">
                  <c:v>1.76</c:v>
                </c:pt>
                <c:pt idx="104">
                  <c:v>1.78</c:v>
                </c:pt>
                <c:pt idx="105">
                  <c:v>1.79</c:v>
                </c:pt>
                <c:pt idx="106">
                  <c:v>1.8</c:v>
                </c:pt>
                <c:pt idx="107">
                  <c:v>1.81</c:v>
                </c:pt>
                <c:pt idx="108">
                  <c:v>1.82</c:v>
                </c:pt>
                <c:pt idx="109">
                  <c:v>1.83</c:v>
                </c:pt>
                <c:pt idx="110">
                  <c:v>1.84</c:v>
                </c:pt>
                <c:pt idx="111">
                  <c:v>1.84</c:v>
                </c:pt>
                <c:pt idx="112">
                  <c:v>1.85</c:v>
                </c:pt>
                <c:pt idx="113">
                  <c:v>1.85</c:v>
                </c:pt>
                <c:pt idx="114">
                  <c:v>1.86</c:v>
                </c:pt>
                <c:pt idx="115">
                  <c:v>1.86</c:v>
                </c:pt>
                <c:pt idx="116">
                  <c:v>1.87</c:v>
                </c:pt>
                <c:pt idx="117">
                  <c:v>1.87</c:v>
                </c:pt>
                <c:pt idx="118">
                  <c:v>1.88</c:v>
                </c:pt>
                <c:pt idx="119">
                  <c:v>1.88</c:v>
                </c:pt>
                <c:pt idx="120">
                  <c:v>1.89</c:v>
                </c:pt>
                <c:pt idx="121">
                  <c:v>1.89</c:v>
                </c:pt>
                <c:pt idx="122">
                  <c:v>1.89</c:v>
                </c:pt>
                <c:pt idx="123">
                  <c:v>1.9</c:v>
                </c:pt>
                <c:pt idx="124">
                  <c:v>1.9</c:v>
                </c:pt>
                <c:pt idx="125">
                  <c:v>1.91</c:v>
                </c:pt>
                <c:pt idx="126">
                  <c:v>1.91</c:v>
                </c:pt>
                <c:pt idx="127">
                  <c:v>1.92</c:v>
                </c:pt>
                <c:pt idx="128">
                  <c:v>1.92</c:v>
                </c:pt>
                <c:pt idx="129">
                  <c:v>1.93</c:v>
                </c:pt>
                <c:pt idx="130">
                  <c:v>1.93</c:v>
                </c:pt>
                <c:pt idx="131">
                  <c:v>1.94</c:v>
                </c:pt>
                <c:pt idx="132">
                  <c:v>1.94</c:v>
                </c:pt>
                <c:pt idx="133">
                  <c:v>1.95</c:v>
                </c:pt>
                <c:pt idx="134">
                  <c:v>1.95</c:v>
                </c:pt>
                <c:pt idx="135">
                  <c:v>1.96</c:v>
                </c:pt>
                <c:pt idx="136">
                  <c:v>1.96</c:v>
                </c:pt>
                <c:pt idx="137">
                  <c:v>1.97</c:v>
                </c:pt>
                <c:pt idx="138">
                  <c:v>1.97</c:v>
                </c:pt>
                <c:pt idx="139">
                  <c:v>1.97</c:v>
                </c:pt>
                <c:pt idx="140">
                  <c:v>1.98</c:v>
                </c:pt>
                <c:pt idx="141">
                  <c:v>1.98</c:v>
                </c:pt>
                <c:pt idx="142">
                  <c:v>1.99</c:v>
                </c:pt>
                <c:pt idx="143">
                  <c:v>1.99</c:v>
                </c:pt>
                <c:pt idx="144">
                  <c:v>2</c:v>
                </c:pt>
                <c:pt idx="145">
                  <c:v>2</c:v>
                </c:pt>
                <c:pt idx="146">
                  <c:v>2.0099999999999998</c:v>
                </c:pt>
                <c:pt idx="147">
                  <c:v>2.0099999999999998</c:v>
                </c:pt>
                <c:pt idx="148">
                  <c:v>2.02</c:v>
                </c:pt>
                <c:pt idx="149">
                  <c:v>2.02</c:v>
                </c:pt>
                <c:pt idx="150">
                  <c:v>2.02</c:v>
                </c:pt>
                <c:pt idx="151">
                  <c:v>2.0299999999999998</c:v>
                </c:pt>
                <c:pt idx="152">
                  <c:v>2.0299999999999998</c:v>
                </c:pt>
                <c:pt idx="153">
                  <c:v>2.04</c:v>
                </c:pt>
                <c:pt idx="154">
                  <c:v>2.04</c:v>
                </c:pt>
                <c:pt idx="155">
                  <c:v>2.0499999999999998</c:v>
                </c:pt>
                <c:pt idx="156">
                  <c:v>2.0499999999999998</c:v>
                </c:pt>
                <c:pt idx="157">
                  <c:v>2.06</c:v>
                </c:pt>
                <c:pt idx="158">
                  <c:v>2.06</c:v>
                </c:pt>
                <c:pt idx="159">
                  <c:v>2.0699999999999998</c:v>
                </c:pt>
                <c:pt idx="160">
                  <c:v>2.0699999999999998</c:v>
                </c:pt>
                <c:pt idx="161">
                  <c:v>2.0699999999999998</c:v>
                </c:pt>
                <c:pt idx="162">
                  <c:v>2.08</c:v>
                </c:pt>
                <c:pt idx="163">
                  <c:v>2.08</c:v>
                </c:pt>
                <c:pt idx="164">
                  <c:v>2.09</c:v>
                </c:pt>
                <c:pt idx="165">
                  <c:v>2.09</c:v>
                </c:pt>
                <c:pt idx="166">
                  <c:v>2.1</c:v>
                </c:pt>
                <c:pt idx="167">
                  <c:v>2.1</c:v>
                </c:pt>
                <c:pt idx="168">
                  <c:v>2.11</c:v>
                </c:pt>
                <c:pt idx="169">
                  <c:v>2.11</c:v>
                </c:pt>
                <c:pt idx="170">
                  <c:v>2.12</c:v>
                </c:pt>
                <c:pt idx="171">
                  <c:v>2.12</c:v>
                </c:pt>
                <c:pt idx="172">
                  <c:v>2.13</c:v>
                </c:pt>
                <c:pt idx="173">
                  <c:v>2.13</c:v>
                </c:pt>
                <c:pt idx="174">
                  <c:v>2.14</c:v>
                </c:pt>
                <c:pt idx="175">
                  <c:v>2.14</c:v>
                </c:pt>
                <c:pt idx="176">
                  <c:v>2.15</c:v>
                </c:pt>
                <c:pt idx="177">
                  <c:v>2.16</c:v>
                </c:pt>
                <c:pt idx="178">
                  <c:v>2.16</c:v>
                </c:pt>
                <c:pt idx="179">
                  <c:v>2.17</c:v>
                </c:pt>
                <c:pt idx="180">
                  <c:v>2.1800000000000002</c:v>
                </c:pt>
                <c:pt idx="181">
                  <c:v>2.1800000000000002</c:v>
                </c:pt>
                <c:pt idx="182">
                  <c:v>2.19</c:v>
                </c:pt>
                <c:pt idx="183">
                  <c:v>2.2000000000000002</c:v>
                </c:pt>
                <c:pt idx="184">
                  <c:v>2.2000000000000002</c:v>
                </c:pt>
                <c:pt idx="185">
                  <c:v>2.21</c:v>
                </c:pt>
                <c:pt idx="186">
                  <c:v>2.2200000000000002</c:v>
                </c:pt>
                <c:pt idx="187">
                  <c:v>2.2200000000000002</c:v>
                </c:pt>
                <c:pt idx="188">
                  <c:v>2.23</c:v>
                </c:pt>
                <c:pt idx="189">
                  <c:v>2.23</c:v>
                </c:pt>
                <c:pt idx="190">
                  <c:v>2.2400000000000002</c:v>
                </c:pt>
                <c:pt idx="191">
                  <c:v>2.25</c:v>
                </c:pt>
                <c:pt idx="192">
                  <c:v>2.25</c:v>
                </c:pt>
                <c:pt idx="193">
                  <c:v>2.2599999999999998</c:v>
                </c:pt>
                <c:pt idx="194">
                  <c:v>2.2599999999999998</c:v>
                </c:pt>
                <c:pt idx="195">
                  <c:v>2.27</c:v>
                </c:pt>
                <c:pt idx="196">
                  <c:v>2.27</c:v>
                </c:pt>
                <c:pt idx="197">
                  <c:v>2.2799999999999998</c:v>
                </c:pt>
                <c:pt idx="198">
                  <c:v>2.2799999999999998</c:v>
                </c:pt>
                <c:pt idx="199">
                  <c:v>2.2799999999999998</c:v>
                </c:pt>
                <c:pt idx="200">
                  <c:v>2.29</c:v>
                </c:pt>
                <c:pt idx="201">
                  <c:v>2.29</c:v>
                </c:pt>
                <c:pt idx="202">
                  <c:v>2.2999999999999998</c:v>
                </c:pt>
                <c:pt idx="203">
                  <c:v>2.2999999999999998</c:v>
                </c:pt>
                <c:pt idx="204">
                  <c:v>2.31</c:v>
                </c:pt>
                <c:pt idx="205">
                  <c:v>2.31</c:v>
                </c:pt>
                <c:pt idx="206">
                  <c:v>2.31</c:v>
                </c:pt>
                <c:pt idx="207">
                  <c:v>2.3199999999999998</c:v>
                </c:pt>
                <c:pt idx="208">
                  <c:v>2.3199999999999998</c:v>
                </c:pt>
                <c:pt idx="209">
                  <c:v>2.33</c:v>
                </c:pt>
                <c:pt idx="210">
                  <c:v>2.33</c:v>
                </c:pt>
                <c:pt idx="211">
                  <c:v>2.33</c:v>
                </c:pt>
                <c:pt idx="212">
                  <c:v>2.34</c:v>
                </c:pt>
                <c:pt idx="213">
                  <c:v>2.34</c:v>
                </c:pt>
                <c:pt idx="214">
                  <c:v>2.34</c:v>
                </c:pt>
                <c:pt idx="215">
                  <c:v>2.35</c:v>
                </c:pt>
                <c:pt idx="216">
                  <c:v>2.35</c:v>
                </c:pt>
                <c:pt idx="217">
                  <c:v>2.36</c:v>
                </c:pt>
                <c:pt idx="218">
                  <c:v>2.36</c:v>
                </c:pt>
                <c:pt idx="219">
                  <c:v>2.36</c:v>
                </c:pt>
                <c:pt idx="220">
                  <c:v>2.37</c:v>
                </c:pt>
                <c:pt idx="221">
                  <c:v>2.37</c:v>
                </c:pt>
                <c:pt idx="222">
                  <c:v>2.37</c:v>
                </c:pt>
                <c:pt idx="223">
                  <c:v>2.38</c:v>
                </c:pt>
                <c:pt idx="224">
                  <c:v>2.38</c:v>
                </c:pt>
                <c:pt idx="225">
                  <c:v>2.39</c:v>
                </c:pt>
                <c:pt idx="226">
                  <c:v>2.39</c:v>
                </c:pt>
                <c:pt idx="227">
                  <c:v>2.39</c:v>
                </c:pt>
                <c:pt idx="228">
                  <c:v>2.4</c:v>
                </c:pt>
                <c:pt idx="229">
                  <c:v>2.4</c:v>
                </c:pt>
                <c:pt idx="230">
                  <c:v>2.41</c:v>
                </c:pt>
                <c:pt idx="231">
                  <c:v>2.41</c:v>
                </c:pt>
                <c:pt idx="232">
                  <c:v>2.41</c:v>
                </c:pt>
                <c:pt idx="233">
                  <c:v>2.42</c:v>
                </c:pt>
                <c:pt idx="234">
                  <c:v>2.42</c:v>
                </c:pt>
                <c:pt idx="235">
                  <c:v>2.42</c:v>
                </c:pt>
                <c:pt idx="236">
                  <c:v>2.4300000000000002</c:v>
                </c:pt>
                <c:pt idx="237">
                  <c:v>2.4300000000000002</c:v>
                </c:pt>
                <c:pt idx="238">
                  <c:v>2.4300000000000002</c:v>
                </c:pt>
                <c:pt idx="239">
                  <c:v>2.4300000000000002</c:v>
                </c:pt>
                <c:pt idx="240">
                  <c:v>2.44</c:v>
                </c:pt>
                <c:pt idx="241">
                  <c:v>2.44</c:v>
                </c:pt>
                <c:pt idx="242">
                  <c:v>2.44</c:v>
                </c:pt>
                <c:pt idx="243">
                  <c:v>2.4500000000000002</c:v>
                </c:pt>
                <c:pt idx="244">
                  <c:v>2.4500000000000002</c:v>
                </c:pt>
                <c:pt idx="245">
                  <c:v>2.4500000000000002</c:v>
                </c:pt>
                <c:pt idx="246">
                  <c:v>2.4500000000000002</c:v>
                </c:pt>
                <c:pt idx="247">
                  <c:v>2.4500000000000002</c:v>
                </c:pt>
                <c:pt idx="248">
                  <c:v>2.4500000000000002</c:v>
                </c:pt>
                <c:pt idx="249">
                  <c:v>2.4500000000000002</c:v>
                </c:pt>
                <c:pt idx="250">
                  <c:v>2.4500000000000002</c:v>
                </c:pt>
                <c:pt idx="251">
                  <c:v>2.4500000000000002</c:v>
                </c:pt>
                <c:pt idx="252">
                  <c:v>2.4500000000000002</c:v>
                </c:pt>
                <c:pt idx="253" formatCode="General">
                  <c:v>2.4500000000000002</c:v>
                </c:pt>
                <c:pt idx="254" formatCode="General">
                  <c:v>2.4500000000000002</c:v>
                </c:pt>
                <c:pt idx="255" formatCode="General">
                  <c:v>2.4500000000000002</c:v>
                </c:pt>
                <c:pt idx="256" formatCode="General">
                  <c:v>2.4500000000000002</c:v>
                </c:pt>
                <c:pt idx="257" formatCode="General">
                  <c:v>2.4500000000000002</c:v>
                </c:pt>
                <c:pt idx="258" formatCode="General">
                  <c:v>2.46</c:v>
                </c:pt>
                <c:pt idx="259" formatCode="General">
                  <c:v>2.46</c:v>
                </c:pt>
                <c:pt idx="260" formatCode="General">
                  <c:v>2.46</c:v>
                </c:pt>
                <c:pt idx="261" formatCode="General">
                  <c:v>2.46</c:v>
                </c:pt>
                <c:pt idx="262" formatCode="General">
                  <c:v>2.46</c:v>
                </c:pt>
                <c:pt idx="263" formatCode="General">
                  <c:v>2.46</c:v>
                </c:pt>
                <c:pt idx="264" formatCode="General">
                  <c:v>2.46</c:v>
                </c:pt>
                <c:pt idx="265" formatCode="General">
                  <c:v>2.46</c:v>
                </c:pt>
                <c:pt idx="266" formatCode="General">
                  <c:v>2.46</c:v>
                </c:pt>
                <c:pt idx="267" formatCode="General">
                  <c:v>2.4700000000000002</c:v>
                </c:pt>
                <c:pt idx="268" formatCode="General">
                  <c:v>2.4700000000000002</c:v>
                </c:pt>
                <c:pt idx="269" formatCode="General">
                  <c:v>2.4700000000000002</c:v>
                </c:pt>
                <c:pt idx="270" formatCode="General">
                  <c:v>2.48</c:v>
                </c:pt>
                <c:pt idx="271" formatCode="General">
                  <c:v>2.48</c:v>
                </c:pt>
                <c:pt idx="272" formatCode="General">
                  <c:v>2.4900000000000002</c:v>
                </c:pt>
                <c:pt idx="273" formatCode="General">
                  <c:v>2.4900000000000002</c:v>
                </c:pt>
                <c:pt idx="274" formatCode="General">
                  <c:v>2.5</c:v>
                </c:pt>
                <c:pt idx="275" formatCode="General">
                  <c:v>2.5099999999999998</c:v>
                </c:pt>
                <c:pt idx="276" formatCode="General">
                  <c:v>2.52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C86-4C79-A284-844F4F5841D7}"/>
            </c:ext>
          </c:extLst>
        </c:ser>
        <c:ser>
          <c:idx val="2"/>
          <c:order val="2"/>
          <c:tx>
            <c:strRef>
              <c:f>NZD_GrowthOfWealth_202102040811!$D$1</c:f>
              <c:strCache>
                <c:ptCount val="1"/>
                <c:pt idx="0">
                  <c:v>New Zealand
Consumer Price Index</c:v>
                </c:pt>
              </c:strCache>
            </c:strRef>
          </c:tx>
          <c:spPr>
            <a:solidFill>
              <a:srgbClr val="7F7F7F"/>
            </a:solidFill>
            <a:ln>
              <a:noFill/>
            </a:ln>
            <a:effectLst/>
          </c:spPr>
          <c:cat>
            <c:numRef>
              <c:f>NZD_GrowthOfWealth_202102040811!$A$2:$A$278</c:f>
              <c:numCache>
                <c:formatCode>m/d/yyyy</c:formatCode>
                <c:ptCount val="277"/>
                <c:pt idx="0">
                  <c:v>36525</c:v>
                </c:pt>
                <c:pt idx="1">
                  <c:v>36556</c:v>
                </c:pt>
                <c:pt idx="2">
                  <c:v>36585</c:v>
                </c:pt>
                <c:pt idx="3">
                  <c:v>36616</c:v>
                </c:pt>
                <c:pt idx="4">
                  <c:v>36646</c:v>
                </c:pt>
                <c:pt idx="5">
                  <c:v>36677</c:v>
                </c:pt>
                <c:pt idx="6">
                  <c:v>36707</c:v>
                </c:pt>
                <c:pt idx="7">
                  <c:v>36738</c:v>
                </c:pt>
                <c:pt idx="8">
                  <c:v>36769</c:v>
                </c:pt>
                <c:pt idx="9">
                  <c:v>36799</c:v>
                </c:pt>
                <c:pt idx="10">
                  <c:v>36830</c:v>
                </c:pt>
                <c:pt idx="11">
                  <c:v>36860</c:v>
                </c:pt>
                <c:pt idx="12">
                  <c:v>36891</c:v>
                </c:pt>
                <c:pt idx="13">
                  <c:v>36922</c:v>
                </c:pt>
                <c:pt idx="14">
                  <c:v>36950</c:v>
                </c:pt>
                <c:pt idx="15">
                  <c:v>36981</c:v>
                </c:pt>
                <c:pt idx="16">
                  <c:v>37011</c:v>
                </c:pt>
                <c:pt idx="17">
                  <c:v>37042</c:v>
                </c:pt>
                <c:pt idx="18">
                  <c:v>37072</c:v>
                </c:pt>
                <c:pt idx="19">
                  <c:v>37103</c:v>
                </c:pt>
                <c:pt idx="20">
                  <c:v>37134</c:v>
                </c:pt>
                <c:pt idx="21">
                  <c:v>37164</c:v>
                </c:pt>
                <c:pt idx="22">
                  <c:v>37195</c:v>
                </c:pt>
                <c:pt idx="23">
                  <c:v>37225</c:v>
                </c:pt>
                <c:pt idx="24">
                  <c:v>37256</c:v>
                </c:pt>
                <c:pt idx="25">
                  <c:v>37287</c:v>
                </c:pt>
                <c:pt idx="26">
                  <c:v>37315</c:v>
                </c:pt>
                <c:pt idx="27">
                  <c:v>37346</c:v>
                </c:pt>
                <c:pt idx="28">
                  <c:v>37376</c:v>
                </c:pt>
                <c:pt idx="29">
                  <c:v>37407</c:v>
                </c:pt>
                <c:pt idx="30">
                  <c:v>37437</c:v>
                </c:pt>
                <c:pt idx="31">
                  <c:v>37468</c:v>
                </c:pt>
                <c:pt idx="32">
                  <c:v>37499</c:v>
                </c:pt>
                <c:pt idx="33">
                  <c:v>37529</c:v>
                </c:pt>
                <c:pt idx="34">
                  <c:v>37560</c:v>
                </c:pt>
                <c:pt idx="35">
                  <c:v>37590</c:v>
                </c:pt>
                <c:pt idx="36">
                  <c:v>37621</c:v>
                </c:pt>
                <c:pt idx="37">
                  <c:v>37652</c:v>
                </c:pt>
                <c:pt idx="38">
                  <c:v>37680</c:v>
                </c:pt>
                <c:pt idx="39">
                  <c:v>37711</c:v>
                </c:pt>
                <c:pt idx="40">
                  <c:v>37741</c:v>
                </c:pt>
                <c:pt idx="41">
                  <c:v>37772</c:v>
                </c:pt>
                <c:pt idx="42">
                  <c:v>37802</c:v>
                </c:pt>
                <c:pt idx="43">
                  <c:v>37833</c:v>
                </c:pt>
                <c:pt idx="44">
                  <c:v>37864</c:v>
                </c:pt>
                <c:pt idx="45">
                  <c:v>37894</c:v>
                </c:pt>
                <c:pt idx="46">
                  <c:v>37925</c:v>
                </c:pt>
                <c:pt idx="47">
                  <c:v>37955</c:v>
                </c:pt>
                <c:pt idx="48">
                  <c:v>37986</c:v>
                </c:pt>
                <c:pt idx="49">
                  <c:v>38017</c:v>
                </c:pt>
                <c:pt idx="50">
                  <c:v>38046</c:v>
                </c:pt>
                <c:pt idx="51">
                  <c:v>38077</c:v>
                </c:pt>
                <c:pt idx="52">
                  <c:v>38107</c:v>
                </c:pt>
                <c:pt idx="53">
                  <c:v>38138</c:v>
                </c:pt>
                <c:pt idx="54">
                  <c:v>38168</c:v>
                </c:pt>
                <c:pt idx="55">
                  <c:v>38199</c:v>
                </c:pt>
                <c:pt idx="56">
                  <c:v>38230</c:v>
                </c:pt>
                <c:pt idx="57">
                  <c:v>38260</c:v>
                </c:pt>
                <c:pt idx="58">
                  <c:v>38291</c:v>
                </c:pt>
                <c:pt idx="59">
                  <c:v>38321</c:v>
                </c:pt>
                <c:pt idx="60">
                  <c:v>38352</c:v>
                </c:pt>
                <c:pt idx="61">
                  <c:v>38383</c:v>
                </c:pt>
                <c:pt idx="62">
                  <c:v>38411</c:v>
                </c:pt>
                <c:pt idx="63">
                  <c:v>38442</c:v>
                </c:pt>
                <c:pt idx="64">
                  <c:v>38472</c:v>
                </c:pt>
                <c:pt idx="65">
                  <c:v>38503</c:v>
                </c:pt>
                <c:pt idx="66">
                  <c:v>38533</c:v>
                </c:pt>
                <c:pt idx="67">
                  <c:v>38564</c:v>
                </c:pt>
                <c:pt idx="68">
                  <c:v>38595</c:v>
                </c:pt>
                <c:pt idx="69">
                  <c:v>38625</c:v>
                </c:pt>
                <c:pt idx="70">
                  <c:v>38656</c:v>
                </c:pt>
                <c:pt idx="71">
                  <c:v>38686</c:v>
                </c:pt>
                <c:pt idx="72">
                  <c:v>38717</c:v>
                </c:pt>
                <c:pt idx="73">
                  <c:v>38748</c:v>
                </c:pt>
                <c:pt idx="74">
                  <c:v>38776</c:v>
                </c:pt>
                <c:pt idx="75">
                  <c:v>38807</c:v>
                </c:pt>
                <c:pt idx="76">
                  <c:v>38837</c:v>
                </c:pt>
                <c:pt idx="77">
                  <c:v>38868</c:v>
                </c:pt>
                <c:pt idx="78">
                  <c:v>38898</c:v>
                </c:pt>
                <c:pt idx="79">
                  <c:v>38929</c:v>
                </c:pt>
                <c:pt idx="80">
                  <c:v>38960</c:v>
                </c:pt>
                <c:pt idx="81">
                  <c:v>38990</c:v>
                </c:pt>
                <c:pt idx="82">
                  <c:v>39021</c:v>
                </c:pt>
                <c:pt idx="83">
                  <c:v>39051</c:v>
                </c:pt>
                <c:pt idx="84">
                  <c:v>39082</c:v>
                </c:pt>
                <c:pt idx="85">
                  <c:v>39113</c:v>
                </c:pt>
                <c:pt idx="86">
                  <c:v>39141</c:v>
                </c:pt>
                <c:pt idx="87">
                  <c:v>39172</c:v>
                </c:pt>
                <c:pt idx="88">
                  <c:v>39202</c:v>
                </c:pt>
                <c:pt idx="89">
                  <c:v>39233</c:v>
                </c:pt>
                <c:pt idx="90">
                  <c:v>39263</c:v>
                </c:pt>
                <c:pt idx="91">
                  <c:v>39294</c:v>
                </c:pt>
                <c:pt idx="92">
                  <c:v>39325</c:v>
                </c:pt>
                <c:pt idx="93">
                  <c:v>39355</c:v>
                </c:pt>
                <c:pt idx="94">
                  <c:v>39386</c:v>
                </c:pt>
                <c:pt idx="95">
                  <c:v>39416</c:v>
                </c:pt>
                <c:pt idx="96">
                  <c:v>39447</c:v>
                </c:pt>
                <c:pt idx="97">
                  <c:v>39478</c:v>
                </c:pt>
                <c:pt idx="98">
                  <c:v>39507</c:v>
                </c:pt>
                <c:pt idx="99">
                  <c:v>39538</c:v>
                </c:pt>
                <c:pt idx="100">
                  <c:v>39568</c:v>
                </c:pt>
                <c:pt idx="101">
                  <c:v>39599</c:v>
                </c:pt>
                <c:pt idx="102">
                  <c:v>39629</c:v>
                </c:pt>
                <c:pt idx="103">
                  <c:v>39660</c:v>
                </c:pt>
                <c:pt idx="104">
                  <c:v>39691</c:v>
                </c:pt>
                <c:pt idx="105">
                  <c:v>39721</c:v>
                </c:pt>
                <c:pt idx="106">
                  <c:v>39752</c:v>
                </c:pt>
                <c:pt idx="107">
                  <c:v>39782</c:v>
                </c:pt>
                <c:pt idx="108">
                  <c:v>39813</c:v>
                </c:pt>
                <c:pt idx="109">
                  <c:v>39844</c:v>
                </c:pt>
                <c:pt idx="110">
                  <c:v>39872</c:v>
                </c:pt>
                <c:pt idx="111">
                  <c:v>39903</c:v>
                </c:pt>
                <c:pt idx="112">
                  <c:v>39933</c:v>
                </c:pt>
                <c:pt idx="113">
                  <c:v>39964</c:v>
                </c:pt>
                <c:pt idx="114">
                  <c:v>39994</c:v>
                </c:pt>
                <c:pt idx="115">
                  <c:v>40025</c:v>
                </c:pt>
                <c:pt idx="116">
                  <c:v>40056</c:v>
                </c:pt>
                <c:pt idx="117">
                  <c:v>40086</c:v>
                </c:pt>
                <c:pt idx="118">
                  <c:v>40117</c:v>
                </c:pt>
                <c:pt idx="119">
                  <c:v>40147</c:v>
                </c:pt>
                <c:pt idx="120">
                  <c:v>40178</c:v>
                </c:pt>
                <c:pt idx="121">
                  <c:v>40209</c:v>
                </c:pt>
                <c:pt idx="122">
                  <c:v>40237</c:v>
                </c:pt>
                <c:pt idx="123">
                  <c:v>40268</c:v>
                </c:pt>
                <c:pt idx="124">
                  <c:v>40298</c:v>
                </c:pt>
                <c:pt idx="125">
                  <c:v>40329</c:v>
                </c:pt>
                <c:pt idx="126">
                  <c:v>40359</c:v>
                </c:pt>
                <c:pt idx="127">
                  <c:v>40390</c:v>
                </c:pt>
                <c:pt idx="128">
                  <c:v>40421</c:v>
                </c:pt>
                <c:pt idx="129">
                  <c:v>40451</c:v>
                </c:pt>
                <c:pt idx="130">
                  <c:v>40482</c:v>
                </c:pt>
                <c:pt idx="131">
                  <c:v>40512</c:v>
                </c:pt>
                <c:pt idx="132">
                  <c:v>40543</c:v>
                </c:pt>
                <c:pt idx="133">
                  <c:v>40574</c:v>
                </c:pt>
                <c:pt idx="134">
                  <c:v>40602</c:v>
                </c:pt>
                <c:pt idx="135">
                  <c:v>40633</c:v>
                </c:pt>
                <c:pt idx="136">
                  <c:v>40663</c:v>
                </c:pt>
                <c:pt idx="137">
                  <c:v>40694</c:v>
                </c:pt>
                <c:pt idx="138">
                  <c:v>40724</c:v>
                </c:pt>
                <c:pt idx="139">
                  <c:v>40755</c:v>
                </c:pt>
                <c:pt idx="140">
                  <c:v>40786</c:v>
                </c:pt>
                <c:pt idx="141">
                  <c:v>40816</c:v>
                </c:pt>
                <c:pt idx="142">
                  <c:v>40847</c:v>
                </c:pt>
                <c:pt idx="143">
                  <c:v>40877</c:v>
                </c:pt>
                <c:pt idx="144">
                  <c:v>40908</c:v>
                </c:pt>
                <c:pt idx="145">
                  <c:v>40939</c:v>
                </c:pt>
                <c:pt idx="146">
                  <c:v>40968</c:v>
                </c:pt>
                <c:pt idx="147">
                  <c:v>40999</c:v>
                </c:pt>
                <c:pt idx="148">
                  <c:v>41029</c:v>
                </c:pt>
                <c:pt idx="149">
                  <c:v>41060</c:v>
                </c:pt>
                <c:pt idx="150">
                  <c:v>41090</c:v>
                </c:pt>
                <c:pt idx="151">
                  <c:v>41121</c:v>
                </c:pt>
                <c:pt idx="152">
                  <c:v>41152</c:v>
                </c:pt>
                <c:pt idx="153">
                  <c:v>41182</c:v>
                </c:pt>
                <c:pt idx="154">
                  <c:v>41213</c:v>
                </c:pt>
                <c:pt idx="155">
                  <c:v>41243</c:v>
                </c:pt>
                <c:pt idx="156">
                  <c:v>41274</c:v>
                </c:pt>
                <c:pt idx="157">
                  <c:v>41305</c:v>
                </c:pt>
                <c:pt idx="158">
                  <c:v>41333</c:v>
                </c:pt>
                <c:pt idx="159">
                  <c:v>41364</c:v>
                </c:pt>
                <c:pt idx="160">
                  <c:v>41394</c:v>
                </c:pt>
                <c:pt idx="161">
                  <c:v>41425</c:v>
                </c:pt>
                <c:pt idx="162">
                  <c:v>41455</c:v>
                </c:pt>
                <c:pt idx="163">
                  <c:v>41486</c:v>
                </c:pt>
                <c:pt idx="164">
                  <c:v>41517</c:v>
                </c:pt>
                <c:pt idx="165">
                  <c:v>41547</c:v>
                </c:pt>
                <c:pt idx="166">
                  <c:v>41578</c:v>
                </c:pt>
                <c:pt idx="167">
                  <c:v>41608</c:v>
                </c:pt>
                <c:pt idx="168">
                  <c:v>41639</c:v>
                </c:pt>
                <c:pt idx="169">
                  <c:v>41670</c:v>
                </c:pt>
                <c:pt idx="170">
                  <c:v>41698</c:v>
                </c:pt>
                <c:pt idx="171">
                  <c:v>41729</c:v>
                </c:pt>
                <c:pt idx="172">
                  <c:v>41759</c:v>
                </c:pt>
                <c:pt idx="173">
                  <c:v>41790</c:v>
                </c:pt>
                <c:pt idx="174">
                  <c:v>41820</c:v>
                </c:pt>
                <c:pt idx="175">
                  <c:v>41851</c:v>
                </c:pt>
                <c:pt idx="176">
                  <c:v>41882</c:v>
                </c:pt>
                <c:pt idx="177">
                  <c:v>41912</c:v>
                </c:pt>
                <c:pt idx="178">
                  <c:v>41943</c:v>
                </c:pt>
                <c:pt idx="179">
                  <c:v>41973</c:v>
                </c:pt>
                <c:pt idx="180">
                  <c:v>42004</c:v>
                </c:pt>
                <c:pt idx="181">
                  <c:v>42035</c:v>
                </c:pt>
                <c:pt idx="182">
                  <c:v>42063</c:v>
                </c:pt>
                <c:pt idx="183">
                  <c:v>42094</c:v>
                </c:pt>
                <c:pt idx="184">
                  <c:v>42124</c:v>
                </c:pt>
                <c:pt idx="185">
                  <c:v>42155</c:v>
                </c:pt>
                <c:pt idx="186">
                  <c:v>42185</c:v>
                </c:pt>
                <c:pt idx="187">
                  <c:v>42216</c:v>
                </c:pt>
                <c:pt idx="188">
                  <c:v>42247</c:v>
                </c:pt>
                <c:pt idx="189">
                  <c:v>42277</c:v>
                </c:pt>
                <c:pt idx="190">
                  <c:v>42308</c:v>
                </c:pt>
                <c:pt idx="191">
                  <c:v>42338</c:v>
                </c:pt>
                <c:pt idx="192">
                  <c:v>42369</c:v>
                </c:pt>
                <c:pt idx="193">
                  <c:v>42400</c:v>
                </c:pt>
                <c:pt idx="194">
                  <c:v>42429</c:v>
                </c:pt>
                <c:pt idx="195">
                  <c:v>42460</c:v>
                </c:pt>
                <c:pt idx="196">
                  <c:v>42490</c:v>
                </c:pt>
                <c:pt idx="197">
                  <c:v>42521</c:v>
                </c:pt>
                <c:pt idx="198">
                  <c:v>42551</c:v>
                </c:pt>
                <c:pt idx="199">
                  <c:v>42582</c:v>
                </c:pt>
                <c:pt idx="200">
                  <c:v>42613</c:v>
                </c:pt>
                <c:pt idx="201">
                  <c:v>42643</c:v>
                </c:pt>
                <c:pt idx="202">
                  <c:v>42674</c:v>
                </c:pt>
                <c:pt idx="203">
                  <c:v>42704</c:v>
                </c:pt>
                <c:pt idx="204">
                  <c:v>42735</c:v>
                </c:pt>
                <c:pt idx="205">
                  <c:v>42766</c:v>
                </c:pt>
                <c:pt idx="206">
                  <c:v>42794</c:v>
                </c:pt>
                <c:pt idx="207">
                  <c:v>42825</c:v>
                </c:pt>
                <c:pt idx="208">
                  <c:v>42855</c:v>
                </c:pt>
                <c:pt idx="209">
                  <c:v>42886</c:v>
                </c:pt>
                <c:pt idx="210">
                  <c:v>42916</c:v>
                </c:pt>
                <c:pt idx="211">
                  <c:v>42947</c:v>
                </c:pt>
                <c:pt idx="212">
                  <c:v>42978</c:v>
                </c:pt>
                <c:pt idx="213">
                  <c:v>43008</c:v>
                </c:pt>
                <c:pt idx="214">
                  <c:v>43039</c:v>
                </c:pt>
                <c:pt idx="215">
                  <c:v>43069</c:v>
                </c:pt>
                <c:pt idx="216">
                  <c:v>43100</c:v>
                </c:pt>
                <c:pt idx="217">
                  <c:v>43131</c:v>
                </c:pt>
                <c:pt idx="218">
                  <c:v>43159</c:v>
                </c:pt>
                <c:pt idx="219">
                  <c:v>43190</c:v>
                </c:pt>
                <c:pt idx="220">
                  <c:v>43220</c:v>
                </c:pt>
                <c:pt idx="221">
                  <c:v>43251</c:v>
                </c:pt>
                <c:pt idx="222">
                  <c:v>43281</c:v>
                </c:pt>
                <c:pt idx="223">
                  <c:v>43312</c:v>
                </c:pt>
                <c:pt idx="224">
                  <c:v>43343</c:v>
                </c:pt>
                <c:pt idx="225">
                  <c:v>43373</c:v>
                </c:pt>
                <c:pt idx="226">
                  <c:v>43404</c:v>
                </c:pt>
                <c:pt idx="227">
                  <c:v>43434</c:v>
                </c:pt>
                <c:pt idx="228">
                  <c:v>43465</c:v>
                </c:pt>
                <c:pt idx="229">
                  <c:v>43496</c:v>
                </c:pt>
                <c:pt idx="230">
                  <c:v>43524</c:v>
                </c:pt>
                <c:pt idx="231">
                  <c:v>43555</c:v>
                </c:pt>
                <c:pt idx="232">
                  <c:v>43585</c:v>
                </c:pt>
                <c:pt idx="233">
                  <c:v>43616</c:v>
                </c:pt>
                <c:pt idx="234">
                  <c:v>43646</c:v>
                </c:pt>
                <c:pt idx="235">
                  <c:v>43677</c:v>
                </c:pt>
                <c:pt idx="236">
                  <c:v>43708</c:v>
                </c:pt>
                <c:pt idx="237">
                  <c:v>43738</c:v>
                </c:pt>
                <c:pt idx="238">
                  <c:v>43769</c:v>
                </c:pt>
                <c:pt idx="239">
                  <c:v>43799</c:v>
                </c:pt>
                <c:pt idx="240">
                  <c:v>43830</c:v>
                </c:pt>
                <c:pt idx="241">
                  <c:v>43861</c:v>
                </c:pt>
                <c:pt idx="242">
                  <c:v>43890</c:v>
                </c:pt>
                <c:pt idx="243">
                  <c:v>43921</c:v>
                </c:pt>
                <c:pt idx="244">
                  <c:v>43951</c:v>
                </c:pt>
                <c:pt idx="245">
                  <c:v>43982</c:v>
                </c:pt>
                <c:pt idx="246">
                  <c:v>44012</c:v>
                </c:pt>
                <c:pt idx="247">
                  <c:v>44043</c:v>
                </c:pt>
                <c:pt idx="248">
                  <c:v>44074</c:v>
                </c:pt>
                <c:pt idx="249">
                  <c:v>44104</c:v>
                </c:pt>
                <c:pt idx="250">
                  <c:v>44135</c:v>
                </c:pt>
                <c:pt idx="251">
                  <c:v>44165</c:v>
                </c:pt>
                <c:pt idx="252">
                  <c:v>44196</c:v>
                </c:pt>
                <c:pt idx="253">
                  <c:v>44227</c:v>
                </c:pt>
                <c:pt idx="254">
                  <c:v>44255</c:v>
                </c:pt>
                <c:pt idx="255">
                  <c:v>44286</c:v>
                </c:pt>
                <c:pt idx="256">
                  <c:v>44316</c:v>
                </c:pt>
                <c:pt idx="257">
                  <c:v>44347</c:v>
                </c:pt>
                <c:pt idx="258">
                  <c:v>44377</c:v>
                </c:pt>
                <c:pt idx="259">
                  <c:v>44408</c:v>
                </c:pt>
                <c:pt idx="260">
                  <c:v>44439</c:v>
                </c:pt>
                <c:pt idx="261">
                  <c:v>44469</c:v>
                </c:pt>
                <c:pt idx="262">
                  <c:v>44500</c:v>
                </c:pt>
                <c:pt idx="263">
                  <c:v>44530</c:v>
                </c:pt>
                <c:pt idx="264">
                  <c:v>44561</c:v>
                </c:pt>
                <c:pt idx="265">
                  <c:v>44592</c:v>
                </c:pt>
                <c:pt idx="266">
                  <c:v>44620</c:v>
                </c:pt>
                <c:pt idx="267">
                  <c:v>44651</c:v>
                </c:pt>
                <c:pt idx="268">
                  <c:v>44681</c:v>
                </c:pt>
                <c:pt idx="269">
                  <c:v>44712</c:v>
                </c:pt>
                <c:pt idx="270">
                  <c:v>44742</c:v>
                </c:pt>
                <c:pt idx="271">
                  <c:v>44773</c:v>
                </c:pt>
                <c:pt idx="272">
                  <c:v>44804</c:v>
                </c:pt>
                <c:pt idx="273">
                  <c:v>44834</c:v>
                </c:pt>
                <c:pt idx="274">
                  <c:v>44865</c:v>
                </c:pt>
                <c:pt idx="275">
                  <c:v>44895</c:v>
                </c:pt>
                <c:pt idx="276">
                  <c:v>44926</c:v>
                </c:pt>
              </c:numCache>
            </c:numRef>
          </c:cat>
          <c:val>
            <c:numRef>
              <c:f>NZD_GrowthOfWealth_202102040811!$D$2:$D$278</c:f>
              <c:numCache>
                <c:formatCode>0.00</c:formatCode>
                <c:ptCount val="277"/>
                <c:pt idx="0">
                  <c:v>1</c:v>
                </c:pt>
                <c:pt idx="1">
                  <c:v>1</c:v>
                </c:pt>
                <c:pt idx="2">
                  <c:v>1</c:v>
                </c:pt>
                <c:pt idx="3">
                  <c:v>1.01</c:v>
                </c:pt>
                <c:pt idx="4">
                  <c:v>1.01</c:v>
                </c:pt>
                <c:pt idx="5">
                  <c:v>1.01</c:v>
                </c:pt>
                <c:pt idx="6">
                  <c:v>1.01</c:v>
                </c:pt>
                <c:pt idx="7">
                  <c:v>1.02</c:v>
                </c:pt>
                <c:pt idx="8">
                  <c:v>1.02</c:v>
                </c:pt>
                <c:pt idx="9">
                  <c:v>1.03</c:v>
                </c:pt>
                <c:pt idx="10">
                  <c:v>1.03</c:v>
                </c:pt>
                <c:pt idx="11">
                  <c:v>1.04</c:v>
                </c:pt>
                <c:pt idx="12">
                  <c:v>1.04</c:v>
                </c:pt>
                <c:pt idx="13">
                  <c:v>1.04</c:v>
                </c:pt>
                <c:pt idx="14">
                  <c:v>1.04</c:v>
                </c:pt>
                <c:pt idx="15">
                  <c:v>1.04</c:v>
                </c:pt>
                <c:pt idx="16">
                  <c:v>1.04</c:v>
                </c:pt>
                <c:pt idx="17">
                  <c:v>1.04</c:v>
                </c:pt>
                <c:pt idx="18">
                  <c:v>1.05</c:v>
                </c:pt>
                <c:pt idx="19">
                  <c:v>1.05</c:v>
                </c:pt>
                <c:pt idx="20">
                  <c:v>1.05</c:v>
                </c:pt>
                <c:pt idx="21">
                  <c:v>1.05</c:v>
                </c:pt>
                <c:pt idx="22">
                  <c:v>1.05</c:v>
                </c:pt>
                <c:pt idx="23">
                  <c:v>1.06</c:v>
                </c:pt>
                <c:pt idx="24">
                  <c:v>1.06</c:v>
                </c:pt>
                <c:pt idx="25">
                  <c:v>1.06</c:v>
                </c:pt>
                <c:pt idx="26">
                  <c:v>1.06</c:v>
                </c:pt>
                <c:pt idx="27">
                  <c:v>1.06</c:v>
                </c:pt>
                <c:pt idx="28">
                  <c:v>1.07</c:v>
                </c:pt>
                <c:pt idx="29">
                  <c:v>1.07</c:v>
                </c:pt>
                <c:pt idx="30">
                  <c:v>1.08</c:v>
                </c:pt>
                <c:pt idx="31">
                  <c:v>1.08</c:v>
                </c:pt>
                <c:pt idx="32">
                  <c:v>1.08</c:v>
                </c:pt>
                <c:pt idx="33">
                  <c:v>1.08</c:v>
                </c:pt>
                <c:pt idx="34">
                  <c:v>1.08</c:v>
                </c:pt>
                <c:pt idx="35">
                  <c:v>1.0900000000000001</c:v>
                </c:pt>
                <c:pt idx="36">
                  <c:v>1.0900000000000001</c:v>
                </c:pt>
                <c:pt idx="37">
                  <c:v>1.0900000000000001</c:v>
                </c:pt>
                <c:pt idx="38">
                  <c:v>1.0900000000000001</c:v>
                </c:pt>
                <c:pt idx="39">
                  <c:v>1.0900000000000001</c:v>
                </c:pt>
                <c:pt idx="40">
                  <c:v>1.0900000000000001</c:v>
                </c:pt>
                <c:pt idx="41">
                  <c:v>1.0900000000000001</c:v>
                </c:pt>
                <c:pt idx="42">
                  <c:v>1.0900000000000001</c:v>
                </c:pt>
                <c:pt idx="43">
                  <c:v>1.0900000000000001</c:v>
                </c:pt>
                <c:pt idx="44">
                  <c:v>1.0900000000000001</c:v>
                </c:pt>
                <c:pt idx="45">
                  <c:v>1.1000000000000001</c:v>
                </c:pt>
                <c:pt idx="46">
                  <c:v>1.1000000000000001</c:v>
                </c:pt>
                <c:pt idx="47">
                  <c:v>1.1000000000000001</c:v>
                </c:pt>
                <c:pt idx="48">
                  <c:v>1.1000000000000001</c:v>
                </c:pt>
                <c:pt idx="49">
                  <c:v>1.1100000000000001</c:v>
                </c:pt>
                <c:pt idx="50">
                  <c:v>1.1100000000000001</c:v>
                </c:pt>
                <c:pt idx="51">
                  <c:v>1.1100000000000001</c:v>
                </c:pt>
                <c:pt idx="52">
                  <c:v>1.1100000000000001</c:v>
                </c:pt>
                <c:pt idx="53">
                  <c:v>1.1100000000000001</c:v>
                </c:pt>
                <c:pt idx="54">
                  <c:v>1.1200000000000001</c:v>
                </c:pt>
                <c:pt idx="55">
                  <c:v>1.1200000000000001</c:v>
                </c:pt>
                <c:pt idx="56">
                  <c:v>1.1200000000000001</c:v>
                </c:pt>
                <c:pt idx="57">
                  <c:v>1.1200000000000001</c:v>
                </c:pt>
                <c:pt idx="58">
                  <c:v>1.1299999999999999</c:v>
                </c:pt>
                <c:pt idx="59">
                  <c:v>1.1299999999999999</c:v>
                </c:pt>
                <c:pt idx="60">
                  <c:v>1.1299999999999999</c:v>
                </c:pt>
                <c:pt idx="61">
                  <c:v>1.1399999999999999</c:v>
                </c:pt>
                <c:pt idx="62">
                  <c:v>1.1399999999999999</c:v>
                </c:pt>
                <c:pt idx="63">
                  <c:v>1.1399999999999999</c:v>
                </c:pt>
                <c:pt idx="64">
                  <c:v>1.1399999999999999</c:v>
                </c:pt>
                <c:pt idx="65">
                  <c:v>1.1499999999999999</c:v>
                </c:pt>
                <c:pt idx="66">
                  <c:v>1.1499999999999999</c:v>
                </c:pt>
                <c:pt idx="67">
                  <c:v>1.1499999999999999</c:v>
                </c:pt>
                <c:pt idx="68">
                  <c:v>1.1599999999999999</c:v>
                </c:pt>
                <c:pt idx="69">
                  <c:v>1.1599999999999999</c:v>
                </c:pt>
                <c:pt idx="70">
                  <c:v>1.1599999999999999</c:v>
                </c:pt>
                <c:pt idx="71">
                  <c:v>1.17</c:v>
                </c:pt>
                <c:pt idx="72">
                  <c:v>1.17</c:v>
                </c:pt>
                <c:pt idx="73">
                  <c:v>1.17</c:v>
                </c:pt>
                <c:pt idx="74">
                  <c:v>1.17</c:v>
                </c:pt>
                <c:pt idx="75">
                  <c:v>1.18</c:v>
                </c:pt>
                <c:pt idx="76">
                  <c:v>1.18</c:v>
                </c:pt>
                <c:pt idx="77">
                  <c:v>1.19</c:v>
                </c:pt>
                <c:pt idx="78">
                  <c:v>1.19</c:v>
                </c:pt>
                <c:pt idx="79">
                  <c:v>1.2</c:v>
                </c:pt>
                <c:pt idx="80">
                  <c:v>1.2</c:v>
                </c:pt>
                <c:pt idx="81">
                  <c:v>1.2</c:v>
                </c:pt>
                <c:pt idx="82">
                  <c:v>1.2</c:v>
                </c:pt>
                <c:pt idx="83">
                  <c:v>1.2</c:v>
                </c:pt>
                <c:pt idx="84">
                  <c:v>1.2</c:v>
                </c:pt>
                <c:pt idx="85">
                  <c:v>1.2</c:v>
                </c:pt>
                <c:pt idx="86">
                  <c:v>1.2</c:v>
                </c:pt>
                <c:pt idx="87">
                  <c:v>1.21</c:v>
                </c:pt>
                <c:pt idx="88">
                  <c:v>1.21</c:v>
                </c:pt>
                <c:pt idx="89">
                  <c:v>1.21</c:v>
                </c:pt>
                <c:pt idx="90">
                  <c:v>1.22</c:v>
                </c:pt>
                <c:pt idx="91">
                  <c:v>1.22</c:v>
                </c:pt>
                <c:pt idx="92">
                  <c:v>1.22</c:v>
                </c:pt>
                <c:pt idx="93">
                  <c:v>1.22</c:v>
                </c:pt>
                <c:pt idx="94">
                  <c:v>1.23</c:v>
                </c:pt>
                <c:pt idx="95">
                  <c:v>1.23</c:v>
                </c:pt>
                <c:pt idx="96">
                  <c:v>1.24</c:v>
                </c:pt>
                <c:pt idx="97">
                  <c:v>1.24</c:v>
                </c:pt>
                <c:pt idx="98">
                  <c:v>1.24</c:v>
                </c:pt>
                <c:pt idx="99">
                  <c:v>1.25</c:v>
                </c:pt>
                <c:pt idx="100">
                  <c:v>1.25</c:v>
                </c:pt>
                <c:pt idx="101">
                  <c:v>1.26</c:v>
                </c:pt>
                <c:pt idx="102">
                  <c:v>1.27</c:v>
                </c:pt>
                <c:pt idx="103">
                  <c:v>1.27</c:v>
                </c:pt>
                <c:pt idx="104">
                  <c:v>1.28</c:v>
                </c:pt>
                <c:pt idx="105">
                  <c:v>1.29</c:v>
                </c:pt>
                <c:pt idx="106">
                  <c:v>1.28</c:v>
                </c:pt>
                <c:pt idx="107">
                  <c:v>1.28</c:v>
                </c:pt>
                <c:pt idx="108">
                  <c:v>1.28</c:v>
                </c:pt>
                <c:pt idx="109">
                  <c:v>1.28</c:v>
                </c:pt>
                <c:pt idx="110">
                  <c:v>1.28</c:v>
                </c:pt>
                <c:pt idx="111">
                  <c:v>1.28</c:v>
                </c:pt>
                <c:pt idx="112">
                  <c:v>1.29</c:v>
                </c:pt>
                <c:pt idx="113">
                  <c:v>1.29</c:v>
                </c:pt>
                <c:pt idx="114">
                  <c:v>1.29</c:v>
                </c:pt>
                <c:pt idx="115">
                  <c:v>1.3</c:v>
                </c:pt>
                <c:pt idx="116">
                  <c:v>1.3</c:v>
                </c:pt>
                <c:pt idx="117">
                  <c:v>1.31</c:v>
                </c:pt>
                <c:pt idx="118">
                  <c:v>1.31</c:v>
                </c:pt>
                <c:pt idx="119">
                  <c:v>1.31</c:v>
                </c:pt>
                <c:pt idx="120">
                  <c:v>1.31</c:v>
                </c:pt>
                <c:pt idx="121">
                  <c:v>1.31</c:v>
                </c:pt>
                <c:pt idx="122">
                  <c:v>1.31</c:v>
                </c:pt>
                <c:pt idx="123">
                  <c:v>1.31</c:v>
                </c:pt>
                <c:pt idx="124">
                  <c:v>1.31</c:v>
                </c:pt>
                <c:pt idx="125">
                  <c:v>1.31</c:v>
                </c:pt>
                <c:pt idx="126">
                  <c:v>1.31</c:v>
                </c:pt>
                <c:pt idx="127">
                  <c:v>1.32</c:v>
                </c:pt>
                <c:pt idx="128">
                  <c:v>1.32</c:v>
                </c:pt>
                <c:pt idx="129">
                  <c:v>1.33</c:v>
                </c:pt>
                <c:pt idx="130">
                  <c:v>1.34</c:v>
                </c:pt>
                <c:pt idx="131">
                  <c:v>1.35</c:v>
                </c:pt>
                <c:pt idx="132">
                  <c:v>1.36</c:v>
                </c:pt>
                <c:pt idx="133">
                  <c:v>1.36</c:v>
                </c:pt>
                <c:pt idx="134">
                  <c:v>1.37</c:v>
                </c:pt>
                <c:pt idx="135">
                  <c:v>1.37</c:v>
                </c:pt>
                <c:pt idx="136">
                  <c:v>1.37</c:v>
                </c:pt>
                <c:pt idx="137">
                  <c:v>1.38</c:v>
                </c:pt>
                <c:pt idx="138">
                  <c:v>1.38</c:v>
                </c:pt>
                <c:pt idx="139">
                  <c:v>1.38</c:v>
                </c:pt>
                <c:pt idx="140">
                  <c:v>1.39</c:v>
                </c:pt>
                <c:pt idx="141">
                  <c:v>1.39</c:v>
                </c:pt>
                <c:pt idx="142">
                  <c:v>1.39</c:v>
                </c:pt>
                <c:pt idx="143">
                  <c:v>1.39</c:v>
                </c:pt>
                <c:pt idx="144">
                  <c:v>1.38</c:v>
                </c:pt>
                <c:pt idx="145">
                  <c:v>1.39</c:v>
                </c:pt>
                <c:pt idx="146">
                  <c:v>1.39</c:v>
                </c:pt>
                <c:pt idx="147">
                  <c:v>1.39</c:v>
                </c:pt>
                <c:pt idx="148">
                  <c:v>1.39</c:v>
                </c:pt>
                <c:pt idx="149">
                  <c:v>1.39</c:v>
                </c:pt>
                <c:pt idx="150">
                  <c:v>1.4</c:v>
                </c:pt>
                <c:pt idx="151">
                  <c:v>1.4</c:v>
                </c:pt>
                <c:pt idx="152">
                  <c:v>1.4</c:v>
                </c:pt>
                <c:pt idx="153">
                  <c:v>1.4</c:v>
                </c:pt>
                <c:pt idx="154">
                  <c:v>1.4</c:v>
                </c:pt>
                <c:pt idx="155">
                  <c:v>1.4</c:v>
                </c:pt>
                <c:pt idx="156">
                  <c:v>1.4</c:v>
                </c:pt>
                <c:pt idx="157">
                  <c:v>1.4</c:v>
                </c:pt>
                <c:pt idx="158">
                  <c:v>1.4</c:v>
                </c:pt>
                <c:pt idx="159">
                  <c:v>1.4</c:v>
                </c:pt>
                <c:pt idx="160">
                  <c:v>1.4</c:v>
                </c:pt>
                <c:pt idx="161">
                  <c:v>1.4</c:v>
                </c:pt>
                <c:pt idx="162">
                  <c:v>1.41</c:v>
                </c:pt>
                <c:pt idx="163">
                  <c:v>1.41</c:v>
                </c:pt>
                <c:pt idx="164">
                  <c:v>1.41</c:v>
                </c:pt>
                <c:pt idx="165">
                  <c:v>1.42</c:v>
                </c:pt>
                <c:pt idx="166">
                  <c:v>1.42</c:v>
                </c:pt>
                <c:pt idx="167">
                  <c:v>1.42</c:v>
                </c:pt>
                <c:pt idx="168">
                  <c:v>1.42</c:v>
                </c:pt>
                <c:pt idx="169">
                  <c:v>1.42</c:v>
                </c:pt>
                <c:pt idx="170">
                  <c:v>1.42</c:v>
                </c:pt>
                <c:pt idx="171">
                  <c:v>1.42</c:v>
                </c:pt>
                <c:pt idx="172">
                  <c:v>1.43</c:v>
                </c:pt>
                <c:pt idx="173">
                  <c:v>1.43</c:v>
                </c:pt>
                <c:pt idx="174">
                  <c:v>1.43</c:v>
                </c:pt>
                <c:pt idx="175">
                  <c:v>1.43</c:v>
                </c:pt>
                <c:pt idx="176">
                  <c:v>1.43</c:v>
                </c:pt>
                <c:pt idx="177">
                  <c:v>1.43</c:v>
                </c:pt>
                <c:pt idx="178">
                  <c:v>1.43</c:v>
                </c:pt>
                <c:pt idx="179">
                  <c:v>1.43</c:v>
                </c:pt>
                <c:pt idx="180">
                  <c:v>1.43</c:v>
                </c:pt>
                <c:pt idx="181">
                  <c:v>1.43</c:v>
                </c:pt>
                <c:pt idx="182">
                  <c:v>1.43</c:v>
                </c:pt>
                <c:pt idx="183">
                  <c:v>1.43</c:v>
                </c:pt>
                <c:pt idx="184">
                  <c:v>1.43</c:v>
                </c:pt>
                <c:pt idx="185">
                  <c:v>1.43</c:v>
                </c:pt>
                <c:pt idx="186">
                  <c:v>1.43</c:v>
                </c:pt>
                <c:pt idx="187">
                  <c:v>1.44</c:v>
                </c:pt>
                <c:pt idx="188">
                  <c:v>1.44</c:v>
                </c:pt>
                <c:pt idx="189">
                  <c:v>1.44</c:v>
                </c:pt>
                <c:pt idx="190">
                  <c:v>1.44</c:v>
                </c:pt>
                <c:pt idx="191">
                  <c:v>1.43</c:v>
                </c:pt>
                <c:pt idx="192">
                  <c:v>1.43</c:v>
                </c:pt>
                <c:pt idx="193">
                  <c:v>1.43</c:v>
                </c:pt>
                <c:pt idx="194">
                  <c:v>1.43</c:v>
                </c:pt>
                <c:pt idx="195">
                  <c:v>1.43</c:v>
                </c:pt>
                <c:pt idx="196">
                  <c:v>1.44</c:v>
                </c:pt>
                <c:pt idx="197">
                  <c:v>1.44</c:v>
                </c:pt>
                <c:pt idx="198">
                  <c:v>1.44</c:v>
                </c:pt>
                <c:pt idx="199">
                  <c:v>1.44</c:v>
                </c:pt>
                <c:pt idx="200">
                  <c:v>1.44</c:v>
                </c:pt>
                <c:pt idx="201">
                  <c:v>1.44</c:v>
                </c:pt>
                <c:pt idx="202">
                  <c:v>1.45</c:v>
                </c:pt>
                <c:pt idx="203">
                  <c:v>1.45</c:v>
                </c:pt>
                <c:pt idx="204">
                  <c:v>1.45</c:v>
                </c:pt>
                <c:pt idx="205">
                  <c:v>1.46</c:v>
                </c:pt>
                <c:pt idx="206">
                  <c:v>1.46</c:v>
                </c:pt>
                <c:pt idx="207">
                  <c:v>1.46</c:v>
                </c:pt>
                <c:pt idx="208">
                  <c:v>1.46</c:v>
                </c:pt>
                <c:pt idx="209">
                  <c:v>1.46</c:v>
                </c:pt>
                <c:pt idx="210">
                  <c:v>1.46</c:v>
                </c:pt>
                <c:pt idx="211">
                  <c:v>1.47</c:v>
                </c:pt>
                <c:pt idx="212">
                  <c:v>1.47</c:v>
                </c:pt>
                <c:pt idx="213">
                  <c:v>1.47</c:v>
                </c:pt>
                <c:pt idx="214">
                  <c:v>1.47</c:v>
                </c:pt>
                <c:pt idx="215">
                  <c:v>1.47</c:v>
                </c:pt>
                <c:pt idx="216">
                  <c:v>1.47</c:v>
                </c:pt>
                <c:pt idx="217">
                  <c:v>1.48</c:v>
                </c:pt>
                <c:pt idx="218">
                  <c:v>1.48</c:v>
                </c:pt>
                <c:pt idx="219">
                  <c:v>1.48</c:v>
                </c:pt>
                <c:pt idx="220">
                  <c:v>1.48</c:v>
                </c:pt>
                <c:pt idx="221">
                  <c:v>1.48</c:v>
                </c:pt>
                <c:pt idx="222">
                  <c:v>1.49</c:v>
                </c:pt>
                <c:pt idx="223">
                  <c:v>1.49</c:v>
                </c:pt>
                <c:pt idx="224">
                  <c:v>1.5</c:v>
                </c:pt>
                <c:pt idx="225">
                  <c:v>1.5</c:v>
                </c:pt>
                <c:pt idx="226">
                  <c:v>1.5</c:v>
                </c:pt>
                <c:pt idx="227">
                  <c:v>1.5</c:v>
                </c:pt>
                <c:pt idx="228">
                  <c:v>1.5</c:v>
                </c:pt>
                <c:pt idx="229">
                  <c:v>1.5</c:v>
                </c:pt>
                <c:pt idx="230">
                  <c:v>1.5</c:v>
                </c:pt>
                <c:pt idx="231">
                  <c:v>1.5</c:v>
                </c:pt>
                <c:pt idx="232">
                  <c:v>1.51</c:v>
                </c:pt>
                <c:pt idx="233">
                  <c:v>1.51</c:v>
                </c:pt>
                <c:pt idx="234">
                  <c:v>1.51</c:v>
                </c:pt>
                <c:pt idx="235">
                  <c:v>1.52</c:v>
                </c:pt>
                <c:pt idx="236">
                  <c:v>1.52</c:v>
                </c:pt>
                <c:pt idx="237">
                  <c:v>1.52</c:v>
                </c:pt>
                <c:pt idx="238">
                  <c:v>1.52</c:v>
                </c:pt>
                <c:pt idx="239">
                  <c:v>1.53</c:v>
                </c:pt>
                <c:pt idx="240">
                  <c:v>1.53</c:v>
                </c:pt>
                <c:pt idx="241">
                  <c:v>1.53</c:v>
                </c:pt>
                <c:pt idx="242">
                  <c:v>1.54</c:v>
                </c:pt>
                <c:pt idx="243">
                  <c:v>1.54</c:v>
                </c:pt>
                <c:pt idx="244">
                  <c:v>1.54</c:v>
                </c:pt>
                <c:pt idx="245">
                  <c:v>1.54</c:v>
                </c:pt>
                <c:pt idx="246">
                  <c:v>1.53</c:v>
                </c:pt>
                <c:pt idx="247">
                  <c:v>1.54</c:v>
                </c:pt>
                <c:pt idx="248">
                  <c:v>1.54</c:v>
                </c:pt>
                <c:pt idx="249">
                  <c:v>1.54</c:v>
                </c:pt>
                <c:pt idx="250">
                  <c:v>1.55</c:v>
                </c:pt>
                <c:pt idx="251">
                  <c:v>1.55</c:v>
                </c:pt>
                <c:pt idx="252">
                  <c:v>1.55</c:v>
                </c:pt>
                <c:pt idx="253" formatCode="General">
                  <c:v>1.56</c:v>
                </c:pt>
                <c:pt idx="254" formatCode="General">
                  <c:v>1.56</c:v>
                </c:pt>
                <c:pt idx="255" formatCode="General">
                  <c:v>1.56</c:v>
                </c:pt>
                <c:pt idx="256" formatCode="General">
                  <c:v>1.57</c:v>
                </c:pt>
                <c:pt idx="257" formatCode="General">
                  <c:v>1.58</c:v>
                </c:pt>
                <c:pt idx="258" formatCode="General">
                  <c:v>1.58</c:v>
                </c:pt>
                <c:pt idx="259" formatCode="General">
                  <c:v>1.6</c:v>
                </c:pt>
                <c:pt idx="260" formatCode="General">
                  <c:v>1.61</c:v>
                </c:pt>
                <c:pt idx="261" formatCode="General">
                  <c:v>1.62</c:v>
                </c:pt>
                <c:pt idx="262" formatCode="General">
                  <c:v>1.63</c:v>
                </c:pt>
                <c:pt idx="263" formatCode="General">
                  <c:v>1.64</c:v>
                </c:pt>
                <c:pt idx="264" formatCode="General">
                  <c:v>1.64</c:v>
                </c:pt>
                <c:pt idx="265" formatCode="General">
                  <c:v>1.65</c:v>
                </c:pt>
                <c:pt idx="266" formatCode="General">
                  <c:v>1.66</c:v>
                </c:pt>
                <c:pt idx="267" formatCode="General">
                  <c:v>1.67</c:v>
                </c:pt>
                <c:pt idx="268" formatCode="General">
                  <c:v>1.68</c:v>
                </c:pt>
                <c:pt idx="269" formatCode="General">
                  <c:v>1.69</c:v>
                </c:pt>
                <c:pt idx="270" formatCode="General">
                  <c:v>1.7</c:v>
                </c:pt>
                <c:pt idx="271" formatCode="General">
                  <c:v>1.71</c:v>
                </c:pt>
                <c:pt idx="272" formatCode="General">
                  <c:v>1.73</c:v>
                </c:pt>
                <c:pt idx="273" formatCode="General">
                  <c:v>1.74</c:v>
                </c:pt>
                <c:pt idx="274" formatCode="General">
                  <c:v>1.75</c:v>
                </c:pt>
                <c:pt idx="275" formatCode="General">
                  <c:v>1.75</c:v>
                </c:pt>
                <c:pt idx="276" formatCode="General">
                  <c:v>1.76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8C86-4C79-A284-844F4F5841D7}"/>
            </c:ext>
          </c:extLst>
        </c:ser>
        <c:dLbls>
          <c:showLegendKey val="0"/>
          <c:showVal val="0"/>
          <c:showCatName val="0"/>
          <c:showSerName val="0"/>
          <c:showPercent val="0"/>
          <c:showBubbleSize val="0"/>
        </c:dLbls>
        <c:axId val="995706960"/>
        <c:axId val="1192978576"/>
      </c:areaChart>
      <c:dateAx>
        <c:axId val="995706960"/>
        <c:scaling>
          <c:orientation val="minMax"/>
          <c:max val="44896"/>
          <c:min val="36526"/>
        </c:scaling>
        <c:delete val="0"/>
        <c:axPos val="b"/>
        <c:numFmt formatCode="yyyy" sourceLinked="0"/>
        <c:majorTickMark val="none"/>
        <c:minorTickMark val="none"/>
        <c:tickLblPos val="low"/>
        <c:spPr>
          <a:noFill/>
          <a:ln w="9525" cap="flat" cmpd="sng" algn="ctr">
            <a:solidFill>
              <a:srgbClr val="000000">
                <a:lumMod val="75000"/>
                <a:lumOff val="25000"/>
              </a:srgbClr>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192978576"/>
        <c:crosses val="autoZero"/>
        <c:auto val="0"/>
        <c:lblOffset val="100"/>
        <c:baseTimeUnit val="months"/>
        <c:majorUnit val="44"/>
        <c:majorTimeUnit val="months"/>
      </c:dateAx>
      <c:valAx>
        <c:axId val="1192978576"/>
        <c:scaling>
          <c:logBase val="10"/>
          <c:orientation val="minMax"/>
          <c:max val="7"/>
          <c:min val="0.9"/>
        </c:scaling>
        <c:delete val="0"/>
        <c:axPos val="l"/>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995706960"/>
        <c:crosses val="autoZero"/>
        <c:crossBetween val="midCat"/>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3.7926394492387772E-2"/>
          <c:y val="7.8651688992977142E-2"/>
          <c:w val="0.95035403966903687"/>
          <c:h val="0.86516851186752319"/>
        </c:manualLayout>
      </c:layout>
      <c:barChart>
        <c:barDir val="col"/>
        <c:grouping val="clustered"/>
        <c:varyColors val="0"/>
        <c:ser>
          <c:idx val="0"/>
          <c:order val="0"/>
          <c:tx>
            <c:strRef>
              <c:f>Sheet1!$B$1</c:f>
              <c:strCache>
                <c:ptCount val="1"/>
                <c:pt idx="0">
                  <c:v>US Prof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BE7-420B-8B4C-20BD1F93F904}"/>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BE7-420B-8B4C-20BD1F93F904}"/>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BE7-420B-8B4C-20BD1F93F904}"/>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6BE7-420B-8B4C-20BD1F93F904}"/>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6BE7-420B-8B4C-20BD1F93F904}"/>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6BE7-420B-8B4C-20BD1F93F904}"/>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6BE7-420B-8B4C-20BD1F93F90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6BE7-420B-8B4C-20BD1F93F904}"/>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6BE7-420B-8B4C-20BD1F93F904}"/>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6BE7-420B-8B4C-20BD1F93F904}"/>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6BE7-420B-8B4C-20BD1F93F904}"/>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6BE7-420B-8B4C-20BD1F93F904}"/>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6BE7-420B-8B4C-20BD1F93F904}"/>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6BE7-420B-8B4C-20BD1F93F904}"/>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6BE7-420B-8B4C-20BD1F93F904}"/>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6BE7-420B-8B4C-20BD1F93F904}"/>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6BE7-420B-8B4C-20BD1F93F904}"/>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6BE7-420B-8B4C-20BD1F93F904}"/>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6BE7-420B-8B4C-20BD1F93F904}"/>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6BE7-420B-8B4C-20BD1F93F904}"/>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6BE7-420B-8B4C-20BD1F93F904}"/>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6BE7-420B-8B4C-20BD1F93F904}"/>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6BE7-420B-8B4C-20BD1F93F904}"/>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6BE7-420B-8B4C-20BD1F93F904}"/>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6BE7-420B-8B4C-20BD1F93F904}"/>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6BE7-420B-8B4C-20BD1F93F904}"/>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6BE7-420B-8B4C-20BD1F93F904}"/>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6BE7-420B-8B4C-20BD1F93F904}"/>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6BE7-420B-8B4C-20BD1F93F904}"/>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6BE7-420B-8B4C-20BD1F93F904}"/>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6BE7-420B-8B4C-20BD1F93F904}"/>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6BE7-420B-8B4C-20BD1F93F904}"/>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6BE7-420B-8B4C-20BD1F93F904}"/>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6BE7-420B-8B4C-20BD1F93F904}"/>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6BE7-420B-8B4C-20BD1F93F904}"/>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6BE7-420B-8B4C-20BD1F93F904}"/>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6BE7-420B-8B4C-20BD1F93F904}"/>
              </c:ext>
            </c:extLst>
          </c:dPt>
          <c:cat>
            <c:numRef>
              <c:f>Sheet1!$A$2:$A$92</c:f>
              <c:numCache>
                <c:formatCode>General</c:formatCode>
                <c:ptCount val="91"/>
                <c:pt idx="0">
                  <c:v>1932</c:v>
                </c:pt>
                <c:pt idx="3">
                  <c:v>1935</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Sheet1!$B$2:$B$92</c:f>
              <c:numCache>
                <c:formatCode>General</c:formatCode>
                <c:ptCount val="91"/>
                <c:pt idx="36">
                  <c:v>-2.40220480393665E-2</c:v>
                </c:pt>
                <c:pt idx="37">
                  <c:v>3.0805764209512101E-2</c:v>
                </c:pt>
                <c:pt idx="38">
                  <c:v>1.403519490903E-2</c:v>
                </c:pt>
                <c:pt idx="39">
                  <c:v>3.7817987310056402E-2</c:v>
                </c:pt>
                <c:pt idx="40">
                  <c:v>4.35090555807294E-2</c:v>
                </c:pt>
                <c:pt idx="41">
                  <c:v>5.9921452273363401E-2</c:v>
                </c:pt>
                <c:pt idx="42">
                  <c:v>1.04246470472633E-2</c:v>
                </c:pt>
                <c:pt idx="43">
                  <c:v>1.8768848931036499E-2</c:v>
                </c:pt>
                <c:pt idx="44">
                  <c:v>-8.1959838008835995E-3</c:v>
                </c:pt>
                <c:pt idx="45">
                  <c:v>-4.0951698846742698E-2</c:v>
                </c:pt>
                <c:pt idx="46">
                  <c:v>-2.28621246812328E-2</c:v>
                </c:pt>
                <c:pt idx="47">
                  <c:v>-2.0526680946057099E-2</c:v>
                </c:pt>
                <c:pt idx="48">
                  <c:v>1.3486642559444E-2</c:v>
                </c:pt>
                <c:pt idx="49">
                  <c:v>5.3024354793842496E-3</c:v>
                </c:pt>
                <c:pt idx="50">
                  <c:v>-7.1284287079522697E-3</c:v>
                </c:pt>
                <c:pt idx="51">
                  <c:v>-2.2804506353546299E-2</c:v>
                </c:pt>
                <c:pt idx="52">
                  <c:v>1.76075500753314E-2</c:v>
                </c:pt>
                <c:pt idx="53">
                  <c:v>1.2249402300990001E-3</c:v>
                </c:pt>
                <c:pt idx="54">
                  <c:v>3.2960408764334002E-2</c:v>
                </c:pt>
                <c:pt idx="55">
                  <c:v>6.6667108872038694E-2</c:v>
                </c:pt>
                <c:pt idx="56">
                  <c:v>7.4632989826231205E-2</c:v>
                </c:pt>
                <c:pt idx="57">
                  <c:v>4.9332091724182597E-2</c:v>
                </c:pt>
                <c:pt idx="58">
                  <c:v>6.4011902691926997E-2</c:v>
                </c:pt>
                <c:pt idx="59">
                  <c:v>7.5448646053632801E-2</c:v>
                </c:pt>
                <c:pt idx="60">
                  <c:v>6.0802469477440703E-2</c:v>
                </c:pt>
                <c:pt idx="61">
                  <c:v>2.25686485933487E-2</c:v>
                </c:pt>
                <c:pt idx="62">
                  <c:v>2.6810189242416401E-2</c:v>
                </c:pt>
                <c:pt idx="63">
                  <c:v>1.0740281840455401E-2</c:v>
                </c:pt>
                <c:pt idx="64">
                  <c:v>2.3092293507274202E-2</c:v>
                </c:pt>
                <c:pt idx="65">
                  <c:v>3.9882679422703203E-2</c:v>
                </c:pt>
                <c:pt idx="66">
                  <c:v>9.58732914817855E-2</c:v>
                </c:pt>
                <c:pt idx="67">
                  <c:v>3.9987880045081498E-2</c:v>
                </c:pt>
                <c:pt idx="68">
                  <c:v>9.0972031333305295E-2</c:v>
                </c:pt>
                <c:pt idx="69">
                  <c:v>9.0963004614519796E-2</c:v>
                </c:pt>
                <c:pt idx="70">
                  <c:v>0.108703801055674</c:v>
                </c:pt>
                <c:pt idx="71">
                  <c:v>5.9229831800747E-2</c:v>
                </c:pt>
                <c:pt idx="72">
                  <c:v>9.5541974576263206E-2</c:v>
                </c:pt>
                <c:pt idx="73">
                  <c:v>4.0228034293770303E-2</c:v>
                </c:pt>
                <c:pt idx="74">
                  <c:v>1.2764432380082199E-2</c:v>
                </c:pt>
                <c:pt idx="75">
                  <c:v>-1.46158725458954E-2</c:v>
                </c:pt>
                <c:pt idx="76">
                  <c:v>7.6574257212114194E-2</c:v>
                </c:pt>
                <c:pt idx="77">
                  <c:v>7.1607577157454902E-2</c:v>
                </c:pt>
                <c:pt idx="78">
                  <c:v>6.8945270142298801E-2</c:v>
                </c:pt>
                <c:pt idx="79">
                  <c:v>0.100695227475728</c:v>
                </c:pt>
                <c:pt idx="80">
                  <c:v>6.7829867926361101E-2</c:v>
                </c:pt>
                <c:pt idx="81">
                  <c:v>-7.4539431707734104E-3</c:v>
                </c:pt>
                <c:pt idx="82">
                  <c:v>8.6325842901475696E-3</c:v>
                </c:pt>
                <c:pt idx="83">
                  <c:v>2.7482895825873498E-2</c:v>
                </c:pt>
                <c:pt idx="84">
                  <c:v>-1.7111849265813099E-2</c:v>
                </c:pt>
                <c:pt idx="85">
                  <c:v>1.67371292603813E-2</c:v>
                </c:pt>
                <c:pt idx="86">
                  <c:v>4.9625838896746502E-2</c:v>
                </c:pt>
                <c:pt idx="87">
                  <c:v>6.11375284227553E-2</c:v>
                </c:pt>
                <c:pt idx="88">
                  <c:v>5.3317930302746001E-2</c:v>
                </c:pt>
                <c:pt idx="89">
                  <c:v>9.6823733943437906E-2</c:v>
                </c:pt>
                <c:pt idx="90">
                  <c:v>8.6026975156809501E-2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6BE7-420B-8B4C-20BD1F93F904}"/>
            </c:ext>
          </c:extLst>
        </c:ser>
        <c:ser>
          <c:idx val="1"/>
          <c:order val="1"/>
          <c:tx>
            <c:strRef>
              <c:f>Sheet1!$C$1</c:f>
              <c:strCache>
                <c:ptCount val="1"/>
                <c:pt idx="0">
                  <c:v>Negative</c:v>
                </c:pt>
              </c:strCache>
            </c:strRef>
          </c:tx>
          <c:spPr>
            <a:solidFill>
              <a:srgbClr val="B7312C"/>
            </a:solidFill>
          </c:spPr>
          <c:invertIfNegative val="0"/>
          <c:cat>
            <c:numRef>
              <c:f>Sheet1!$A$2:$A$92</c:f>
              <c:numCache>
                <c:formatCode>General</c:formatCode>
                <c:ptCount val="91"/>
                <c:pt idx="0">
                  <c:v>1932</c:v>
                </c:pt>
                <c:pt idx="3">
                  <c:v>1935</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Sheet1!$C$2:$C$92</c:f>
              <c:numCache>
                <c:formatCode>General</c:formatCode>
                <c:ptCount val="9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-2.40220480393665E-2</c:v>
                </c:pt>
                <c:pt idx="37">
                  <c:v>0</c:v>
                </c:pt>
                <c:pt idx="38">
                  <c:v>0</c:v>
                </c:pt>
                <c:pt idx="39">
                  <c:v>0</c:v>
                </c:pt>
                <c:pt idx="40">
                  <c:v>0</c:v>
                </c:pt>
                <c:pt idx="41">
                  <c:v>0</c:v>
                </c:pt>
                <c:pt idx="42">
                  <c:v>0</c:v>
                </c:pt>
                <c:pt idx="43">
                  <c:v>0</c:v>
                </c:pt>
                <c:pt idx="44">
                  <c:v>-8.1959838008835995E-3</c:v>
                </c:pt>
                <c:pt idx="45">
                  <c:v>-4.0951698846742698E-2</c:v>
                </c:pt>
                <c:pt idx="46">
                  <c:v>-2.28621246812328E-2</c:v>
                </c:pt>
                <c:pt idx="47">
                  <c:v>-2.0526680946057099E-2</c:v>
                </c:pt>
                <c:pt idx="48">
                  <c:v>0</c:v>
                </c:pt>
                <c:pt idx="49">
                  <c:v>0</c:v>
                </c:pt>
                <c:pt idx="50">
                  <c:v>-7.1284287079522697E-3</c:v>
                </c:pt>
                <c:pt idx="51">
                  <c:v>-2.2804506353546299E-2</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-1.46158725458954E-2</c:v>
                </c:pt>
                <c:pt idx="76">
                  <c:v>0</c:v>
                </c:pt>
                <c:pt idx="77">
                  <c:v>0</c:v>
                </c:pt>
                <c:pt idx="78">
                  <c:v>0</c:v>
                </c:pt>
                <c:pt idx="79">
                  <c:v>0</c:v>
                </c:pt>
                <c:pt idx="80">
                  <c:v>0</c:v>
                </c:pt>
                <c:pt idx="81">
                  <c:v>-7.4539431707734104E-3</c:v>
                </c:pt>
                <c:pt idx="82">
                  <c:v>0</c:v>
                </c:pt>
                <c:pt idx="83">
                  <c:v>0</c:v>
                </c:pt>
                <c:pt idx="84">
                  <c:v>-1.7111849265813099E-2</c:v>
                </c:pt>
                <c:pt idx="85">
                  <c:v>0</c:v>
                </c:pt>
                <c:pt idx="86">
                  <c:v>0</c:v>
                </c:pt>
                <c:pt idx="87">
                  <c:v>0</c:v>
                </c:pt>
                <c:pt idx="88">
                  <c:v>0</c:v>
                </c:pt>
                <c:pt idx="89">
                  <c:v>0</c:v>
                </c:pt>
                <c:pt idx="90">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6BE7-420B-8B4C-20BD1F93F904}"/>
            </c:ext>
          </c:extLst>
        </c:ser>
        <c:dLbls>
          <c:showLegendKey val="0"/>
          <c:showVal val="0"/>
          <c:showCatName val="0"/>
          <c:showSerName val="0"/>
          <c:showPercent val="0"/>
          <c:showBubbleSize val="0"/>
        </c:dLbls>
        <c:gapWidth val="24"/>
        <c:overlap val="100"/>
        <c:axId val="402096512"/>
        <c:axId val="402098048"/>
      </c:barChart>
      <c:catAx>
        <c:axId val="402096512"/>
        <c:scaling>
          <c:orientation val="minMax"/>
        </c:scaling>
        <c:delete val="0"/>
        <c:axPos val="b"/>
        <c:numFmt formatCode="General" sourceLinked="1"/>
        <c:majorTickMark val="none"/>
        <c:minorTickMark val="none"/>
        <c:tickLblPos val="low"/>
        <c:crossAx val="402098048"/>
        <c:crosses val="autoZero"/>
        <c:auto val="0"/>
        <c:lblAlgn val="ctr"/>
        <c:lblOffset val="100"/>
        <c:noMultiLvlLbl val="0"/>
      </c:catAx>
      <c:valAx>
        <c:axId val="402098048"/>
        <c:scaling>
          <c:orientation val="minMax"/>
          <c:max val="0.3"/>
          <c:min val="-0.2"/>
        </c:scaling>
        <c:delete val="0"/>
        <c:axPos val="l"/>
        <c:title>
          <c:tx>
            <c:rich>
              <a:bodyPr/>
              <a:lstStyle/>
              <a:p>
                <a:pPr>
                  <a:defRPr sz="800" b="1" i="0" u="none" strike="noStrike" baseline="0">
                    <a:effectLst/>
                  </a:defRPr>
                </a:pPr>
                <a:r>
                  <a:rPr lang="en-US"/>
                  <a:t>Premiums</a:t>
                </a:r>
              </a:p>
            </c:rich>
          </c:tx>
          <c:overlay val="0"/>
        </c:title>
        <c:numFmt formatCode="0%" sourceLinked="0"/>
        <c:majorTickMark val="none"/>
        <c:minorTickMark val="none"/>
        <c:tickLblPos val="nextTo"/>
        <c:crossAx val="402096512"/>
        <c:crosses val="autoZero"/>
        <c:crossBetween val="between"/>
        <c:majorUnit val="0.1"/>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2.3520186543464661E-2"/>
          <c:y val="3.9118710905313492E-2"/>
          <c:w val="0.93940556049346924"/>
          <c:h val="0.92851251363754272"/>
        </c:manualLayout>
      </c:layout>
      <c:barChart>
        <c:barDir val="col"/>
        <c:grouping val="clustered"/>
        <c:varyColors val="0"/>
        <c:ser>
          <c:idx val="0"/>
          <c:order val="0"/>
          <c:tx>
            <c:strRef>
              <c:f>Sheet1!$B$1</c:f>
              <c:strCache>
                <c:ptCount val="1"/>
                <c:pt idx="0">
                  <c:v>US Market 5yr</c:v>
                </c:pt>
              </c:strCache>
            </c:strRef>
          </c:tx>
          <c:spPr>
            <a:solidFill>
              <a:srgbClr val="109CBF"/>
            </a:solidFill>
            <a:ln>
              <a:noFill/>
            </a:ln>
            <a:effectLst/>
          </c:spPr>
          <c:invertIfNegative val="1"/>
          <c:cat>
            <c:numRef>
              <c:f>Sheet1!$A$2:$A$92</c:f>
              <c:numCache>
                <c:formatCode>General</c:formatCode>
                <c:ptCount val="91"/>
                <c:pt idx="0">
                  <c:v>1932</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Sheet1!$B$2:$B$92</c:f>
              <c:numCache>
                <c:formatCode>0.00%</c:formatCode>
                <c:ptCount val="91"/>
                <c:pt idx="0">
                  <c:v>-0.18003141442600301</c:v>
                </c:pt>
                <c:pt idx="1">
                  <c:v>-0.15216535524149399</c:v>
                </c:pt>
                <c:pt idx="2">
                  <c:v>-0.109177705586361</c:v>
                </c:pt>
                <c:pt idx="3">
                  <c:v>3.31532387301487E-2</c:v>
                </c:pt>
                <c:pt idx="4">
                  <c:v>0.22978177499678701</c:v>
                </c:pt>
                <c:pt idx="5">
                  <c:v>0.15060562104658201</c:v>
                </c:pt>
                <c:pt idx="6">
                  <c:v>0.105342328684242</c:v>
                </c:pt>
                <c:pt idx="7">
                  <c:v>0.104583100795831</c:v>
                </c:pt>
                <c:pt idx="8">
                  <c:v>1.04059626620561E-2</c:v>
                </c:pt>
                <c:pt idx="9">
                  <c:v>-6.5258810511499704E-2</c:v>
                </c:pt>
                <c:pt idx="10">
                  <c:v>4.9519490625126603E-2</c:v>
                </c:pt>
                <c:pt idx="11">
                  <c:v>4.8591121470116898E-2</c:v>
                </c:pt>
                <c:pt idx="12">
                  <c:v>8.34768615656927E-2</c:v>
                </c:pt>
                <c:pt idx="13">
                  <c:v>0.17362268334123501</c:v>
                </c:pt>
                <c:pt idx="14">
                  <c:v>0.18360352014183601</c:v>
                </c:pt>
                <c:pt idx="15">
                  <c:v>0.15528133745155101</c:v>
                </c:pt>
                <c:pt idx="16">
                  <c:v>0.102086384610419</c:v>
                </c:pt>
                <c:pt idx="17">
                  <c:v>9.8622631319501303E-2</c:v>
                </c:pt>
                <c:pt idx="18">
                  <c:v>8.2706968904334502E-2</c:v>
                </c:pt>
                <c:pt idx="19">
                  <c:v>0.13727909920989601</c:v>
                </c:pt>
                <c:pt idx="20">
                  <c:v>0.15641351423457001</c:v>
                </c:pt>
                <c:pt idx="21">
                  <c:v>0.15184574485136099</c:v>
                </c:pt>
                <c:pt idx="22">
                  <c:v>0.205367667398939</c:v>
                </c:pt>
                <c:pt idx="23">
                  <c:v>0.195613926831081</c:v>
                </c:pt>
                <c:pt idx="24">
                  <c:v>0.16788980802999701</c:v>
                </c:pt>
                <c:pt idx="25">
                  <c:v>0.11124558912717</c:v>
                </c:pt>
                <c:pt idx="26">
                  <c:v>0.197178657715606</c:v>
                </c:pt>
                <c:pt idx="27">
                  <c:v>0.125179138991347</c:v>
                </c:pt>
                <c:pt idx="28">
                  <c:v>7.4955329170886403E-2</c:v>
                </c:pt>
                <c:pt idx="29">
                  <c:v>0.110915909912363</c:v>
                </c:pt>
                <c:pt idx="30">
                  <c:v>0.11131468789349901</c:v>
                </c:pt>
                <c:pt idx="31">
                  <c:v>6.7741196408489995E-2</c:v>
                </c:pt>
                <c:pt idx="32">
                  <c:v>7.2958192551551407E-2</c:v>
                </c:pt>
                <c:pt idx="33">
                  <c:v>9.7818400084465101E-2</c:v>
                </c:pt>
                <c:pt idx="34">
                  <c:v>2.0512894580104499E-2</c:v>
                </c:pt>
                <c:pt idx="35">
                  <c:v>9.6291689608089898E-2</c:v>
                </c:pt>
                <c:pt idx="36">
                  <c:v>7.8746123770663506E-2</c:v>
                </c:pt>
                <c:pt idx="37">
                  <c:v>1.4747744791707E-2</c:v>
                </c:pt>
                <c:pt idx="38">
                  <c:v>-1.8738142527875899E-2</c:v>
                </c:pt>
                <c:pt idx="39">
                  <c:v>3.3264378349605599E-2</c:v>
                </c:pt>
                <c:pt idx="40">
                  <c:v>1.3323109438704499E-2</c:v>
                </c:pt>
                <c:pt idx="41">
                  <c:v>-6.1189387023623303E-2</c:v>
                </c:pt>
                <c:pt idx="42">
                  <c:v>-0.10469646948507801</c:v>
                </c:pt>
                <c:pt idx="43">
                  <c:v>-3.9414203374734197E-2</c:v>
                </c:pt>
                <c:pt idx="44">
                  <c:v>-2.2524151413022098E-2</c:v>
                </c:pt>
                <c:pt idx="45">
                  <c:v>-6.3350911254540301E-2</c:v>
                </c:pt>
                <c:pt idx="46">
                  <c:v>-3.6142936184055999E-3</c:v>
                </c:pt>
                <c:pt idx="47">
                  <c:v>0.111531868650272</c:v>
                </c:pt>
                <c:pt idx="48">
                  <c:v>9.2388937884201605E-2</c:v>
                </c:pt>
                <c:pt idx="49">
                  <c:v>1.09786337765487E-2</c:v>
                </c:pt>
                <c:pt idx="50">
                  <c:v>5.0647069982942397E-2</c:v>
                </c:pt>
                <c:pt idx="51">
                  <c:v>7.64625623726536E-2</c:v>
                </c:pt>
                <c:pt idx="52">
                  <c:v>3.6966948712033897E-2</c:v>
                </c:pt>
                <c:pt idx="53">
                  <c:v>4.2775877366190797E-2</c:v>
                </c:pt>
                <c:pt idx="54">
                  <c:v>0.103044687506699</c:v>
                </c:pt>
                <c:pt idx="55">
                  <c:v>7.20063261099506E-2</c:v>
                </c:pt>
                <c:pt idx="56">
                  <c:v>6.8074197138537698E-2</c:v>
                </c:pt>
                <c:pt idx="57">
                  <c:v>0.121360129207096</c:v>
                </c:pt>
                <c:pt idx="58">
                  <c:v>4.1725690805897199E-2</c:v>
                </c:pt>
                <c:pt idx="59">
                  <c:v>7.6161759760158002E-2</c:v>
                </c:pt>
                <c:pt idx="60">
                  <c:v>9.7873981782985203E-2</c:v>
                </c:pt>
                <c:pt idx="61">
                  <c:v>9.1165445599822301E-2</c:v>
                </c:pt>
                <c:pt idx="62">
                  <c:v>4.2831046225513501E-2</c:v>
                </c:pt>
                <c:pt idx="63">
                  <c:v>0.13250756097364899</c:v>
                </c:pt>
                <c:pt idx="64">
                  <c:v>0.108470815383219</c:v>
                </c:pt>
                <c:pt idx="65">
                  <c:v>0.14687389505051601</c:v>
                </c:pt>
                <c:pt idx="66">
                  <c:v>0.17004263591674401</c:v>
                </c:pt>
                <c:pt idx="67">
                  <c:v>0.22512278467491401</c:v>
                </c:pt>
                <c:pt idx="68">
                  <c:v>0.117468731027454</c:v>
                </c:pt>
                <c:pt idx="69">
                  <c:v>4.9366659875157599E-2</c:v>
                </c:pt>
                <c:pt idx="70">
                  <c:v>-4.9633288771143501E-2</c:v>
                </c:pt>
                <c:pt idx="71">
                  <c:v>-3.0280830226721699E-2</c:v>
                </c:pt>
                <c:pt idx="72">
                  <c:v>-4.5610127910706399E-2</c:v>
                </c:pt>
                <c:pt idx="73">
                  <c:v>-3.24084435475269E-3</c:v>
                </c:pt>
                <c:pt idx="74">
                  <c:v>5.00808590869148E-2</c:v>
                </c:pt>
                <c:pt idx="75">
                  <c:v>0.108748567967991</c:v>
                </c:pt>
                <c:pt idx="76">
                  <c:v>-4.7799274545082301E-2</c:v>
                </c:pt>
                <c:pt idx="77">
                  <c:v>-1.82696978612003E-2</c:v>
                </c:pt>
                <c:pt idx="78">
                  <c:v>8.3548762360730108E-3</c:v>
                </c:pt>
                <c:pt idx="79">
                  <c:v>-1.0380474428978799E-2</c:v>
                </c:pt>
                <c:pt idx="80">
                  <c:v>1.8108088054951801E-2</c:v>
                </c:pt>
                <c:pt idx="81">
                  <c:v>0.18887952305634401</c:v>
                </c:pt>
                <c:pt idx="82">
                  <c:v>0.15646240424316499</c:v>
                </c:pt>
                <c:pt idx="83">
                  <c:v>0.120183477918204</c:v>
                </c:pt>
                <c:pt idx="84">
                  <c:v>0.14749788381544601</c:v>
                </c:pt>
                <c:pt idx="85">
                  <c:v>0.157600643576671</c:v>
                </c:pt>
                <c:pt idx="86">
                  <c:v>7.4696523857334302E-2</c:v>
                </c:pt>
                <c:pt idx="87">
                  <c:v>0.104402289083078</c:v>
                </c:pt>
                <c:pt idx="88">
                  <c:v>0.15253692682367001</c:v>
                </c:pt>
                <c:pt idx="89">
                  <c:v>0.17284409843083701</c:v>
                </c:pt>
                <c:pt idx="90">
                  <c:v>7.4733998221002504E-2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B7312C"/>
                  </a:solidFill>
                  <a:ln>
                    <a:noFill/>
                  </a:ln>
                  <a:effectLst/>
                </c14:spPr>
              </c14:invertSolidFillFmt>
            </c:ext>
            <c:ext xmlns:c16="http://schemas.microsoft.com/office/drawing/2014/chart" uri="{C3380CC4-5D6E-409C-BE32-E72D297353CC}">
              <c16:uniqueId val="{00000000-41EE-4253-832D-B77BAEAAD7DD}"/>
            </c:ext>
          </c:extLst>
        </c:ser>
        <c:dLbls>
          <c:showLegendKey val="0"/>
          <c:showVal val="0"/>
          <c:showCatName val="0"/>
          <c:showSerName val="0"/>
          <c:showPercent val="0"/>
          <c:showBubbleSize val="0"/>
        </c:dLbls>
        <c:gapWidth val="24"/>
        <c:overlap val="100"/>
        <c:axId val="1672381232"/>
        <c:axId val="1672387472"/>
      </c:barChart>
      <c:catAx>
        <c:axId val="1672381232"/>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mn-lt"/>
                <a:ea typeface="+mn-ea"/>
                <a:cs typeface="+mn-cs"/>
              </a:defRPr>
            </a:pPr>
            <a:endParaRPr lang="en-US"/>
          </a:p>
        </c:txPr>
        <c:crossAx val="1672387472"/>
        <c:crosses val="autoZero"/>
        <c:auto val="0"/>
        <c:lblAlgn val="ctr"/>
        <c:lblOffset val="100"/>
        <c:noMultiLvlLbl val="0"/>
      </c:catAx>
      <c:valAx>
        <c:axId val="1672387472"/>
        <c:scaling>
          <c:orientation val="minMax"/>
          <c:max val="0.30000000000000004"/>
          <c:min val="-0.2"/>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r>
                  <a:rPr lang="en-US"/>
                  <a:t>Premiums</a:t>
                </a:r>
              </a:p>
            </c:rich>
          </c:tx>
          <c:overlay val="0"/>
          <c:spPr>
            <a:noFill/>
            <a:ln>
              <a:noFill/>
            </a:ln>
            <a:effectLst/>
          </c:spPr>
          <c:txPr>
            <a:bodyPr rot="-54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mn-lt"/>
                <a:ea typeface="+mn-ea"/>
                <a:cs typeface="+mn-cs"/>
              </a:defRPr>
            </a:pPr>
            <a:endParaRPr lang="en-US"/>
          </a:p>
        </c:txPr>
        <c:crossAx val="1672381232"/>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2.3520186543464661E-2"/>
          <c:y val="3.9118710905313492E-2"/>
          <c:w val="0.93940556049346924"/>
          <c:h val="0.92851251363754272"/>
        </c:manualLayout>
      </c:layout>
      <c:barChart>
        <c:barDir val="col"/>
        <c:grouping val="clustered"/>
        <c:varyColors val="0"/>
        <c:ser>
          <c:idx val="0"/>
          <c:order val="0"/>
          <c:tx>
            <c:strRef>
              <c:f>Sheet1!$B$1</c:f>
              <c:strCache>
                <c:ptCount val="1"/>
                <c:pt idx="0">
                  <c:v>US Size 5yr</c:v>
                </c:pt>
              </c:strCache>
            </c:strRef>
          </c:tx>
          <c:spPr>
            <a:solidFill>
              <a:srgbClr val="109CBF"/>
            </a:solidFill>
            <a:ln>
              <a:noFill/>
            </a:ln>
            <a:effectLst/>
          </c:spPr>
          <c:invertIfNegative val="1"/>
          <c:cat>
            <c:numRef>
              <c:f>Sheet1!$A$2:$A$92</c:f>
              <c:numCache>
                <c:formatCode>General</c:formatCode>
                <c:ptCount val="91"/>
                <c:pt idx="0">
                  <c:v>1932</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Sheet1!$B$2:$B$92</c:f>
              <c:numCache>
                <c:formatCode>0.00%</c:formatCode>
                <c:ptCount val="91"/>
                <c:pt idx="0">
                  <c:v>-9.7507435684200394E-2</c:v>
                </c:pt>
                <c:pt idx="1">
                  <c:v>-4.64678346747327E-2</c:v>
                </c:pt>
                <c:pt idx="2">
                  <c:v>4.0112102354573201E-2</c:v>
                </c:pt>
                <c:pt idx="3">
                  <c:v>9.4493882070962903E-2</c:v>
                </c:pt>
                <c:pt idx="4">
                  <c:v>0.162231562816851</c:v>
                </c:pt>
                <c:pt idx="5">
                  <c:v>0.103418845959645</c:v>
                </c:pt>
                <c:pt idx="6">
                  <c:v>4.0817535028995003E-2</c:v>
                </c:pt>
                <c:pt idx="7">
                  <c:v>4.0617914033798099E-3</c:v>
                </c:pt>
                <c:pt idx="8">
                  <c:v>5.7941153170439899E-3</c:v>
                </c:pt>
                <c:pt idx="9">
                  <c:v>-1.74869567808527E-2</c:v>
                </c:pt>
                <c:pt idx="10">
                  <c:v>3.6899319937635698E-2</c:v>
                </c:pt>
                <c:pt idx="11">
                  <c:v>7.0687751840505797E-2</c:v>
                </c:pt>
                <c:pt idx="12">
                  <c:v>0.11431318000455799</c:v>
                </c:pt>
                <c:pt idx="13">
                  <c:v>0.15498503480641701</c:v>
                </c:pt>
                <c:pt idx="14">
                  <c:v>0.149098981941644</c:v>
                </c:pt>
                <c:pt idx="15">
                  <c:v>0.119051999245348</c:v>
                </c:pt>
                <c:pt idx="16">
                  <c:v>3.6931740616152502E-2</c:v>
                </c:pt>
                <c:pt idx="17">
                  <c:v>2.09135213500455E-3</c:v>
                </c:pt>
                <c:pt idx="18">
                  <c:v>-2.59594768456257E-2</c:v>
                </c:pt>
                <c:pt idx="19">
                  <c:v>-4.2452942788976801E-2</c:v>
                </c:pt>
                <c:pt idx="20">
                  <c:v>-4.6684801710580301E-2</c:v>
                </c:pt>
                <c:pt idx="21">
                  <c:v>-2.5857818498969998E-2</c:v>
                </c:pt>
                <c:pt idx="22">
                  <c:v>-2.1572612125229099E-2</c:v>
                </c:pt>
                <c:pt idx="23">
                  <c:v>-5.4245716371801998E-2</c:v>
                </c:pt>
                <c:pt idx="24">
                  <c:v>-2.8951371889739199E-2</c:v>
                </c:pt>
                <c:pt idx="25">
                  <c:v>-2.0533173402065698E-2</c:v>
                </c:pt>
                <c:pt idx="26">
                  <c:v>1.15292193083096E-2</c:v>
                </c:pt>
                <c:pt idx="27">
                  <c:v>1.6223169802648301E-2</c:v>
                </c:pt>
                <c:pt idx="28">
                  <c:v>2.61978898537212E-2</c:v>
                </c:pt>
                <c:pt idx="29">
                  <c:v>2.8776147073681101E-2</c:v>
                </c:pt>
                <c:pt idx="30">
                  <c:v>2.1111535401217199E-2</c:v>
                </c:pt>
                <c:pt idx="31">
                  <c:v>-1.6067266702466401E-2</c:v>
                </c:pt>
                <c:pt idx="32">
                  <c:v>-2.790041368484E-2</c:v>
                </c:pt>
                <c:pt idx="33">
                  <c:v>2.4015332033577599E-2</c:v>
                </c:pt>
                <c:pt idx="34">
                  <c:v>2.40905121032047E-2</c:v>
                </c:pt>
                <c:pt idx="35">
                  <c:v>0.13317740651110899</c:v>
                </c:pt>
                <c:pt idx="36">
                  <c:v>0.20139424483139101</c:v>
                </c:pt>
                <c:pt idx="37">
                  <c:v>0.133885198699535</c:v>
                </c:pt>
                <c:pt idx="38">
                  <c:v>4.54856575991942E-2</c:v>
                </c:pt>
                <c:pt idx="39">
                  <c:v>5.2388428298632002E-2</c:v>
                </c:pt>
                <c:pt idx="40">
                  <c:v>-5.5275204251011401E-2</c:v>
                </c:pt>
                <c:pt idx="41">
                  <c:v>-0.149756285657551</c:v>
                </c:pt>
                <c:pt idx="42">
                  <c:v>-0.10547054836776899</c:v>
                </c:pt>
                <c:pt idx="43">
                  <c:v>-5.4208930604181603E-2</c:v>
                </c:pt>
                <c:pt idx="44">
                  <c:v>-2.9489063923373599E-2</c:v>
                </c:pt>
                <c:pt idx="45">
                  <c:v>5.5192544192384597E-2</c:v>
                </c:pt>
                <c:pt idx="46">
                  <c:v>0.157929736657553</c:v>
                </c:pt>
                <c:pt idx="47">
                  <c:v>0.218796100904251</c:v>
                </c:pt>
                <c:pt idx="48">
                  <c:v>0.19555352534333501</c:v>
                </c:pt>
                <c:pt idx="49">
                  <c:v>0.166727936298387</c:v>
                </c:pt>
                <c:pt idx="50">
                  <c:v>0.12250719545547099</c:v>
                </c:pt>
                <c:pt idx="51">
                  <c:v>0.122812095437122</c:v>
                </c:pt>
                <c:pt idx="52">
                  <c:v>5.6665380633458703E-2</c:v>
                </c:pt>
                <c:pt idx="53">
                  <c:v>4.9178817070802301E-2</c:v>
                </c:pt>
                <c:pt idx="54">
                  <c:v>4.30585030617081E-3</c:v>
                </c:pt>
                <c:pt idx="55">
                  <c:v>-4.4961862240302103E-2</c:v>
                </c:pt>
                <c:pt idx="56">
                  <c:v>-5.5384217327216802E-2</c:v>
                </c:pt>
                <c:pt idx="57">
                  <c:v>-6.80085706664737E-2</c:v>
                </c:pt>
                <c:pt idx="58">
                  <c:v>-0.105476318756278</c:v>
                </c:pt>
                <c:pt idx="59">
                  <c:v>-6.4121865791265206E-2</c:v>
                </c:pt>
                <c:pt idx="60">
                  <c:v>-5.09492306687509E-4</c:v>
                </c:pt>
                <c:pt idx="61">
                  <c:v>3.3392328264074699E-3</c:v>
                </c:pt>
                <c:pt idx="62">
                  <c:v>3.1195984477056599E-2</c:v>
                </c:pt>
                <c:pt idx="63">
                  <c:v>6.9375350942474198E-2</c:v>
                </c:pt>
                <c:pt idx="64">
                  <c:v>3.9406946995265597E-2</c:v>
                </c:pt>
                <c:pt idx="65">
                  <c:v>-8.0434389584360699E-4</c:v>
                </c:pt>
                <c:pt idx="66">
                  <c:v>-8.8445417554928102E-2</c:v>
                </c:pt>
                <c:pt idx="67">
                  <c:v>-8.4517062693308095E-2</c:v>
                </c:pt>
                <c:pt idx="68">
                  <c:v>-3.5293593354344302E-2</c:v>
                </c:pt>
                <c:pt idx="69">
                  <c:v>2.6548741906845499E-2</c:v>
                </c:pt>
                <c:pt idx="70">
                  <c:v>5.2806497112124699E-2</c:v>
                </c:pt>
                <c:pt idx="71">
                  <c:v>0.15496126552214401</c:v>
                </c:pt>
                <c:pt idx="72">
                  <c:v>0.17096773079132499</c:v>
                </c:pt>
                <c:pt idx="73">
                  <c:v>0.14808706971498301</c:v>
                </c:pt>
                <c:pt idx="74">
                  <c:v>0.100722069567396</c:v>
                </c:pt>
                <c:pt idx="75">
                  <c:v>5.4960354808493199E-2</c:v>
                </c:pt>
                <c:pt idx="76">
                  <c:v>1.1239097024729E-2</c:v>
                </c:pt>
                <c:pt idx="77">
                  <c:v>1.10196195829808E-2</c:v>
                </c:pt>
                <c:pt idx="78">
                  <c:v>3.1343736990099499E-2</c:v>
                </c:pt>
                <c:pt idx="79">
                  <c:v>1.1409892523810399E-2</c:v>
                </c:pt>
                <c:pt idx="80">
                  <c:v>3.8007075368560399E-2</c:v>
                </c:pt>
                <c:pt idx="81">
                  <c:v>6.3625575561563799E-2</c:v>
                </c:pt>
                <c:pt idx="82">
                  <c:v>1.90830042938945E-2</c:v>
                </c:pt>
                <c:pt idx="83">
                  <c:v>-2.3850205055295601E-2</c:v>
                </c:pt>
                <c:pt idx="84">
                  <c:v>1.87590536410835E-2</c:v>
                </c:pt>
                <c:pt idx="85">
                  <c:v>-3.1572073086931799E-3</c:v>
                </c:pt>
                <c:pt idx="86">
                  <c:v>-4.1143932918600502E-2</c:v>
                </c:pt>
                <c:pt idx="87">
                  <c:v>-3.7400834305580298E-2</c:v>
                </c:pt>
                <c:pt idx="88">
                  <c:v>-2.9321186555195399E-2</c:v>
                </c:pt>
                <c:pt idx="89">
                  <c:v>-6.2510605391128599E-2</c:v>
                </c:pt>
                <c:pt idx="90">
                  <c:v>-3.1941011087473201E-2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B7312C"/>
                  </a:solidFill>
                  <a:ln>
                    <a:noFill/>
                  </a:ln>
                  <a:effectLst/>
                </c14:spPr>
              </c14:invertSolidFillFmt>
            </c:ext>
            <c:ext xmlns:c16="http://schemas.microsoft.com/office/drawing/2014/chart" uri="{C3380CC4-5D6E-409C-BE32-E72D297353CC}">
              <c16:uniqueId val="{00000000-1741-4C84-9BEB-B7F2E25E86CE}"/>
            </c:ext>
          </c:extLst>
        </c:ser>
        <c:dLbls>
          <c:showLegendKey val="0"/>
          <c:showVal val="0"/>
          <c:showCatName val="0"/>
          <c:showSerName val="0"/>
          <c:showPercent val="0"/>
          <c:showBubbleSize val="0"/>
        </c:dLbls>
        <c:gapWidth val="24"/>
        <c:overlap val="100"/>
        <c:axId val="1672381232"/>
        <c:axId val="1672387472"/>
      </c:barChart>
      <c:catAx>
        <c:axId val="1672381232"/>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mn-lt"/>
                <a:ea typeface="+mn-ea"/>
                <a:cs typeface="+mn-cs"/>
              </a:defRPr>
            </a:pPr>
            <a:endParaRPr lang="en-US"/>
          </a:p>
        </c:txPr>
        <c:crossAx val="1672387472"/>
        <c:crosses val="autoZero"/>
        <c:auto val="0"/>
        <c:lblAlgn val="ctr"/>
        <c:lblOffset val="100"/>
        <c:noMultiLvlLbl val="0"/>
      </c:catAx>
      <c:valAx>
        <c:axId val="1672387472"/>
        <c:scaling>
          <c:orientation val="minMax"/>
          <c:max val="0.30000000000000004"/>
          <c:min val="-0.2"/>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r>
                  <a:rPr lang="en-US"/>
                  <a:t>Premiums</a:t>
                </a:r>
              </a:p>
            </c:rich>
          </c:tx>
          <c:overlay val="0"/>
          <c:spPr>
            <a:noFill/>
            <a:ln>
              <a:noFill/>
            </a:ln>
            <a:effectLst/>
          </c:spPr>
          <c:txPr>
            <a:bodyPr rot="-54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mn-lt"/>
                <a:ea typeface="+mn-ea"/>
                <a:cs typeface="+mn-cs"/>
              </a:defRPr>
            </a:pPr>
            <a:endParaRPr lang="en-US"/>
          </a:p>
        </c:txPr>
        <c:crossAx val="1672381232"/>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2.3520186543464661E-2"/>
          <c:y val="3.9118710905313492E-2"/>
          <c:w val="0.93940556049346924"/>
          <c:h val="0.92851251363754272"/>
        </c:manualLayout>
      </c:layout>
      <c:barChart>
        <c:barDir val="col"/>
        <c:grouping val="clustered"/>
        <c:varyColors val="0"/>
        <c:ser>
          <c:idx val="0"/>
          <c:order val="0"/>
          <c:tx>
            <c:strRef>
              <c:f>Sheet1!$B$1</c:f>
              <c:strCache>
                <c:ptCount val="1"/>
                <c:pt idx="0">
                  <c:v>US Price 5yr</c:v>
                </c:pt>
              </c:strCache>
            </c:strRef>
          </c:tx>
          <c:spPr>
            <a:solidFill>
              <a:srgbClr val="109CBF"/>
            </a:solidFill>
            <a:ln>
              <a:noFill/>
            </a:ln>
            <a:effectLst/>
          </c:spPr>
          <c:invertIfNegative val="1"/>
          <c:cat>
            <c:numRef>
              <c:f>Sheet1!$A$2:$A$92</c:f>
              <c:numCache>
                <c:formatCode>General</c:formatCode>
                <c:ptCount val="91"/>
                <c:pt idx="0">
                  <c:v>1932</c:v>
                </c:pt>
                <c:pt idx="8">
                  <c:v>1940</c:v>
                </c:pt>
                <c:pt idx="13">
                  <c:v>1945</c:v>
                </c:pt>
                <c:pt idx="18">
                  <c:v>1950</c:v>
                </c:pt>
                <c:pt idx="23">
                  <c:v>1955</c:v>
                </c:pt>
                <c:pt idx="28">
                  <c:v>1960</c:v>
                </c:pt>
                <c:pt idx="33">
                  <c:v>1965</c:v>
                </c:pt>
                <c:pt idx="38">
                  <c:v>1970</c:v>
                </c:pt>
                <c:pt idx="43">
                  <c:v>1975</c:v>
                </c:pt>
                <c:pt idx="48">
                  <c:v>1980</c:v>
                </c:pt>
                <c:pt idx="53">
                  <c:v>1985</c:v>
                </c:pt>
                <c:pt idx="58">
                  <c:v>1990</c:v>
                </c:pt>
                <c:pt idx="63">
                  <c:v>1995</c:v>
                </c:pt>
                <c:pt idx="68">
                  <c:v>2000</c:v>
                </c:pt>
                <c:pt idx="73">
                  <c:v>2005</c:v>
                </c:pt>
                <c:pt idx="78">
                  <c:v>2010</c:v>
                </c:pt>
                <c:pt idx="83">
                  <c:v>2015</c:v>
                </c:pt>
                <c:pt idx="90">
                  <c:v>2022</c:v>
                </c:pt>
              </c:numCache>
            </c:numRef>
          </c:cat>
          <c:val>
            <c:numRef>
              <c:f>Sheet1!$B$2:$B$92</c:f>
              <c:numCache>
                <c:formatCode>0.00%</c:formatCode>
                <c:ptCount val="91"/>
                <c:pt idx="0">
                  <c:v>-8.1407927567670804E-2</c:v>
                </c:pt>
                <c:pt idx="1">
                  <c:v>5.8704474158742803E-3</c:v>
                </c:pt>
                <c:pt idx="2">
                  <c:v>-5.8796985536348698E-2</c:v>
                </c:pt>
                <c:pt idx="3">
                  <c:v>-2.81795682381847E-3</c:v>
                </c:pt>
                <c:pt idx="4">
                  <c:v>0.12690527534738499</c:v>
                </c:pt>
                <c:pt idx="5">
                  <c:v>6.9334992442092694E-2</c:v>
                </c:pt>
                <c:pt idx="6">
                  <c:v>-4.2852024435596998E-2</c:v>
                </c:pt>
                <c:pt idx="7">
                  <c:v>-3.3682976079077102E-2</c:v>
                </c:pt>
                <c:pt idx="8">
                  <c:v>-3.03296903727471E-2</c:v>
                </c:pt>
                <c:pt idx="9">
                  <c:v>-3.8655865780765297E-2</c:v>
                </c:pt>
                <c:pt idx="10">
                  <c:v>1.5808059817776301E-2</c:v>
                </c:pt>
                <c:pt idx="11">
                  <c:v>7.3665297480774994E-2</c:v>
                </c:pt>
                <c:pt idx="12">
                  <c:v>0.167188207056226</c:v>
                </c:pt>
                <c:pt idx="13">
                  <c:v>0.203702235263783</c:v>
                </c:pt>
                <c:pt idx="14">
                  <c:v>0.182750562579271</c:v>
                </c:pt>
                <c:pt idx="15">
                  <c:v>0.150750289318384</c:v>
                </c:pt>
                <c:pt idx="16">
                  <c:v>9.5098116796475493E-2</c:v>
                </c:pt>
                <c:pt idx="17">
                  <c:v>4.0823560207940299E-2</c:v>
                </c:pt>
                <c:pt idx="18">
                  <c:v>6.22091557784024E-2</c:v>
                </c:pt>
                <c:pt idx="19">
                  <c:v>4.6931079533719201E-2</c:v>
                </c:pt>
                <c:pt idx="20">
                  <c:v>4.3945999315511998E-2</c:v>
                </c:pt>
                <c:pt idx="21">
                  <c:v>1.9634572020908299E-2</c:v>
                </c:pt>
                <c:pt idx="22">
                  <c:v>7.3306886974922297E-2</c:v>
                </c:pt>
                <c:pt idx="23">
                  <c:v>1.52841185049388E-2</c:v>
                </c:pt>
                <c:pt idx="24">
                  <c:v>2.0560400626396601E-2</c:v>
                </c:pt>
                <c:pt idx="25">
                  <c:v>-2.1156070729341701E-2</c:v>
                </c:pt>
                <c:pt idx="26">
                  <c:v>4.8728070160561701E-2</c:v>
                </c:pt>
                <c:pt idx="27">
                  <c:v>1.6668896074639099E-2</c:v>
                </c:pt>
                <c:pt idx="28">
                  <c:v>4.6069475719070496E-3</c:v>
                </c:pt>
                <c:pt idx="29">
                  <c:v>1.7831728963382899E-2</c:v>
                </c:pt>
                <c:pt idx="30">
                  <c:v>6.7384160777976806E-2</c:v>
                </c:pt>
                <c:pt idx="31">
                  <c:v>3.85873035473756E-2</c:v>
                </c:pt>
                <c:pt idx="32">
                  <c:v>3.8941045839181898E-2</c:v>
                </c:pt>
                <c:pt idx="33">
                  <c:v>7.4598718453515706E-2</c:v>
                </c:pt>
                <c:pt idx="34">
                  <c:v>6.5925209520837399E-2</c:v>
                </c:pt>
                <c:pt idx="35">
                  <c:v>7.2748735995323596E-2</c:v>
                </c:pt>
                <c:pt idx="36">
                  <c:v>0.103555145133694</c:v>
                </c:pt>
                <c:pt idx="37">
                  <c:v>4.4954723268802302E-2</c:v>
                </c:pt>
                <c:pt idx="38">
                  <c:v>5.87487474423301E-2</c:v>
                </c:pt>
                <c:pt idx="39">
                  <c:v>3.8761758371744101E-2</c:v>
                </c:pt>
                <c:pt idx="40">
                  <c:v>1.42936382159444E-2</c:v>
                </c:pt>
                <c:pt idx="41">
                  <c:v>2.71066765880024E-3</c:v>
                </c:pt>
                <c:pt idx="42">
                  <c:v>5.9346331670149799E-2</c:v>
                </c:pt>
                <c:pt idx="43">
                  <c:v>5.7163261124925299E-2</c:v>
                </c:pt>
                <c:pt idx="44">
                  <c:v>0.13014568442225499</c:v>
                </c:pt>
                <c:pt idx="45">
                  <c:v>0.16632270030887</c:v>
                </c:pt>
                <c:pt idx="46">
                  <c:v>0.14304199129384501</c:v>
                </c:pt>
                <c:pt idx="47">
                  <c:v>0.14915141733609499</c:v>
                </c:pt>
                <c:pt idx="48">
                  <c:v>7.67622007880671E-2</c:v>
                </c:pt>
                <c:pt idx="49">
                  <c:v>6.84860479662108E-2</c:v>
                </c:pt>
                <c:pt idx="50">
                  <c:v>4.6530471502915602E-2</c:v>
                </c:pt>
                <c:pt idx="51">
                  <c:v>7.1105155940977896E-2</c:v>
                </c:pt>
                <c:pt idx="52">
                  <c:v>9.6182302538810896E-2</c:v>
                </c:pt>
                <c:pt idx="53">
                  <c:v>0.132523436577937</c:v>
                </c:pt>
                <c:pt idx="54">
                  <c:v>9.8462785278870896E-2</c:v>
                </c:pt>
                <c:pt idx="55">
                  <c:v>6.3684488191639202E-2</c:v>
                </c:pt>
                <c:pt idx="56">
                  <c:v>6.3615880687817095E-2</c:v>
                </c:pt>
                <c:pt idx="57">
                  <c:v>1.4934248708043101E-2</c:v>
                </c:pt>
                <c:pt idx="58">
                  <c:v>-2.0060100987825399E-2</c:v>
                </c:pt>
                <c:pt idx="59">
                  <c:v>-6.0219974234264603E-2</c:v>
                </c:pt>
                <c:pt idx="60">
                  <c:v>-4.0682949786112798E-3</c:v>
                </c:pt>
                <c:pt idx="61">
                  <c:v>6.9308848646190101E-3</c:v>
                </c:pt>
                <c:pt idx="62">
                  <c:v>-3.1804595410789299E-4</c:v>
                </c:pt>
                <c:pt idx="63">
                  <c:v>4.8473568497598797E-2</c:v>
                </c:pt>
                <c:pt idx="64">
                  <c:v>7.7194722264361207E-2</c:v>
                </c:pt>
                <c:pt idx="65">
                  <c:v>5.3179964421543602E-2</c:v>
                </c:pt>
                <c:pt idx="66">
                  <c:v>-3.2499574326644999E-2</c:v>
                </c:pt>
                <c:pt idx="67">
                  <c:v>-6.6769016071815498E-2</c:v>
                </c:pt>
                <c:pt idx="68">
                  <c:v>2.0034419216225199E-2</c:v>
                </c:pt>
                <c:pt idx="69">
                  <c:v>6.4239712023927101E-2</c:v>
                </c:pt>
                <c:pt idx="70">
                  <c:v>4.8424391329700202E-2</c:v>
                </c:pt>
                <c:pt idx="71">
                  <c:v>9.9484370088069193E-2</c:v>
                </c:pt>
                <c:pt idx="72">
                  <c:v>0.16289117361715899</c:v>
                </c:pt>
                <c:pt idx="73">
                  <c:v>9.8729811716655999E-2</c:v>
                </c:pt>
                <c:pt idx="74">
                  <c:v>7.5203080950962106E-2</c:v>
                </c:pt>
                <c:pt idx="75">
                  <c:v>4.04201861906648E-2</c:v>
                </c:pt>
                <c:pt idx="76">
                  <c:v>1.27453520904806E-2</c:v>
                </c:pt>
                <c:pt idx="77">
                  <c:v>-2.4625168051041198E-2</c:v>
                </c:pt>
                <c:pt idx="78">
                  <c:v>-5.18618831309519E-2</c:v>
                </c:pt>
                <c:pt idx="79">
                  <c:v>-9.6370145876362404E-2</c:v>
                </c:pt>
                <c:pt idx="80">
                  <c:v>-4.7320280507251997E-2</c:v>
                </c:pt>
                <c:pt idx="81">
                  <c:v>-2.9866000381947099E-2</c:v>
                </c:pt>
                <c:pt idx="82">
                  <c:v>-1.47446297701388E-2</c:v>
                </c:pt>
                <c:pt idx="83">
                  <c:v>-3.12139644319307E-2</c:v>
                </c:pt>
                <c:pt idx="84">
                  <c:v>3.7488828612542102E-2</c:v>
                </c:pt>
                <c:pt idx="85">
                  <c:v>-8.6229060750679896E-3</c:v>
                </c:pt>
                <c:pt idx="86">
                  <c:v>-5.2130339685514199E-2</c:v>
                </c:pt>
                <c:pt idx="87">
                  <c:v>-6.2007291400080197E-2</c:v>
                </c:pt>
                <c:pt idx="88">
                  <c:v>-0.111951371126239</c:v>
                </c:pt>
                <c:pt idx="89">
                  <c:v>-0.12727153648192999</c:v>
                </c:pt>
                <c:pt idx="90">
                  <c:v>-2.57715112702093E-2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B7312C"/>
                  </a:solidFill>
                  <a:ln>
                    <a:noFill/>
                  </a:ln>
                  <a:effectLst/>
                </c14:spPr>
              </c14:invertSolidFillFmt>
            </c:ext>
            <c:ext xmlns:c16="http://schemas.microsoft.com/office/drawing/2014/chart" uri="{C3380CC4-5D6E-409C-BE32-E72D297353CC}">
              <c16:uniqueId val="{00000000-7CA6-4C96-850A-C1D4419B9928}"/>
            </c:ext>
          </c:extLst>
        </c:ser>
        <c:dLbls>
          <c:showLegendKey val="0"/>
          <c:showVal val="0"/>
          <c:showCatName val="0"/>
          <c:showSerName val="0"/>
          <c:showPercent val="0"/>
          <c:showBubbleSize val="0"/>
        </c:dLbls>
        <c:gapWidth val="24"/>
        <c:overlap val="100"/>
        <c:axId val="1672381232"/>
        <c:axId val="1672387472"/>
      </c:barChart>
      <c:catAx>
        <c:axId val="1672381232"/>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mn-lt"/>
                <a:ea typeface="+mn-ea"/>
                <a:cs typeface="+mn-cs"/>
              </a:defRPr>
            </a:pPr>
            <a:endParaRPr lang="en-US"/>
          </a:p>
        </c:txPr>
        <c:crossAx val="1672387472"/>
        <c:crosses val="autoZero"/>
        <c:auto val="0"/>
        <c:lblAlgn val="ctr"/>
        <c:lblOffset val="100"/>
        <c:noMultiLvlLbl val="0"/>
      </c:catAx>
      <c:valAx>
        <c:axId val="1672387472"/>
        <c:scaling>
          <c:orientation val="minMax"/>
          <c:max val="0.30000000000000004"/>
          <c:min val="-0.2"/>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r>
                  <a:rPr lang="en-US"/>
                  <a:t>Premiums</a:t>
                </a:r>
              </a:p>
            </c:rich>
          </c:tx>
          <c:overlay val="0"/>
          <c:spPr>
            <a:noFill/>
            <a:ln>
              <a:noFill/>
            </a:ln>
            <a:effectLst/>
          </c:spPr>
          <c:txPr>
            <a:bodyPr rot="-54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mn-lt"/>
                <a:ea typeface="+mn-ea"/>
                <a:cs typeface="+mn-cs"/>
              </a:defRPr>
            </a:pPr>
            <a:endParaRPr lang="en-US"/>
          </a:p>
        </c:txPr>
        <c:crossAx val="1672381232"/>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2.3520186543464661E-2"/>
          <c:y val="3.9118710905313492E-2"/>
          <c:w val="0.93940556049346924"/>
          <c:h val="0.92851251363754272"/>
        </c:manualLayout>
      </c:layout>
      <c:barChart>
        <c:barDir val="col"/>
        <c:grouping val="clustered"/>
        <c:varyColors val="0"/>
        <c:ser>
          <c:idx val="0"/>
          <c:order val="0"/>
          <c:tx>
            <c:strRef>
              <c:f>Sheet1!$B$1</c:f>
              <c:strCache>
                <c:ptCount val="1"/>
                <c:pt idx="0">
                  <c:v>US Prof 5yr</c:v>
                </c:pt>
              </c:strCache>
            </c:strRef>
          </c:tx>
          <c:spPr>
            <a:solidFill>
              <a:srgbClr val="109CBF"/>
            </a:solidFill>
            <a:ln>
              <a:noFill/>
            </a:ln>
            <a:effectLst/>
          </c:spPr>
          <c:invertIfNegative val="1"/>
          <c:cat>
            <c:numRef>
              <c:f>Sheet1!$A$2:$A$56</c:f>
              <c:numCache>
                <c:formatCode>General</c:formatCode>
                <c:ptCount val="55"/>
                <c:pt idx="0">
                  <c:v>1968</c:v>
                </c:pt>
                <c:pt idx="7">
                  <c:v>1975</c:v>
                </c:pt>
                <c:pt idx="12">
                  <c:v>1980</c:v>
                </c:pt>
                <c:pt idx="17">
                  <c:v>1985</c:v>
                </c:pt>
                <c:pt idx="22">
                  <c:v>1990</c:v>
                </c:pt>
                <c:pt idx="27">
                  <c:v>1995</c:v>
                </c:pt>
                <c:pt idx="32">
                  <c:v>2000</c:v>
                </c:pt>
                <c:pt idx="37">
                  <c:v>2005</c:v>
                </c:pt>
                <c:pt idx="42">
                  <c:v>2010</c:v>
                </c:pt>
                <c:pt idx="47">
                  <c:v>2015</c:v>
                </c:pt>
                <c:pt idx="52">
                  <c:v>2020</c:v>
                </c:pt>
                <c:pt idx="54">
                  <c:v>2022</c:v>
                </c:pt>
              </c:numCache>
            </c:numRef>
          </c:cat>
          <c:val>
            <c:numRef>
              <c:f>Sheet1!$B$2:$B$56</c:f>
              <c:numCache>
                <c:formatCode>0.00%</c:formatCode>
                <c:ptCount val="55"/>
                <c:pt idx="0">
                  <c:v>-2.40220480393665E-2</c:v>
                </c:pt>
                <c:pt idx="1">
                  <c:v>3.0805764209512101E-2</c:v>
                </c:pt>
                <c:pt idx="2">
                  <c:v>1.403519490903E-2</c:v>
                </c:pt>
                <c:pt idx="3">
                  <c:v>3.7817987310056402E-2</c:v>
                </c:pt>
                <c:pt idx="4">
                  <c:v>4.35090555807294E-2</c:v>
                </c:pt>
                <c:pt idx="5">
                  <c:v>5.9921452273363401E-2</c:v>
                </c:pt>
                <c:pt idx="6">
                  <c:v>1.04246470472633E-2</c:v>
                </c:pt>
                <c:pt idx="7">
                  <c:v>1.8768848931036499E-2</c:v>
                </c:pt>
                <c:pt idx="8">
                  <c:v>-8.1959838008835995E-3</c:v>
                </c:pt>
                <c:pt idx="9">
                  <c:v>-4.0951698846742698E-2</c:v>
                </c:pt>
                <c:pt idx="10">
                  <c:v>-2.28621246812328E-2</c:v>
                </c:pt>
                <c:pt idx="11">
                  <c:v>-2.0526680946057099E-2</c:v>
                </c:pt>
                <c:pt idx="12">
                  <c:v>1.3486642559444E-2</c:v>
                </c:pt>
                <c:pt idx="13">
                  <c:v>5.3024354793842496E-3</c:v>
                </c:pt>
                <c:pt idx="14">
                  <c:v>-7.1284287079522697E-3</c:v>
                </c:pt>
                <c:pt idx="15">
                  <c:v>-2.2804506353546299E-2</c:v>
                </c:pt>
                <c:pt idx="16">
                  <c:v>1.76075500753314E-2</c:v>
                </c:pt>
                <c:pt idx="17">
                  <c:v>1.2249402300990001E-3</c:v>
                </c:pt>
                <c:pt idx="18">
                  <c:v>3.2960408764334002E-2</c:v>
                </c:pt>
                <c:pt idx="19">
                  <c:v>6.6667108872038694E-2</c:v>
                </c:pt>
                <c:pt idx="20">
                  <c:v>7.4632989826231205E-2</c:v>
                </c:pt>
                <c:pt idx="21">
                  <c:v>4.9332091724182597E-2</c:v>
                </c:pt>
                <c:pt idx="22">
                  <c:v>6.4011902691926997E-2</c:v>
                </c:pt>
                <c:pt idx="23">
                  <c:v>7.5448646053632801E-2</c:v>
                </c:pt>
                <c:pt idx="24">
                  <c:v>6.0802469477440703E-2</c:v>
                </c:pt>
                <c:pt idx="25">
                  <c:v>2.25686485933487E-2</c:v>
                </c:pt>
                <c:pt idx="26">
                  <c:v>2.6810189242416401E-2</c:v>
                </c:pt>
                <c:pt idx="27">
                  <c:v>1.0740281840455401E-2</c:v>
                </c:pt>
                <c:pt idx="28">
                  <c:v>2.3092293507274202E-2</c:v>
                </c:pt>
                <c:pt idx="29">
                  <c:v>3.9882679422703203E-2</c:v>
                </c:pt>
                <c:pt idx="30">
                  <c:v>9.58732914817855E-2</c:v>
                </c:pt>
                <c:pt idx="31">
                  <c:v>3.9987880045081498E-2</c:v>
                </c:pt>
                <c:pt idx="32">
                  <c:v>9.0972031333305295E-2</c:v>
                </c:pt>
                <c:pt idx="33">
                  <c:v>9.0963004614519796E-2</c:v>
                </c:pt>
                <c:pt idx="34">
                  <c:v>0.108703801055674</c:v>
                </c:pt>
                <c:pt idx="35">
                  <c:v>5.9229831800747E-2</c:v>
                </c:pt>
                <c:pt idx="36">
                  <c:v>9.5541974576263206E-2</c:v>
                </c:pt>
                <c:pt idx="37">
                  <c:v>4.0228034293770303E-2</c:v>
                </c:pt>
                <c:pt idx="38">
                  <c:v>1.2764432380082199E-2</c:v>
                </c:pt>
                <c:pt idx="39">
                  <c:v>-1.46158725458954E-2</c:v>
                </c:pt>
                <c:pt idx="40">
                  <c:v>7.6574257212114194E-2</c:v>
                </c:pt>
                <c:pt idx="41">
                  <c:v>7.1607577157454902E-2</c:v>
                </c:pt>
                <c:pt idx="42">
                  <c:v>6.8945270142298801E-2</c:v>
                </c:pt>
                <c:pt idx="43">
                  <c:v>0.100695227475728</c:v>
                </c:pt>
                <c:pt idx="44">
                  <c:v>6.7829867926361101E-2</c:v>
                </c:pt>
                <c:pt idx="45">
                  <c:v>-7.4539431707734104E-3</c:v>
                </c:pt>
                <c:pt idx="46">
                  <c:v>8.6325842901475696E-3</c:v>
                </c:pt>
                <c:pt idx="47">
                  <c:v>2.7482895825873498E-2</c:v>
                </c:pt>
                <c:pt idx="48">
                  <c:v>-1.7111849265813099E-2</c:v>
                </c:pt>
                <c:pt idx="49">
                  <c:v>1.67371292603813E-2</c:v>
                </c:pt>
                <c:pt idx="50">
                  <c:v>4.9625838896746502E-2</c:v>
                </c:pt>
                <c:pt idx="51">
                  <c:v>6.11375284227553E-2</c:v>
                </c:pt>
                <c:pt idx="52">
                  <c:v>5.3317930302746001E-2</c:v>
                </c:pt>
                <c:pt idx="53">
                  <c:v>9.6823733943437906E-2</c:v>
                </c:pt>
                <c:pt idx="54">
                  <c:v>8.6026975156809501E-2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B7312C"/>
                  </a:solidFill>
                  <a:ln>
                    <a:noFill/>
                  </a:ln>
                  <a:effectLst/>
                </c14:spPr>
              </c14:invertSolidFillFmt>
            </c:ext>
            <c:ext xmlns:c16="http://schemas.microsoft.com/office/drawing/2014/chart" uri="{C3380CC4-5D6E-409C-BE32-E72D297353CC}">
              <c16:uniqueId val="{00000000-4CA1-4F15-8987-E1D33D0E52A2}"/>
            </c:ext>
          </c:extLst>
        </c:ser>
        <c:dLbls>
          <c:showLegendKey val="0"/>
          <c:showVal val="0"/>
          <c:showCatName val="0"/>
          <c:showSerName val="0"/>
          <c:showPercent val="0"/>
          <c:showBubbleSize val="0"/>
        </c:dLbls>
        <c:gapWidth val="24"/>
        <c:overlap val="100"/>
        <c:axId val="1672381232"/>
        <c:axId val="1672387472"/>
      </c:barChart>
      <c:catAx>
        <c:axId val="1672381232"/>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mn-lt"/>
                <a:ea typeface="+mn-ea"/>
                <a:cs typeface="+mn-cs"/>
              </a:defRPr>
            </a:pPr>
            <a:endParaRPr lang="en-US"/>
          </a:p>
        </c:txPr>
        <c:crossAx val="1672387472"/>
        <c:crosses val="autoZero"/>
        <c:auto val="0"/>
        <c:lblAlgn val="ctr"/>
        <c:lblOffset val="100"/>
        <c:noMultiLvlLbl val="0"/>
      </c:catAx>
      <c:valAx>
        <c:axId val="1672387472"/>
        <c:scaling>
          <c:orientation val="minMax"/>
          <c:max val="0.30000000000000004"/>
          <c:min val="-0.2"/>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r>
                  <a:rPr lang="en-US"/>
                  <a:t>Premiums</a:t>
                </a:r>
              </a:p>
            </c:rich>
          </c:tx>
          <c:overlay val="0"/>
          <c:spPr>
            <a:noFill/>
            <a:ln>
              <a:noFill/>
            </a:ln>
            <a:effectLst/>
          </c:spPr>
          <c:txPr>
            <a:bodyPr rot="-54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mn-lt"/>
                <a:ea typeface="+mn-ea"/>
                <a:cs typeface="+mn-cs"/>
              </a:defRPr>
            </a:pPr>
            <a:endParaRPr lang="en-US"/>
          </a:p>
        </c:txPr>
        <c:crossAx val="1672381232"/>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9928021431E-2"/>
          <c:y val="7.8651688992977142E-2"/>
          <c:w val="0.94534707069396973"/>
          <c:h val="0.86516851186752319"/>
        </c:manualLayout>
      </c:layout>
      <c:barChart>
        <c:barDir val="col"/>
        <c:grouping val="clustered"/>
        <c:varyColors val="0"/>
        <c:ser>
          <c:idx val="0"/>
          <c:order val="0"/>
          <c:tx>
            <c:strRef>
              <c:f>Sheet1!$B$1</c:f>
              <c:strCache>
                <c:ptCount val="1"/>
                <c:pt idx="0">
                  <c:v>Dev Market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424-42D7-BE09-2F421FDC0FD0}"/>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424-42D7-BE09-2F421FDC0FD0}"/>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424-42D7-BE09-2F421FDC0FD0}"/>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7424-42D7-BE09-2F421FDC0FD0}"/>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7424-42D7-BE09-2F421FDC0FD0}"/>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7424-42D7-BE09-2F421FDC0FD0}"/>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7424-42D7-BE09-2F421FDC0FD0}"/>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7424-42D7-BE09-2F421FDC0FD0}"/>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7424-42D7-BE09-2F421FDC0FD0}"/>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7424-42D7-BE09-2F421FDC0FD0}"/>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7424-42D7-BE09-2F421FDC0FD0}"/>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7424-42D7-BE09-2F421FDC0FD0}"/>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7424-42D7-BE09-2F421FDC0FD0}"/>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7424-42D7-BE09-2F421FDC0FD0}"/>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7424-42D7-BE09-2F421FDC0FD0}"/>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7424-42D7-BE09-2F421FDC0FD0}"/>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7424-42D7-BE09-2F421FDC0FD0}"/>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7424-42D7-BE09-2F421FDC0FD0}"/>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7424-42D7-BE09-2F421FDC0FD0}"/>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7424-42D7-BE09-2F421FDC0FD0}"/>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7424-42D7-BE09-2F421FDC0FD0}"/>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7424-42D7-BE09-2F421FDC0FD0}"/>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7424-42D7-BE09-2F421FDC0FD0}"/>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7424-42D7-BE09-2F421FDC0FD0}"/>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7424-42D7-BE09-2F421FDC0FD0}"/>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7424-42D7-BE09-2F421FDC0FD0}"/>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7424-42D7-BE09-2F421FDC0FD0}"/>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7424-42D7-BE09-2F421FDC0FD0}"/>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7424-42D7-BE09-2F421FDC0FD0}"/>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7424-42D7-BE09-2F421FDC0FD0}"/>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7424-42D7-BE09-2F421FDC0FD0}"/>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7424-42D7-BE09-2F421FDC0FD0}"/>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7424-42D7-BE09-2F421FDC0FD0}"/>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7424-42D7-BE09-2F421FDC0FD0}"/>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7424-42D7-BE09-2F421FDC0FD0}"/>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7424-42D7-BE09-2F421FDC0FD0}"/>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7424-42D7-BE09-2F421FDC0FD0}"/>
              </c:ext>
            </c:extLst>
          </c:dPt>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Sheet1!$B$2:$B$45</c:f>
              <c:numCache>
                <c:formatCode>General</c:formatCode>
                <c:ptCount val="44"/>
                <c:pt idx="0">
                  <c:v>0.128769133901905</c:v>
                </c:pt>
                <c:pt idx="1">
                  <c:v>9.4814150218377496E-2</c:v>
                </c:pt>
                <c:pt idx="2">
                  <c:v>6.2264969219506701E-2</c:v>
                </c:pt>
                <c:pt idx="3">
                  <c:v>7.4091848367163803E-3</c:v>
                </c:pt>
                <c:pt idx="4">
                  <c:v>-1.1983531669143699E-2</c:v>
                </c:pt>
                <c:pt idx="5">
                  <c:v>-1.7429501129442099E-2</c:v>
                </c:pt>
                <c:pt idx="6">
                  <c:v>3.7162656188197897E-2</c:v>
                </c:pt>
                <c:pt idx="7">
                  <c:v>0.18138953340153699</c:v>
                </c:pt>
                <c:pt idx="8">
                  <c:v>0.25701353419581702</c:v>
                </c:pt>
                <c:pt idx="9">
                  <c:v>0.26418963910369198</c:v>
                </c:pt>
                <c:pt idx="10">
                  <c:v>0.27901673211488598</c:v>
                </c:pt>
                <c:pt idx="11">
                  <c:v>0.109371580723561</c:v>
                </c:pt>
                <c:pt idx="12">
                  <c:v>2.04915190884511E-2</c:v>
                </c:pt>
                <c:pt idx="13">
                  <c:v>-5.1702554780502799E-2</c:v>
                </c:pt>
                <c:pt idx="14">
                  <c:v>-3.4144022409992703E-2</c:v>
                </c:pt>
                <c:pt idx="15">
                  <c:v>-2.9202596808193901E-2</c:v>
                </c:pt>
                <c:pt idx="16">
                  <c:v>4.9519913933387297E-2</c:v>
                </c:pt>
                <c:pt idx="17">
                  <c:v>4.1198231732086303E-2</c:v>
                </c:pt>
                <c:pt idx="18">
                  <c:v>7.4775605778387003E-2</c:v>
                </c:pt>
                <c:pt idx="19">
                  <c:v>5.0494713643584002E-2</c:v>
                </c:pt>
                <c:pt idx="20">
                  <c:v>9.3455683387824201E-2</c:v>
                </c:pt>
                <c:pt idx="21">
                  <c:v>3.6637880522730301E-2</c:v>
                </c:pt>
                <c:pt idx="22">
                  <c:v>-2.5930176584155501E-2</c:v>
                </c:pt>
                <c:pt idx="23">
                  <c:v>-5.4111193894118698E-2</c:v>
                </c:pt>
                <c:pt idx="24">
                  <c:v>-1.3770039174622099E-2</c:v>
                </c:pt>
                <c:pt idx="25">
                  <c:v>-2.60353388762526E-2</c:v>
                </c:pt>
                <c:pt idx="26">
                  <c:v>3.8773334757002502E-2</c:v>
                </c:pt>
                <c:pt idx="27">
                  <c:v>0.140553303246053</c:v>
                </c:pt>
                <c:pt idx="28">
                  <c:v>0.19699616355832</c:v>
                </c:pt>
                <c:pt idx="29">
                  <c:v>-6.0983365106912499E-3</c:v>
                </c:pt>
                <c:pt idx="30">
                  <c:v>1.69014282786728E-2</c:v>
                </c:pt>
                <c:pt idx="31">
                  <c:v>1.7072618538295E-2</c:v>
                </c:pt>
                <c:pt idx="32">
                  <c:v>-4.6537365010278303E-2</c:v>
                </c:pt>
                <c:pt idx="33">
                  <c:v>-2.8989688631420801E-2</c:v>
                </c:pt>
                <c:pt idx="34">
                  <c:v>0.13412376344316901</c:v>
                </c:pt>
                <c:pt idx="35">
                  <c:v>6.1604564786045299E-2</c:v>
                </c:pt>
                <c:pt idx="36">
                  <c:v>3.7110549822746003E-2</c:v>
                </c:pt>
                <c:pt idx="37">
                  <c:v>7.1574993379768498E-2</c:v>
                </c:pt>
                <c:pt idx="38">
                  <c:v>8.6736145726579006E-2</c:v>
                </c:pt>
                <c:pt idx="39">
                  <c:v>9.2413260420780591E-3</c:v>
                </c:pt>
                <c:pt idx="40">
                  <c:v>5.4697846726021702E-2</c:v>
                </c:pt>
                <c:pt idx="41">
                  <c:v>7.6221814293926798E-2</c:v>
                </c:pt>
                <c:pt idx="42">
                  <c:v>9.5710400011701099E-2</c:v>
                </c:pt>
                <c:pt idx="43">
                  <c:v>7.8498446229302594E-3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7424-42D7-BE09-2F421FDC0FD0}"/>
            </c:ext>
          </c:extLst>
        </c:ser>
        <c:ser>
          <c:idx val="1"/>
          <c:order val="1"/>
          <c:tx>
            <c:strRef>
              <c:f>Sheet1!$C$1</c:f>
              <c:strCache>
                <c:ptCount val="1"/>
                <c:pt idx="0">
                  <c:v>Negative</c:v>
                </c:pt>
              </c:strCache>
            </c:strRef>
          </c:tx>
          <c:spPr>
            <a:solidFill>
              <a:srgbClr val="B7312C"/>
            </a:solidFill>
          </c:spPr>
          <c:invertIfNegative val="0"/>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Sheet1!$C$2:$C$45</c:f>
              <c:numCache>
                <c:formatCode>General</c:formatCode>
                <c:ptCount val="44"/>
                <c:pt idx="0">
                  <c:v>0</c:v>
                </c:pt>
                <c:pt idx="1">
                  <c:v>0</c:v>
                </c:pt>
                <c:pt idx="2">
                  <c:v>0</c:v>
                </c:pt>
                <c:pt idx="3">
                  <c:v>0</c:v>
                </c:pt>
                <c:pt idx="4">
                  <c:v>-1.1983531669143699E-2</c:v>
                </c:pt>
                <c:pt idx="5">
                  <c:v>-1.7429501129442099E-2</c:v>
                </c:pt>
                <c:pt idx="6">
                  <c:v>0</c:v>
                </c:pt>
                <c:pt idx="7">
                  <c:v>0</c:v>
                </c:pt>
                <c:pt idx="8">
                  <c:v>0</c:v>
                </c:pt>
                <c:pt idx="9">
                  <c:v>0</c:v>
                </c:pt>
                <c:pt idx="10">
                  <c:v>0</c:v>
                </c:pt>
                <c:pt idx="11">
                  <c:v>0</c:v>
                </c:pt>
                <c:pt idx="12">
                  <c:v>0</c:v>
                </c:pt>
                <c:pt idx="13">
                  <c:v>-5.1702554780502799E-2</c:v>
                </c:pt>
                <c:pt idx="14">
                  <c:v>-3.4144022409992703E-2</c:v>
                </c:pt>
                <c:pt idx="15">
                  <c:v>-2.9202596808193901E-2</c:v>
                </c:pt>
                <c:pt idx="16">
                  <c:v>0</c:v>
                </c:pt>
                <c:pt idx="17">
                  <c:v>0</c:v>
                </c:pt>
                <c:pt idx="18">
                  <c:v>0</c:v>
                </c:pt>
                <c:pt idx="19">
                  <c:v>0</c:v>
                </c:pt>
                <c:pt idx="20">
                  <c:v>0</c:v>
                </c:pt>
                <c:pt idx="21">
                  <c:v>0</c:v>
                </c:pt>
                <c:pt idx="22">
                  <c:v>-2.5930176584155501E-2</c:v>
                </c:pt>
                <c:pt idx="23">
                  <c:v>-5.4111193894118698E-2</c:v>
                </c:pt>
                <c:pt idx="24">
                  <c:v>-1.3770039174622099E-2</c:v>
                </c:pt>
                <c:pt idx="25">
                  <c:v>-2.60353388762526E-2</c:v>
                </c:pt>
                <c:pt idx="26">
                  <c:v>0</c:v>
                </c:pt>
                <c:pt idx="27">
                  <c:v>0</c:v>
                </c:pt>
                <c:pt idx="28">
                  <c:v>0</c:v>
                </c:pt>
                <c:pt idx="29">
                  <c:v>-6.0983365106912499E-3</c:v>
                </c:pt>
                <c:pt idx="30">
                  <c:v>0</c:v>
                </c:pt>
                <c:pt idx="31">
                  <c:v>0</c:v>
                </c:pt>
                <c:pt idx="32">
                  <c:v>-4.6537365010278303E-2</c:v>
                </c:pt>
                <c:pt idx="33">
                  <c:v>-2.8989688631420801E-2</c:v>
                </c:pt>
                <c:pt idx="34">
                  <c:v>0</c:v>
                </c:pt>
                <c:pt idx="35">
                  <c:v>0</c:v>
                </c:pt>
                <c:pt idx="36">
                  <c:v>0</c:v>
                </c:pt>
                <c:pt idx="37">
                  <c:v>0</c:v>
                </c:pt>
                <c:pt idx="38">
                  <c:v>0</c:v>
                </c:pt>
                <c:pt idx="39">
                  <c:v>0</c:v>
                </c:pt>
                <c:pt idx="40">
                  <c:v>0</c:v>
                </c:pt>
                <c:pt idx="41">
                  <c:v>0</c:v>
                </c:pt>
                <c:pt idx="42">
                  <c:v>0</c:v>
                </c:pt>
                <c:pt idx="43">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7424-42D7-BE09-2F421FDC0FD0}"/>
            </c:ext>
          </c:extLst>
        </c:ser>
        <c:dLbls>
          <c:showLegendKey val="0"/>
          <c:showVal val="0"/>
          <c:showCatName val="0"/>
          <c:showSerName val="0"/>
          <c:showPercent val="0"/>
          <c:showBubbleSize val="0"/>
        </c:dLbls>
        <c:gapWidth val="24"/>
        <c:overlap val="100"/>
        <c:axId val="402254464"/>
        <c:axId val="402329984"/>
      </c:barChart>
      <c:catAx>
        <c:axId val="402254464"/>
        <c:scaling>
          <c:orientation val="minMax"/>
        </c:scaling>
        <c:delete val="0"/>
        <c:axPos val="b"/>
        <c:numFmt formatCode="General" sourceLinked="1"/>
        <c:majorTickMark val="none"/>
        <c:minorTickMark val="none"/>
        <c:tickLblPos val="low"/>
        <c:crossAx val="402329984"/>
        <c:crosses val="autoZero"/>
        <c:auto val="0"/>
        <c:lblAlgn val="ctr"/>
        <c:lblOffset val="100"/>
        <c:noMultiLvlLbl val="0"/>
      </c:catAx>
      <c:valAx>
        <c:axId val="402329984"/>
        <c:scaling>
          <c:orientation val="minMax"/>
          <c:max val="0.30000001192092896"/>
          <c:min val="-0.10000000149011612"/>
        </c:scaling>
        <c:delete val="0"/>
        <c:axPos val="l"/>
        <c:title>
          <c:tx>
            <c:rich>
              <a:bodyPr/>
              <a:lstStyle/>
              <a:p>
                <a:pPr>
                  <a:defRPr sz="800"/>
                </a:pPr>
                <a:r>
                  <a:rPr lang="en-US"/>
                  <a:t>Premiums</a:t>
                </a:r>
              </a:p>
            </c:rich>
          </c:tx>
          <c:overlay val="0"/>
        </c:title>
        <c:numFmt formatCode="0%" sourceLinked="0"/>
        <c:majorTickMark val="none"/>
        <c:minorTickMark val="none"/>
        <c:tickLblPos val="nextTo"/>
        <c:crossAx val="402254464"/>
        <c:crosses val="autoZero"/>
        <c:crossBetween val="between"/>
        <c:majorUnit val="0.10000000149011612"/>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9928021431E-2"/>
          <c:y val="7.8651688992977142E-2"/>
          <c:w val="0.94534707069396973"/>
          <c:h val="0.86516851186752319"/>
        </c:manualLayout>
      </c:layout>
      <c:barChart>
        <c:barDir val="col"/>
        <c:grouping val="clustered"/>
        <c:varyColors val="0"/>
        <c:ser>
          <c:idx val="0"/>
          <c:order val="0"/>
          <c:tx>
            <c:strRef>
              <c:f>Sheet1!$B$1</c:f>
              <c:strCache>
                <c:ptCount val="1"/>
                <c:pt idx="0">
                  <c:v>Dev Size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42E-4C20-B6F9-A7F79D6400EC}"/>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42E-4C20-B6F9-A7F79D6400EC}"/>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42E-4C20-B6F9-A7F79D6400EC}"/>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B42E-4C20-B6F9-A7F79D6400EC}"/>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B42E-4C20-B6F9-A7F79D6400EC}"/>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B42E-4C20-B6F9-A7F79D6400EC}"/>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B42E-4C20-B6F9-A7F79D6400E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B42E-4C20-B6F9-A7F79D6400EC}"/>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B42E-4C20-B6F9-A7F79D6400EC}"/>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B42E-4C20-B6F9-A7F79D6400EC}"/>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B42E-4C20-B6F9-A7F79D6400EC}"/>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B42E-4C20-B6F9-A7F79D6400EC}"/>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B42E-4C20-B6F9-A7F79D6400EC}"/>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B42E-4C20-B6F9-A7F79D6400EC}"/>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B42E-4C20-B6F9-A7F79D6400EC}"/>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B42E-4C20-B6F9-A7F79D6400EC}"/>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B42E-4C20-B6F9-A7F79D6400EC}"/>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B42E-4C20-B6F9-A7F79D6400EC}"/>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B42E-4C20-B6F9-A7F79D6400EC}"/>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B42E-4C20-B6F9-A7F79D6400EC}"/>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B42E-4C20-B6F9-A7F79D6400EC}"/>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B42E-4C20-B6F9-A7F79D6400EC}"/>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B42E-4C20-B6F9-A7F79D6400EC}"/>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B42E-4C20-B6F9-A7F79D6400EC}"/>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B42E-4C20-B6F9-A7F79D6400EC}"/>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B42E-4C20-B6F9-A7F79D6400EC}"/>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B42E-4C20-B6F9-A7F79D6400EC}"/>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B42E-4C20-B6F9-A7F79D6400EC}"/>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B42E-4C20-B6F9-A7F79D6400EC}"/>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B42E-4C20-B6F9-A7F79D6400EC}"/>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B42E-4C20-B6F9-A7F79D6400EC}"/>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B42E-4C20-B6F9-A7F79D6400EC}"/>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B42E-4C20-B6F9-A7F79D6400EC}"/>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B42E-4C20-B6F9-A7F79D6400EC}"/>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B42E-4C20-B6F9-A7F79D6400EC}"/>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B42E-4C20-B6F9-A7F79D6400EC}"/>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B42E-4C20-B6F9-A7F79D6400EC}"/>
              </c:ext>
            </c:extLst>
          </c:dPt>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Sheet1!$B$2:$B$45</c:f>
              <c:numCache>
                <c:formatCode>General</c:formatCode>
                <c:ptCount val="44"/>
                <c:pt idx="0">
                  <c:v>0.177179609418564</c:v>
                </c:pt>
                <c:pt idx="1">
                  <c:v>0.16326738474361799</c:v>
                </c:pt>
                <c:pt idx="2">
                  <c:v>0.148752155106743</c:v>
                </c:pt>
                <c:pt idx="3">
                  <c:v>4.8747504201056099E-2</c:v>
                </c:pt>
                <c:pt idx="4">
                  <c:v>1.8125510566839899E-2</c:v>
                </c:pt>
                <c:pt idx="5">
                  <c:v>6.0400564055526698E-2</c:v>
                </c:pt>
                <c:pt idx="6">
                  <c:v>6.8545029184328601E-2</c:v>
                </c:pt>
                <c:pt idx="7">
                  <c:v>5.90224879759291E-2</c:v>
                </c:pt>
                <c:pt idx="8">
                  <c:v>9.4925538348039004E-2</c:v>
                </c:pt>
                <c:pt idx="9">
                  <c:v>6.6746687627253096E-2</c:v>
                </c:pt>
                <c:pt idx="10">
                  <c:v>9.1816210403297294E-2</c:v>
                </c:pt>
                <c:pt idx="11">
                  <c:v>6.9481274623564002E-2</c:v>
                </c:pt>
                <c:pt idx="12">
                  <c:v>5.6867355432700398E-2</c:v>
                </c:pt>
                <c:pt idx="13">
                  <c:v>1.1312893632497999E-2</c:v>
                </c:pt>
                <c:pt idx="14">
                  <c:v>1.18572816831821E-2</c:v>
                </c:pt>
                <c:pt idx="15">
                  <c:v>-1.1295689885487899E-2</c:v>
                </c:pt>
                <c:pt idx="16">
                  <c:v>-4.0845420117445103E-2</c:v>
                </c:pt>
                <c:pt idx="17">
                  <c:v>-2.62166087904105E-2</c:v>
                </c:pt>
                <c:pt idx="18">
                  <c:v>-3.95703504646501E-2</c:v>
                </c:pt>
                <c:pt idx="19">
                  <c:v>-5.4935934317690498E-2</c:v>
                </c:pt>
                <c:pt idx="20">
                  <c:v>-7.6238012645967398E-2</c:v>
                </c:pt>
                <c:pt idx="21">
                  <c:v>-3.5226176543691402E-2</c:v>
                </c:pt>
                <c:pt idx="22">
                  <c:v>-8.0035568421568098E-3</c:v>
                </c:pt>
                <c:pt idx="23">
                  <c:v>5.0651227856685001E-2</c:v>
                </c:pt>
                <c:pt idx="24">
                  <c:v>0.103076109473817</c:v>
                </c:pt>
                <c:pt idx="25">
                  <c:v>0.13476891136993599</c:v>
                </c:pt>
                <c:pt idx="26">
                  <c:v>0.13676563579680001</c:v>
                </c:pt>
                <c:pt idx="27">
                  <c:v>0.117761211678257</c:v>
                </c:pt>
                <c:pt idx="28">
                  <c:v>6.4376139204910698E-2</c:v>
                </c:pt>
                <c:pt idx="29">
                  <c:v>9.9086122380214192E-3</c:v>
                </c:pt>
                <c:pt idx="30">
                  <c:v>9.7316243093388301E-3</c:v>
                </c:pt>
                <c:pt idx="31">
                  <c:v>1.60497457113398E-2</c:v>
                </c:pt>
                <c:pt idx="32">
                  <c:v>1.2013847217056801E-2</c:v>
                </c:pt>
                <c:pt idx="33">
                  <c:v>2.8878844374717699E-2</c:v>
                </c:pt>
                <c:pt idx="34">
                  <c:v>5.9926510987068797E-2</c:v>
                </c:pt>
                <c:pt idx="35">
                  <c:v>2.9214353686223701E-2</c:v>
                </c:pt>
                <c:pt idx="36">
                  <c:v>2.1570334467677602E-2</c:v>
                </c:pt>
                <c:pt idx="37">
                  <c:v>3.1272967426229502E-2</c:v>
                </c:pt>
                <c:pt idx="38">
                  <c:v>4.07478282855172E-2</c:v>
                </c:pt>
                <c:pt idx="39">
                  <c:v>1.57907404198099E-2</c:v>
                </c:pt>
                <c:pt idx="40">
                  <c:v>2.2840800890856501E-2</c:v>
                </c:pt>
                <c:pt idx="41">
                  <c:v>1.21714363044796E-2</c:v>
                </c:pt>
                <c:pt idx="42">
                  <c:v>8.6563698063892892E-3</c:v>
                </c:pt>
                <c:pt idx="43">
                  <c:v>-1.5036734436056199E-2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B42E-4C20-B6F9-A7F79D6400EC}"/>
            </c:ext>
          </c:extLst>
        </c:ser>
        <c:ser>
          <c:idx val="1"/>
          <c:order val="1"/>
          <c:tx>
            <c:strRef>
              <c:f>Sheet1!$C$1</c:f>
              <c:strCache>
                <c:ptCount val="1"/>
                <c:pt idx="0">
                  <c:v>Negative</c:v>
                </c:pt>
              </c:strCache>
            </c:strRef>
          </c:tx>
          <c:spPr>
            <a:solidFill>
              <a:srgbClr val="B7312C"/>
            </a:solidFill>
          </c:spPr>
          <c:invertIfNegative val="0"/>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Sheet1!$C$2:$C$45</c:f>
              <c:numCache>
                <c:formatCode>General</c:formatCode>
                <c:ptCount val="4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-1.1295689885487899E-2</c:v>
                </c:pt>
                <c:pt idx="16">
                  <c:v>-4.0845420117445103E-2</c:v>
                </c:pt>
                <c:pt idx="17">
                  <c:v>-2.62166087904105E-2</c:v>
                </c:pt>
                <c:pt idx="18">
                  <c:v>-3.95703504646501E-2</c:v>
                </c:pt>
                <c:pt idx="19">
                  <c:v>-5.4935934317690498E-2</c:v>
                </c:pt>
                <c:pt idx="20">
                  <c:v>-7.6238012645967398E-2</c:v>
                </c:pt>
                <c:pt idx="21">
                  <c:v>-3.5226176543691402E-2</c:v>
                </c:pt>
                <c:pt idx="22">
                  <c:v>-8.0035568421568098E-3</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-1.5036734436056199E-2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B42E-4C20-B6F9-A7F79D6400EC}"/>
            </c:ext>
          </c:extLst>
        </c:ser>
        <c:dLbls>
          <c:showLegendKey val="0"/>
          <c:showVal val="0"/>
          <c:showCatName val="0"/>
          <c:showSerName val="0"/>
          <c:showPercent val="0"/>
          <c:showBubbleSize val="0"/>
        </c:dLbls>
        <c:gapWidth val="24"/>
        <c:overlap val="100"/>
        <c:axId val="402449152"/>
        <c:axId val="402450688"/>
      </c:barChart>
      <c:catAx>
        <c:axId val="402449152"/>
        <c:scaling>
          <c:orientation val="minMax"/>
        </c:scaling>
        <c:delete val="0"/>
        <c:axPos val="b"/>
        <c:numFmt formatCode="General" sourceLinked="1"/>
        <c:majorTickMark val="none"/>
        <c:minorTickMark val="none"/>
        <c:tickLblPos val="low"/>
        <c:crossAx val="402450688"/>
        <c:crosses val="autoZero"/>
        <c:auto val="0"/>
        <c:lblAlgn val="ctr"/>
        <c:lblOffset val="100"/>
        <c:noMultiLvlLbl val="0"/>
      </c:catAx>
      <c:valAx>
        <c:axId val="402450688"/>
        <c:scaling>
          <c:orientation val="minMax"/>
          <c:max val="0.30000001192092896"/>
          <c:min val="-0.10000000149011612"/>
        </c:scaling>
        <c:delete val="0"/>
        <c:axPos val="l"/>
        <c:title>
          <c:tx>
            <c:rich>
              <a:bodyPr/>
              <a:lstStyle/>
              <a:p>
                <a:pPr>
                  <a:defRPr sz="800"/>
                </a:pPr>
                <a:r>
                  <a:rPr lang="en-US"/>
                  <a:t>Premiums</a:t>
                </a:r>
              </a:p>
            </c:rich>
          </c:tx>
          <c:overlay val="0"/>
        </c:title>
        <c:numFmt formatCode="0%" sourceLinked="0"/>
        <c:majorTickMark val="none"/>
        <c:minorTickMark val="none"/>
        <c:tickLblPos val="nextTo"/>
        <c:crossAx val="402449152"/>
        <c:crosses val="autoZero"/>
        <c:crossBetween val="between"/>
        <c:majorUnit val="0.10000000149011612"/>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9928021431E-2"/>
          <c:y val="7.8651688992977142E-2"/>
          <c:w val="0.94534707069396973"/>
          <c:h val="0.86516851186752319"/>
        </c:manualLayout>
      </c:layout>
      <c:barChart>
        <c:barDir val="col"/>
        <c:grouping val="clustered"/>
        <c:varyColors val="0"/>
        <c:ser>
          <c:idx val="0"/>
          <c:order val="0"/>
          <c:tx>
            <c:strRef>
              <c:f>Sheet1!$B$1</c:f>
              <c:strCache>
                <c:ptCount val="1"/>
                <c:pt idx="0">
                  <c:v>Dev Price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8B4-49A1-A1C7-7123B2C0B08D}"/>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8B4-49A1-A1C7-7123B2C0B08D}"/>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8B4-49A1-A1C7-7123B2C0B08D}"/>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18B4-49A1-A1C7-7123B2C0B08D}"/>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18B4-49A1-A1C7-7123B2C0B08D}"/>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18B4-49A1-A1C7-7123B2C0B08D}"/>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18B4-49A1-A1C7-7123B2C0B08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18B4-49A1-A1C7-7123B2C0B08D}"/>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18B4-49A1-A1C7-7123B2C0B08D}"/>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18B4-49A1-A1C7-7123B2C0B08D}"/>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18B4-49A1-A1C7-7123B2C0B08D}"/>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18B4-49A1-A1C7-7123B2C0B08D}"/>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18B4-49A1-A1C7-7123B2C0B08D}"/>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18B4-49A1-A1C7-7123B2C0B08D}"/>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18B4-49A1-A1C7-7123B2C0B08D}"/>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18B4-49A1-A1C7-7123B2C0B08D}"/>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18B4-49A1-A1C7-7123B2C0B08D}"/>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18B4-49A1-A1C7-7123B2C0B08D}"/>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18B4-49A1-A1C7-7123B2C0B08D}"/>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18B4-49A1-A1C7-7123B2C0B08D}"/>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18B4-49A1-A1C7-7123B2C0B08D}"/>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18B4-49A1-A1C7-7123B2C0B08D}"/>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18B4-49A1-A1C7-7123B2C0B08D}"/>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18B4-49A1-A1C7-7123B2C0B08D}"/>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18B4-49A1-A1C7-7123B2C0B08D}"/>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18B4-49A1-A1C7-7123B2C0B08D}"/>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18B4-49A1-A1C7-7123B2C0B08D}"/>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18B4-49A1-A1C7-7123B2C0B08D}"/>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18B4-49A1-A1C7-7123B2C0B08D}"/>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18B4-49A1-A1C7-7123B2C0B08D}"/>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18B4-49A1-A1C7-7123B2C0B08D}"/>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18B4-49A1-A1C7-7123B2C0B08D}"/>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18B4-49A1-A1C7-7123B2C0B08D}"/>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18B4-49A1-A1C7-7123B2C0B08D}"/>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18B4-49A1-A1C7-7123B2C0B08D}"/>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18B4-49A1-A1C7-7123B2C0B08D}"/>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18B4-49A1-A1C7-7123B2C0B08D}"/>
              </c:ext>
            </c:extLst>
          </c:dPt>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Sheet1!$B$2:$B$45</c:f>
              <c:numCache>
                <c:formatCode>General</c:formatCode>
                <c:ptCount val="44"/>
                <c:pt idx="0">
                  <c:v>7.5439820441070907E-2</c:v>
                </c:pt>
                <c:pt idx="1">
                  <c:v>4.4931777594812199E-2</c:v>
                </c:pt>
                <c:pt idx="2">
                  <c:v>7.334450709873E-2</c:v>
                </c:pt>
                <c:pt idx="3">
                  <c:v>3.7412605736589097E-2</c:v>
                </c:pt>
                <c:pt idx="4">
                  <c:v>3.73466348996025E-2</c:v>
                </c:pt>
                <c:pt idx="5">
                  <c:v>5.3509747591597101E-2</c:v>
                </c:pt>
                <c:pt idx="6">
                  <c:v>6.6051224236415504E-2</c:v>
                </c:pt>
                <c:pt idx="7">
                  <c:v>2.3107695798636901E-2</c:v>
                </c:pt>
                <c:pt idx="8">
                  <c:v>5.1828326452606301E-2</c:v>
                </c:pt>
                <c:pt idx="9">
                  <c:v>7.3587071867644099E-2</c:v>
                </c:pt>
                <c:pt idx="10">
                  <c:v>8.1811694481331604E-2</c:v>
                </c:pt>
                <c:pt idx="11">
                  <c:v>8.2162521099883506E-2</c:v>
                </c:pt>
                <c:pt idx="12">
                  <c:v>8.5528950985562999E-2</c:v>
                </c:pt>
                <c:pt idx="13">
                  <c:v>6.6812630498152906E-2</c:v>
                </c:pt>
                <c:pt idx="14">
                  <c:v>6.6512248053612402E-2</c:v>
                </c:pt>
                <c:pt idx="15">
                  <c:v>6.3241923395980296E-2</c:v>
                </c:pt>
                <c:pt idx="16">
                  <c:v>5.5403974839477899E-2</c:v>
                </c:pt>
                <c:pt idx="17">
                  <c:v>6.8694619254522804E-2</c:v>
                </c:pt>
                <c:pt idx="18">
                  <c:v>5.5041170074432398E-2</c:v>
                </c:pt>
                <c:pt idx="19">
                  <c:v>1.49033271211536E-2</c:v>
                </c:pt>
                <c:pt idx="20">
                  <c:v>-3.1981368405764599E-5</c:v>
                </c:pt>
                <c:pt idx="21">
                  <c:v>6.6914459589591399E-2</c:v>
                </c:pt>
                <c:pt idx="22">
                  <c:v>7.5252132834348506E-2</c:v>
                </c:pt>
                <c:pt idx="23">
                  <c:v>7.9295440846066698E-2</c:v>
                </c:pt>
                <c:pt idx="24">
                  <c:v>0.13464816613936501</c:v>
                </c:pt>
                <c:pt idx="25">
                  <c:v>0.15312996536411599</c:v>
                </c:pt>
                <c:pt idx="26">
                  <c:v>0.101428787867465</c:v>
                </c:pt>
                <c:pt idx="27">
                  <c:v>0.100745247774015</c:v>
                </c:pt>
                <c:pt idx="28">
                  <c:v>8.7411855875554806E-2</c:v>
                </c:pt>
                <c:pt idx="29">
                  <c:v>1.6228479925025199E-2</c:v>
                </c:pt>
                <c:pt idx="30">
                  <c:v>4.24398595318696E-2</c:v>
                </c:pt>
                <c:pt idx="31">
                  <c:v>4.0790854676069098E-2</c:v>
                </c:pt>
                <c:pt idx="32">
                  <c:v>6.3537148914586403E-3</c:v>
                </c:pt>
                <c:pt idx="33">
                  <c:v>2.7745379397969599E-2</c:v>
                </c:pt>
                <c:pt idx="34">
                  <c:v>3.9342843036876497E-2</c:v>
                </c:pt>
                <c:pt idx="35">
                  <c:v>-1.69490929727221E-2</c:v>
                </c:pt>
                <c:pt idx="36">
                  <c:v>-3.4810297546244998E-2</c:v>
                </c:pt>
                <c:pt idx="37">
                  <c:v>2.7826305172014001E-3</c:v>
                </c:pt>
                <c:pt idx="38">
                  <c:v>-3.9892409251309803E-3</c:v>
                </c:pt>
                <c:pt idx="39">
                  <c:v>-1.23287902075713E-2</c:v>
                </c:pt>
                <c:pt idx="40">
                  <c:v>-3.10356085433297E-2</c:v>
                </c:pt>
                <c:pt idx="41">
                  <c:v>-6.4808467054375402E-2</c:v>
                </c:pt>
                <c:pt idx="42">
                  <c:v>-6.7755294100870597E-2</c:v>
                </c:pt>
                <c:pt idx="43">
                  <c:v>-8.8893930419453593E-3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18B4-49A1-A1C7-7123B2C0B08D}"/>
            </c:ext>
          </c:extLst>
        </c:ser>
        <c:ser>
          <c:idx val="1"/>
          <c:order val="1"/>
          <c:tx>
            <c:strRef>
              <c:f>Sheet1!$C$1</c:f>
              <c:strCache>
                <c:ptCount val="1"/>
                <c:pt idx="0">
                  <c:v>Negative</c:v>
                </c:pt>
              </c:strCache>
            </c:strRef>
          </c:tx>
          <c:spPr>
            <a:solidFill>
              <a:srgbClr val="B7312C"/>
            </a:solidFill>
          </c:spPr>
          <c:invertIfNegative val="0"/>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Sheet1!$C$2:$C$45</c:f>
              <c:numCache>
                <c:formatCode>General</c:formatCode>
                <c:ptCount val="4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-3.1981368405764599E-5</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-1.69490929727221E-2</c:v>
                </c:pt>
                <c:pt idx="36">
                  <c:v>-3.4810297546244998E-2</c:v>
                </c:pt>
                <c:pt idx="37">
                  <c:v>0</c:v>
                </c:pt>
                <c:pt idx="38">
                  <c:v>-3.9892409251309803E-3</c:v>
                </c:pt>
                <c:pt idx="39">
                  <c:v>-1.23287902075713E-2</c:v>
                </c:pt>
                <c:pt idx="40">
                  <c:v>-3.10356085433297E-2</c:v>
                </c:pt>
                <c:pt idx="41">
                  <c:v>-6.4808467054375402E-2</c:v>
                </c:pt>
                <c:pt idx="42">
                  <c:v>-6.7755294100870597E-2</c:v>
                </c:pt>
                <c:pt idx="43">
                  <c:v>-8.8893930419453593E-3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18B4-49A1-A1C7-7123B2C0B08D}"/>
            </c:ext>
          </c:extLst>
        </c:ser>
        <c:dLbls>
          <c:showLegendKey val="0"/>
          <c:showVal val="0"/>
          <c:showCatName val="0"/>
          <c:showSerName val="0"/>
          <c:showPercent val="0"/>
          <c:showBubbleSize val="0"/>
        </c:dLbls>
        <c:gapWidth val="24"/>
        <c:overlap val="100"/>
        <c:axId val="403675776"/>
        <c:axId val="403681664"/>
      </c:barChart>
      <c:catAx>
        <c:axId val="403675776"/>
        <c:scaling>
          <c:orientation val="minMax"/>
        </c:scaling>
        <c:delete val="0"/>
        <c:axPos val="b"/>
        <c:numFmt formatCode="General" sourceLinked="1"/>
        <c:majorTickMark val="none"/>
        <c:minorTickMark val="none"/>
        <c:tickLblPos val="low"/>
        <c:crossAx val="403681664"/>
        <c:crosses val="autoZero"/>
        <c:auto val="0"/>
        <c:lblAlgn val="ctr"/>
        <c:lblOffset val="100"/>
        <c:noMultiLvlLbl val="0"/>
      </c:catAx>
      <c:valAx>
        <c:axId val="403681664"/>
        <c:scaling>
          <c:orientation val="minMax"/>
          <c:max val="0.30000001192092896"/>
          <c:min val="-0.10000000149011612"/>
        </c:scaling>
        <c:delete val="0"/>
        <c:axPos val="l"/>
        <c:title>
          <c:tx>
            <c:rich>
              <a:bodyPr/>
              <a:lstStyle/>
              <a:p>
                <a:pPr>
                  <a:defRPr sz="800"/>
                </a:pPr>
                <a:r>
                  <a:rPr lang="en-US"/>
                  <a:t>Premiums</a:t>
                </a:r>
              </a:p>
            </c:rich>
          </c:tx>
          <c:overlay val="0"/>
        </c:title>
        <c:numFmt formatCode="0%" sourceLinked="0"/>
        <c:majorTickMark val="none"/>
        <c:minorTickMark val="none"/>
        <c:tickLblPos val="nextTo"/>
        <c:crossAx val="403675776"/>
        <c:crosses val="autoZero"/>
        <c:crossBetween val="between"/>
        <c:majorUnit val="0.10000000149011612"/>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9928021431E-2"/>
          <c:y val="7.8651688992977142E-2"/>
          <c:w val="0.94534707069396973"/>
          <c:h val="0.86516851186752319"/>
        </c:manualLayout>
      </c:layout>
      <c:barChart>
        <c:barDir val="col"/>
        <c:grouping val="clustered"/>
        <c:varyColors val="0"/>
        <c:ser>
          <c:idx val="0"/>
          <c:order val="0"/>
          <c:tx>
            <c:strRef>
              <c:f>Sheet1!$B$1</c:f>
              <c:strCache>
                <c:ptCount val="1"/>
                <c:pt idx="0">
                  <c:v>Dev Prof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F48-428F-89F1-20302051A6ED}"/>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F48-428F-89F1-20302051A6ED}"/>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F48-428F-89F1-20302051A6ED}"/>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4F48-428F-89F1-20302051A6ED}"/>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4F48-428F-89F1-20302051A6ED}"/>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4F48-428F-89F1-20302051A6ED}"/>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4F48-428F-89F1-20302051A6E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4F48-428F-89F1-20302051A6ED}"/>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4F48-428F-89F1-20302051A6ED}"/>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4F48-428F-89F1-20302051A6ED}"/>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4F48-428F-89F1-20302051A6ED}"/>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4F48-428F-89F1-20302051A6ED}"/>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4F48-428F-89F1-20302051A6ED}"/>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4F48-428F-89F1-20302051A6ED}"/>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4F48-428F-89F1-20302051A6ED}"/>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4F48-428F-89F1-20302051A6ED}"/>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4F48-428F-89F1-20302051A6ED}"/>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4F48-428F-89F1-20302051A6ED}"/>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4F48-428F-89F1-20302051A6ED}"/>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4F48-428F-89F1-20302051A6ED}"/>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4F48-428F-89F1-20302051A6ED}"/>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4F48-428F-89F1-20302051A6ED}"/>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4F48-428F-89F1-20302051A6ED}"/>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4F48-428F-89F1-20302051A6ED}"/>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4F48-428F-89F1-20302051A6ED}"/>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4F48-428F-89F1-20302051A6ED}"/>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4F48-428F-89F1-20302051A6ED}"/>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4F48-428F-89F1-20302051A6ED}"/>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4F48-428F-89F1-20302051A6ED}"/>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4F48-428F-89F1-20302051A6ED}"/>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4F48-428F-89F1-20302051A6ED}"/>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4F48-428F-89F1-20302051A6ED}"/>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4F48-428F-89F1-20302051A6ED}"/>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4F48-428F-89F1-20302051A6ED}"/>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4F48-428F-89F1-20302051A6ED}"/>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4F48-428F-89F1-20302051A6ED}"/>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4F48-428F-89F1-20302051A6ED}"/>
              </c:ext>
            </c:extLst>
          </c:dPt>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Sheet1!$B$2:$B$45</c:f>
              <c:numCache>
                <c:formatCode>General</c:formatCode>
                <c:ptCount val="44"/>
                <c:pt idx="16">
                  <c:v>1.8176537923588101E-2</c:v>
                </c:pt>
                <c:pt idx="17">
                  <c:v>3.5723750210733499E-2</c:v>
                </c:pt>
                <c:pt idx="18">
                  <c:v>6.7349004122470899E-2</c:v>
                </c:pt>
                <c:pt idx="19">
                  <c:v>9.2332104731788198E-2</c:v>
                </c:pt>
                <c:pt idx="20">
                  <c:v>0.141034678798305</c:v>
                </c:pt>
                <c:pt idx="21">
                  <c:v>0.105677651720772</c:v>
                </c:pt>
                <c:pt idx="22">
                  <c:v>7.0343045643057905E-2</c:v>
                </c:pt>
                <c:pt idx="23">
                  <c:v>6.06346961514325E-2</c:v>
                </c:pt>
                <c:pt idx="24">
                  <c:v>2.8194301218769299E-2</c:v>
                </c:pt>
                <c:pt idx="25">
                  <c:v>-1.1596756811166901E-2</c:v>
                </c:pt>
                <c:pt idx="26">
                  <c:v>5.7748506095791604E-3</c:v>
                </c:pt>
                <c:pt idx="27">
                  <c:v>4.9873246046832102E-3</c:v>
                </c:pt>
                <c:pt idx="28">
                  <c:v>-1.37556285523415E-2</c:v>
                </c:pt>
                <c:pt idx="29">
                  <c:v>2.7249465914669799E-2</c:v>
                </c:pt>
                <c:pt idx="30">
                  <c:v>3.3017471966042801E-2</c:v>
                </c:pt>
                <c:pt idx="31">
                  <c:v>2.71975039218233E-2</c:v>
                </c:pt>
                <c:pt idx="32">
                  <c:v>5.4986812041742397E-2</c:v>
                </c:pt>
                <c:pt idx="33">
                  <c:v>3.4612480553959997E-2</c:v>
                </c:pt>
                <c:pt idx="34">
                  <c:v>1.5359795137035399E-2</c:v>
                </c:pt>
                <c:pt idx="35">
                  <c:v>1.8805486069461499E-2</c:v>
                </c:pt>
                <c:pt idx="36">
                  <c:v>3.1905165527165803E-2</c:v>
                </c:pt>
                <c:pt idx="37">
                  <c:v>-3.8414220549540801E-3</c:v>
                </c:pt>
                <c:pt idx="38">
                  <c:v>3.461210282383E-3</c:v>
                </c:pt>
                <c:pt idx="39">
                  <c:v>2.2961043741325099E-2</c:v>
                </c:pt>
                <c:pt idx="40">
                  <c:v>2.89711588924868E-2</c:v>
                </c:pt>
                <c:pt idx="41">
                  <c:v>3.8517593183004399E-2</c:v>
                </c:pt>
                <c:pt idx="42">
                  <c:v>5.3992356600079297E-2</c:v>
                </c:pt>
                <c:pt idx="43">
                  <c:v>4.1381407847030101E-2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4F48-428F-89F1-20302051A6ED}"/>
            </c:ext>
          </c:extLst>
        </c:ser>
        <c:ser>
          <c:idx val="1"/>
          <c:order val="1"/>
          <c:tx>
            <c:strRef>
              <c:f>Sheet1!$C$1</c:f>
              <c:strCache>
                <c:ptCount val="1"/>
                <c:pt idx="0">
                  <c:v>Negative</c:v>
                </c:pt>
              </c:strCache>
            </c:strRef>
          </c:tx>
          <c:spPr>
            <a:solidFill>
              <a:srgbClr val="B7312C"/>
            </a:solidFill>
          </c:spPr>
          <c:invertIfNegative val="0"/>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Sheet1!$C$2:$C$45</c:f>
              <c:numCache>
                <c:formatCode>General</c:formatCode>
                <c:ptCount val="4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-1.1596756811166901E-2</c:v>
                </c:pt>
                <c:pt idx="26">
                  <c:v>0</c:v>
                </c:pt>
                <c:pt idx="27">
                  <c:v>0</c:v>
                </c:pt>
                <c:pt idx="28">
                  <c:v>-1.37556285523415E-2</c:v>
                </c:pt>
                <c:pt idx="29">
                  <c:v>0</c:v>
                </c:pt>
                <c:pt idx="30">
                  <c:v>0</c:v>
                </c:pt>
                <c:pt idx="31">
                  <c:v>0</c:v>
                </c:pt>
                <c:pt idx="32">
                  <c:v>0</c:v>
                </c:pt>
                <c:pt idx="33">
                  <c:v>0</c:v>
                </c:pt>
                <c:pt idx="34">
                  <c:v>0</c:v>
                </c:pt>
                <c:pt idx="35">
                  <c:v>0</c:v>
                </c:pt>
                <c:pt idx="36">
                  <c:v>0</c:v>
                </c:pt>
                <c:pt idx="37">
                  <c:v>-3.8414220549540801E-3</c:v>
                </c:pt>
                <c:pt idx="38">
                  <c:v>0</c:v>
                </c:pt>
                <c:pt idx="39">
                  <c:v>0</c:v>
                </c:pt>
                <c:pt idx="40">
                  <c:v>0</c:v>
                </c:pt>
                <c:pt idx="41">
                  <c:v>0</c:v>
                </c:pt>
                <c:pt idx="42">
                  <c:v>0</c:v>
                </c:pt>
                <c:pt idx="43">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4F48-428F-89F1-20302051A6ED}"/>
            </c:ext>
          </c:extLst>
        </c:ser>
        <c:dLbls>
          <c:showLegendKey val="0"/>
          <c:showVal val="0"/>
          <c:showCatName val="0"/>
          <c:showSerName val="0"/>
          <c:showPercent val="0"/>
          <c:showBubbleSize val="0"/>
        </c:dLbls>
        <c:gapWidth val="24"/>
        <c:overlap val="100"/>
        <c:axId val="403809024"/>
        <c:axId val="403810560"/>
      </c:barChart>
      <c:catAx>
        <c:axId val="403809024"/>
        <c:scaling>
          <c:orientation val="minMax"/>
        </c:scaling>
        <c:delete val="0"/>
        <c:axPos val="b"/>
        <c:numFmt formatCode="General" sourceLinked="1"/>
        <c:majorTickMark val="none"/>
        <c:minorTickMark val="none"/>
        <c:tickLblPos val="low"/>
        <c:crossAx val="403810560"/>
        <c:crosses val="autoZero"/>
        <c:auto val="0"/>
        <c:lblAlgn val="ctr"/>
        <c:lblOffset val="100"/>
        <c:noMultiLvlLbl val="0"/>
      </c:catAx>
      <c:valAx>
        <c:axId val="403810560"/>
        <c:scaling>
          <c:orientation val="minMax"/>
          <c:max val="0.30000001192092896"/>
          <c:min val="-0.10000000149011612"/>
        </c:scaling>
        <c:delete val="0"/>
        <c:axPos val="l"/>
        <c:title>
          <c:tx>
            <c:rich>
              <a:bodyPr/>
              <a:lstStyle/>
              <a:p>
                <a:pPr>
                  <a:defRPr sz="800"/>
                </a:pPr>
                <a:r>
                  <a:rPr lang="en-US"/>
                  <a:t>Premiums</a:t>
                </a:r>
              </a:p>
            </c:rich>
          </c:tx>
          <c:overlay val="0"/>
        </c:title>
        <c:numFmt formatCode="0%" sourceLinked="0"/>
        <c:majorTickMark val="none"/>
        <c:minorTickMark val="none"/>
        <c:tickLblPos val="nextTo"/>
        <c:crossAx val="403809024"/>
        <c:crosses val="autoZero"/>
        <c:crossBetween val="between"/>
        <c:majorUnit val="0.10000000149011612"/>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barChart>
        <c:barDir val="col"/>
        <c:grouping val="clustered"/>
        <c:varyColors val="0"/>
        <c:ser>
          <c:idx val="0"/>
          <c:order val="0"/>
          <c:tx>
            <c:strRef>
              <c:f>Sheet1!$B$1</c:f>
              <c:strCache>
                <c:ptCount val="1"/>
                <c:pt idx="0">
                  <c:v>Dev Market 5yr</c:v>
                </c:pt>
              </c:strCache>
            </c:strRef>
          </c:tx>
          <c:spPr>
            <a:solidFill>
              <a:srgbClr val="109CBF"/>
            </a:solidFill>
            <a:ln>
              <a:noFill/>
            </a:ln>
          </c:spPr>
          <c:invertIfNegative val="1"/>
          <c:dPt>
            <c:idx val="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4941-46F3-A229-814E42D83E70}"/>
              </c:ext>
            </c:extLst>
          </c:dPt>
          <c:dPt>
            <c:idx val="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941-46F3-A229-814E42D83E70}"/>
              </c:ext>
            </c:extLst>
          </c:dPt>
          <c:dPt>
            <c:idx val="1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4941-46F3-A229-814E42D83E70}"/>
              </c:ext>
            </c:extLst>
          </c:dPt>
          <c:dPt>
            <c:idx val="1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941-46F3-A229-814E42D83E70}"/>
              </c:ext>
            </c:extLst>
          </c:dPt>
          <c:dPt>
            <c:idx val="1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941-46F3-A229-814E42D83E70}"/>
              </c:ext>
            </c:extLst>
          </c:dPt>
          <c:dPt>
            <c:idx val="1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941-46F3-A229-814E42D83E70}"/>
              </c:ext>
            </c:extLst>
          </c:dPt>
          <c:dPt>
            <c:idx val="1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941-46F3-A229-814E42D83E70}"/>
              </c:ext>
            </c:extLst>
          </c:dPt>
          <c:dPt>
            <c:idx val="2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4941-46F3-A229-814E42D83E70}"/>
              </c:ext>
            </c:extLst>
          </c:dPt>
          <c:dPt>
            <c:idx val="2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4941-46F3-A229-814E42D83E70}"/>
              </c:ext>
            </c:extLst>
          </c:dPt>
          <c:dPt>
            <c:idx val="2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4941-46F3-A229-814E42D83E70}"/>
              </c:ext>
            </c:extLst>
          </c:dPt>
          <c:dPt>
            <c:idx val="2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4941-46F3-A229-814E42D83E70}"/>
              </c:ext>
            </c:extLst>
          </c:dPt>
          <c:dPt>
            <c:idx val="2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4941-46F3-A229-814E42D83E70}"/>
              </c:ext>
            </c:extLst>
          </c:dPt>
          <c:dPt>
            <c:idx val="3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4941-46F3-A229-814E42D83E70}"/>
              </c:ext>
            </c:extLst>
          </c:dPt>
          <c:dPt>
            <c:idx val="3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4941-46F3-A229-814E42D83E70}"/>
              </c:ext>
            </c:extLst>
          </c:dPt>
          <c:dPt>
            <c:idx val="3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4941-46F3-A229-814E42D83E70}"/>
              </c:ext>
            </c:extLst>
          </c:dPt>
          <c:dPt>
            <c:idx val="3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4941-46F3-A229-814E42D83E70}"/>
              </c:ext>
            </c:extLst>
          </c:dPt>
          <c:dPt>
            <c:idx val="40"/>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4941-46F3-A229-814E42D83E70}"/>
              </c:ext>
            </c:extLst>
          </c:dPt>
          <c:dPt>
            <c:idx val="4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4941-46F3-A229-814E42D83E70}"/>
              </c:ext>
            </c:extLst>
          </c:dPt>
          <c:dPt>
            <c:idx val="6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4941-46F3-A229-814E42D83E70}"/>
              </c:ext>
            </c:extLst>
          </c:dPt>
          <c:dPt>
            <c:idx val="6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4941-46F3-A229-814E42D83E70}"/>
              </c:ext>
            </c:extLst>
          </c:dPt>
          <c:dPt>
            <c:idx val="6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4941-46F3-A229-814E42D83E70}"/>
              </c:ext>
            </c:extLst>
          </c:dPt>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Sheet1!$B$2:$B$45</c:f>
              <c:numCache>
                <c:formatCode>0.00%</c:formatCode>
                <c:ptCount val="44"/>
                <c:pt idx="0">
                  <c:v>0.128769133901905</c:v>
                </c:pt>
                <c:pt idx="1">
                  <c:v>9.4814150218377496E-2</c:v>
                </c:pt>
                <c:pt idx="2">
                  <c:v>6.2264969219506701E-2</c:v>
                </c:pt>
                <c:pt idx="3">
                  <c:v>7.4091848367163803E-3</c:v>
                </c:pt>
                <c:pt idx="4">
                  <c:v>-1.1983531669143699E-2</c:v>
                </c:pt>
                <c:pt idx="5">
                  <c:v>-1.7429501129442099E-2</c:v>
                </c:pt>
                <c:pt idx="6">
                  <c:v>3.7162656188197897E-2</c:v>
                </c:pt>
                <c:pt idx="7">
                  <c:v>0.18138953340153699</c:v>
                </c:pt>
                <c:pt idx="8">
                  <c:v>0.25701353419581702</c:v>
                </c:pt>
                <c:pt idx="9">
                  <c:v>0.26418963910369198</c:v>
                </c:pt>
                <c:pt idx="10">
                  <c:v>0.27901673211488598</c:v>
                </c:pt>
                <c:pt idx="11">
                  <c:v>0.109371580723561</c:v>
                </c:pt>
                <c:pt idx="12">
                  <c:v>2.04915190884511E-2</c:v>
                </c:pt>
                <c:pt idx="13">
                  <c:v>-5.1702554780502799E-2</c:v>
                </c:pt>
                <c:pt idx="14">
                  <c:v>-3.4144022409992703E-2</c:v>
                </c:pt>
                <c:pt idx="15">
                  <c:v>-2.9202596808193901E-2</c:v>
                </c:pt>
                <c:pt idx="16">
                  <c:v>4.9519913933387297E-2</c:v>
                </c:pt>
                <c:pt idx="17">
                  <c:v>4.1198231732086303E-2</c:v>
                </c:pt>
                <c:pt idx="18">
                  <c:v>7.4775605778387003E-2</c:v>
                </c:pt>
                <c:pt idx="19">
                  <c:v>5.0494713643584002E-2</c:v>
                </c:pt>
                <c:pt idx="20">
                  <c:v>9.3455683387824201E-2</c:v>
                </c:pt>
                <c:pt idx="21">
                  <c:v>3.6637880522730301E-2</c:v>
                </c:pt>
                <c:pt idx="22">
                  <c:v>-2.5930176584155501E-2</c:v>
                </c:pt>
                <c:pt idx="23">
                  <c:v>-5.4111193894118698E-2</c:v>
                </c:pt>
                <c:pt idx="24">
                  <c:v>-1.3770039174622099E-2</c:v>
                </c:pt>
                <c:pt idx="25">
                  <c:v>-2.60353388762526E-2</c:v>
                </c:pt>
                <c:pt idx="26">
                  <c:v>3.8773334757002502E-2</c:v>
                </c:pt>
                <c:pt idx="27">
                  <c:v>0.140553303246053</c:v>
                </c:pt>
                <c:pt idx="28">
                  <c:v>0.19699616355832</c:v>
                </c:pt>
                <c:pt idx="29">
                  <c:v>-6.0983365106912499E-3</c:v>
                </c:pt>
                <c:pt idx="30">
                  <c:v>1.69014282786728E-2</c:v>
                </c:pt>
                <c:pt idx="31">
                  <c:v>1.7072618538295E-2</c:v>
                </c:pt>
                <c:pt idx="32">
                  <c:v>-4.6537365010278303E-2</c:v>
                </c:pt>
                <c:pt idx="33">
                  <c:v>-2.8989688631420801E-2</c:v>
                </c:pt>
                <c:pt idx="34">
                  <c:v>0.13412376344316901</c:v>
                </c:pt>
                <c:pt idx="35">
                  <c:v>6.1604564786045299E-2</c:v>
                </c:pt>
                <c:pt idx="36">
                  <c:v>3.7110549822746003E-2</c:v>
                </c:pt>
                <c:pt idx="37">
                  <c:v>7.1574993379768498E-2</c:v>
                </c:pt>
                <c:pt idx="38">
                  <c:v>8.6736145726579006E-2</c:v>
                </c:pt>
                <c:pt idx="39">
                  <c:v>9.2413260420780591E-3</c:v>
                </c:pt>
                <c:pt idx="40">
                  <c:v>5.4697846726021702E-2</c:v>
                </c:pt>
                <c:pt idx="41">
                  <c:v>7.6221814293926798E-2</c:v>
                </c:pt>
                <c:pt idx="42">
                  <c:v>9.5710400011701099E-2</c:v>
                </c:pt>
                <c:pt idx="43">
                  <c:v>7.8498446229302594E-3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c14:spPr>
              </c14:invertSolidFillFmt>
            </c:ext>
            <c:ext xmlns:c16="http://schemas.microsoft.com/office/drawing/2014/chart" uri="{C3380CC4-5D6E-409C-BE32-E72D297353CC}">
              <c16:uniqueId val="{00000017-4941-46F3-A229-814E42D83E70}"/>
            </c:ext>
          </c:extLst>
        </c:ser>
        <c:dLbls>
          <c:showLegendKey val="0"/>
          <c:showVal val="0"/>
          <c:showCatName val="0"/>
          <c:showSerName val="0"/>
          <c:showPercent val="0"/>
          <c:showBubbleSize val="0"/>
        </c:dLbls>
        <c:gapWidth val="25"/>
        <c:axId val="41708928"/>
        <c:axId val="41723008"/>
      </c:barChart>
      <c:catAx>
        <c:axId val="41708928"/>
        <c:scaling>
          <c:orientation val="minMax"/>
        </c:scaling>
        <c:delete val="0"/>
        <c:axPos val="b"/>
        <c:numFmt formatCode="General" sourceLinked="0"/>
        <c:majorTickMark val="none"/>
        <c:minorTickMark val="none"/>
        <c:tickLblPos val="low"/>
        <c:crossAx val="41723008"/>
        <c:crosses val="autoZero"/>
        <c:auto val="0"/>
        <c:lblAlgn val="ctr"/>
        <c:lblOffset val="100"/>
        <c:noMultiLvlLbl val="1"/>
      </c:catAx>
      <c:valAx>
        <c:axId val="41723008"/>
        <c:scaling>
          <c:orientation val="minMax"/>
          <c:max val="0.30000000000000004"/>
          <c:min val="-0.15000000000000002"/>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5.000000000000001E-2"/>
        <c:minorUnit val="3.0000000000000006E-2"/>
      </c:valAx>
    </c:plotArea>
    <c:plotVisOnly val="1"/>
    <c:dispBlanksAs val="gap"/>
    <c:showDLblsOverMax val="0"/>
  </c:chart>
  <c:txPr>
    <a:bodyPr/>
    <a:lstStyle/>
    <a:p>
      <a:pPr>
        <a:defRPr sz="900" smtId="4294967295">
          <a:solidFill>
            <a:schemeClr val="tx1"/>
          </a:solidFill>
          <a:latin typeface="Arial" pitchFamily="34" charset="0"/>
          <a:cs typeface="Arial"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3267141580581665E-2"/>
          <c:y val="4.36507947742939E-2"/>
          <c:w val="0.89160406589508057"/>
          <c:h val="0.79994946718215942"/>
        </c:manualLayout>
      </c:layout>
      <c:lineChart>
        <c:grouping val="standard"/>
        <c:varyColors val="0"/>
        <c:ser>
          <c:idx val="0"/>
          <c:order val="0"/>
          <c:tx>
            <c:strRef>
              <c:f>Sheet1!$B$1</c:f>
              <c:strCache>
                <c:ptCount val="1"/>
                <c:pt idx="0">
                  <c:v> Last 5-Years 2018–2022 </c:v>
                </c:pt>
              </c:strCache>
            </c:strRef>
          </c:tx>
          <c:spPr>
            <a:ln>
              <a:solidFill>
                <a:schemeClr val="accent1"/>
              </a:solidFill>
            </a:ln>
          </c:spPr>
          <c:marker>
            <c:symbol val="none"/>
          </c:marker>
          <c:cat>
            <c:numRef>
              <c:f>Sheet1!$A$2:$A$82</c:f>
              <c:numCache>
                <c:formatCode>General</c:formatCode>
                <c:ptCount val="81"/>
                <c:pt idx="0">
                  <c:v>-40</c:v>
                </c:pt>
                <c:pt idx="1">
                  <c:v>-39</c:v>
                </c:pt>
                <c:pt idx="2">
                  <c:v>-38</c:v>
                </c:pt>
                <c:pt idx="3">
                  <c:v>-37</c:v>
                </c:pt>
                <c:pt idx="4">
                  <c:v>-36</c:v>
                </c:pt>
                <c:pt idx="5">
                  <c:v>-35</c:v>
                </c:pt>
                <c:pt idx="6">
                  <c:v>-34</c:v>
                </c:pt>
                <c:pt idx="7">
                  <c:v>-33</c:v>
                </c:pt>
                <c:pt idx="8">
                  <c:v>-32</c:v>
                </c:pt>
                <c:pt idx="9">
                  <c:v>-31</c:v>
                </c:pt>
                <c:pt idx="10">
                  <c:v>-30</c:v>
                </c:pt>
                <c:pt idx="11">
                  <c:v>-29</c:v>
                </c:pt>
                <c:pt idx="12">
                  <c:v>-28</c:v>
                </c:pt>
                <c:pt idx="13">
                  <c:v>-27</c:v>
                </c:pt>
                <c:pt idx="14">
                  <c:v>-26</c:v>
                </c:pt>
                <c:pt idx="15">
                  <c:v>-25</c:v>
                </c:pt>
                <c:pt idx="16">
                  <c:v>-24</c:v>
                </c:pt>
                <c:pt idx="17">
                  <c:v>-23</c:v>
                </c:pt>
                <c:pt idx="18">
                  <c:v>-22</c:v>
                </c:pt>
                <c:pt idx="19">
                  <c:v>-21</c:v>
                </c:pt>
                <c:pt idx="20">
                  <c:v>-20</c:v>
                </c:pt>
                <c:pt idx="21">
                  <c:v>-19</c:v>
                </c:pt>
                <c:pt idx="22">
                  <c:v>-18</c:v>
                </c:pt>
                <c:pt idx="23">
                  <c:v>-17</c:v>
                </c:pt>
                <c:pt idx="24">
                  <c:v>-16</c:v>
                </c:pt>
                <c:pt idx="25">
                  <c:v>-15</c:v>
                </c:pt>
                <c:pt idx="26">
                  <c:v>-14</c:v>
                </c:pt>
                <c:pt idx="27">
                  <c:v>-13</c:v>
                </c:pt>
                <c:pt idx="28">
                  <c:v>-12</c:v>
                </c:pt>
                <c:pt idx="29">
                  <c:v>-11</c:v>
                </c:pt>
                <c:pt idx="30">
                  <c:v>-10</c:v>
                </c:pt>
                <c:pt idx="31">
                  <c:v>-9</c:v>
                </c:pt>
                <c:pt idx="32">
                  <c:v>-8</c:v>
                </c:pt>
                <c:pt idx="33">
                  <c:v>-7</c:v>
                </c:pt>
                <c:pt idx="34">
                  <c:v>-6</c:v>
                </c:pt>
                <c:pt idx="35">
                  <c:v>-5</c:v>
                </c:pt>
                <c:pt idx="36">
                  <c:v>-4</c:v>
                </c:pt>
                <c:pt idx="37">
                  <c:v>-3</c:v>
                </c:pt>
                <c:pt idx="38">
                  <c:v>-2</c:v>
                </c:pt>
                <c:pt idx="39">
                  <c:v>-1</c:v>
                </c:pt>
                <c:pt idx="40">
                  <c:v>0</c:v>
                </c:pt>
                <c:pt idx="41">
                  <c:v>1</c:v>
                </c:pt>
                <c:pt idx="42">
                  <c:v>2</c:v>
                </c:pt>
                <c:pt idx="43">
                  <c:v>3</c:v>
                </c:pt>
                <c:pt idx="44">
                  <c:v>4</c:v>
                </c:pt>
                <c:pt idx="45">
                  <c:v>5</c:v>
                </c:pt>
                <c:pt idx="46">
                  <c:v>6</c:v>
                </c:pt>
                <c:pt idx="47">
                  <c:v>7</c:v>
                </c:pt>
                <c:pt idx="48">
                  <c:v>8</c:v>
                </c:pt>
                <c:pt idx="49">
                  <c:v>9</c:v>
                </c:pt>
                <c:pt idx="50">
                  <c:v>10</c:v>
                </c:pt>
                <c:pt idx="51">
                  <c:v>11</c:v>
                </c:pt>
                <c:pt idx="52">
                  <c:v>12</c:v>
                </c:pt>
                <c:pt idx="53">
                  <c:v>13</c:v>
                </c:pt>
                <c:pt idx="54">
                  <c:v>14</c:v>
                </c:pt>
                <c:pt idx="55">
                  <c:v>15</c:v>
                </c:pt>
                <c:pt idx="56">
                  <c:v>16</c:v>
                </c:pt>
                <c:pt idx="57">
                  <c:v>17</c:v>
                </c:pt>
                <c:pt idx="58">
                  <c:v>18</c:v>
                </c:pt>
                <c:pt idx="59">
                  <c:v>19</c:v>
                </c:pt>
                <c:pt idx="60">
                  <c:v>20</c:v>
                </c:pt>
                <c:pt idx="61">
                  <c:v>21</c:v>
                </c:pt>
                <c:pt idx="62">
                  <c:v>22</c:v>
                </c:pt>
                <c:pt idx="63">
                  <c:v>23</c:v>
                </c:pt>
                <c:pt idx="64">
                  <c:v>24</c:v>
                </c:pt>
                <c:pt idx="65">
                  <c:v>25</c:v>
                </c:pt>
                <c:pt idx="66">
                  <c:v>26</c:v>
                </c:pt>
                <c:pt idx="67">
                  <c:v>27</c:v>
                </c:pt>
                <c:pt idx="68">
                  <c:v>28</c:v>
                </c:pt>
                <c:pt idx="69">
                  <c:v>29</c:v>
                </c:pt>
                <c:pt idx="70">
                  <c:v>30</c:v>
                </c:pt>
                <c:pt idx="71">
                  <c:v>31</c:v>
                </c:pt>
                <c:pt idx="72">
                  <c:v>32</c:v>
                </c:pt>
                <c:pt idx="73">
                  <c:v>33</c:v>
                </c:pt>
                <c:pt idx="74">
                  <c:v>34</c:v>
                </c:pt>
                <c:pt idx="75">
                  <c:v>35</c:v>
                </c:pt>
                <c:pt idx="76">
                  <c:v>36</c:v>
                </c:pt>
                <c:pt idx="77">
                  <c:v>37</c:v>
                </c:pt>
                <c:pt idx="78">
                  <c:v>38</c:v>
                </c:pt>
                <c:pt idx="79">
                  <c:v>39</c:v>
                </c:pt>
                <c:pt idx="80">
                  <c:v>40</c:v>
                </c:pt>
              </c:numCache>
            </c:numRef>
          </c:cat>
          <c:val>
            <c:numRef>
              <c:f>Sheet1!$B$2:$B$82</c:f>
              <c:numCache>
                <c:formatCode>#,##0.0000</c:formatCode>
                <c:ptCount val="81"/>
                <c:pt idx="0">
                  <c:v>1</c:v>
                </c:pt>
                <c:pt idx="1">
                  <c:v>1.112684</c:v>
                </c:pt>
                <c:pt idx="2">
                  <c:v>1.2099610000000001</c:v>
                </c:pt>
                <c:pt idx="3">
                  <c:v>1.3099970000000001</c:v>
                </c:pt>
                <c:pt idx="4">
                  <c:v>1.264416</c:v>
                </c:pt>
                <c:pt idx="5">
                  <c:v>1.2820210000000001</c:v>
                </c:pt>
                <c:pt idx="6">
                  <c:v>1.315822</c:v>
                </c:pt>
                <c:pt idx="7">
                  <c:v>1.346929</c:v>
                </c:pt>
                <c:pt idx="8">
                  <c:v>1.367353</c:v>
                </c:pt>
                <c:pt idx="9">
                  <c:v>1.6029709999999999</c:v>
                </c:pt>
                <c:pt idx="10">
                  <c:v>1.3884030000000001</c:v>
                </c:pt>
                <c:pt idx="11">
                  <c:v>1.4071100000000001</c:v>
                </c:pt>
                <c:pt idx="12">
                  <c:v>1.398517</c:v>
                </c:pt>
                <c:pt idx="13">
                  <c:v>1.513266</c:v>
                </c:pt>
                <c:pt idx="14">
                  <c:v>1.6136779999999999</c:v>
                </c:pt>
                <c:pt idx="15">
                  <c:v>1.281242</c:v>
                </c:pt>
                <c:pt idx="16">
                  <c:v>1.4099170000000001</c:v>
                </c:pt>
                <c:pt idx="17">
                  <c:v>1.272268</c:v>
                </c:pt>
                <c:pt idx="18">
                  <c:v>1.374214</c:v>
                </c:pt>
                <c:pt idx="19">
                  <c:v>1.6330180000000001</c:v>
                </c:pt>
                <c:pt idx="20">
                  <c:v>1.4725269999999999</c:v>
                </c:pt>
                <c:pt idx="21">
                  <c:v>1.504049</c:v>
                </c:pt>
                <c:pt idx="22">
                  <c:v>1.5174589999999999</c:v>
                </c:pt>
                <c:pt idx="23">
                  <c:v>1.321555</c:v>
                </c:pt>
                <c:pt idx="24">
                  <c:v>1.3273539999999999</c:v>
                </c:pt>
                <c:pt idx="25">
                  <c:v>1.5306390000000001</c:v>
                </c:pt>
                <c:pt idx="26">
                  <c:v>1.458</c:v>
                </c:pt>
                <c:pt idx="27">
                  <c:v>1.4412240000000001</c:v>
                </c:pt>
                <c:pt idx="28">
                  <c:v>1.5232270000000001</c:v>
                </c:pt>
                <c:pt idx="29">
                  <c:v>1.552297</c:v>
                </c:pt>
                <c:pt idx="30">
                  <c:v>1.6607479999999999</c:v>
                </c:pt>
                <c:pt idx="31">
                  <c:v>1.7715700000000001</c:v>
                </c:pt>
                <c:pt idx="32">
                  <c:v>1.72146</c:v>
                </c:pt>
                <c:pt idx="33">
                  <c:v>1.606096</c:v>
                </c:pt>
                <c:pt idx="34">
                  <c:v>1.479843</c:v>
                </c:pt>
                <c:pt idx="35">
                  <c:v>1.8495379999999999</c:v>
                </c:pt>
                <c:pt idx="36">
                  <c:v>2.2569379999999999</c:v>
                </c:pt>
                <c:pt idx="37">
                  <c:v>2.6954549999999999</c:v>
                </c:pt>
                <c:pt idx="38">
                  <c:v>3.0286689999999998</c:v>
                </c:pt>
                <c:pt idx="39">
                  <c:v>21.655404000000001</c:v>
                </c:pt>
                <c:pt idx="40">
                  <c:v>12.105802000000001</c:v>
                </c:pt>
                <c:pt idx="41">
                  <c:v>2.5252330000000001</c:v>
                </c:pt>
                <c:pt idx="42">
                  <c:v>2.226356</c:v>
                </c:pt>
                <c:pt idx="43">
                  <c:v>2.0295749999999999</c:v>
                </c:pt>
                <c:pt idx="44">
                  <c:v>1.9043730000000001</c:v>
                </c:pt>
                <c:pt idx="45">
                  <c:v>1.9086369999999999</c:v>
                </c:pt>
                <c:pt idx="46">
                  <c:v>1.694056</c:v>
                </c:pt>
                <c:pt idx="47">
                  <c:v>1.7828139999999999</c:v>
                </c:pt>
                <c:pt idx="48">
                  <c:v>1.7201360000000001</c:v>
                </c:pt>
                <c:pt idx="49">
                  <c:v>1.889508</c:v>
                </c:pt>
                <c:pt idx="50">
                  <c:v>1.7824930000000001</c:v>
                </c:pt>
                <c:pt idx="51">
                  <c:v>1.6600809999999999</c:v>
                </c:pt>
                <c:pt idx="52">
                  <c:v>1.59684</c:v>
                </c:pt>
                <c:pt idx="53">
                  <c:v>1.670993</c:v>
                </c:pt>
                <c:pt idx="54">
                  <c:v>1.606541</c:v>
                </c:pt>
                <c:pt idx="55">
                  <c:v>1.6058669999999999</c:v>
                </c:pt>
                <c:pt idx="56">
                  <c:v>1.609418</c:v>
                </c:pt>
                <c:pt idx="57">
                  <c:v>1.520354</c:v>
                </c:pt>
                <c:pt idx="58">
                  <c:v>1.5591200000000001</c:v>
                </c:pt>
                <c:pt idx="59">
                  <c:v>1.501457</c:v>
                </c:pt>
                <c:pt idx="60">
                  <c:v>1.5467340000000001</c:v>
                </c:pt>
                <c:pt idx="61">
                  <c:v>1.4307559999999999</c:v>
                </c:pt>
                <c:pt idx="62">
                  <c:v>1.5586990000000001</c:v>
                </c:pt>
                <c:pt idx="63">
                  <c:v>1.545809</c:v>
                </c:pt>
                <c:pt idx="64">
                  <c:v>1.471597</c:v>
                </c:pt>
                <c:pt idx="65">
                  <c:v>1.4123570000000001</c:v>
                </c:pt>
                <c:pt idx="66">
                  <c:v>1.399143</c:v>
                </c:pt>
                <c:pt idx="67">
                  <c:v>1.532492</c:v>
                </c:pt>
                <c:pt idx="68">
                  <c:v>1.56342</c:v>
                </c:pt>
                <c:pt idx="69">
                  <c:v>1.5316719999999999</c:v>
                </c:pt>
                <c:pt idx="70">
                  <c:v>1.478442</c:v>
                </c:pt>
                <c:pt idx="71">
                  <c:v>1.4384269999999999</c:v>
                </c:pt>
                <c:pt idx="72">
                  <c:v>1.6382019999999999</c:v>
                </c:pt>
                <c:pt idx="73">
                  <c:v>1.671397</c:v>
                </c:pt>
                <c:pt idx="74">
                  <c:v>1.487249</c:v>
                </c:pt>
                <c:pt idx="75">
                  <c:v>1.6632739999999999</c:v>
                </c:pt>
                <c:pt idx="76">
                  <c:v>1.623542</c:v>
                </c:pt>
                <c:pt idx="77">
                  <c:v>1.5102469999999999</c:v>
                </c:pt>
                <c:pt idx="78">
                  <c:v>1.6318820000000001</c:v>
                </c:pt>
                <c:pt idx="79">
                  <c:v>1.4244669999999999</c:v>
                </c:pt>
                <c:pt idx="80">
                  <c:v>1.423716</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21A3-4253-B302-747AA514D217}"/>
            </c:ext>
          </c:extLst>
        </c:ser>
        <c:dLbls>
          <c:showLegendKey val="0"/>
          <c:showVal val="0"/>
          <c:showCatName val="0"/>
          <c:showSerName val="0"/>
          <c:showPercent val="0"/>
          <c:showBubbleSize val="0"/>
        </c:dLbls>
        <c:smooth val="0"/>
        <c:axId val="122974208"/>
        <c:axId val="122976128"/>
      </c:lineChart>
      <c:catAx>
        <c:axId val="122974208"/>
        <c:scaling>
          <c:orientation val="minMax"/>
        </c:scaling>
        <c:delete val="0"/>
        <c:axPos val="b"/>
        <c:title>
          <c:tx>
            <c:rich>
              <a:bodyPr/>
              <a:lstStyle/>
              <a:p>
                <a:pPr>
                  <a:defRPr/>
                </a:pPr>
                <a:r>
                  <a:rPr lang="en-US"/>
                  <a:t>Days around Index Reconstitution Date</a:t>
                </a:r>
              </a:p>
            </c:rich>
          </c:tx>
          <c:layout>
            <c:manualLayout>
              <c:xMode val="edge"/>
              <c:yMode val="edge"/>
              <c:x val="0.38194572925567627"/>
              <c:y val="0.92237997055053711"/>
            </c:manualLayout>
          </c:layout>
          <c:overlay val="0"/>
        </c:title>
        <c:numFmt formatCode="General" sourceLinked="1"/>
        <c:majorTickMark val="none"/>
        <c:minorTickMark val="none"/>
        <c:tickLblPos val="nextTo"/>
        <c:spPr>
          <a:ln>
            <a:solidFill>
              <a:schemeClr val="tx1"/>
            </a:solidFill>
          </a:ln>
        </c:spPr>
        <c:crossAx val="122976128"/>
        <c:crosses val="autoZero"/>
        <c:auto val="0"/>
        <c:lblAlgn val="ctr"/>
        <c:lblOffset val="100"/>
        <c:tickLblSkip val="10"/>
        <c:tickMarkSkip val="10"/>
        <c:noMultiLvlLbl val="0"/>
      </c:catAx>
      <c:valAx>
        <c:axId val="122976128"/>
        <c:scaling>
          <c:orientation val="minMax"/>
        </c:scaling>
        <c:delete val="0"/>
        <c:axPos val="l"/>
        <c:title>
          <c:tx>
            <c:rich>
              <a:bodyPr rot="-5400000" vert="horz"/>
              <a:lstStyle/>
              <a:p>
                <a:pPr>
                  <a:defRPr/>
                </a:pPr>
                <a:r>
                  <a:rPr lang="en-US"/>
                  <a:t>Relative Trade Volume</a:t>
                </a:r>
                <a:r>
                  <a:rPr lang="en-US">
                    <a:latin typeface="Avenir LT 55 Roman" pitchFamily="34" charset="0"/>
                  </a:rPr>
                  <a:t>¹</a:t>
                </a:r>
                <a:endParaRPr lang="en-US"/>
              </a:p>
            </c:rich>
          </c:tx>
          <c:layout>
            <c:manualLayout>
              <c:xMode val="edge"/>
              <c:yMode val="edge"/>
              <c:x val="6.1728395521640778E-3"/>
              <c:y val="0.34209319949150085"/>
            </c:manualLayout>
          </c:layout>
          <c:overlay val="0"/>
        </c:title>
        <c:numFmt formatCode="#,##0" sourceLinked="0"/>
        <c:majorTickMark val="none"/>
        <c:minorTickMark val="none"/>
        <c:tickLblPos val="nextTo"/>
        <c:spPr>
          <a:ln>
            <a:solidFill>
              <a:schemeClr val="tx1"/>
            </a:solidFill>
          </a:ln>
        </c:spPr>
        <c:crossAx val="122974208"/>
        <c:crosses val="autoZero"/>
        <c:crossBetween val="between"/>
      </c:valAx>
      <c:spPr>
        <a:noFill/>
        <a:ln w="25400">
          <a:noFill/>
        </a:ln>
      </c:spPr>
    </c:plotArea>
    <c:plotVisOnly val="1"/>
    <c:dispBlanksAs val="gap"/>
    <c:showDLblsOverMax val="0"/>
  </c:chart>
  <c:spPr>
    <a:ln>
      <a:noFill/>
    </a:ln>
  </c:spPr>
  <c:txPr>
    <a:bodyPr/>
    <a:lstStyle/>
    <a:p>
      <a:pPr>
        <a:defRPr sz="900" b="0" smtId="4294967295">
          <a:latin typeface="Arial" pitchFamily="34" charset="0"/>
          <a:cs typeface="Arial" pitchFamily="34" charset="0"/>
        </a:defRPr>
      </a:pPr>
      <a:endParaRPr lang="en-US"/>
    </a:p>
  </c:txPr>
  <c:externalData r:id="rId2">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areaChart>
        <c:grouping val="standard"/>
        <c:varyColors val="0"/>
        <c:ser>
          <c:idx val="3"/>
          <c:order val="1"/>
          <c:tx>
            <c:strRef>
              <c:f>Sheet1!#REF!</c:f>
              <c:strCache>
                <c:ptCount val="1"/>
                <c:pt idx="0">
                  <c:v>#REF!</c:v>
                </c:pt>
              </c:strCache>
            </c:strRef>
          </c:tx>
          <c:spPr>
            <a:solidFill>
              <a:schemeClr val="bg1"/>
            </a:solidFill>
            <a:ln>
              <a:noFill/>
            </a:ln>
          </c:spPr>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Sheet1!#REF!</c:f>
              <c:numCache>
                <c:formatCode>General</c:formatCode>
                <c:ptCount val="1"/>
                <c:pt idx="0">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237F-402C-B39D-FCE227503F01}"/>
            </c:ext>
          </c:extLst>
        </c:ser>
        <c:dLbls>
          <c:showLegendKey val="0"/>
          <c:showVal val="0"/>
          <c:showCatName val="0"/>
          <c:showSerName val="0"/>
          <c:showPercent val="0"/>
          <c:showBubbleSize val="0"/>
        </c:dLbls>
        <c:axId val="41708928"/>
        <c:axId val="41723008"/>
      </c:areaChart>
      <c:barChart>
        <c:barDir val="col"/>
        <c:grouping val="clustered"/>
        <c:varyColors val="0"/>
        <c:ser>
          <c:idx val="0"/>
          <c:order val="0"/>
          <c:tx>
            <c:strRef>
              <c:f>Sheet1!$B$1</c:f>
              <c:strCache>
                <c:ptCount val="1"/>
                <c:pt idx="0">
                  <c:v>Dev Size 5yr</c:v>
                </c:pt>
              </c:strCache>
            </c:strRef>
          </c:tx>
          <c:spPr>
            <a:solidFill>
              <a:srgbClr val="109CBF"/>
            </a:solidFill>
            <a:ln>
              <a:noFill/>
            </a:ln>
          </c:spPr>
          <c:invertIfNegative val="1"/>
          <c:dPt>
            <c:idx val="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37F-402C-B39D-FCE227503F01}"/>
              </c:ext>
            </c:extLst>
          </c:dPt>
          <c:dPt>
            <c:idx val="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237F-402C-B39D-FCE227503F01}"/>
              </c:ext>
            </c:extLst>
          </c:dPt>
          <c:dPt>
            <c:idx val="1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37F-402C-B39D-FCE227503F01}"/>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37F-402C-B39D-FCE227503F01}"/>
              </c:ext>
            </c:extLst>
          </c:dPt>
          <c:dPt>
            <c:idx val="1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37F-402C-B39D-FCE227503F01}"/>
              </c:ext>
            </c:extLst>
          </c:dPt>
          <c:dPt>
            <c:idx val="1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37F-402C-B39D-FCE227503F01}"/>
              </c:ext>
            </c:extLst>
          </c:dPt>
          <c:dPt>
            <c:idx val="1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237F-402C-B39D-FCE227503F01}"/>
              </c:ext>
            </c:extLst>
          </c:dPt>
          <c:dPt>
            <c:idx val="2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237F-402C-B39D-FCE227503F01}"/>
              </c:ext>
            </c:extLst>
          </c:dPt>
          <c:dPt>
            <c:idx val="2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237F-402C-B39D-FCE227503F01}"/>
              </c:ext>
            </c:extLst>
          </c:dPt>
          <c:dPt>
            <c:idx val="2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237F-402C-B39D-FCE227503F01}"/>
              </c:ext>
            </c:extLst>
          </c:dPt>
          <c:dPt>
            <c:idx val="2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237F-402C-B39D-FCE227503F01}"/>
              </c:ext>
            </c:extLst>
          </c:dPt>
          <c:dPt>
            <c:idx val="2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237F-402C-B39D-FCE227503F01}"/>
              </c:ext>
            </c:extLst>
          </c:dPt>
          <c:dPt>
            <c:idx val="3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237F-402C-B39D-FCE227503F01}"/>
              </c:ext>
            </c:extLst>
          </c:dPt>
          <c:dPt>
            <c:idx val="3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237F-402C-B39D-FCE227503F01}"/>
              </c:ext>
            </c:extLst>
          </c:dPt>
          <c:dPt>
            <c:idx val="3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237F-402C-B39D-FCE227503F01}"/>
              </c:ext>
            </c:extLst>
          </c:dPt>
          <c:dPt>
            <c:idx val="3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237F-402C-B39D-FCE227503F01}"/>
              </c:ext>
            </c:extLst>
          </c:dPt>
          <c:dPt>
            <c:idx val="40"/>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237F-402C-B39D-FCE227503F01}"/>
              </c:ext>
            </c:extLst>
          </c:dPt>
          <c:dPt>
            <c:idx val="4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237F-402C-B39D-FCE227503F01}"/>
              </c:ext>
            </c:extLst>
          </c:dPt>
          <c:dPt>
            <c:idx val="6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237F-402C-B39D-FCE227503F01}"/>
              </c:ext>
            </c:extLst>
          </c:dPt>
          <c:dPt>
            <c:idx val="6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237F-402C-B39D-FCE227503F01}"/>
              </c:ext>
            </c:extLst>
          </c:dPt>
          <c:dPt>
            <c:idx val="6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237F-402C-B39D-FCE227503F01}"/>
              </c:ext>
            </c:extLst>
          </c:dPt>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Sheet1!$B$2:$B$45</c:f>
              <c:numCache>
                <c:formatCode>0.00%</c:formatCode>
                <c:ptCount val="44"/>
                <c:pt idx="0">
                  <c:v>0.177179609418564</c:v>
                </c:pt>
                <c:pt idx="1">
                  <c:v>0.16326738474361799</c:v>
                </c:pt>
                <c:pt idx="2">
                  <c:v>0.148752155106743</c:v>
                </c:pt>
                <c:pt idx="3">
                  <c:v>4.8747504201056099E-2</c:v>
                </c:pt>
                <c:pt idx="4">
                  <c:v>1.8125510566839899E-2</c:v>
                </c:pt>
                <c:pt idx="5">
                  <c:v>6.0400564055526698E-2</c:v>
                </c:pt>
                <c:pt idx="6">
                  <c:v>6.8545029184328601E-2</c:v>
                </c:pt>
                <c:pt idx="7">
                  <c:v>5.90224879759291E-2</c:v>
                </c:pt>
                <c:pt idx="8">
                  <c:v>9.4925538348039004E-2</c:v>
                </c:pt>
                <c:pt idx="9">
                  <c:v>6.6746687627253096E-2</c:v>
                </c:pt>
                <c:pt idx="10">
                  <c:v>9.1816210403297294E-2</c:v>
                </c:pt>
                <c:pt idx="11">
                  <c:v>6.9481274623564002E-2</c:v>
                </c:pt>
                <c:pt idx="12">
                  <c:v>5.6867355432700398E-2</c:v>
                </c:pt>
                <c:pt idx="13">
                  <c:v>1.1312893632497999E-2</c:v>
                </c:pt>
                <c:pt idx="14">
                  <c:v>1.18572816831821E-2</c:v>
                </c:pt>
                <c:pt idx="15">
                  <c:v>-1.1295689885487899E-2</c:v>
                </c:pt>
                <c:pt idx="16">
                  <c:v>-4.0845420117445103E-2</c:v>
                </c:pt>
                <c:pt idx="17">
                  <c:v>-2.62166087904105E-2</c:v>
                </c:pt>
                <c:pt idx="18">
                  <c:v>-3.95703504646501E-2</c:v>
                </c:pt>
                <c:pt idx="19">
                  <c:v>-5.4935934317690498E-2</c:v>
                </c:pt>
                <c:pt idx="20">
                  <c:v>-7.6238012645967398E-2</c:v>
                </c:pt>
                <c:pt idx="21">
                  <c:v>-3.5226176543691402E-2</c:v>
                </c:pt>
                <c:pt idx="22">
                  <c:v>-8.0035568421568098E-3</c:v>
                </c:pt>
                <c:pt idx="23">
                  <c:v>5.0651227856685001E-2</c:v>
                </c:pt>
                <c:pt idx="24">
                  <c:v>0.103076109473817</c:v>
                </c:pt>
                <c:pt idx="25">
                  <c:v>0.13476891136993599</c:v>
                </c:pt>
                <c:pt idx="26">
                  <c:v>0.13676563579680001</c:v>
                </c:pt>
                <c:pt idx="27">
                  <c:v>0.117761211678257</c:v>
                </c:pt>
                <c:pt idx="28">
                  <c:v>6.4376139204910698E-2</c:v>
                </c:pt>
                <c:pt idx="29">
                  <c:v>9.9086122380214192E-3</c:v>
                </c:pt>
                <c:pt idx="30">
                  <c:v>9.7316243093388301E-3</c:v>
                </c:pt>
                <c:pt idx="31">
                  <c:v>1.60497457113398E-2</c:v>
                </c:pt>
                <c:pt idx="32">
                  <c:v>1.2013847217056801E-2</c:v>
                </c:pt>
                <c:pt idx="33">
                  <c:v>2.8878844374717699E-2</c:v>
                </c:pt>
                <c:pt idx="34">
                  <c:v>5.9926510987068797E-2</c:v>
                </c:pt>
                <c:pt idx="35">
                  <c:v>2.9214353686223701E-2</c:v>
                </c:pt>
                <c:pt idx="36">
                  <c:v>2.1570334467677602E-2</c:v>
                </c:pt>
                <c:pt idx="37">
                  <c:v>3.1272967426229502E-2</c:v>
                </c:pt>
                <c:pt idx="38">
                  <c:v>4.07478282855172E-2</c:v>
                </c:pt>
                <c:pt idx="39">
                  <c:v>1.57907404198099E-2</c:v>
                </c:pt>
                <c:pt idx="40">
                  <c:v>2.2840800890856501E-2</c:v>
                </c:pt>
                <c:pt idx="41">
                  <c:v>1.21714363044796E-2</c:v>
                </c:pt>
                <c:pt idx="42">
                  <c:v>8.6563698063892892E-3</c:v>
                </c:pt>
                <c:pt idx="43">
                  <c:v>-1.5036734436056199E-2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c14:spPr>
              </c14:invertSolidFillFmt>
            </c:ext>
            <c:ext xmlns:c16="http://schemas.microsoft.com/office/drawing/2014/chart" uri="{C3380CC4-5D6E-409C-BE32-E72D297353CC}">
              <c16:uniqueId val="{00000018-237F-402C-B39D-FCE227503F01}"/>
            </c:ext>
          </c:extLst>
        </c:ser>
        <c:dLbls>
          <c:showLegendKey val="0"/>
          <c:showVal val="0"/>
          <c:showCatName val="0"/>
          <c:showSerName val="0"/>
          <c:showPercent val="0"/>
          <c:showBubbleSize val="0"/>
        </c:dLbls>
        <c:gapWidth val="25"/>
        <c:axId val="41708928"/>
        <c:axId val="41723008"/>
      </c:barChart>
      <c:catAx>
        <c:axId val="41708928"/>
        <c:scaling>
          <c:orientation val="minMax"/>
        </c:scaling>
        <c:delete val="0"/>
        <c:axPos val="b"/>
        <c:numFmt formatCode="General" sourceLinked="0"/>
        <c:majorTickMark val="none"/>
        <c:minorTickMark val="none"/>
        <c:tickLblPos val="low"/>
        <c:crossAx val="41723008"/>
        <c:crosses val="autoZero"/>
        <c:auto val="0"/>
        <c:lblAlgn val="ctr"/>
        <c:lblOffset val="100"/>
        <c:noMultiLvlLbl val="1"/>
      </c:catAx>
      <c:valAx>
        <c:axId val="41723008"/>
        <c:scaling>
          <c:orientation val="minMax"/>
          <c:max val="0.30000000000000004"/>
          <c:min val="-0.15000000000000002"/>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5.000000000000001E-2"/>
        <c:minorUnit val="3.0000000000000006E-2"/>
      </c:valAx>
    </c:plotArea>
    <c:plotVisOnly val="1"/>
    <c:dispBlanksAs val="gap"/>
    <c:showDLblsOverMax val="0"/>
  </c:chart>
  <c:txPr>
    <a:bodyPr/>
    <a:lstStyle/>
    <a:p>
      <a:pPr>
        <a:defRPr sz="900" smtId="4294967295">
          <a:solidFill>
            <a:schemeClr val="tx1"/>
          </a:solidFill>
          <a:latin typeface="Arial" pitchFamily="34" charset="0"/>
          <a:cs typeface="Arial" pitchFamily="34" charset="0"/>
        </a:defRPr>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areaChart>
        <c:grouping val="standard"/>
        <c:varyColors val="0"/>
        <c:ser>
          <c:idx val="3"/>
          <c:order val="1"/>
          <c:tx>
            <c:strRef>
              <c:f>Sheet1!#REF!</c:f>
              <c:strCache>
                <c:ptCount val="1"/>
                <c:pt idx="0">
                  <c:v>#REF!</c:v>
                </c:pt>
              </c:strCache>
            </c:strRef>
          </c:tx>
          <c:spPr>
            <a:solidFill>
              <a:schemeClr val="bg1"/>
            </a:solidFill>
            <a:ln>
              <a:noFill/>
            </a:ln>
          </c:spPr>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Sheet1!#REF!</c:f>
              <c:numCache>
                <c:formatCode>General</c:formatCode>
                <c:ptCount val="1"/>
                <c:pt idx="0">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57CA-4AE0-9AAA-5AD337EAC3A1}"/>
            </c:ext>
          </c:extLst>
        </c:ser>
        <c:dLbls>
          <c:showLegendKey val="0"/>
          <c:showVal val="0"/>
          <c:showCatName val="0"/>
          <c:showSerName val="0"/>
          <c:showPercent val="0"/>
          <c:showBubbleSize val="0"/>
        </c:dLbls>
        <c:axId val="41708928"/>
        <c:axId val="41723008"/>
      </c:areaChart>
      <c:barChart>
        <c:barDir val="col"/>
        <c:grouping val="clustered"/>
        <c:varyColors val="0"/>
        <c:ser>
          <c:idx val="0"/>
          <c:order val="0"/>
          <c:tx>
            <c:strRef>
              <c:f>Sheet1!$B$1</c:f>
              <c:strCache>
                <c:ptCount val="1"/>
                <c:pt idx="0">
                  <c:v>Dev Price 5yr</c:v>
                </c:pt>
              </c:strCache>
            </c:strRef>
          </c:tx>
          <c:spPr>
            <a:solidFill>
              <a:srgbClr val="109CBF"/>
            </a:solidFill>
            <a:ln>
              <a:noFill/>
            </a:ln>
          </c:spPr>
          <c:invertIfNegative val="1"/>
          <c:dPt>
            <c:idx val="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7CA-4AE0-9AAA-5AD337EAC3A1}"/>
              </c:ext>
            </c:extLst>
          </c:dPt>
          <c:dPt>
            <c:idx val="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57CA-4AE0-9AAA-5AD337EAC3A1}"/>
              </c:ext>
            </c:extLst>
          </c:dPt>
          <c:dPt>
            <c:idx val="1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7CA-4AE0-9AAA-5AD337EAC3A1}"/>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57CA-4AE0-9AAA-5AD337EAC3A1}"/>
              </c:ext>
            </c:extLst>
          </c:dPt>
          <c:dPt>
            <c:idx val="1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7CA-4AE0-9AAA-5AD337EAC3A1}"/>
              </c:ext>
            </c:extLst>
          </c:dPt>
          <c:dPt>
            <c:idx val="1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7CA-4AE0-9AAA-5AD337EAC3A1}"/>
              </c:ext>
            </c:extLst>
          </c:dPt>
          <c:dPt>
            <c:idx val="1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57CA-4AE0-9AAA-5AD337EAC3A1}"/>
              </c:ext>
            </c:extLst>
          </c:dPt>
          <c:dPt>
            <c:idx val="2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57CA-4AE0-9AAA-5AD337EAC3A1}"/>
              </c:ext>
            </c:extLst>
          </c:dPt>
          <c:dPt>
            <c:idx val="2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57CA-4AE0-9AAA-5AD337EAC3A1}"/>
              </c:ext>
            </c:extLst>
          </c:dPt>
          <c:dPt>
            <c:idx val="2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57CA-4AE0-9AAA-5AD337EAC3A1}"/>
              </c:ext>
            </c:extLst>
          </c:dPt>
          <c:dPt>
            <c:idx val="2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57CA-4AE0-9AAA-5AD337EAC3A1}"/>
              </c:ext>
            </c:extLst>
          </c:dPt>
          <c:dPt>
            <c:idx val="2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57CA-4AE0-9AAA-5AD337EAC3A1}"/>
              </c:ext>
            </c:extLst>
          </c:dPt>
          <c:dPt>
            <c:idx val="3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57CA-4AE0-9AAA-5AD337EAC3A1}"/>
              </c:ext>
            </c:extLst>
          </c:dPt>
          <c:dPt>
            <c:idx val="3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57CA-4AE0-9AAA-5AD337EAC3A1}"/>
              </c:ext>
            </c:extLst>
          </c:dPt>
          <c:dPt>
            <c:idx val="3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57CA-4AE0-9AAA-5AD337EAC3A1}"/>
              </c:ext>
            </c:extLst>
          </c:dPt>
          <c:dPt>
            <c:idx val="3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57CA-4AE0-9AAA-5AD337EAC3A1}"/>
              </c:ext>
            </c:extLst>
          </c:dPt>
          <c:dPt>
            <c:idx val="40"/>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57CA-4AE0-9AAA-5AD337EAC3A1}"/>
              </c:ext>
            </c:extLst>
          </c:dPt>
          <c:dPt>
            <c:idx val="4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57CA-4AE0-9AAA-5AD337EAC3A1}"/>
              </c:ext>
            </c:extLst>
          </c:dPt>
          <c:dPt>
            <c:idx val="6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57CA-4AE0-9AAA-5AD337EAC3A1}"/>
              </c:ext>
            </c:extLst>
          </c:dPt>
          <c:dPt>
            <c:idx val="6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57CA-4AE0-9AAA-5AD337EAC3A1}"/>
              </c:ext>
            </c:extLst>
          </c:dPt>
          <c:dPt>
            <c:idx val="6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57CA-4AE0-9AAA-5AD337EAC3A1}"/>
              </c:ext>
            </c:extLst>
          </c:dPt>
          <c:cat>
            <c:numRef>
              <c:f>Sheet1!$A$2:$A$45</c:f>
              <c:numCache>
                <c:formatCode>General</c:formatCode>
                <c:ptCount val="44"/>
                <c:pt idx="0">
                  <c:v>1979</c:v>
                </c:pt>
                <c:pt idx="6">
                  <c:v>1985</c:v>
                </c:pt>
                <c:pt idx="11">
                  <c:v>1990</c:v>
                </c:pt>
                <c:pt idx="16">
                  <c:v>1995</c:v>
                </c:pt>
                <c:pt idx="21">
                  <c:v>2000</c:v>
                </c:pt>
                <c:pt idx="26">
                  <c:v>2005</c:v>
                </c:pt>
                <c:pt idx="31">
                  <c:v>2010</c:v>
                </c:pt>
                <c:pt idx="36">
                  <c:v>2015</c:v>
                </c:pt>
                <c:pt idx="41">
                  <c:v>2020</c:v>
                </c:pt>
                <c:pt idx="43">
                  <c:v>2022</c:v>
                </c:pt>
              </c:numCache>
            </c:numRef>
          </c:cat>
          <c:val>
            <c:numRef>
              <c:f>Sheet1!$B$2:$B$45</c:f>
              <c:numCache>
                <c:formatCode>0.00%</c:formatCode>
                <c:ptCount val="44"/>
                <c:pt idx="0">
                  <c:v>7.5439820441070907E-2</c:v>
                </c:pt>
                <c:pt idx="1">
                  <c:v>4.4931777594812199E-2</c:v>
                </c:pt>
                <c:pt idx="2">
                  <c:v>7.334450709873E-2</c:v>
                </c:pt>
                <c:pt idx="3">
                  <c:v>3.7412605736589097E-2</c:v>
                </c:pt>
                <c:pt idx="4">
                  <c:v>3.73466348996025E-2</c:v>
                </c:pt>
                <c:pt idx="5">
                  <c:v>5.3509747591597101E-2</c:v>
                </c:pt>
                <c:pt idx="6">
                  <c:v>6.6051224236415504E-2</c:v>
                </c:pt>
                <c:pt idx="7">
                  <c:v>2.3107695798636901E-2</c:v>
                </c:pt>
                <c:pt idx="8">
                  <c:v>5.1828326452606301E-2</c:v>
                </c:pt>
                <c:pt idx="9">
                  <c:v>7.3587071867644099E-2</c:v>
                </c:pt>
                <c:pt idx="10">
                  <c:v>8.1811694481331604E-2</c:v>
                </c:pt>
                <c:pt idx="11">
                  <c:v>8.2162521099883506E-2</c:v>
                </c:pt>
                <c:pt idx="12">
                  <c:v>8.5528950985562999E-2</c:v>
                </c:pt>
                <c:pt idx="13">
                  <c:v>6.6812630498152906E-2</c:v>
                </c:pt>
                <c:pt idx="14">
                  <c:v>6.6512248053612402E-2</c:v>
                </c:pt>
                <c:pt idx="15">
                  <c:v>6.3241923395980296E-2</c:v>
                </c:pt>
                <c:pt idx="16">
                  <c:v>5.5403974839477899E-2</c:v>
                </c:pt>
                <c:pt idx="17">
                  <c:v>6.8694619254522804E-2</c:v>
                </c:pt>
                <c:pt idx="18">
                  <c:v>5.5041170074432398E-2</c:v>
                </c:pt>
                <c:pt idx="19">
                  <c:v>1.49033271211536E-2</c:v>
                </c:pt>
                <c:pt idx="20">
                  <c:v>-3.1981368405764599E-5</c:v>
                </c:pt>
                <c:pt idx="21">
                  <c:v>6.6914459589591399E-2</c:v>
                </c:pt>
                <c:pt idx="22">
                  <c:v>7.5252132834348506E-2</c:v>
                </c:pt>
                <c:pt idx="23">
                  <c:v>7.9295440846066698E-2</c:v>
                </c:pt>
                <c:pt idx="24">
                  <c:v>0.13464816613936501</c:v>
                </c:pt>
                <c:pt idx="25">
                  <c:v>0.15312996536411599</c:v>
                </c:pt>
                <c:pt idx="26">
                  <c:v>0.101428787867465</c:v>
                </c:pt>
                <c:pt idx="27">
                  <c:v>0.100745247774015</c:v>
                </c:pt>
                <c:pt idx="28">
                  <c:v>8.7411855875554806E-2</c:v>
                </c:pt>
                <c:pt idx="29">
                  <c:v>1.6228479925025199E-2</c:v>
                </c:pt>
                <c:pt idx="30">
                  <c:v>4.24398595318696E-2</c:v>
                </c:pt>
                <c:pt idx="31">
                  <c:v>4.0790854676069098E-2</c:v>
                </c:pt>
                <c:pt idx="32">
                  <c:v>6.3537148914586403E-3</c:v>
                </c:pt>
                <c:pt idx="33">
                  <c:v>2.7745379397969599E-2</c:v>
                </c:pt>
                <c:pt idx="34">
                  <c:v>3.9342843036876497E-2</c:v>
                </c:pt>
                <c:pt idx="35">
                  <c:v>-1.69490929727221E-2</c:v>
                </c:pt>
                <c:pt idx="36">
                  <c:v>-3.4810297546244998E-2</c:v>
                </c:pt>
                <c:pt idx="37">
                  <c:v>2.7826305172014001E-3</c:v>
                </c:pt>
                <c:pt idx="38">
                  <c:v>-3.9892409251309803E-3</c:v>
                </c:pt>
                <c:pt idx="39">
                  <c:v>-1.23287902075713E-2</c:v>
                </c:pt>
                <c:pt idx="40">
                  <c:v>-3.10356085433297E-2</c:v>
                </c:pt>
                <c:pt idx="41">
                  <c:v>-6.4808467054375402E-2</c:v>
                </c:pt>
                <c:pt idx="42">
                  <c:v>-6.7755294100870597E-2</c:v>
                </c:pt>
                <c:pt idx="43">
                  <c:v>-8.8893930419453593E-3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c14:spPr>
              </c14:invertSolidFillFmt>
            </c:ext>
            <c:ext xmlns:c16="http://schemas.microsoft.com/office/drawing/2014/chart" uri="{C3380CC4-5D6E-409C-BE32-E72D297353CC}">
              <c16:uniqueId val="{00000018-57CA-4AE0-9AAA-5AD337EAC3A1}"/>
            </c:ext>
          </c:extLst>
        </c:ser>
        <c:dLbls>
          <c:showLegendKey val="0"/>
          <c:showVal val="0"/>
          <c:showCatName val="0"/>
          <c:showSerName val="0"/>
          <c:showPercent val="0"/>
          <c:showBubbleSize val="0"/>
        </c:dLbls>
        <c:gapWidth val="25"/>
        <c:axId val="41708928"/>
        <c:axId val="41723008"/>
      </c:barChart>
      <c:catAx>
        <c:axId val="41708928"/>
        <c:scaling>
          <c:orientation val="minMax"/>
        </c:scaling>
        <c:delete val="0"/>
        <c:axPos val="b"/>
        <c:numFmt formatCode="General" sourceLinked="0"/>
        <c:majorTickMark val="none"/>
        <c:minorTickMark val="none"/>
        <c:tickLblPos val="low"/>
        <c:crossAx val="41723008"/>
        <c:crosses val="autoZero"/>
        <c:auto val="0"/>
        <c:lblAlgn val="ctr"/>
        <c:lblOffset val="100"/>
        <c:noMultiLvlLbl val="1"/>
      </c:catAx>
      <c:valAx>
        <c:axId val="41723008"/>
        <c:scaling>
          <c:orientation val="minMax"/>
          <c:max val="0.30000000000000004"/>
          <c:min val="-0.15000000000000002"/>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5.000000000000001E-2"/>
        <c:minorUnit val="3.0000000000000006E-2"/>
      </c:valAx>
    </c:plotArea>
    <c:plotVisOnly val="1"/>
    <c:dispBlanksAs val="gap"/>
    <c:showDLblsOverMax val="0"/>
  </c:chart>
  <c:txPr>
    <a:bodyPr/>
    <a:lstStyle/>
    <a:p>
      <a:pPr>
        <a:defRPr sz="900" smtId="4294967295">
          <a:solidFill>
            <a:schemeClr val="tx1"/>
          </a:solidFill>
          <a:latin typeface="Arial" pitchFamily="34" charset="0"/>
          <a:cs typeface="Arial" pitchFamily="34" charset="0"/>
        </a:defRPr>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areaChart>
        <c:grouping val="standard"/>
        <c:varyColors val="0"/>
        <c:ser>
          <c:idx val="3"/>
          <c:order val="1"/>
          <c:tx>
            <c:strRef>
              <c:f>Sheet1!#REF!</c:f>
              <c:strCache>
                <c:ptCount val="1"/>
                <c:pt idx="0">
                  <c:v>#REF!</c:v>
                </c:pt>
              </c:strCache>
            </c:strRef>
          </c:tx>
          <c:spPr>
            <a:solidFill>
              <a:schemeClr val="bg1"/>
            </a:solidFill>
            <a:ln>
              <a:noFill/>
            </a:ln>
          </c:spPr>
          <c:cat>
            <c:numRef>
              <c:f>Sheet1!$A$2:$A$29</c:f>
              <c:numCache>
                <c:formatCode>General</c:formatCode>
                <c:ptCount val="28"/>
                <c:pt idx="0">
                  <c:v>1995</c:v>
                </c:pt>
                <c:pt idx="5">
                  <c:v>2000</c:v>
                </c:pt>
                <c:pt idx="10">
                  <c:v>2005</c:v>
                </c:pt>
                <c:pt idx="15">
                  <c:v>2010</c:v>
                </c:pt>
                <c:pt idx="20">
                  <c:v>2015</c:v>
                </c:pt>
                <c:pt idx="25">
                  <c:v>2020</c:v>
                </c:pt>
                <c:pt idx="27">
                  <c:v>2022</c:v>
                </c:pt>
              </c:numCache>
            </c:numRef>
          </c:cat>
          <c:val>
            <c:numRef>
              <c:f>Sheet1!#REF!</c:f>
              <c:numCache>
                <c:formatCode>General</c:formatCode>
                <c:ptCount val="1"/>
                <c:pt idx="0">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7117-4852-890A-82EF48B2742E}"/>
            </c:ext>
          </c:extLst>
        </c:ser>
        <c:dLbls>
          <c:showLegendKey val="0"/>
          <c:showVal val="0"/>
          <c:showCatName val="0"/>
          <c:showSerName val="0"/>
          <c:showPercent val="0"/>
          <c:showBubbleSize val="0"/>
        </c:dLbls>
        <c:axId val="41708928"/>
        <c:axId val="41723008"/>
      </c:areaChart>
      <c:barChart>
        <c:barDir val="col"/>
        <c:grouping val="clustered"/>
        <c:varyColors val="0"/>
        <c:ser>
          <c:idx val="0"/>
          <c:order val="0"/>
          <c:tx>
            <c:strRef>
              <c:f>Sheet1!$B$1</c:f>
              <c:strCache>
                <c:ptCount val="1"/>
                <c:pt idx="0">
                  <c:v>Dev Prof 5yr</c:v>
                </c:pt>
              </c:strCache>
            </c:strRef>
          </c:tx>
          <c:spPr>
            <a:solidFill>
              <a:srgbClr val="109CBF"/>
            </a:solidFill>
            <a:ln>
              <a:noFill/>
            </a:ln>
          </c:spPr>
          <c:invertIfNegative val="1"/>
          <c:dPt>
            <c:idx val="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117-4852-890A-82EF48B2742E}"/>
              </c:ext>
            </c:extLst>
          </c:dPt>
          <c:dPt>
            <c:idx val="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7117-4852-890A-82EF48B2742E}"/>
              </c:ext>
            </c:extLst>
          </c:dPt>
          <c:dPt>
            <c:idx val="1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117-4852-890A-82EF48B2742E}"/>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7117-4852-890A-82EF48B2742E}"/>
              </c:ext>
            </c:extLst>
          </c:dPt>
          <c:dPt>
            <c:idx val="1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117-4852-890A-82EF48B2742E}"/>
              </c:ext>
            </c:extLst>
          </c:dPt>
          <c:dPt>
            <c:idx val="1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7117-4852-890A-82EF48B2742E}"/>
              </c:ext>
            </c:extLst>
          </c:dPt>
          <c:dPt>
            <c:idx val="1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7117-4852-890A-82EF48B2742E}"/>
              </c:ext>
            </c:extLst>
          </c:dPt>
          <c:dPt>
            <c:idx val="2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7117-4852-890A-82EF48B2742E}"/>
              </c:ext>
            </c:extLst>
          </c:dPt>
          <c:dPt>
            <c:idx val="2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7117-4852-890A-82EF48B2742E}"/>
              </c:ext>
            </c:extLst>
          </c:dPt>
          <c:dPt>
            <c:idx val="2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7117-4852-890A-82EF48B2742E}"/>
              </c:ext>
            </c:extLst>
          </c:dPt>
          <c:dPt>
            <c:idx val="2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7117-4852-890A-82EF48B2742E}"/>
              </c:ext>
            </c:extLst>
          </c:dPt>
          <c:dPt>
            <c:idx val="2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7117-4852-890A-82EF48B2742E}"/>
              </c:ext>
            </c:extLst>
          </c:dPt>
          <c:dPt>
            <c:idx val="3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7117-4852-890A-82EF48B2742E}"/>
              </c:ext>
            </c:extLst>
          </c:dPt>
          <c:dPt>
            <c:idx val="3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7117-4852-890A-82EF48B2742E}"/>
              </c:ext>
            </c:extLst>
          </c:dPt>
          <c:dPt>
            <c:idx val="3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7117-4852-890A-82EF48B2742E}"/>
              </c:ext>
            </c:extLst>
          </c:dPt>
          <c:dPt>
            <c:idx val="3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7117-4852-890A-82EF48B2742E}"/>
              </c:ext>
            </c:extLst>
          </c:dPt>
          <c:dPt>
            <c:idx val="40"/>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7117-4852-890A-82EF48B2742E}"/>
              </c:ext>
            </c:extLst>
          </c:dPt>
          <c:dPt>
            <c:idx val="4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7117-4852-890A-82EF48B2742E}"/>
              </c:ext>
            </c:extLst>
          </c:dPt>
          <c:dPt>
            <c:idx val="6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7117-4852-890A-82EF48B2742E}"/>
              </c:ext>
            </c:extLst>
          </c:dPt>
          <c:dPt>
            <c:idx val="6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7117-4852-890A-82EF48B2742E}"/>
              </c:ext>
            </c:extLst>
          </c:dPt>
          <c:dPt>
            <c:idx val="6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7117-4852-890A-82EF48B2742E}"/>
              </c:ext>
            </c:extLst>
          </c:dPt>
          <c:cat>
            <c:numRef>
              <c:f>Sheet1!$A$2:$A$29</c:f>
              <c:numCache>
                <c:formatCode>General</c:formatCode>
                <c:ptCount val="28"/>
                <c:pt idx="0">
                  <c:v>1995</c:v>
                </c:pt>
                <c:pt idx="5">
                  <c:v>2000</c:v>
                </c:pt>
                <c:pt idx="10">
                  <c:v>2005</c:v>
                </c:pt>
                <c:pt idx="15">
                  <c:v>2010</c:v>
                </c:pt>
                <c:pt idx="20">
                  <c:v>2015</c:v>
                </c:pt>
                <c:pt idx="25">
                  <c:v>2020</c:v>
                </c:pt>
                <c:pt idx="27">
                  <c:v>2022</c:v>
                </c:pt>
              </c:numCache>
            </c:numRef>
          </c:cat>
          <c:val>
            <c:numRef>
              <c:f>Sheet1!$B$2:$B$29</c:f>
              <c:numCache>
                <c:formatCode>0.00%</c:formatCode>
                <c:ptCount val="28"/>
                <c:pt idx="0">
                  <c:v>1.8176537923588101E-2</c:v>
                </c:pt>
                <c:pt idx="1">
                  <c:v>3.5723750210733499E-2</c:v>
                </c:pt>
                <c:pt idx="2">
                  <c:v>6.7349004122470899E-2</c:v>
                </c:pt>
                <c:pt idx="3">
                  <c:v>9.2332104731788198E-2</c:v>
                </c:pt>
                <c:pt idx="4">
                  <c:v>0.141034678798305</c:v>
                </c:pt>
                <c:pt idx="5">
                  <c:v>0.105677651720772</c:v>
                </c:pt>
                <c:pt idx="6">
                  <c:v>7.0343045643057905E-2</c:v>
                </c:pt>
                <c:pt idx="7">
                  <c:v>6.06346961514325E-2</c:v>
                </c:pt>
                <c:pt idx="8">
                  <c:v>2.8194301218769299E-2</c:v>
                </c:pt>
                <c:pt idx="9">
                  <c:v>-1.1596756811166901E-2</c:v>
                </c:pt>
                <c:pt idx="10">
                  <c:v>5.7748506095791604E-3</c:v>
                </c:pt>
                <c:pt idx="11">
                  <c:v>4.9873246046832102E-3</c:v>
                </c:pt>
                <c:pt idx="12">
                  <c:v>-1.37556285523415E-2</c:v>
                </c:pt>
                <c:pt idx="13">
                  <c:v>2.7249465914669799E-2</c:v>
                </c:pt>
                <c:pt idx="14">
                  <c:v>3.3017471966042801E-2</c:v>
                </c:pt>
                <c:pt idx="15">
                  <c:v>2.71975039218233E-2</c:v>
                </c:pt>
                <c:pt idx="16">
                  <c:v>5.4986812041742397E-2</c:v>
                </c:pt>
                <c:pt idx="17">
                  <c:v>3.4612480553959997E-2</c:v>
                </c:pt>
                <c:pt idx="18">
                  <c:v>1.5359795137035399E-2</c:v>
                </c:pt>
                <c:pt idx="19">
                  <c:v>1.8805486069461499E-2</c:v>
                </c:pt>
                <c:pt idx="20">
                  <c:v>3.1905165527165803E-2</c:v>
                </c:pt>
                <c:pt idx="21">
                  <c:v>-3.8414220549540801E-3</c:v>
                </c:pt>
                <c:pt idx="22">
                  <c:v>3.461210282383E-3</c:v>
                </c:pt>
                <c:pt idx="23">
                  <c:v>2.2961043741325099E-2</c:v>
                </c:pt>
                <c:pt idx="24">
                  <c:v>2.89711588924868E-2</c:v>
                </c:pt>
                <c:pt idx="25">
                  <c:v>3.8517593183004399E-2</c:v>
                </c:pt>
                <c:pt idx="26">
                  <c:v>5.3992356600079297E-2</c:v>
                </c:pt>
                <c:pt idx="27">
                  <c:v>4.1381407847030101E-2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c14:spPr>
              </c14:invertSolidFillFmt>
            </c:ext>
            <c:ext xmlns:c16="http://schemas.microsoft.com/office/drawing/2014/chart" uri="{C3380CC4-5D6E-409C-BE32-E72D297353CC}">
              <c16:uniqueId val="{00000018-7117-4852-890A-82EF48B2742E}"/>
            </c:ext>
          </c:extLst>
        </c:ser>
        <c:dLbls>
          <c:showLegendKey val="0"/>
          <c:showVal val="0"/>
          <c:showCatName val="0"/>
          <c:showSerName val="0"/>
          <c:showPercent val="0"/>
          <c:showBubbleSize val="0"/>
        </c:dLbls>
        <c:gapWidth val="25"/>
        <c:axId val="41708928"/>
        <c:axId val="41723008"/>
      </c:barChart>
      <c:catAx>
        <c:axId val="41708928"/>
        <c:scaling>
          <c:orientation val="minMax"/>
        </c:scaling>
        <c:delete val="0"/>
        <c:axPos val="b"/>
        <c:numFmt formatCode="General" sourceLinked="0"/>
        <c:majorTickMark val="none"/>
        <c:minorTickMark val="none"/>
        <c:tickLblPos val="low"/>
        <c:crossAx val="41723008"/>
        <c:crosses val="autoZero"/>
        <c:auto val="0"/>
        <c:lblAlgn val="ctr"/>
        <c:lblOffset val="100"/>
        <c:noMultiLvlLbl val="1"/>
      </c:catAx>
      <c:valAx>
        <c:axId val="41723008"/>
        <c:scaling>
          <c:orientation val="minMax"/>
          <c:max val="0.30000000000000004"/>
          <c:min val="-0.15000000000000002"/>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5.000000000000001E-2"/>
        <c:minorUnit val="3.0000000000000006E-2"/>
      </c:valAx>
    </c:plotArea>
    <c:plotVisOnly val="1"/>
    <c:dispBlanksAs val="gap"/>
    <c:showDLblsOverMax val="0"/>
  </c:chart>
  <c:txPr>
    <a:bodyPr/>
    <a:lstStyle/>
    <a:p>
      <a:pPr>
        <a:defRPr sz="900" smtId="4294967295">
          <a:solidFill>
            <a:schemeClr val="tx1"/>
          </a:solidFill>
          <a:latin typeface="Arial" pitchFamily="34" charset="0"/>
          <a:cs typeface="Arial" pitchFamily="34" charset="0"/>
        </a:defRPr>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9928021431E-2"/>
          <c:y val="7.8651688992977142E-2"/>
          <c:w val="0.94534707069396973"/>
          <c:h val="0.86516851186752319"/>
        </c:manualLayout>
      </c:layout>
      <c:barChart>
        <c:barDir val="col"/>
        <c:grouping val="clustered"/>
        <c:varyColors val="0"/>
        <c:ser>
          <c:idx val="0"/>
          <c:order val="0"/>
          <c:tx>
            <c:strRef>
              <c:f>Sheet1!$B$1</c:f>
              <c:strCache>
                <c:ptCount val="1"/>
                <c:pt idx="0">
                  <c:v>EM Market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C1A-48BC-82FA-4EA54A6E106D}"/>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C1A-48BC-82FA-4EA54A6E106D}"/>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C1A-48BC-82FA-4EA54A6E106D}"/>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FC1A-48BC-82FA-4EA54A6E106D}"/>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FC1A-48BC-82FA-4EA54A6E106D}"/>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FC1A-48BC-82FA-4EA54A6E106D}"/>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FC1A-48BC-82FA-4EA54A6E106D}"/>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FC1A-48BC-82FA-4EA54A6E106D}"/>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FC1A-48BC-82FA-4EA54A6E106D}"/>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FC1A-48BC-82FA-4EA54A6E106D}"/>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FC1A-48BC-82FA-4EA54A6E106D}"/>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FC1A-48BC-82FA-4EA54A6E106D}"/>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FC1A-48BC-82FA-4EA54A6E106D}"/>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FC1A-48BC-82FA-4EA54A6E106D}"/>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FC1A-48BC-82FA-4EA54A6E106D}"/>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FC1A-48BC-82FA-4EA54A6E106D}"/>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FC1A-48BC-82FA-4EA54A6E106D}"/>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FC1A-48BC-82FA-4EA54A6E106D}"/>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FC1A-48BC-82FA-4EA54A6E106D}"/>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FC1A-48BC-82FA-4EA54A6E106D}"/>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FC1A-48BC-82FA-4EA54A6E106D}"/>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FC1A-48BC-82FA-4EA54A6E106D}"/>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FC1A-48BC-82FA-4EA54A6E106D}"/>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FC1A-48BC-82FA-4EA54A6E106D}"/>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FC1A-48BC-82FA-4EA54A6E106D}"/>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FC1A-48BC-82FA-4EA54A6E106D}"/>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FC1A-48BC-82FA-4EA54A6E106D}"/>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FC1A-48BC-82FA-4EA54A6E106D}"/>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FC1A-48BC-82FA-4EA54A6E106D}"/>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FC1A-48BC-82FA-4EA54A6E106D}"/>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FC1A-48BC-82FA-4EA54A6E106D}"/>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FC1A-48BC-82FA-4EA54A6E106D}"/>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FC1A-48BC-82FA-4EA54A6E106D}"/>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FC1A-48BC-82FA-4EA54A6E106D}"/>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FC1A-48BC-82FA-4EA54A6E106D}"/>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FC1A-48BC-82FA-4EA54A6E106D}"/>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FC1A-48BC-82FA-4EA54A6E106D}"/>
              </c:ext>
            </c:extLst>
          </c:dPt>
          <c:cat>
            <c:numRef>
              <c:f>Sheet1!$A$2:$A$30</c:f>
              <c:numCache>
                <c:formatCode>General</c:formatCode>
                <c:ptCount val="29"/>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numCache>
            </c:numRef>
          </c:cat>
          <c:val>
            <c:numRef>
              <c:f>Sheet1!$B$2:$B$30</c:f>
              <c:numCache>
                <c:formatCode>General</c:formatCode>
                <c:ptCount val="29"/>
                <c:pt idx="0">
                  <c:v>0.13038675783318501</c:v>
                </c:pt>
                <c:pt idx="1">
                  <c:v>0.13546442533532199</c:v>
                </c:pt>
                <c:pt idx="2">
                  <c:v>8.3872350613387395E-2</c:v>
                </c:pt>
                <c:pt idx="3">
                  <c:v>3.4748232873652397E-2</c:v>
                </c:pt>
                <c:pt idx="4">
                  <c:v>-0.14138452578781199</c:v>
                </c:pt>
                <c:pt idx="5">
                  <c:v>-2.3240692453437399E-2</c:v>
                </c:pt>
                <c:pt idx="6">
                  <c:v>-9.0053574839793704E-2</c:v>
                </c:pt>
                <c:pt idx="7">
                  <c:v>-0.10867174823180201</c:v>
                </c:pt>
                <c:pt idx="8">
                  <c:v>-8.1948562980566894E-2</c:v>
                </c:pt>
                <c:pt idx="9">
                  <c:v>6.3694960329208697E-2</c:v>
                </c:pt>
                <c:pt idx="10">
                  <c:v>1.8998214825131501E-2</c:v>
                </c:pt>
                <c:pt idx="11">
                  <c:v>0.18036609774618201</c:v>
                </c:pt>
                <c:pt idx="12">
                  <c:v>0.25603313387608001</c:v>
                </c:pt>
                <c:pt idx="13">
                  <c:v>0.35788975578604298</c:v>
                </c:pt>
                <c:pt idx="14">
                  <c:v>5.7972540254007901E-2</c:v>
                </c:pt>
                <c:pt idx="15">
                  <c:v>0.13691189244097501</c:v>
                </c:pt>
                <c:pt idx="16">
                  <c:v>0.118909329582087</c:v>
                </c:pt>
                <c:pt idx="17">
                  <c:v>2.0390003937609001E-2</c:v>
                </c:pt>
                <c:pt idx="18">
                  <c:v>-3.6744585285035701E-3</c:v>
                </c:pt>
                <c:pt idx="19">
                  <c:v>0.16645500120852599</c:v>
                </c:pt>
                <c:pt idx="20">
                  <c:v>3.5047944475654E-2</c:v>
                </c:pt>
                <c:pt idx="21">
                  <c:v>-2.9526963410126401E-2</c:v>
                </c:pt>
                <c:pt idx="22">
                  <c:v>3.1632804011268299E-2</c:v>
                </c:pt>
                <c:pt idx="23">
                  <c:v>5.69984053330643E-2</c:v>
                </c:pt>
                <c:pt idx="24">
                  <c:v>2.2046600286144399E-2</c:v>
                </c:pt>
                <c:pt idx="25">
                  <c:v>5.0320245682122101E-2</c:v>
                </c:pt>
                <c:pt idx="26">
                  <c:v>0.11165424058164899</c:v>
                </c:pt>
                <c:pt idx="27">
                  <c:v>9.4959661409843396E-2</c:v>
                </c:pt>
                <c:pt idx="28">
                  <c:v>-1.1981997322592799E-2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FC1A-48BC-82FA-4EA54A6E106D}"/>
            </c:ext>
          </c:extLst>
        </c:ser>
        <c:ser>
          <c:idx val="1"/>
          <c:order val="1"/>
          <c:tx>
            <c:strRef>
              <c:f>Sheet1!$C$1</c:f>
              <c:strCache>
                <c:ptCount val="1"/>
                <c:pt idx="0">
                  <c:v>Negative</c:v>
                </c:pt>
              </c:strCache>
            </c:strRef>
          </c:tx>
          <c:spPr>
            <a:solidFill>
              <a:srgbClr val="C00000"/>
            </a:solidFill>
          </c:spPr>
          <c:invertIfNegative val="0"/>
          <c:cat>
            <c:numRef>
              <c:f>Sheet1!$A$2:$A$30</c:f>
              <c:numCache>
                <c:formatCode>General</c:formatCode>
                <c:ptCount val="29"/>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numCache>
            </c:numRef>
          </c:cat>
          <c:val>
            <c:numRef>
              <c:f>Sheet1!$C$2:$C$30</c:f>
              <c:numCache>
                <c:formatCode>General</c:formatCode>
                <c:ptCount val="29"/>
                <c:pt idx="0">
                  <c:v>0</c:v>
                </c:pt>
                <c:pt idx="1">
                  <c:v>0</c:v>
                </c:pt>
                <c:pt idx="2">
                  <c:v>0</c:v>
                </c:pt>
                <c:pt idx="3">
                  <c:v>0</c:v>
                </c:pt>
                <c:pt idx="4">
                  <c:v>-0.14138452578781199</c:v>
                </c:pt>
                <c:pt idx="5">
                  <c:v>-2.3240692453437399E-2</c:v>
                </c:pt>
                <c:pt idx="6">
                  <c:v>-9.0053574839793704E-2</c:v>
                </c:pt>
                <c:pt idx="7">
                  <c:v>-0.10867174823180201</c:v>
                </c:pt>
                <c:pt idx="8">
                  <c:v>-8.1948562980566894E-2</c:v>
                </c:pt>
                <c:pt idx="9">
                  <c:v>0</c:v>
                </c:pt>
                <c:pt idx="10">
                  <c:v>0</c:v>
                </c:pt>
                <c:pt idx="11">
                  <c:v>0</c:v>
                </c:pt>
                <c:pt idx="12">
                  <c:v>0</c:v>
                </c:pt>
                <c:pt idx="13">
                  <c:v>0</c:v>
                </c:pt>
                <c:pt idx="14">
                  <c:v>0</c:v>
                </c:pt>
                <c:pt idx="15">
                  <c:v>0</c:v>
                </c:pt>
                <c:pt idx="16">
                  <c:v>0</c:v>
                </c:pt>
                <c:pt idx="17">
                  <c:v>0</c:v>
                </c:pt>
                <c:pt idx="18">
                  <c:v>-3.6744585285035701E-3</c:v>
                </c:pt>
                <c:pt idx="19">
                  <c:v>0</c:v>
                </c:pt>
                <c:pt idx="20">
                  <c:v>0</c:v>
                </c:pt>
                <c:pt idx="21">
                  <c:v>-2.9526963410126401E-2</c:v>
                </c:pt>
                <c:pt idx="22">
                  <c:v>0</c:v>
                </c:pt>
                <c:pt idx="23">
                  <c:v>0</c:v>
                </c:pt>
                <c:pt idx="24">
                  <c:v>0</c:v>
                </c:pt>
                <c:pt idx="25">
                  <c:v>0</c:v>
                </c:pt>
                <c:pt idx="26">
                  <c:v>0</c:v>
                </c:pt>
                <c:pt idx="27">
                  <c:v>0</c:v>
                </c:pt>
                <c:pt idx="28">
                  <c:v>-1.1981997322592799E-2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FC1A-48BC-82FA-4EA54A6E106D}"/>
            </c:ext>
          </c:extLst>
        </c:ser>
        <c:dLbls>
          <c:showLegendKey val="0"/>
          <c:showVal val="0"/>
          <c:showCatName val="0"/>
          <c:showSerName val="0"/>
          <c:showPercent val="0"/>
          <c:showBubbleSize val="0"/>
        </c:dLbls>
        <c:gapWidth val="24"/>
        <c:overlap val="100"/>
        <c:axId val="404301696"/>
        <c:axId val="404303232"/>
      </c:barChart>
      <c:catAx>
        <c:axId val="404301696"/>
        <c:scaling>
          <c:orientation val="minMax"/>
        </c:scaling>
        <c:delete val="0"/>
        <c:axPos val="b"/>
        <c:numFmt formatCode="General" sourceLinked="1"/>
        <c:majorTickMark val="none"/>
        <c:minorTickMark val="none"/>
        <c:tickLblPos val="low"/>
        <c:crossAx val="404303232"/>
        <c:crosses val="autoZero"/>
        <c:auto val="0"/>
        <c:lblAlgn val="ctr"/>
        <c:lblOffset val="100"/>
        <c:noMultiLvlLbl val="0"/>
      </c:catAx>
      <c:valAx>
        <c:axId val="404303232"/>
        <c:scaling>
          <c:orientation val="minMax"/>
          <c:max val="0.4"/>
          <c:min val="-0.2"/>
        </c:scaling>
        <c:delete val="0"/>
        <c:axPos val="l"/>
        <c:title>
          <c:tx>
            <c:rich>
              <a:bodyPr/>
              <a:lstStyle/>
              <a:p>
                <a:pPr>
                  <a:defRPr/>
                </a:pPr>
                <a:r>
                  <a:rPr lang="en-US"/>
                  <a:t>Premiums</a:t>
                </a:r>
              </a:p>
            </c:rich>
          </c:tx>
          <c:overlay val="0"/>
        </c:title>
        <c:numFmt formatCode="0%" sourceLinked="0"/>
        <c:majorTickMark val="none"/>
        <c:minorTickMark val="none"/>
        <c:tickLblPos val="nextTo"/>
        <c:crossAx val="404301696"/>
        <c:crosses val="autoZero"/>
        <c:crossBetween val="between"/>
        <c:majorUnit val="0.2"/>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pitchFamily="34" charset="0"/>
          <a:cs typeface="Arial" pitchFamily="34" charset="0"/>
        </a:defRPr>
      </a:pPr>
      <a:endParaRPr lang="en-US"/>
    </a:p>
  </c:txPr>
  <c:externalData r:id="rId2">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9928021431E-2"/>
          <c:y val="7.8651688992977142E-2"/>
          <c:w val="0.94534707069396973"/>
          <c:h val="0.86516851186752319"/>
        </c:manualLayout>
      </c:layout>
      <c:barChart>
        <c:barDir val="col"/>
        <c:grouping val="clustered"/>
        <c:varyColors val="0"/>
        <c:ser>
          <c:idx val="0"/>
          <c:order val="0"/>
          <c:tx>
            <c:strRef>
              <c:f>Sheet1!$B$1</c:f>
              <c:strCache>
                <c:ptCount val="1"/>
                <c:pt idx="0">
                  <c:v>EM Size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DDF-4056-8741-8B2D58CD8AB7}"/>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DDF-4056-8741-8B2D58CD8AB7}"/>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DDF-4056-8741-8B2D58CD8AB7}"/>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5DDF-4056-8741-8B2D58CD8AB7}"/>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5DDF-4056-8741-8B2D58CD8AB7}"/>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5DDF-4056-8741-8B2D58CD8AB7}"/>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5DDF-4056-8741-8B2D58CD8AB7}"/>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5DDF-4056-8741-8B2D58CD8AB7}"/>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5DDF-4056-8741-8B2D58CD8AB7}"/>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5DDF-4056-8741-8B2D58CD8AB7}"/>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5DDF-4056-8741-8B2D58CD8AB7}"/>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5DDF-4056-8741-8B2D58CD8AB7}"/>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5DDF-4056-8741-8B2D58CD8AB7}"/>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5DDF-4056-8741-8B2D58CD8AB7}"/>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5DDF-4056-8741-8B2D58CD8AB7}"/>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5DDF-4056-8741-8B2D58CD8AB7}"/>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5DDF-4056-8741-8B2D58CD8AB7}"/>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5DDF-4056-8741-8B2D58CD8AB7}"/>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5DDF-4056-8741-8B2D58CD8AB7}"/>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5DDF-4056-8741-8B2D58CD8AB7}"/>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5DDF-4056-8741-8B2D58CD8AB7}"/>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5DDF-4056-8741-8B2D58CD8AB7}"/>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5DDF-4056-8741-8B2D58CD8AB7}"/>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5DDF-4056-8741-8B2D58CD8AB7}"/>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5DDF-4056-8741-8B2D58CD8AB7}"/>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5DDF-4056-8741-8B2D58CD8AB7}"/>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5DDF-4056-8741-8B2D58CD8AB7}"/>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5DDF-4056-8741-8B2D58CD8AB7}"/>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5DDF-4056-8741-8B2D58CD8AB7}"/>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5DDF-4056-8741-8B2D58CD8AB7}"/>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5DDF-4056-8741-8B2D58CD8AB7}"/>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5DDF-4056-8741-8B2D58CD8AB7}"/>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5DDF-4056-8741-8B2D58CD8AB7}"/>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5DDF-4056-8741-8B2D58CD8AB7}"/>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5DDF-4056-8741-8B2D58CD8AB7}"/>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5DDF-4056-8741-8B2D58CD8AB7}"/>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5DDF-4056-8741-8B2D58CD8AB7}"/>
              </c:ext>
            </c:extLst>
          </c:dPt>
          <c:cat>
            <c:numRef>
              <c:f>Sheet1!$A$2:$A$30</c:f>
              <c:numCache>
                <c:formatCode>General</c:formatCode>
                <c:ptCount val="29"/>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numCache>
            </c:numRef>
          </c:cat>
          <c:val>
            <c:numRef>
              <c:f>Sheet1!$B$2:$B$30</c:f>
              <c:numCache>
                <c:formatCode>General</c:formatCode>
                <c:ptCount val="29"/>
                <c:pt idx="0">
                  <c:v>6.0296713608808603E-2</c:v>
                </c:pt>
                <c:pt idx="1">
                  <c:v>-2.38117255013734E-2</c:v>
                </c:pt>
                <c:pt idx="2">
                  <c:v>7.1461061310851299E-3</c:v>
                </c:pt>
                <c:pt idx="3">
                  <c:v>-8.0755216002264003E-3</c:v>
                </c:pt>
                <c:pt idx="4">
                  <c:v>4.1730661195795698E-3</c:v>
                </c:pt>
                <c:pt idx="5">
                  <c:v>-1.04917018776853E-2</c:v>
                </c:pt>
                <c:pt idx="6">
                  <c:v>-1.39796023362337E-3</c:v>
                </c:pt>
                <c:pt idx="7">
                  <c:v>4.97743451109889E-3</c:v>
                </c:pt>
                <c:pt idx="8">
                  <c:v>2.5099792144886598E-2</c:v>
                </c:pt>
                <c:pt idx="9">
                  <c:v>3.3945502652014098E-2</c:v>
                </c:pt>
                <c:pt idx="10">
                  <c:v>4.3957666129762901E-2</c:v>
                </c:pt>
                <c:pt idx="11">
                  <c:v>5.4524989006274699E-2</c:v>
                </c:pt>
                <c:pt idx="12">
                  <c:v>5.5053460268653903E-2</c:v>
                </c:pt>
                <c:pt idx="13">
                  <c:v>5.3950116276827699E-2</c:v>
                </c:pt>
                <c:pt idx="14">
                  <c:v>-5.0442376911987701E-3</c:v>
                </c:pt>
                <c:pt idx="15">
                  <c:v>1.87133266748205E-2</c:v>
                </c:pt>
                <c:pt idx="16">
                  <c:v>3.8756438125176797E-2</c:v>
                </c:pt>
                <c:pt idx="17">
                  <c:v>1.0423827587135301E-2</c:v>
                </c:pt>
                <c:pt idx="18">
                  <c:v>1.53805120689603E-2</c:v>
                </c:pt>
                <c:pt idx="19">
                  <c:v>5.6182304927660402E-2</c:v>
                </c:pt>
                <c:pt idx="20">
                  <c:v>2.3250183567533202E-2</c:v>
                </c:pt>
                <c:pt idx="21">
                  <c:v>2.59770057593884E-2</c:v>
                </c:pt>
                <c:pt idx="22">
                  <c:v>4.6268012580847E-2</c:v>
                </c:pt>
                <c:pt idx="23">
                  <c:v>3.14265462656396E-2</c:v>
                </c:pt>
                <c:pt idx="24">
                  <c:v>1.6514147288076299E-2</c:v>
                </c:pt>
                <c:pt idx="25">
                  <c:v>3.0603819427976698E-3</c:v>
                </c:pt>
                <c:pt idx="26">
                  <c:v>-2.30311112351833E-2</c:v>
                </c:pt>
                <c:pt idx="27">
                  <c:v>1.25703682416298E-2</c:v>
                </c:pt>
                <c:pt idx="28">
                  <c:v>1.6673156112367402E-2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5DDF-4056-8741-8B2D58CD8AB7}"/>
            </c:ext>
          </c:extLst>
        </c:ser>
        <c:ser>
          <c:idx val="1"/>
          <c:order val="1"/>
          <c:tx>
            <c:strRef>
              <c:f>Sheet1!$C$1</c:f>
              <c:strCache>
                <c:ptCount val="1"/>
                <c:pt idx="0">
                  <c:v>Negative</c:v>
                </c:pt>
              </c:strCache>
            </c:strRef>
          </c:tx>
          <c:spPr>
            <a:solidFill>
              <a:srgbClr val="C00000"/>
            </a:solidFill>
          </c:spPr>
          <c:invertIfNegative val="0"/>
          <c:cat>
            <c:numRef>
              <c:f>Sheet1!$A$2:$A$30</c:f>
              <c:numCache>
                <c:formatCode>General</c:formatCode>
                <c:ptCount val="29"/>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numCache>
            </c:numRef>
          </c:cat>
          <c:val>
            <c:numRef>
              <c:f>Sheet1!$C$2:$C$30</c:f>
              <c:numCache>
                <c:formatCode>General</c:formatCode>
                <c:ptCount val="29"/>
                <c:pt idx="0">
                  <c:v>0</c:v>
                </c:pt>
                <c:pt idx="1">
                  <c:v>-2.38117255013734E-2</c:v>
                </c:pt>
                <c:pt idx="2">
                  <c:v>0</c:v>
                </c:pt>
                <c:pt idx="3">
                  <c:v>-8.0755216002264003E-3</c:v>
                </c:pt>
                <c:pt idx="4">
                  <c:v>0</c:v>
                </c:pt>
                <c:pt idx="5">
                  <c:v>-1.04917018776853E-2</c:v>
                </c:pt>
                <c:pt idx="6">
                  <c:v>-1.39796023362337E-3</c:v>
                </c:pt>
                <c:pt idx="7">
                  <c:v>0</c:v>
                </c:pt>
                <c:pt idx="8">
                  <c:v>0</c:v>
                </c:pt>
                <c:pt idx="9">
                  <c:v>0</c:v>
                </c:pt>
                <c:pt idx="10">
                  <c:v>0</c:v>
                </c:pt>
                <c:pt idx="11">
                  <c:v>0</c:v>
                </c:pt>
                <c:pt idx="12">
                  <c:v>0</c:v>
                </c:pt>
                <c:pt idx="13">
                  <c:v>0</c:v>
                </c:pt>
                <c:pt idx="14">
                  <c:v>-5.0442376911987701E-3</c:v>
                </c:pt>
                <c:pt idx="15">
                  <c:v>0</c:v>
                </c:pt>
                <c:pt idx="16">
                  <c:v>0</c:v>
                </c:pt>
                <c:pt idx="17">
                  <c:v>0</c:v>
                </c:pt>
                <c:pt idx="18">
                  <c:v>0</c:v>
                </c:pt>
                <c:pt idx="19">
                  <c:v>0</c:v>
                </c:pt>
                <c:pt idx="20">
                  <c:v>0</c:v>
                </c:pt>
                <c:pt idx="21">
                  <c:v>0</c:v>
                </c:pt>
                <c:pt idx="22">
                  <c:v>0</c:v>
                </c:pt>
                <c:pt idx="23">
                  <c:v>0</c:v>
                </c:pt>
                <c:pt idx="24">
                  <c:v>0</c:v>
                </c:pt>
                <c:pt idx="25">
                  <c:v>0</c:v>
                </c:pt>
                <c:pt idx="26">
                  <c:v>-2.30311112351833E-2</c:v>
                </c:pt>
                <c:pt idx="27">
                  <c:v>0</c:v>
                </c:pt>
                <c:pt idx="28">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5DDF-4056-8741-8B2D58CD8AB7}"/>
            </c:ext>
          </c:extLst>
        </c:ser>
        <c:dLbls>
          <c:showLegendKey val="0"/>
          <c:showVal val="0"/>
          <c:showCatName val="0"/>
          <c:showSerName val="0"/>
          <c:showPercent val="0"/>
          <c:showBubbleSize val="0"/>
        </c:dLbls>
        <c:gapWidth val="24"/>
        <c:overlap val="100"/>
        <c:axId val="404301696"/>
        <c:axId val="404303232"/>
      </c:barChart>
      <c:catAx>
        <c:axId val="404301696"/>
        <c:scaling>
          <c:orientation val="minMax"/>
        </c:scaling>
        <c:delete val="0"/>
        <c:axPos val="b"/>
        <c:numFmt formatCode="General" sourceLinked="1"/>
        <c:majorTickMark val="none"/>
        <c:minorTickMark val="none"/>
        <c:tickLblPos val="low"/>
        <c:crossAx val="404303232"/>
        <c:crosses val="autoZero"/>
        <c:auto val="0"/>
        <c:lblAlgn val="ctr"/>
        <c:lblOffset val="100"/>
        <c:noMultiLvlLbl val="0"/>
      </c:catAx>
      <c:valAx>
        <c:axId val="404303232"/>
        <c:scaling>
          <c:orientation val="minMax"/>
          <c:max val="0.4"/>
          <c:min val="-0.2"/>
        </c:scaling>
        <c:delete val="0"/>
        <c:axPos val="l"/>
        <c:title>
          <c:tx>
            <c:rich>
              <a:bodyPr/>
              <a:lstStyle/>
              <a:p>
                <a:pPr>
                  <a:defRPr/>
                </a:pPr>
                <a:r>
                  <a:rPr lang="en-US"/>
                  <a:t>Premiums</a:t>
                </a:r>
              </a:p>
            </c:rich>
          </c:tx>
          <c:overlay val="0"/>
        </c:title>
        <c:numFmt formatCode="0%" sourceLinked="0"/>
        <c:majorTickMark val="none"/>
        <c:minorTickMark val="none"/>
        <c:tickLblPos val="nextTo"/>
        <c:crossAx val="404301696"/>
        <c:crosses val="autoZero"/>
        <c:crossBetween val="between"/>
        <c:majorUnit val="0.2"/>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pitchFamily="34" charset="0"/>
          <a:cs typeface="Arial" pitchFamily="34" charset="0"/>
        </a:defRPr>
      </a:pPr>
      <a:endParaRPr lang="en-US"/>
    </a:p>
  </c:txPr>
  <c:externalData r:id="rId2">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9928021431E-2"/>
          <c:y val="7.8651688992977142E-2"/>
          <c:w val="0.94534707069396973"/>
          <c:h val="0.86516851186752319"/>
        </c:manualLayout>
      </c:layout>
      <c:barChart>
        <c:barDir val="col"/>
        <c:grouping val="clustered"/>
        <c:varyColors val="0"/>
        <c:ser>
          <c:idx val="0"/>
          <c:order val="0"/>
          <c:tx>
            <c:strRef>
              <c:f>Sheet1!$B$1</c:f>
              <c:strCache>
                <c:ptCount val="1"/>
                <c:pt idx="0">
                  <c:v>EM Price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223-465C-97C5-4554C8270AA9}"/>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223-465C-97C5-4554C8270AA9}"/>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223-465C-97C5-4554C8270AA9}"/>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6223-465C-97C5-4554C8270AA9}"/>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6223-465C-97C5-4554C8270AA9}"/>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6223-465C-97C5-4554C8270AA9}"/>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6223-465C-97C5-4554C8270AA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6223-465C-97C5-4554C8270AA9}"/>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6223-465C-97C5-4554C8270AA9}"/>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6223-465C-97C5-4554C8270AA9}"/>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6223-465C-97C5-4554C8270AA9}"/>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6223-465C-97C5-4554C8270AA9}"/>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6223-465C-97C5-4554C8270AA9}"/>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6223-465C-97C5-4554C8270AA9}"/>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6223-465C-97C5-4554C8270AA9}"/>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6223-465C-97C5-4554C8270AA9}"/>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6223-465C-97C5-4554C8270AA9}"/>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6223-465C-97C5-4554C8270AA9}"/>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6223-465C-97C5-4554C8270AA9}"/>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6223-465C-97C5-4554C8270AA9}"/>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6223-465C-97C5-4554C8270AA9}"/>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6223-465C-97C5-4554C8270AA9}"/>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6223-465C-97C5-4554C8270AA9}"/>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6223-465C-97C5-4554C8270AA9}"/>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6223-465C-97C5-4554C8270AA9}"/>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6223-465C-97C5-4554C8270AA9}"/>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6223-465C-97C5-4554C8270AA9}"/>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6223-465C-97C5-4554C8270AA9}"/>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6223-465C-97C5-4554C8270AA9}"/>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6223-465C-97C5-4554C8270AA9}"/>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6223-465C-97C5-4554C8270AA9}"/>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6223-465C-97C5-4554C8270AA9}"/>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6223-465C-97C5-4554C8270AA9}"/>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6223-465C-97C5-4554C8270AA9}"/>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6223-465C-97C5-4554C8270AA9}"/>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6223-465C-97C5-4554C8270AA9}"/>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6223-465C-97C5-4554C8270AA9}"/>
              </c:ext>
            </c:extLst>
          </c:dPt>
          <c:cat>
            <c:numRef>
              <c:f>Sheet1!$A$2:$A$30</c:f>
              <c:numCache>
                <c:formatCode>General</c:formatCode>
                <c:ptCount val="29"/>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numCache>
            </c:numRef>
          </c:cat>
          <c:val>
            <c:numRef>
              <c:f>Sheet1!$B$2:$B$30</c:f>
              <c:numCache>
                <c:formatCode>General</c:formatCode>
                <c:ptCount val="29"/>
                <c:pt idx="0">
                  <c:v>0.11562176031049499</c:v>
                </c:pt>
                <c:pt idx="1">
                  <c:v>7.73684821435843E-2</c:v>
                </c:pt>
                <c:pt idx="2">
                  <c:v>5.96117469752677E-2</c:v>
                </c:pt>
                <c:pt idx="3">
                  <c:v>0.15378567191402401</c:v>
                </c:pt>
                <c:pt idx="4">
                  <c:v>8.72189626356102E-2</c:v>
                </c:pt>
                <c:pt idx="5">
                  <c:v>5.1156555155492903E-2</c:v>
                </c:pt>
                <c:pt idx="6">
                  <c:v>6.1954373616094703E-2</c:v>
                </c:pt>
                <c:pt idx="7">
                  <c:v>6.8023480776769202E-2</c:v>
                </c:pt>
                <c:pt idx="8">
                  <c:v>5.4490969223882399E-2</c:v>
                </c:pt>
                <c:pt idx="9">
                  <c:v>0.112456669630115</c:v>
                </c:pt>
                <c:pt idx="10">
                  <c:v>0.15071479269435001</c:v>
                </c:pt>
                <c:pt idx="11">
                  <c:v>0.165817878485473</c:v>
                </c:pt>
                <c:pt idx="12">
                  <c:v>0.17028694172824901</c:v>
                </c:pt>
                <c:pt idx="13">
                  <c:v>0.12719521867626299</c:v>
                </c:pt>
                <c:pt idx="14">
                  <c:v>2.8254394139092899E-2</c:v>
                </c:pt>
                <c:pt idx="15">
                  <c:v>3.7640739512366399E-2</c:v>
                </c:pt>
                <c:pt idx="16">
                  <c:v>2.6820460409777699E-2</c:v>
                </c:pt>
                <c:pt idx="17">
                  <c:v>-5.4901819963948395E-4</c:v>
                </c:pt>
                <c:pt idx="18">
                  <c:v>-6.8880879009641802E-3</c:v>
                </c:pt>
                <c:pt idx="19">
                  <c:v>4.8790079795433296E-3</c:v>
                </c:pt>
                <c:pt idx="20">
                  <c:v>-3.2234627049965603E-2</c:v>
                </c:pt>
                <c:pt idx="21">
                  <c:v>-4.7884700550329201E-2</c:v>
                </c:pt>
                <c:pt idx="22">
                  <c:v>-1.13450081127759E-2</c:v>
                </c:pt>
                <c:pt idx="23">
                  <c:v>-3.2858536403109498E-2</c:v>
                </c:pt>
                <c:pt idx="24">
                  <c:v>-4.9053597323633902E-4</c:v>
                </c:pt>
                <c:pt idx="25">
                  <c:v>-1.18654567367431E-2</c:v>
                </c:pt>
                <c:pt idx="26">
                  <c:v>-5.0814992361649401E-2</c:v>
                </c:pt>
                <c:pt idx="27">
                  <c:v>-2.5830047598033298E-2</c:v>
                </c:pt>
                <c:pt idx="28">
                  <c:v>2.9741746918393E-2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6223-465C-97C5-4554C8270AA9}"/>
            </c:ext>
          </c:extLst>
        </c:ser>
        <c:ser>
          <c:idx val="1"/>
          <c:order val="1"/>
          <c:tx>
            <c:strRef>
              <c:f>Sheet1!$C$1</c:f>
              <c:strCache>
                <c:ptCount val="1"/>
                <c:pt idx="0">
                  <c:v>Negative</c:v>
                </c:pt>
              </c:strCache>
            </c:strRef>
          </c:tx>
          <c:spPr>
            <a:solidFill>
              <a:srgbClr val="C00000"/>
            </a:solidFill>
          </c:spPr>
          <c:invertIfNegative val="0"/>
          <c:cat>
            <c:numRef>
              <c:f>Sheet1!$A$2:$A$30</c:f>
              <c:numCache>
                <c:formatCode>General</c:formatCode>
                <c:ptCount val="29"/>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numCache>
            </c:numRef>
          </c:cat>
          <c:val>
            <c:numRef>
              <c:f>Sheet1!$C$2:$C$30</c:f>
              <c:numCache>
                <c:formatCode>General</c:formatCode>
                <c:ptCount val="2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-5.4901819963948395E-4</c:v>
                </c:pt>
                <c:pt idx="18">
                  <c:v>-6.8880879009641802E-3</c:v>
                </c:pt>
                <c:pt idx="19">
                  <c:v>0</c:v>
                </c:pt>
                <c:pt idx="20">
                  <c:v>-3.2234627049965603E-2</c:v>
                </c:pt>
                <c:pt idx="21">
                  <c:v>-4.7884700550329201E-2</c:v>
                </c:pt>
                <c:pt idx="22">
                  <c:v>-1.13450081127759E-2</c:v>
                </c:pt>
                <c:pt idx="23">
                  <c:v>-3.2858536403109498E-2</c:v>
                </c:pt>
                <c:pt idx="24">
                  <c:v>-4.9053597323633902E-4</c:v>
                </c:pt>
                <c:pt idx="25">
                  <c:v>-1.18654567367431E-2</c:v>
                </c:pt>
                <c:pt idx="26">
                  <c:v>-5.0814992361649401E-2</c:v>
                </c:pt>
                <c:pt idx="27">
                  <c:v>-2.5830047598033298E-2</c:v>
                </c:pt>
                <c:pt idx="28">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6223-465C-97C5-4554C8270AA9}"/>
            </c:ext>
          </c:extLst>
        </c:ser>
        <c:dLbls>
          <c:showLegendKey val="0"/>
          <c:showVal val="0"/>
          <c:showCatName val="0"/>
          <c:showSerName val="0"/>
          <c:showPercent val="0"/>
          <c:showBubbleSize val="0"/>
        </c:dLbls>
        <c:gapWidth val="24"/>
        <c:overlap val="100"/>
        <c:axId val="404301696"/>
        <c:axId val="404303232"/>
      </c:barChart>
      <c:catAx>
        <c:axId val="404301696"/>
        <c:scaling>
          <c:orientation val="minMax"/>
        </c:scaling>
        <c:delete val="0"/>
        <c:axPos val="b"/>
        <c:numFmt formatCode="General" sourceLinked="1"/>
        <c:majorTickMark val="none"/>
        <c:minorTickMark val="none"/>
        <c:tickLblPos val="low"/>
        <c:crossAx val="404303232"/>
        <c:crosses val="autoZero"/>
        <c:auto val="0"/>
        <c:lblAlgn val="ctr"/>
        <c:lblOffset val="100"/>
        <c:noMultiLvlLbl val="0"/>
      </c:catAx>
      <c:valAx>
        <c:axId val="404303232"/>
        <c:scaling>
          <c:orientation val="minMax"/>
          <c:max val="0.4"/>
          <c:min val="-0.2"/>
        </c:scaling>
        <c:delete val="0"/>
        <c:axPos val="l"/>
        <c:title>
          <c:tx>
            <c:rich>
              <a:bodyPr/>
              <a:lstStyle/>
              <a:p>
                <a:pPr>
                  <a:defRPr/>
                </a:pPr>
                <a:r>
                  <a:rPr lang="en-US"/>
                  <a:t>Premiums</a:t>
                </a:r>
              </a:p>
            </c:rich>
          </c:tx>
          <c:overlay val="0"/>
        </c:title>
        <c:numFmt formatCode="0%" sourceLinked="0"/>
        <c:majorTickMark val="none"/>
        <c:minorTickMark val="none"/>
        <c:tickLblPos val="nextTo"/>
        <c:crossAx val="404301696"/>
        <c:crosses val="autoZero"/>
        <c:crossBetween val="between"/>
        <c:majorUnit val="0.2"/>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pitchFamily="34" charset="0"/>
          <a:cs typeface="Arial" pitchFamily="34" charset="0"/>
        </a:defRPr>
      </a:pPr>
      <a:endParaRPr lang="en-US"/>
    </a:p>
  </c:txPr>
  <c:externalData r:id="rId2">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9928021431E-2"/>
          <c:y val="7.8651688992977142E-2"/>
          <c:w val="0.94534707069396973"/>
          <c:h val="0.86516851186752319"/>
        </c:manualLayout>
      </c:layout>
      <c:barChart>
        <c:barDir val="col"/>
        <c:grouping val="clustered"/>
        <c:varyColors val="0"/>
        <c:ser>
          <c:idx val="0"/>
          <c:order val="0"/>
          <c:tx>
            <c:strRef>
              <c:f>Sheet1!$B$1</c:f>
              <c:strCache>
                <c:ptCount val="1"/>
                <c:pt idx="0">
                  <c:v>EM Prof 5yr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425-4C31-B65F-B1E8225CA7CE}"/>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425-4C31-B65F-B1E8225CA7CE}"/>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425-4C31-B65F-B1E8225CA7CE}"/>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8425-4C31-B65F-B1E8225CA7CE}"/>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8425-4C31-B65F-B1E8225CA7CE}"/>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8425-4C31-B65F-B1E8225CA7CE}"/>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8425-4C31-B65F-B1E8225CA7C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8425-4C31-B65F-B1E8225CA7CE}"/>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8425-4C31-B65F-B1E8225CA7CE}"/>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8425-4C31-B65F-B1E8225CA7CE}"/>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8425-4C31-B65F-B1E8225CA7CE}"/>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8425-4C31-B65F-B1E8225CA7CE}"/>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8425-4C31-B65F-B1E8225CA7CE}"/>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8425-4C31-B65F-B1E8225CA7CE}"/>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8425-4C31-B65F-B1E8225CA7CE}"/>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8425-4C31-B65F-B1E8225CA7CE}"/>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8425-4C31-B65F-B1E8225CA7CE}"/>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8425-4C31-B65F-B1E8225CA7CE}"/>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8425-4C31-B65F-B1E8225CA7CE}"/>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8425-4C31-B65F-B1E8225CA7CE}"/>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8425-4C31-B65F-B1E8225CA7CE}"/>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8425-4C31-B65F-B1E8225CA7CE}"/>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8425-4C31-B65F-B1E8225CA7CE}"/>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8425-4C31-B65F-B1E8225CA7CE}"/>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8425-4C31-B65F-B1E8225CA7CE}"/>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8425-4C31-B65F-B1E8225CA7CE}"/>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8425-4C31-B65F-B1E8225CA7CE}"/>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8425-4C31-B65F-B1E8225CA7CE}"/>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8425-4C31-B65F-B1E8225CA7CE}"/>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8425-4C31-B65F-B1E8225CA7CE}"/>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8425-4C31-B65F-B1E8225CA7CE}"/>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8425-4C31-B65F-B1E8225CA7CE}"/>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8425-4C31-B65F-B1E8225CA7CE}"/>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8425-4C31-B65F-B1E8225CA7CE}"/>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8425-4C31-B65F-B1E8225CA7CE}"/>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8425-4C31-B65F-B1E8225CA7CE}"/>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8425-4C31-B65F-B1E8225CA7CE}"/>
              </c:ext>
            </c:extLst>
          </c:dPt>
          <c:cat>
            <c:numRef>
              <c:f>Sheet1!$A$2:$A$30</c:f>
              <c:numCache>
                <c:formatCode>General</c:formatCode>
                <c:ptCount val="29"/>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numCache>
            </c:numRef>
          </c:cat>
          <c:val>
            <c:numRef>
              <c:f>Sheet1!$B$2:$B$30</c:f>
              <c:numCache>
                <c:formatCode>General</c:formatCode>
                <c:ptCount val="29"/>
                <c:pt idx="1">
                  <c:v>5.5127988627518901E-2</c:v>
                </c:pt>
                <c:pt idx="2">
                  <c:v>4.2857789280701403E-3</c:v>
                </c:pt>
                <c:pt idx="3">
                  <c:v>-2.3386962801971799E-2</c:v>
                </c:pt>
                <c:pt idx="4">
                  <c:v>3.7614109904453998E-2</c:v>
                </c:pt>
                <c:pt idx="5">
                  <c:v>6.4194132120252698E-2</c:v>
                </c:pt>
                <c:pt idx="6">
                  <c:v>7.5760519045764405E-2</c:v>
                </c:pt>
                <c:pt idx="7">
                  <c:v>8.5686426840695398E-2</c:v>
                </c:pt>
                <c:pt idx="8">
                  <c:v>8.7078863725279995E-2</c:v>
                </c:pt>
                <c:pt idx="9">
                  <c:v>7.3533095872994905E-2</c:v>
                </c:pt>
                <c:pt idx="10">
                  <c:v>4.4198880411092697E-2</c:v>
                </c:pt>
                <c:pt idx="11">
                  <c:v>5.6761902154149899E-3</c:v>
                </c:pt>
                <c:pt idx="12">
                  <c:v>-2.61434406099963E-2</c:v>
                </c:pt>
                <c:pt idx="13">
                  <c:v>-1.7267115766684198E-2</c:v>
                </c:pt>
                <c:pt idx="14">
                  <c:v>2.97309979292553E-2</c:v>
                </c:pt>
                <c:pt idx="15">
                  <c:v>1.29010494571653E-2</c:v>
                </c:pt>
                <c:pt idx="16">
                  <c:v>2.4670991981580199E-2</c:v>
                </c:pt>
                <c:pt idx="17">
                  <c:v>6.4253650078161806E-2</c:v>
                </c:pt>
                <c:pt idx="18">
                  <c:v>6.3492566189110394E-2</c:v>
                </c:pt>
                <c:pt idx="19">
                  <c:v>3.04524387903491E-2</c:v>
                </c:pt>
                <c:pt idx="20">
                  <c:v>6.9204277626100305E-2</c:v>
                </c:pt>
                <c:pt idx="21">
                  <c:v>6.23379735004784E-2</c:v>
                </c:pt>
                <c:pt idx="22">
                  <c:v>2.4911748149041301E-2</c:v>
                </c:pt>
                <c:pt idx="23">
                  <c:v>2.96473424888559E-2</c:v>
                </c:pt>
                <c:pt idx="24">
                  <c:v>3.0756038130884199E-2</c:v>
                </c:pt>
                <c:pt idx="25">
                  <c:v>2.2716709519695E-2</c:v>
                </c:pt>
                <c:pt idx="26">
                  <c:v>2.65830316730504E-2</c:v>
                </c:pt>
                <c:pt idx="27">
                  <c:v>4.0540210371255103E-2</c:v>
                </c:pt>
                <c:pt idx="28">
                  <c:v>1.55608985546489E-2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8425-4C31-B65F-B1E8225CA7CE}"/>
            </c:ext>
          </c:extLst>
        </c:ser>
        <c:ser>
          <c:idx val="1"/>
          <c:order val="1"/>
          <c:tx>
            <c:strRef>
              <c:f>Sheet1!$C$1</c:f>
              <c:strCache>
                <c:ptCount val="1"/>
                <c:pt idx="0">
                  <c:v>Negative</c:v>
                </c:pt>
              </c:strCache>
            </c:strRef>
          </c:tx>
          <c:spPr>
            <a:solidFill>
              <a:srgbClr val="C00000"/>
            </a:solidFill>
          </c:spPr>
          <c:invertIfNegative val="0"/>
          <c:cat>
            <c:numRef>
              <c:f>Sheet1!$A$2:$A$30</c:f>
              <c:numCache>
                <c:formatCode>General</c:formatCode>
                <c:ptCount val="29"/>
                <c:pt idx="0">
                  <c:v>1994</c:v>
                </c:pt>
                <c:pt idx="1">
                  <c:v>1995</c:v>
                </c:pt>
                <c:pt idx="2">
                  <c:v>1996</c:v>
                </c:pt>
                <c:pt idx="3">
                  <c:v>1997</c:v>
                </c:pt>
                <c:pt idx="4">
                  <c:v>1998</c:v>
                </c:pt>
                <c:pt idx="5">
                  <c:v>1999</c:v>
                </c:pt>
                <c:pt idx="6">
                  <c:v>2000</c:v>
                </c:pt>
                <c:pt idx="7">
                  <c:v>2001</c:v>
                </c:pt>
                <c:pt idx="8">
                  <c:v>2002</c:v>
                </c:pt>
                <c:pt idx="9">
                  <c:v>2003</c:v>
                </c:pt>
                <c:pt idx="10">
                  <c:v>2004</c:v>
                </c:pt>
                <c:pt idx="11">
                  <c:v>2005</c:v>
                </c:pt>
                <c:pt idx="12">
                  <c:v>2006</c:v>
                </c:pt>
                <c:pt idx="13">
                  <c:v>2007</c:v>
                </c:pt>
                <c:pt idx="14">
                  <c:v>2008</c:v>
                </c:pt>
                <c:pt idx="15">
                  <c:v>2009</c:v>
                </c:pt>
                <c:pt idx="16">
                  <c:v>2010</c:v>
                </c:pt>
                <c:pt idx="17">
                  <c:v>2011</c:v>
                </c:pt>
                <c:pt idx="18">
                  <c:v>2012</c:v>
                </c:pt>
                <c:pt idx="19">
                  <c:v>2013</c:v>
                </c:pt>
                <c:pt idx="20">
                  <c:v>2014</c:v>
                </c:pt>
                <c:pt idx="21">
                  <c:v>2015</c:v>
                </c:pt>
                <c:pt idx="22">
                  <c:v>2016</c:v>
                </c:pt>
                <c:pt idx="23">
                  <c:v>2017</c:v>
                </c:pt>
                <c:pt idx="24">
                  <c:v>2018</c:v>
                </c:pt>
                <c:pt idx="25">
                  <c:v>2019</c:v>
                </c:pt>
                <c:pt idx="26">
                  <c:v>2020</c:v>
                </c:pt>
                <c:pt idx="27">
                  <c:v>2021</c:v>
                </c:pt>
                <c:pt idx="28">
                  <c:v>2022</c:v>
                </c:pt>
              </c:numCache>
            </c:numRef>
          </c:cat>
          <c:val>
            <c:numRef>
              <c:f>Sheet1!$C$2:$C$30</c:f>
              <c:numCache>
                <c:formatCode>General</c:formatCode>
                <c:ptCount val="29"/>
                <c:pt idx="0">
                  <c:v>0</c:v>
                </c:pt>
                <c:pt idx="1">
                  <c:v>0</c:v>
                </c:pt>
                <c:pt idx="2">
                  <c:v>0</c:v>
                </c:pt>
                <c:pt idx="3">
                  <c:v>-2.3386962801971799E-2</c:v>
                </c:pt>
                <c:pt idx="4">
                  <c:v>0</c:v>
                </c:pt>
                <c:pt idx="5">
                  <c:v>0</c:v>
                </c:pt>
                <c:pt idx="6">
                  <c:v>0</c:v>
                </c:pt>
                <c:pt idx="7">
                  <c:v>0</c:v>
                </c:pt>
                <c:pt idx="8">
                  <c:v>0</c:v>
                </c:pt>
                <c:pt idx="9">
                  <c:v>0</c:v>
                </c:pt>
                <c:pt idx="10">
                  <c:v>0</c:v>
                </c:pt>
                <c:pt idx="11">
                  <c:v>0</c:v>
                </c:pt>
                <c:pt idx="12">
                  <c:v>-2.61434406099963E-2</c:v>
                </c:pt>
                <c:pt idx="13">
                  <c:v>-1.7267115766684198E-2</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8425-4C31-B65F-B1E8225CA7CE}"/>
            </c:ext>
          </c:extLst>
        </c:ser>
        <c:dLbls>
          <c:showLegendKey val="0"/>
          <c:showVal val="0"/>
          <c:showCatName val="0"/>
          <c:showSerName val="0"/>
          <c:showPercent val="0"/>
          <c:showBubbleSize val="0"/>
        </c:dLbls>
        <c:gapWidth val="24"/>
        <c:overlap val="100"/>
        <c:axId val="404301696"/>
        <c:axId val="404303232"/>
      </c:barChart>
      <c:catAx>
        <c:axId val="404301696"/>
        <c:scaling>
          <c:orientation val="minMax"/>
        </c:scaling>
        <c:delete val="0"/>
        <c:axPos val="b"/>
        <c:numFmt formatCode="General" sourceLinked="1"/>
        <c:majorTickMark val="none"/>
        <c:minorTickMark val="none"/>
        <c:tickLblPos val="low"/>
        <c:crossAx val="404303232"/>
        <c:crosses val="autoZero"/>
        <c:auto val="0"/>
        <c:lblAlgn val="ctr"/>
        <c:lblOffset val="100"/>
        <c:noMultiLvlLbl val="0"/>
      </c:catAx>
      <c:valAx>
        <c:axId val="404303232"/>
        <c:scaling>
          <c:orientation val="minMax"/>
          <c:max val="0.4"/>
          <c:min val="-0.2"/>
        </c:scaling>
        <c:delete val="0"/>
        <c:axPos val="l"/>
        <c:title>
          <c:tx>
            <c:rich>
              <a:bodyPr/>
              <a:lstStyle/>
              <a:p>
                <a:pPr>
                  <a:defRPr/>
                </a:pPr>
                <a:r>
                  <a:rPr lang="en-US"/>
                  <a:t>Premiums</a:t>
                </a:r>
              </a:p>
            </c:rich>
          </c:tx>
          <c:overlay val="0"/>
        </c:title>
        <c:numFmt formatCode="0%" sourceLinked="0"/>
        <c:majorTickMark val="none"/>
        <c:minorTickMark val="none"/>
        <c:tickLblPos val="nextTo"/>
        <c:crossAx val="404301696"/>
        <c:crosses val="autoZero"/>
        <c:crossBetween val="between"/>
        <c:majorUnit val="0.2"/>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pitchFamily="34" charset="0"/>
          <a:cs typeface="Arial" pitchFamily="34" charset="0"/>
        </a:defRPr>
      </a:pPr>
      <a:endParaRPr lang="en-US"/>
    </a:p>
  </c:txPr>
  <c:externalData r:id="rId2">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barChart>
        <c:barDir val="col"/>
        <c:grouping val="clustered"/>
        <c:varyColors val="0"/>
        <c:ser>
          <c:idx val="0"/>
          <c:order val="0"/>
          <c:tx>
            <c:strRef>
              <c:f>Sheet1!$B$1</c:f>
              <c:strCache>
                <c:ptCount val="1"/>
                <c:pt idx="0">
                  <c:v>EM Market 5yr</c:v>
                </c:pt>
              </c:strCache>
            </c:strRef>
          </c:tx>
          <c:spPr>
            <a:solidFill>
              <a:srgbClr val="109CBF"/>
            </a:solidFill>
            <a:ln>
              <a:noFill/>
            </a:ln>
          </c:spPr>
          <c:invertIfNegative val="1"/>
          <c:dPt>
            <c:idx val="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4D67-4168-80DA-F10195354DE6}"/>
              </c:ext>
            </c:extLst>
          </c:dPt>
          <c:dPt>
            <c:idx val="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D67-4168-80DA-F10195354DE6}"/>
              </c:ext>
            </c:extLst>
          </c:dPt>
          <c:dPt>
            <c:idx val="1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4D67-4168-80DA-F10195354DE6}"/>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D67-4168-80DA-F10195354DE6}"/>
              </c:ext>
            </c:extLst>
          </c:dPt>
          <c:dPt>
            <c:idx val="16"/>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D67-4168-80DA-F10195354DE6}"/>
              </c:ext>
            </c:extLst>
          </c:dPt>
          <c:dPt>
            <c:idx val="18"/>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D67-4168-80DA-F10195354DE6}"/>
              </c:ext>
            </c:extLst>
          </c:dPt>
          <c:dPt>
            <c:idx val="1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D67-4168-80DA-F10195354DE6}"/>
              </c:ext>
            </c:extLst>
          </c:dPt>
          <c:dPt>
            <c:idx val="2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4D67-4168-80DA-F10195354DE6}"/>
              </c:ext>
            </c:extLst>
          </c:dPt>
          <c:dPt>
            <c:idx val="22"/>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4D67-4168-80DA-F10195354DE6}"/>
              </c:ext>
            </c:extLst>
          </c:dPt>
          <c:dPt>
            <c:idx val="2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4D67-4168-80DA-F10195354DE6}"/>
              </c:ext>
            </c:extLst>
          </c:dPt>
          <c:dPt>
            <c:idx val="2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4D67-4168-80DA-F10195354DE6}"/>
              </c:ext>
            </c:extLst>
          </c:dPt>
          <c:dPt>
            <c:idx val="2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4D67-4168-80DA-F10195354DE6}"/>
              </c:ext>
            </c:extLst>
          </c:dPt>
          <c:dPt>
            <c:idx val="31"/>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4D67-4168-80DA-F10195354DE6}"/>
              </c:ext>
            </c:extLst>
          </c:dPt>
          <c:dPt>
            <c:idx val="3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4D67-4168-80DA-F10195354DE6}"/>
              </c:ext>
            </c:extLst>
          </c:dPt>
          <c:dPt>
            <c:idx val="37"/>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4D67-4168-80DA-F10195354DE6}"/>
              </c:ext>
            </c:extLst>
          </c:dPt>
          <c:dPt>
            <c:idx val="39"/>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4D67-4168-80DA-F10195354DE6}"/>
              </c:ext>
            </c:extLst>
          </c:dPt>
          <c:dPt>
            <c:idx val="40"/>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4D67-4168-80DA-F10195354DE6}"/>
              </c:ext>
            </c:extLst>
          </c:dPt>
          <c:dPt>
            <c:idx val="4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4D67-4168-80DA-F10195354DE6}"/>
              </c:ext>
            </c:extLst>
          </c:dPt>
          <c:dPt>
            <c:idx val="63"/>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4D67-4168-80DA-F10195354DE6}"/>
              </c:ext>
            </c:extLst>
          </c:dPt>
          <c:dPt>
            <c:idx val="64"/>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4D67-4168-80DA-F10195354DE6}"/>
              </c:ext>
            </c:extLst>
          </c:dPt>
          <c:dPt>
            <c:idx val="65"/>
            <c:invertIfNegative val="1"/>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4D67-4168-80DA-F10195354DE6}"/>
              </c:ext>
            </c:extLst>
          </c:dPt>
          <c:cat>
            <c:numRef>
              <c:f>Sheet1!$A$2:$A$30</c:f>
              <c:numCache>
                <c:formatCode>General</c:formatCode>
                <c:ptCount val="29"/>
                <c:pt idx="0">
                  <c:v>1994</c:v>
                </c:pt>
                <c:pt idx="6">
                  <c:v>2000</c:v>
                </c:pt>
                <c:pt idx="11">
                  <c:v>2005</c:v>
                </c:pt>
                <c:pt idx="16">
                  <c:v>2010</c:v>
                </c:pt>
                <c:pt idx="21">
                  <c:v>2015</c:v>
                </c:pt>
                <c:pt idx="26">
                  <c:v>2020</c:v>
                </c:pt>
                <c:pt idx="28">
                  <c:v>2022</c:v>
                </c:pt>
              </c:numCache>
            </c:numRef>
          </c:cat>
          <c:val>
            <c:numRef>
              <c:f>Sheet1!$B$2:$B$30</c:f>
              <c:numCache>
                <c:formatCode>0.00%</c:formatCode>
                <c:ptCount val="29"/>
                <c:pt idx="0">
                  <c:v>0.13038675783318501</c:v>
                </c:pt>
                <c:pt idx="1">
                  <c:v>0.13546442533532199</c:v>
                </c:pt>
                <c:pt idx="2">
                  <c:v>8.3872350613387395E-2</c:v>
                </c:pt>
                <c:pt idx="3">
                  <c:v>3.4748232873652397E-2</c:v>
                </c:pt>
                <c:pt idx="4">
                  <c:v>-0.14138452578781199</c:v>
                </c:pt>
                <c:pt idx="5">
                  <c:v>-2.3240692453437399E-2</c:v>
                </c:pt>
                <c:pt idx="6">
                  <c:v>-9.0053574839793704E-2</c:v>
                </c:pt>
                <c:pt idx="7">
                  <c:v>-0.10867174823180201</c:v>
                </c:pt>
                <c:pt idx="8">
                  <c:v>-8.1948562980566894E-2</c:v>
                </c:pt>
                <c:pt idx="9">
                  <c:v>6.3694960329208697E-2</c:v>
                </c:pt>
                <c:pt idx="10">
                  <c:v>1.8998214825131501E-2</c:v>
                </c:pt>
                <c:pt idx="11">
                  <c:v>0.18036609774618201</c:v>
                </c:pt>
                <c:pt idx="12">
                  <c:v>0.25603313387608001</c:v>
                </c:pt>
                <c:pt idx="13">
                  <c:v>0.35788975578604298</c:v>
                </c:pt>
                <c:pt idx="14">
                  <c:v>5.7972540254007901E-2</c:v>
                </c:pt>
                <c:pt idx="15">
                  <c:v>0.13691189244097501</c:v>
                </c:pt>
                <c:pt idx="16">
                  <c:v>0.118909329582087</c:v>
                </c:pt>
                <c:pt idx="17">
                  <c:v>2.0390003937609001E-2</c:v>
                </c:pt>
                <c:pt idx="18">
                  <c:v>-3.6744585285035701E-3</c:v>
                </c:pt>
                <c:pt idx="19">
                  <c:v>0.16645500120852599</c:v>
                </c:pt>
                <c:pt idx="20">
                  <c:v>3.5047944475654E-2</c:v>
                </c:pt>
                <c:pt idx="21">
                  <c:v>-2.9526963410126401E-2</c:v>
                </c:pt>
                <c:pt idx="22">
                  <c:v>3.1632804011268299E-2</c:v>
                </c:pt>
                <c:pt idx="23">
                  <c:v>5.69984053330643E-2</c:v>
                </c:pt>
                <c:pt idx="24">
                  <c:v>2.2046600286144399E-2</c:v>
                </c:pt>
                <c:pt idx="25">
                  <c:v>5.0320245682122101E-2</c:v>
                </c:pt>
                <c:pt idx="26">
                  <c:v>0.11165424058164899</c:v>
                </c:pt>
                <c:pt idx="27">
                  <c:v>9.4959661409843396E-2</c:v>
                </c:pt>
                <c:pt idx="28">
                  <c:v>-1.1981997322592799E-2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c14:spPr>
              </c14:invertSolidFillFmt>
            </c:ext>
            <c:ext xmlns:c16="http://schemas.microsoft.com/office/drawing/2014/chart" uri="{C3380CC4-5D6E-409C-BE32-E72D297353CC}">
              <c16:uniqueId val="{00000017-4D67-4168-80DA-F10195354DE6}"/>
            </c:ext>
          </c:extLst>
        </c:ser>
        <c:dLbls>
          <c:showLegendKey val="0"/>
          <c:showVal val="0"/>
          <c:showCatName val="0"/>
          <c:showSerName val="0"/>
          <c:showPercent val="0"/>
          <c:showBubbleSize val="0"/>
        </c:dLbls>
        <c:gapWidth val="24"/>
        <c:overlap val="100"/>
        <c:axId val="41708928"/>
        <c:axId val="41723008"/>
      </c:barChart>
      <c:catAx>
        <c:axId val="41708928"/>
        <c:scaling>
          <c:orientation val="minMax"/>
        </c:scaling>
        <c:delete val="0"/>
        <c:axPos val="b"/>
        <c:numFmt formatCode="General" sourceLinked="0"/>
        <c:majorTickMark val="out"/>
        <c:minorTickMark val="none"/>
        <c:tickLblPos val="low"/>
        <c:crossAx val="41723008"/>
        <c:crosses val="autoZero"/>
        <c:auto val="0"/>
        <c:lblAlgn val="ctr"/>
        <c:lblOffset val="100"/>
        <c:noMultiLvlLbl val="1"/>
      </c:catAx>
      <c:valAx>
        <c:axId val="41723008"/>
        <c:scaling>
          <c:orientation val="minMax"/>
          <c:max val="0.4"/>
          <c:min val="-0.2"/>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5.000000000000001E-2"/>
        <c:minorUnit val="3.0000000000000006E-2"/>
      </c:valAx>
    </c:plotArea>
    <c:plotVisOnly val="1"/>
    <c:dispBlanksAs val="gap"/>
    <c:showDLblsOverMax val="0"/>
  </c:chart>
  <c:txPr>
    <a:bodyPr/>
    <a:lstStyle/>
    <a:p>
      <a:pPr>
        <a:defRPr sz="900" smtId="4294967295">
          <a:solidFill>
            <a:schemeClr val="tx1"/>
          </a:solidFill>
          <a:latin typeface="Arial" pitchFamily="34" charset="0"/>
          <a:cs typeface="Arial" pitchFamily="34" charset="0"/>
        </a:defRPr>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barChart>
        <c:barDir val="col"/>
        <c:grouping val="clustered"/>
        <c:varyColors val="0"/>
        <c:ser>
          <c:idx val="0"/>
          <c:order val="0"/>
          <c:tx>
            <c:strRef>
              <c:f>Sheet1!$B$1</c:f>
              <c:strCache>
                <c:ptCount val="1"/>
                <c:pt idx="0">
                  <c:v>EM Size 5yr</c:v>
                </c:pt>
              </c:strCache>
            </c:strRef>
          </c:tx>
          <c:spPr>
            <a:solidFill>
              <a:srgbClr val="109CBF"/>
            </a:solidFill>
            <a:ln>
              <a:noFill/>
            </a:ln>
          </c:spPr>
          <c:invertIfNegative val="0"/>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E047-4607-8B7D-348497556371}"/>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047-4607-8B7D-348497556371}"/>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E047-4607-8B7D-348497556371}"/>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047-4607-8B7D-348497556371}"/>
              </c:ext>
            </c:extLst>
          </c:dPt>
          <c:dPt>
            <c:idx val="1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E047-4607-8B7D-348497556371}"/>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047-4607-8B7D-348497556371}"/>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E047-4607-8B7D-348497556371}"/>
              </c:ext>
            </c:extLst>
          </c:dPt>
          <c:dPt>
            <c:idx val="2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E047-4607-8B7D-348497556371}"/>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E047-4607-8B7D-348497556371}"/>
              </c:ext>
            </c:extLst>
          </c:dPt>
          <c:dPt>
            <c:idx val="2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E047-4607-8B7D-348497556371}"/>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E047-4607-8B7D-348497556371}"/>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E047-4607-8B7D-348497556371}"/>
              </c:ext>
            </c:extLst>
          </c:dPt>
          <c:dPt>
            <c:idx val="3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E047-4607-8B7D-348497556371}"/>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E047-4607-8B7D-348497556371}"/>
              </c:ext>
            </c:extLst>
          </c:dPt>
          <c:dPt>
            <c:idx val="3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E047-4607-8B7D-348497556371}"/>
              </c:ext>
            </c:extLst>
          </c:dPt>
          <c:dPt>
            <c:idx val="3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E047-4607-8B7D-348497556371}"/>
              </c:ext>
            </c:extLst>
          </c:dPt>
          <c:dPt>
            <c:idx val="4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E047-4607-8B7D-348497556371}"/>
              </c:ext>
            </c:extLst>
          </c:dPt>
          <c:dPt>
            <c:idx val="4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E047-4607-8B7D-348497556371}"/>
              </c:ext>
            </c:extLst>
          </c:dPt>
          <c:dPt>
            <c:idx val="6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E047-4607-8B7D-348497556371}"/>
              </c:ext>
            </c:extLst>
          </c:dPt>
          <c:dPt>
            <c:idx val="6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E047-4607-8B7D-348497556371}"/>
              </c:ext>
            </c:extLst>
          </c:dPt>
          <c:dPt>
            <c:idx val="6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E047-4607-8B7D-348497556371}"/>
              </c:ext>
            </c:extLst>
          </c:dPt>
          <c:cat>
            <c:numRef>
              <c:f>Sheet1!$A$2:$A$30</c:f>
              <c:numCache>
                <c:formatCode>General</c:formatCode>
                <c:ptCount val="29"/>
                <c:pt idx="0">
                  <c:v>1994</c:v>
                </c:pt>
                <c:pt idx="6">
                  <c:v>2000</c:v>
                </c:pt>
                <c:pt idx="11">
                  <c:v>2005</c:v>
                </c:pt>
                <c:pt idx="16">
                  <c:v>2010</c:v>
                </c:pt>
                <c:pt idx="21">
                  <c:v>2015</c:v>
                </c:pt>
                <c:pt idx="26">
                  <c:v>2020</c:v>
                </c:pt>
                <c:pt idx="28">
                  <c:v>2022</c:v>
                </c:pt>
              </c:numCache>
            </c:numRef>
          </c:cat>
          <c:val>
            <c:numRef>
              <c:f>Sheet1!$B$2:$B$30</c:f>
              <c:numCache>
                <c:formatCode>0.00%</c:formatCode>
                <c:ptCount val="29"/>
                <c:pt idx="0">
                  <c:v>6.0296713608808603E-2</c:v>
                </c:pt>
                <c:pt idx="1">
                  <c:v>-2.38117255013734E-2</c:v>
                </c:pt>
                <c:pt idx="2">
                  <c:v>7.1461061310851299E-3</c:v>
                </c:pt>
                <c:pt idx="3">
                  <c:v>-8.0755216002264003E-3</c:v>
                </c:pt>
                <c:pt idx="4">
                  <c:v>4.1730661195795698E-3</c:v>
                </c:pt>
                <c:pt idx="5">
                  <c:v>-1.04917018776853E-2</c:v>
                </c:pt>
                <c:pt idx="6">
                  <c:v>-1.39796023362337E-3</c:v>
                </c:pt>
                <c:pt idx="7">
                  <c:v>4.97743451109889E-3</c:v>
                </c:pt>
                <c:pt idx="8">
                  <c:v>2.5099792144886598E-2</c:v>
                </c:pt>
                <c:pt idx="9">
                  <c:v>3.3945502652014098E-2</c:v>
                </c:pt>
                <c:pt idx="10">
                  <c:v>4.3957666129762901E-2</c:v>
                </c:pt>
                <c:pt idx="11">
                  <c:v>5.4524989006274699E-2</c:v>
                </c:pt>
                <c:pt idx="12">
                  <c:v>5.5053460268653903E-2</c:v>
                </c:pt>
                <c:pt idx="13">
                  <c:v>5.3950116276827699E-2</c:v>
                </c:pt>
                <c:pt idx="14">
                  <c:v>-5.0442376911987701E-3</c:v>
                </c:pt>
                <c:pt idx="15">
                  <c:v>1.87133266748205E-2</c:v>
                </c:pt>
                <c:pt idx="16">
                  <c:v>3.8756438125176797E-2</c:v>
                </c:pt>
                <c:pt idx="17">
                  <c:v>1.0423827587135301E-2</c:v>
                </c:pt>
                <c:pt idx="18">
                  <c:v>1.53805120689603E-2</c:v>
                </c:pt>
                <c:pt idx="19">
                  <c:v>5.6182304927660402E-2</c:v>
                </c:pt>
                <c:pt idx="20">
                  <c:v>2.3250183567533202E-2</c:v>
                </c:pt>
                <c:pt idx="21">
                  <c:v>2.59770057593884E-2</c:v>
                </c:pt>
                <c:pt idx="22">
                  <c:v>4.6268012580847E-2</c:v>
                </c:pt>
                <c:pt idx="23">
                  <c:v>3.14265462656396E-2</c:v>
                </c:pt>
                <c:pt idx="24">
                  <c:v>1.6514147288076299E-2</c:v>
                </c:pt>
                <c:pt idx="25">
                  <c:v>3.0603819427976698E-3</c:v>
                </c:pt>
                <c:pt idx="26">
                  <c:v>-2.30311112351833E-2</c:v>
                </c:pt>
                <c:pt idx="27">
                  <c:v>1.25703682416298E-2</c:v>
                </c:pt>
                <c:pt idx="28">
                  <c:v>1.6673156112367402E-2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E047-4607-8B7D-348497556371}"/>
            </c:ext>
          </c:extLst>
        </c:ser>
        <c:ser>
          <c:idx val="1"/>
          <c:order val="1"/>
          <c:tx>
            <c:strRef>
              <c:f>Sheet1!$C$1</c:f>
              <c:strCache>
                <c:ptCount val="1"/>
                <c:pt idx="0">
                  <c:v>Negative</c:v>
                </c:pt>
              </c:strCache>
            </c:strRef>
          </c:tx>
          <c:spPr>
            <a:solidFill>
              <a:srgbClr val="C00000"/>
            </a:solidFill>
          </c:spPr>
          <c:invertIfNegative val="0"/>
          <c:cat>
            <c:numRef>
              <c:f>Sheet1!$A$2:$A$30</c:f>
              <c:numCache>
                <c:formatCode>General</c:formatCode>
                <c:ptCount val="29"/>
                <c:pt idx="0">
                  <c:v>1994</c:v>
                </c:pt>
                <c:pt idx="6">
                  <c:v>2000</c:v>
                </c:pt>
                <c:pt idx="11">
                  <c:v>2005</c:v>
                </c:pt>
                <c:pt idx="16">
                  <c:v>2010</c:v>
                </c:pt>
                <c:pt idx="21">
                  <c:v>2015</c:v>
                </c:pt>
                <c:pt idx="26">
                  <c:v>2020</c:v>
                </c:pt>
                <c:pt idx="28">
                  <c:v>2022</c:v>
                </c:pt>
              </c:numCache>
            </c:numRef>
          </c:cat>
          <c:val>
            <c:numRef>
              <c:f>Sheet1!$C$2:$C$30</c:f>
              <c:numCache>
                <c:formatCode>0.00%</c:formatCode>
                <c:ptCount val="29"/>
                <c:pt idx="0">
                  <c:v>0</c:v>
                </c:pt>
                <c:pt idx="1">
                  <c:v>-2.38117255013734E-2</c:v>
                </c:pt>
                <c:pt idx="2">
                  <c:v>0</c:v>
                </c:pt>
                <c:pt idx="3">
                  <c:v>-8.0755216002264003E-3</c:v>
                </c:pt>
                <c:pt idx="4">
                  <c:v>0</c:v>
                </c:pt>
                <c:pt idx="5">
                  <c:v>-1.04917018776853E-2</c:v>
                </c:pt>
                <c:pt idx="6">
                  <c:v>-1.39796023362337E-3</c:v>
                </c:pt>
                <c:pt idx="7">
                  <c:v>0</c:v>
                </c:pt>
                <c:pt idx="8">
                  <c:v>0</c:v>
                </c:pt>
                <c:pt idx="9">
                  <c:v>0</c:v>
                </c:pt>
                <c:pt idx="10">
                  <c:v>0</c:v>
                </c:pt>
                <c:pt idx="11">
                  <c:v>0</c:v>
                </c:pt>
                <c:pt idx="12">
                  <c:v>0</c:v>
                </c:pt>
                <c:pt idx="13">
                  <c:v>0</c:v>
                </c:pt>
                <c:pt idx="14">
                  <c:v>-5.0442376911987701E-3</c:v>
                </c:pt>
                <c:pt idx="15">
                  <c:v>0</c:v>
                </c:pt>
                <c:pt idx="16">
                  <c:v>0</c:v>
                </c:pt>
                <c:pt idx="17">
                  <c:v>0</c:v>
                </c:pt>
                <c:pt idx="18">
                  <c:v>0</c:v>
                </c:pt>
                <c:pt idx="19">
                  <c:v>0</c:v>
                </c:pt>
                <c:pt idx="20">
                  <c:v>0</c:v>
                </c:pt>
                <c:pt idx="21">
                  <c:v>0</c:v>
                </c:pt>
                <c:pt idx="22">
                  <c:v>0</c:v>
                </c:pt>
                <c:pt idx="23">
                  <c:v>0</c:v>
                </c:pt>
                <c:pt idx="24">
                  <c:v>0</c:v>
                </c:pt>
                <c:pt idx="25">
                  <c:v>0</c:v>
                </c:pt>
                <c:pt idx="26">
                  <c:v>-2.30311112351833E-2</c:v>
                </c:pt>
                <c:pt idx="27">
                  <c:v>0</c:v>
                </c:pt>
                <c:pt idx="28">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E047-4607-8B7D-348497556371}"/>
            </c:ext>
          </c:extLst>
        </c:ser>
        <c:dLbls>
          <c:showLegendKey val="0"/>
          <c:showVal val="0"/>
          <c:showCatName val="0"/>
          <c:showSerName val="0"/>
          <c:showPercent val="0"/>
          <c:showBubbleSize val="0"/>
        </c:dLbls>
        <c:gapWidth val="24"/>
        <c:overlap val="100"/>
        <c:axId val="41708928"/>
        <c:axId val="41723008"/>
      </c:barChart>
      <c:catAx>
        <c:axId val="41708928"/>
        <c:scaling>
          <c:orientation val="minMax"/>
        </c:scaling>
        <c:delete val="0"/>
        <c:axPos val="b"/>
        <c:numFmt formatCode="General" sourceLinked="0"/>
        <c:majorTickMark val="out"/>
        <c:minorTickMark val="none"/>
        <c:tickLblPos val="low"/>
        <c:crossAx val="41723008"/>
        <c:crosses val="autoZero"/>
        <c:auto val="0"/>
        <c:lblAlgn val="ctr"/>
        <c:lblOffset val="100"/>
        <c:noMultiLvlLbl val="1"/>
      </c:catAx>
      <c:valAx>
        <c:axId val="41723008"/>
        <c:scaling>
          <c:orientation val="minMax"/>
          <c:max val="0.4"/>
          <c:min val="-0.2"/>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5.000000000000001E-2"/>
        <c:minorUnit val="3.0000000000000006E-2"/>
      </c:valAx>
    </c:plotArea>
    <c:plotVisOnly val="1"/>
    <c:dispBlanksAs val="gap"/>
    <c:showDLblsOverMax val="0"/>
  </c:chart>
  <c:txPr>
    <a:bodyPr/>
    <a:lstStyle/>
    <a:p>
      <a:pPr>
        <a:defRPr sz="900" smtId="4294967295">
          <a:solidFill>
            <a:schemeClr val="tx1"/>
          </a:solidFill>
          <a:latin typeface="Arial" pitchFamily="34" charset="0"/>
          <a:cs typeface="Arial" pitchFamily="34" charset="0"/>
        </a:defRPr>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barChart>
        <c:barDir val="col"/>
        <c:grouping val="clustered"/>
        <c:varyColors val="0"/>
        <c:ser>
          <c:idx val="0"/>
          <c:order val="0"/>
          <c:tx>
            <c:strRef>
              <c:f>Sheet1!$B$1</c:f>
              <c:strCache>
                <c:ptCount val="1"/>
                <c:pt idx="0">
                  <c:v>EM Price 5yr</c:v>
                </c:pt>
              </c:strCache>
            </c:strRef>
          </c:tx>
          <c:spPr>
            <a:solidFill>
              <a:srgbClr val="109CBF"/>
            </a:solidFill>
            <a:ln>
              <a:noFill/>
            </a:ln>
          </c:spPr>
          <c:invertIfNegative val="0"/>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F158-4D6A-9060-D8E5F50F9BC4}"/>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158-4D6A-9060-D8E5F50F9BC4}"/>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F158-4D6A-9060-D8E5F50F9BC4}"/>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158-4D6A-9060-D8E5F50F9BC4}"/>
              </c:ext>
            </c:extLst>
          </c:dPt>
          <c:dPt>
            <c:idx val="1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F158-4D6A-9060-D8E5F50F9BC4}"/>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F158-4D6A-9060-D8E5F50F9BC4}"/>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F158-4D6A-9060-D8E5F50F9BC4}"/>
              </c:ext>
            </c:extLst>
          </c:dPt>
          <c:dPt>
            <c:idx val="2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F158-4D6A-9060-D8E5F50F9BC4}"/>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F158-4D6A-9060-D8E5F50F9BC4}"/>
              </c:ext>
            </c:extLst>
          </c:dPt>
          <c:dPt>
            <c:idx val="2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F158-4D6A-9060-D8E5F50F9BC4}"/>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F158-4D6A-9060-D8E5F50F9BC4}"/>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F158-4D6A-9060-D8E5F50F9BC4}"/>
              </c:ext>
            </c:extLst>
          </c:dPt>
          <c:dPt>
            <c:idx val="3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F158-4D6A-9060-D8E5F50F9BC4}"/>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F158-4D6A-9060-D8E5F50F9BC4}"/>
              </c:ext>
            </c:extLst>
          </c:dPt>
          <c:dPt>
            <c:idx val="3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F158-4D6A-9060-D8E5F50F9BC4}"/>
              </c:ext>
            </c:extLst>
          </c:dPt>
          <c:dPt>
            <c:idx val="3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F158-4D6A-9060-D8E5F50F9BC4}"/>
              </c:ext>
            </c:extLst>
          </c:dPt>
          <c:dPt>
            <c:idx val="4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F158-4D6A-9060-D8E5F50F9BC4}"/>
              </c:ext>
            </c:extLst>
          </c:dPt>
          <c:dPt>
            <c:idx val="4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F158-4D6A-9060-D8E5F50F9BC4}"/>
              </c:ext>
            </c:extLst>
          </c:dPt>
          <c:dPt>
            <c:idx val="6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F158-4D6A-9060-D8E5F50F9BC4}"/>
              </c:ext>
            </c:extLst>
          </c:dPt>
          <c:dPt>
            <c:idx val="6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F158-4D6A-9060-D8E5F50F9BC4}"/>
              </c:ext>
            </c:extLst>
          </c:dPt>
          <c:dPt>
            <c:idx val="6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F158-4D6A-9060-D8E5F50F9BC4}"/>
              </c:ext>
            </c:extLst>
          </c:dPt>
          <c:cat>
            <c:numRef>
              <c:f>Sheet1!$A$2:$A$30</c:f>
              <c:numCache>
                <c:formatCode>General</c:formatCode>
                <c:ptCount val="29"/>
                <c:pt idx="0">
                  <c:v>1994</c:v>
                </c:pt>
                <c:pt idx="6">
                  <c:v>2000</c:v>
                </c:pt>
                <c:pt idx="11">
                  <c:v>2005</c:v>
                </c:pt>
                <c:pt idx="16">
                  <c:v>2010</c:v>
                </c:pt>
                <c:pt idx="21">
                  <c:v>2015</c:v>
                </c:pt>
                <c:pt idx="26">
                  <c:v>2020</c:v>
                </c:pt>
                <c:pt idx="28">
                  <c:v>2022</c:v>
                </c:pt>
              </c:numCache>
            </c:numRef>
          </c:cat>
          <c:val>
            <c:numRef>
              <c:f>Sheet1!$B$2:$B$30</c:f>
              <c:numCache>
                <c:formatCode>0.00%</c:formatCode>
                <c:ptCount val="29"/>
                <c:pt idx="0">
                  <c:v>0.11562176031049499</c:v>
                </c:pt>
                <c:pt idx="1">
                  <c:v>7.73684821435843E-2</c:v>
                </c:pt>
                <c:pt idx="2">
                  <c:v>5.96117469752677E-2</c:v>
                </c:pt>
                <c:pt idx="3">
                  <c:v>0.15378567191402401</c:v>
                </c:pt>
                <c:pt idx="4">
                  <c:v>8.72189626356102E-2</c:v>
                </c:pt>
                <c:pt idx="5">
                  <c:v>5.1156555155492903E-2</c:v>
                </c:pt>
                <c:pt idx="6">
                  <c:v>6.1954373616094703E-2</c:v>
                </c:pt>
                <c:pt idx="7">
                  <c:v>6.8023480776769202E-2</c:v>
                </c:pt>
                <c:pt idx="8">
                  <c:v>5.4490969223882399E-2</c:v>
                </c:pt>
                <c:pt idx="9">
                  <c:v>0.112456669630115</c:v>
                </c:pt>
                <c:pt idx="10">
                  <c:v>0.15071479269435001</c:v>
                </c:pt>
                <c:pt idx="11">
                  <c:v>0.165817878485473</c:v>
                </c:pt>
                <c:pt idx="12">
                  <c:v>0.17028694172824901</c:v>
                </c:pt>
                <c:pt idx="13">
                  <c:v>0.12719521867626299</c:v>
                </c:pt>
                <c:pt idx="14">
                  <c:v>2.8254394139092899E-2</c:v>
                </c:pt>
                <c:pt idx="15">
                  <c:v>3.7640739512366399E-2</c:v>
                </c:pt>
                <c:pt idx="16">
                  <c:v>2.6820460409777699E-2</c:v>
                </c:pt>
                <c:pt idx="17">
                  <c:v>-5.4901819963948395E-4</c:v>
                </c:pt>
                <c:pt idx="18">
                  <c:v>-6.8880879009641802E-3</c:v>
                </c:pt>
                <c:pt idx="19">
                  <c:v>4.8790079795433296E-3</c:v>
                </c:pt>
                <c:pt idx="20">
                  <c:v>-3.2234627049965603E-2</c:v>
                </c:pt>
                <c:pt idx="21">
                  <c:v>-4.7884700550329201E-2</c:v>
                </c:pt>
                <c:pt idx="22">
                  <c:v>-1.13450081127759E-2</c:v>
                </c:pt>
                <c:pt idx="23">
                  <c:v>-3.2858536403109498E-2</c:v>
                </c:pt>
                <c:pt idx="24">
                  <c:v>-4.9053597323633902E-4</c:v>
                </c:pt>
                <c:pt idx="25">
                  <c:v>-1.18654567367431E-2</c:v>
                </c:pt>
                <c:pt idx="26">
                  <c:v>-5.0814992361649401E-2</c:v>
                </c:pt>
                <c:pt idx="27">
                  <c:v>-2.5830047598033298E-2</c:v>
                </c:pt>
                <c:pt idx="28">
                  <c:v>2.9741746918393E-2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F158-4D6A-9060-D8E5F50F9BC4}"/>
            </c:ext>
          </c:extLst>
        </c:ser>
        <c:ser>
          <c:idx val="1"/>
          <c:order val="1"/>
          <c:tx>
            <c:strRef>
              <c:f>Sheet1!$C$1</c:f>
              <c:strCache>
                <c:ptCount val="1"/>
                <c:pt idx="0">
                  <c:v>Negative</c:v>
                </c:pt>
              </c:strCache>
            </c:strRef>
          </c:tx>
          <c:spPr>
            <a:solidFill>
              <a:srgbClr val="C00000"/>
            </a:solidFill>
            <a:ln>
              <a:noFill/>
            </a:ln>
          </c:spPr>
          <c:invertIfNegative val="0"/>
          <c:cat>
            <c:numRef>
              <c:f>Sheet1!$A$2:$A$30</c:f>
              <c:numCache>
                <c:formatCode>General</c:formatCode>
                <c:ptCount val="29"/>
                <c:pt idx="0">
                  <c:v>1994</c:v>
                </c:pt>
                <c:pt idx="6">
                  <c:v>2000</c:v>
                </c:pt>
                <c:pt idx="11">
                  <c:v>2005</c:v>
                </c:pt>
                <c:pt idx="16">
                  <c:v>2010</c:v>
                </c:pt>
                <c:pt idx="21">
                  <c:v>2015</c:v>
                </c:pt>
                <c:pt idx="26">
                  <c:v>2020</c:v>
                </c:pt>
                <c:pt idx="28">
                  <c:v>2022</c:v>
                </c:pt>
              </c:numCache>
            </c:numRef>
          </c:cat>
          <c:val>
            <c:numRef>
              <c:f>Sheet1!$C$2:$C$30</c:f>
              <c:numCache>
                <c:formatCode>0.00%</c:formatCode>
                <c:ptCount val="2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-5.4901819963948395E-4</c:v>
                </c:pt>
                <c:pt idx="18">
                  <c:v>-6.8880879009641802E-3</c:v>
                </c:pt>
                <c:pt idx="19">
                  <c:v>0</c:v>
                </c:pt>
                <c:pt idx="20">
                  <c:v>-3.2234627049965603E-2</c:v>
                </c:pt>
                <c:pt idx="21">
                  <c:v>-4.7884700550329201E-2</c:v>
                </c:pt>
                <c:pt idx="22">
                  <c:v>-1.13450081127759E-2</c:v>
                </c:pt>
                <c:pt idx="23">
                  <c:v>-3.2858536403109498E-2</c:v>
                </c:pt>
                <c:pt idx="24">
                  <c:v>-4.9053597323633902E-4</c:v>
                </c:pt>
                <c:pt idx="25">
                  <c:v>-1.18654567367431E-2</c:v>
                </c:pt>
                <c:pt idx="26">
                  <c:v>-5.0814992361649401E-2</c:v>
                </c:pt>
                <c:pt idx="27">
                  <c:v>-2.5830047598033298E-2</c:v>
                </c:pt>
                <c:pt idx="28">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F158-4D6A-9060-D8E5F50F9BC4}"/>
            </c:ext>
          </c:extLst>
        </c:ser>
        <c:dLbls>
          <c:showLegendKey val="0"/>
          <c:showVal val="0"/>
          <c:showCatName val="0"/>
          <c:showSerName val="0"/>
          <c:showPercent val="0"/>
          <c:showBubbleSize val="0"/>
        </c:dLbls>
        <c:gapWidth val="24"/>
        <c:overlap val="100"/>
        <c:axId val="41708928"/>
        <c:axId val="41723008"/>
      </c:barChart>
      <c:catAx>
        <c:axId val="41708928"/>
        <c:scaling>
          <c:orientation val="minMax"/>
        </c:scaling>
        <c:delete val="0"/>
        <c:axPos val="b"/>
        <c:numFmt formatCode="General" sourceLinked="0"/>
        <c:majorTickMark val="out"/>
        <c:minorTickMark val="none"/>
        <c:tickLblPos val="low"/>
        <c:crossAx val="41723008"/>
        <c:crosses val="autoZero"/>
        <c:auto val="0"/>
        <c:lblAlgn val="ctr"/>
        <c:lblOffset val="100"/>
        <c:noMultiLvlLbl val="1"/>
      </c:catAx>
      <c:valAx>
        <c:axId val="41723008"/>
        <c:scaling>
          <c:orientation val="minMax"/>
          <c:max val="0.4"/>
          <c:min val="-0.2"/>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5.000000000000001E-2"/>
        <c:minorUnit val="3.0000000000000006E-2"/>
      </c:valAx>
    </c:plotArea>
    <c:plotVisOnly val="1"/>
    <c:dispBlanksAs val="gap"/>
    <c:showDLblsOverMax val="0"/>
  </c:chart>
  <c:txPr>
    <a:bodyPr/>
    <a:lstStyle/>
    <a:p>
      <a:pPr>
        <a:defRPr sz="900" smtId="4294967295">
          <a:solidFill>
            <a:schemeClr val="tx1"/>
          </a:solidFill>
          <a:latin typeface="Arial" pitchFamily="34" charset="0"/>
          <a:cs typeface="Arial"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5654035210609436E-2"/>
          <c:y val="0.10121011734008789"/>
          <c:w val="0.89628356695175171"/>
          <c:h val="0.73710733652114868"/>
        </c:manualLayout>
      </c:layout>
      <c:barChart>
        <c:barDir val="col"/>
        <c:grouping val="clustered"/>
        <c:varyColors val="0"/>
        <c:ser>
          <c:idx val="0"/>
          <c:order val="0"/>
          <c:tx>
            <c:strRef>
              <c:f>Sheet1!$B$5</c:f>
              <c:strCache>
                <c:ptCount val="1"/>
                <c:pt idx="0">
                  <c:v>Australian Bonds</c:v>
                </c:pt>
              </c:strCache>
            </c:strRef>
          </c:tx>
          <c:spPr>
            <a:solidFill>
              <a:srgbClr val="005E74">
                <a:lumMod val="60000"/>
                <a:lumOff val="40000"/>
              </a:srgbClr>
            </a:solidFill>
          </c:spPr>
          <c:invertIfNegative val="0"/>
          <c:cat>
            <c:numRef>
              <c:f>Sheet1!$A$6:$A$38</c:f>
              <c:numCache>
                <c:formatCode>m/d/yyyy</c:formatCode>
                <c:ptCount val="33"/>
                <c:pt idx="0">
                  <c:v>33238</c:v>
                </c:pt>
                <c:pt idx="1">
                  <c:v>33603</c:v>
                </c:pt>
                <c:pt idx="2">
                  <c:v>33969</c:v>
                </c:pt>
                <c:pt idx="3">
                  <c:v>34334</c:v>
                </c:pt>
                <c:pt idx="4">
                  <c:v>34699</c:v>
                </c:pt>
                <c:pt idx="5">
                  <c:v>35064</c:v>
                </c:pt>
                <c:pt idx="6">
                  <c:v>35430</c:v>
                </c:pt>
                <c:pt idx="7">
                  <c:v>35795</c:v>
                </c:pt>
                <c:pt idx="8">
                  <c:v>36160</c:v>
                </c:pt>
                <c:pt idx="9">
                  <c:v>36525</c:v>
                </c:pt>
                <c:pt idx="10">
                  <c:v>36891</c:v>
                </c:pt>
                <c:pt idx="11">
                  <c:v>37256</c:v>
                </c:pt>
                <c:pt idx="12">
                  <c:v>37621</c:v>
                </c:pt>
                <c:pt idx="13">
                  <c:v>37986</c:v>
                </c:pt>
                <c:pt idx="14">
                  <c:v>38352</c:v>
                </c:pt>
                <c:pt idx="15">
                  <c:v>38717</c:v>
                </c:pt>
                <c:pt idx="16">
                  <c:v>39082</c:v>
                </c:pt>
                <c:pt idx="17">
                  <c:v>39447</c:v>
                </c:pt>
                <c:pt idx="18">
                  <c:v>39813</c:v>
                </c:pt>
                <c:pt idx="19">
                  <c:v>40178</c:v>
                </c:pt>
                <c:pt idx="20">
                  <c:v>40543</c:v>
                </c:pt>
                <c:pt idx="21">
                  <c:v>40908</c:v>
                </c:pt>
                <c:pt idx="22">
                  <c:v>41274</c:v>
                </c:pt>
                <c:pt idx="23">
                  <c:v>41639</c:v>
                </c:pt>
                <c:pt idx="24">
                  <c:v>42004</c:v>
                </c:pt>
                <c:pt idx="25">
                  <c:v>42369</c:v>
                </c:pt>
                <c:pt idx="26">
                  <c:v>42735</c:v>
                </c:pt>
                <c:pt idx="27">
                  <c:v>43100</c:v>
                </c:pt>
                <c:pt idx="28">
                  <c:v>43465</c:v>
                </c:pt>
                <c:pt idx="29">
                  <c:v>43830</c:v>
                </c:pt>
                <c:pt idx="30">
                  <c:v>44196</c:v>
                </c:pt>
                <c:pt idx="31">
                  <c:v>44561</c:v>
                </c:pt>
                <c:pt idx="32">
                  <c:v>44926</c:v>
                </c:pt>
              </c:numCache>
            </c:numRef>
          </c:cat>
          <c:val>
            <c:numRef>
              <c:f>Sheet1!$B$6:$B$38</c:f>
              <c:numCache>
                <c:formatCode>0.00%</c:formatCode>
                <c:ptCount val="33"/>
                <c:pt idx="0">
                  <c:v>0.19009376702962499</c:v>
                </c:pt>
                <c:pt idx="1">
                  <c:v>0.24746267331338401</c:v>
                </c:pt>
                <c:pt idx="2">
                  <c:v>0.104132217663657</c:v>
                </c:pt>
                <c:pt idx="3">
                  <c:v>0.163221855985548</c:v>
                </c:pt>
                <c:pt idx="4">
                  <c:v>-4.6613892309876802E-2</c:v>
                </c:pt>
                <c:pt idx="5">
                  <c:v>0.18628232827500199</c:v>
                </c:pt>
                <c:pt idx="6">
                  <c:v>0.118730137073842</c:v>
                </c:pt>
                <c:pt idx="7">
                  <c:v>0.12228038118474099</c:v>
                </c:pt>
                <c:pt idx="8">
                  <c:v>9.53968029557173E-2</c:v>
                </c:pt>
                <c:pt idx="9">
                  <c:v>-1.21906156309018E-2</c:v>
                </c:pt>
                <c:pt idx="10">
                  <c:v>0.120789186377761</c:v>
                </c:pt>
                <c:pt idx="11">
                  <c:v>5.4497150848332301E-2</c:v>
                </c:pt>
                <c:pt idx="12">
                  <c:v>8.8118725989478702E-2</c:v>
                </c:pt>
                <c:pt idx="13">
                  <c:v>3.0479743897844601E-2</c:v>
                </c:pt>
                <c:pt idx="14">
                  <c:v>6.9592989433606006E-2</c:v>
                </c:pt>
                <c:pt idx="15">
                  <c:v>5.80265314123884E-2</c:v>
                </c:pt>
                <c:pt idx="16">
                  <c:v>3.1411463409998903E-2</c:v>
                </c:pt>
                <c:pt idx="17">
                  <c:v>3.4628294723745998E-2</c:v>
                </c:pt>
                <c:pt idx="18">
                  <c:v>0.14949416075019401</c:v>
                </c:pt>
                <c:pt idx="19">
                  <c:v>1.73427148569778E-2</c:v>
                </c:pt>
                <c:pt idx="20">
                  <c:v>6.0350937412479301E-2</c:v>
                </c:pt>
                <c:pt idx="21">
                  <c:v>0.113739444140045</c:v>
                </c:pt>
                <c:pt idx="22">
                  <c:v>7.7038662741696795E-2</c:v>
                </c:pt>
                <c:pt idx="23">
                  <c:v>1.9856933005512899E-2</c:v>
                </c:pt>
                <c:pt idx="24">
                  <c:v>9.8097523889935104E-2</c:v>
                </c:pt>
                <c:pt idx="25">
                  <c:v>2.5863707141538801E-2</c:v>
                </c:pt>
                <c:pt idx="26">
                  <c:v>2.9187741913986098E-2</c:v>
                </c:pt>
                <c:pt idx="27">
                  <c:v>3.6554397050621197E-2</c:v>
                </c:pt>
                <c:pt idx="28">
                  <c:v>4.5351181818942897E-2</c:v>
                </c:pt>
                <c:pt idx="29">
                  <c:v>7.2606366485910706E-2</c:v>
                </c:pt>
                <c:pt idx="30">
                  <c:v>4.4804264936969797E-2</c:v>
                </c:pt>
                <c:pt idx="31">
                  <c:v>-2.8746527705065202E-2</c:v>
                </c:pt>
                <c:pt idx="32">
                  <c:v>-9.7063371684290897E-2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BF81-493B-A52E-773D2611E359}"/>
            </c:ext>
          </c:extLst>
        </c:ser>
        <c:ser>
          <c:idx val="1"/>
          <c:order val="1"/>
          <c:tx>
            <c:strRef>
              <c:f>Sheet1!$C$5</c:f>
              <c:strCache>
                <c:ptCount val="1"/>
                <c:pt idx="0">
                  <c:v>Australian Equities</c:v>
                </c:pt>
              </c:strCache>
            </c:strRef>
          </c:tx>
          <c:spPr>
            <a:solidFill>
              <a:srgbClr val="005E74"/>
            </a:solidFill>
          </c:spPr>
          <c:invertIfNegative val="0"/>
          <c:cat>
            <c:numRef>
              <c:f>Sheet1!$A$6:$A$38</c:f>
              <c:numCache>
                <c:formatCode>m/d/yyyy</c:formatCode>
                <c:ptCount val="33"/>
                <c:pt idx="0">
                  <c:v>33238</c:v>
                </c:pt>
                <c:pt idx="1">
                  <c:v>33603</c:v>
                </c:pt>
                <c:pt idx="2">
                  <c:v>33969</c:v>
                </c:pt>
                <c:pt idx="3">
                  <c:v>34334</c:v>
                </c:pt>
                <c:pt idx="4">
                  <c:v>34699</c:v>
                </c:pt>
                <c:pt idx="5">
                  <c:v>35064</c:v>
                </c:pt>
                <c:pt idx="6">
                  <c:v>35430</c:v>
                </c:pt>
                <c:pt idx="7">
                  <c:v>35795</c:v>
                </c:pt>
                <c:pt idx="8">
                  <c:v>36160</c:v>
                </c:pt>
                <c:pt idx="9">
                  <c:v>36525</c:v>
                </c:pt>
                <c:pt idx="10">
                  <c:v>36891</c:v>
                </c:pt>
                <c:pt idx="11">
                  <c:v>37256</c:v>
                </c:pt>
                <c:pt idx="12">
                  <c:v>37621</c:v>
                </c:pt>
                <c:pt idx="13">
                  <c:v>37986</c:v>
                </c:pt>
                <c:pt idx="14">
                  <c:v>38352</c:v>
                </c:pt>
                <c:pt idx="15">
                  <c:v>38717</c:v>
                </c:pt>
                <c:pt idx="16">
                  <c:v>39082</c:v>
                </c:pt>
                <c:pt idx="17">
                  <c:v>39447</c:v>
                </c:pt>
                <c:pt idx="18">
                  <c:v>39813</c:v>
                </c:pt>
                <c:pt idx="19">
                  <c:v>40178</c:v>
                </c:pt>
                <c:pt idx="20">
                  <c:v>40543</c:v>
                </c:pt>
                <c:pt idx="21">
                  <c:v>40908</c:v>
                </c:pt>
                <c:pt idx="22">
                  <c:v>41274</c:v>
                </c:pt>
                <c:pt idx="23">
                  <c:v>41639</c:v>
                </c:pt>
                <c:pt idx="24">
                  <c:v>42004</c:v>
                </c:pt>
                <c:pt idx="25">
                  <c:v>42369</c:v>
                </c:pt>
                <c:pt idx="26">
                  <c:v>42735</c:v>
                </c:pt>
                <c:pt idx="27">
                  <c:v>43100</c:v>
                </c:pt>
                <c:pt idx="28">
                  <c:v>43465</c:v>
                </c:pt>
                <c:pt idx="29">
                  <c:v>43830</c:v>
                </c:pt>
                <c:pt idx="30">
                  <c:v>44196</c:v>
                </c:pt>
                <c:pt idx="31">
                  <c:v>44561</c:v>
                </c:pt>
                <c:pt idx="32">
                  <c:v>44926</c:v>
                </c:pt>
              </c:numCache>
            </c:numRef>
          </c:cat>
          <c:val>
            <c:numRef>
              <c:f>Sheet1!$C$6:$C$38</c:f>
              <c:numCache>
                <c:formatCode>0.00%</c:formatCode>
                <c:ptCount val="33"/>
                <c:pt idx="0">
                  <c:v>-0.17510547920247599</c:v>
                </c:pt>
                <c:pt idx="1">
                  <c:v>0.342613592606901</c:v>
                </c:pt>
                <c:pt idx="2">
                  <c:v>-2.8105586709615601E-2</c:v>
                </c:pt>
                <c:pt idx="3">
                  <c:v>0.40450361469309798</c:v>
                </c:pt>
                <c:pt idx="4">
                  <c:v>-8.8111265056432894E-2</c:v>
                </c:pt>
                <c:pt idx="5">
                  <c:v>0.20729641917855099</c:v>
                </c:pt>
                <c:pt idx="6">
                  <c:v>0.14342031506755901</c:v>
                </c:pt>
                <c:pt idx="7">
                  <c:v>0.11413313369696999</c:v>
                </c:pt>
                <c:pt idx="8">
                  <c:v>8.4738453867837502E-2</c:v>
                </c:pt>
                <c:pt idx="9">
                  <c:v>0.20921529270641001</c:v>
                </c:pt>
                <c:pt idx="10">
                  <c:v>3.5950539729649303E-2</c:v>
                </c:pt>
                <c:pt idx="11">
                  <c:v>0.101347698258669</c:v>
                </c:pt>
                <c:pt idx="12">
                  <c:v>-8.0964098089574998E-2</c:v>
                </c:pt>
                <c:pt idx="13">
                  <c:v>0.15864454467216199</c:v>
                </c:pt>
                <c:pt idx="14">
                  <c:v>0.275677893992613</c:v>
                </c:pt>
                <c:pt idx="15">
                  <c:v>0.21087610898084599</c:v>
                </c:pt>
                <c:pt idx="16">
                  <c:v>0.249656959423877</c:v>
                </c:pt>
                <c:pt idx="17">
                  <c:v>0.17953527407693801</c:v>
                </c:pt>
                <c:pt idx="18">
                  <c:v>-0.40384805327446499</c:v>
                </c:pt>
                <c:pt idx="19">
                  <c:v>0.39578017833212598</c:v>
                </c:pt>
                <c:pt idx="20">
                  <c:v>3.3063688128585698E-2</c:v>
                </c:pt>
                <c:pt idx="21">
                  <c:v>-0.11430853014411201</c:v>
                </c:pt>
                <c:pt idx="22">
                  <c:v>0.188406079097412</c:v>
                </c:pt>
                <c:pt idx="23">
                  <c:v>0.19655810436502899</c:v>
                </c:pt>
                <c:pt idx="24">
                  <c:v>5.0220093529139503E-2</c:v>
                </c:pt>
                <c:pt idx="25">
                  <c:v>3.78157869964992E-2</c:v>
                </c:pt>
                <c:pt idx="26">
                  <c:v>0.11646723370704599</c:v>
                </c:pt>
                <c:pt idx="27">
                  <c:v>0.12471048019205599</c:v>
                </c:pt>
                <c:pt idx="28">
                  <c:v>-3.5326414583326901E-2</c:v>
                </c:pt>
                <c:pt idx="29">
                  <c:v>0.24056764983078099</c:v>
                </c:pt>
                <c:pt idx="30">
                  <c:v>3.6353428343347101E-2</c:v>
                </c:pt>
                <c:pt idx="31">
                  <c:v>0.17738131795664999</c:v>
                </c:pt>
                <c:pt idx="32">
                  <c:v>-2.9586587947708499E-2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F81-493B-A52E-773D2611E359}"/>
            </c:ext>
          </c:extLst>
        </c:ser>
        <c:dLbls>
          <c:showLegendKey val="0"/>
          <c:showVal val="0"/>
          <c:showCatName val="0"/>
          <c:showSerName val="0"/>
          <c:showPercent val="0"/>
          <c:showBubbleSize val="0"/>
        </c:dLbls>
        <c:gapWidth val="150"/>
        <c:axId val="224083328"/>
        <c:axId val="226018432"/>
      </c:barChart>
      <c:dateAx>
        <c:axId val="224083328"/>
        <c:scaling>
          <c:orientation val="minMax"/>
          <c:max val="44926"/>
        </c:scaling>
        <c:delete val="0"/>
        <c:axPos val="b"/>
        <c:numFmt formatCode="yyyy" sourceLinked="0"/>
        <c:majorTickMark val="out"/>
        <c:minorTickMark val="none"/>
        <c:tickLblPos val="low"/>
        <c:crossAx val="226018432"/>
        <c:crosses val="autoZero"/>
        <c:auto val="0"/>
        <c:lblOffset val="100"/>
        <c:baseTimeUnit val="years"/>
        <c:majorUnit val="4"/>
        <c:majorTimeUnit val="years"/>
      </c:dateAx>
      <c:valAx>
        <c:axId val="226018432"/>
        <c:scaling>
          <c:orientation val="minMax"/>
        </c:scaling>
        <c:delete val="0"/>
        <c:axPos val="l"/>
        <c:numFmt formatCode="0.00%" sourceLinked="1"/>
        <c:majorTickMark val="out"/>
        <c:minorTickMark val="none"/>
        <c:tickLblPos val="nextTo"/>
        <c:crossAx val="224083328"/>
        <c:crosses val="autoZero"/>
        <c:crossBetween val="between"/>
      </c:valAx>
    </c:plotArea>
    <c:legend>
      <c:legendPos val="tr"/>
      <c:layout>
        <c:manualLayout>
          <c:xMode val="edge"/>
          <c:yMode val="edge"/>
          <c:x val="0.60301810503005981"/>
          <c:y val="2.777777798473835E-2"/>
          <c:w val="0.38712966442108154"/>
          <c:h val="0.13273528218269348"/>
        </c:manualLayout>
      </c:layout>
      <c:overlay val="1"/>
    </c:legend>
    <c:plotVisOnly val="1"/>
    <c:dispBlanksAs val="gap"/>
    <c:showDLblsOverMax val="0"/>
  </c:chart>
  <c:txPr>
    <a:bodyPr/>
    <a:lstStyle/>
    <a:p>
      <a:pPr>
        <a:defRPr smtId="4294967295">
          <a:latin typeface="Arial" pitchFamily="34" charset="0"/>
          <a:cs typeface="Arial" pitchFamily="34" charset="0"/>
        </a:defRPr>
      </a:pPr>
      <a:endParaRPr lang="en-US"/>
    </a:p>
  </c:txPr>
  <c:externalData r:id="rId2">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864344239234924E-2"/>
          <c:y val="2.993294969201088E-2"/>
          <c:w val="0.87017399072647095"/>
          <c:h val="0.90726774930953979"/>
        </c:manualLayout>
      </c:layout>
      <c:barChart>
        <c:barDir val="col"/>
        <c:grouping val="clustered"/>
        <c:varyColors val="0"/>
        <c:ser>
          <c:idx val="0"/>
          <c:order val="0"/>
          <c:tx>
            <c:strRef>
              <c:f>Sheet1!$B$1</c:f>
              <c:strCache>
                <c:ptCount val="1"/>
                <c:pt idx="0">
                  <c:v>EM Prof 5yr</c:v>
                </c:pt>
              </c:strCache>
            </c:strRef>
          </c:tx>
          <c:spPr>
            <a:solidFill>
              <a:srgbClr val="109CBF"/>
            </a:solidFill>
            <a:ln>
              <a:noFill/>
            </a:ln>
          </c:spPr>
          <c:invertIfNegative val="0"/>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A9D8-40DC-9749-330D46CED95F}"/>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9D8-40DC-9749-330D46CED95F}"/>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A9D8-40DC-9749-330D46CED95F}"/>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9D8-40DC-9749-330D46CED95F}"/>
              </c:ext>
            </c:extLst>
          </c:dPt>
          <c:dPt>
            <c:idx val="1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9D8-40DC-9749-330D46CED95F}"/>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9D8-40DC-9749-330D46CED95F}"/>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9D8-40DC-9749-330D46CED95F}"/>
              </c:ext>
            </c:extLst>
          </c:dPt>
          <c:dPt>
            <c:idx val="2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9D8-40DC-9749-330D46CED95F}"/>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A9D8-40DC-9749-330D46CED95F}"/>
              </c:ext>
            </c:extLst>
          </c:dPt>
          <c:dPt>
            <c:idx val="2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A9D8-40DC-9749-330D46CED95F}"/>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A9D8-40DC-9749-330D46CED95F}"/>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A9D8-40DC-9749-330D46CED95F}"/>
              </c:ext>
            </c:extLst>
          </c:dPt>
          <c:dPt>
            <c:idx val="3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A9D8-40DC-9749-330D46CED95F}"/>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A9D8-40DC-9749-330D46CED95F}"/>
              </c:ext>
            </c:extLst>
          </c:dPt>
          <c:dPt>
            <c:idx val="3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A9D8-40DC-9749-330D46CED95F}"/>
              </c:ext>
            </c:extLst>
          </c:dPt>
          <c:dPt>
            <c:idx val="3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A9D8-40DC-9749-330D46CED95F}"/>
              </c:ext>
            </c:extLst>
          </c:dPt>
          <c:dPt>
            <c:idx val="4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A9D8-40DC-9749-330D46CED95F}"/>
              </c:ext>
            </c:extLst>
          </c:dPt>
          <c:dPt>
            <c:idx val="4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A9D8-40DC-9749-330D46CED95F}"/>
              </c:ext>
            </c:extLst>
          </c:dPt>
          <c:dPt>
            <c:idx val="6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A9D8-40DC-9749-330D46CED95F}"/>
              </c:ext>
            </c:extLst>
          </c:dPt>
          <c:dPt>
            <c:idx val="6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A9D8-40DC-9749-330D46CED95F}"/>
              </c:ext>
            </c:extLst>
          </c:dPt>
          <c:dPt>
            <c:idx val="6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A9D8-40DC-9749-330D46CED95F}"/>
              </c:ext>
            </c:extLst>
          </c:dPt>
          <c:cat>
            <c:numRef>
              <c:f>Sheet1!$A$2:$A$28</c:f>
              <c:numCache>
                <c:formatCode>General</c:formatCode>
                <c:ptCount val="27"/>
                <c:pt idx="0">
                  <c:v>1996</c:v>
                </c:pt>
                <c:pt idx="4">
                  <c:v>2000</c:v>
                </c:pt>
                <c:pt idx="9">
                  <c:v>2005</c:v>
                </c:pt>
                <c:pt idx="14">
                  <c:v>2010</c:v>
                </c:pt>
                <c:pt idx="19">
                  <c:v>2015</c:v>
                </c:pt>
                <c:pt idx="24">
                  <c:v>2020</c:v>
                </c:pt>
                <c:pt idx="26">
                  <c:v>2022</c:v>
                </c:pt>
              </c:numCache>
            </c:numRef>
          </c:cat>
          <c:val>
            <c:numRef>
              <c:f>Sheet1!$B$2:$B$28</c:f>
              <c:numCache>
                <c:formatCode>0.00%</c:formatCode>
                <c:ptCount val="27"/>
                <c:pt idx="0">
                  <c:v>4.2857789280701403E-3</c:v>
                </c:pt>
                <c:pt idx="1">
                  <c:v>-2.3386962801971799E-2</c:v>
                </c:pt>
                <c:pt idx="2">
                  <c:v>3.7614109904453998E-2</c:v>
                </c:pt>
                <c:pt idx="3">
                  <c:v>6.4194132120252698E-2</c:v>
                </c:pt>
                <c:pt idx="4">
                  <c:v>7.5760519045764405E-2</c:v>
                </c:pt>
                <c:pt idx="5">
                  <c:v>8.5686426840695398E-2</c:v>
                </c:pt>
                <c:pt idx="6">
                  <c:v>8.7078863725279995E-2</c:v>
                </c:pt>
                <c:pt idx="7">
                  <c:v>7.3533095872994905E-2</c:v>
                </c:pt>
                <c:pt idx="8">
                  <c:v>4.4198880411092697E-2</c:v>
                </c:pt>
                <c:pt idx="9">
                  <c:v>5.6761902154149899E-3</c:v>
                </c:pt>
                <c:pt idx="10">
                  <c:v>-2.61434406099963E-2</c:v>
                </c:pt>
                <c:pt idx="11">
                  <c:v>-1.7267115766684198E-2</c:v>
                </c:pt>
                <c:pt idx="12">
                  <c:v>2.97309979292553E-2</c:v>
                </c:pt>
                <c:pt idx="13">
                  <c:v>1.29010494571653E-2</c:v>
                </c:pt>
                <c:pt idx="14">
                  <c:v>2.4670991981580199E-2</c:v>
                </c:pt>
                <c:pt idx="15">
                  <c:v>6.4253650078161806E-2</c:v>
                </c:pt>
                <c:pt idx="16">
                  <c:v>6.3492566189110394E-2</c:v>
                </c:pt>
                <c:pt idx="17">
                  <c:v>3.04524387903491E-2</c:v>
                </c:pt>
                <c:pt idx="18">
                  <c:v>6.9204277626100305E-2</c:v>
                </c:pt>
                <c:pt idx="19">
                  <c:v>6.23379735004784E-2</c:v>
                </c:pt>
                <c:pt idx="20">
                  <c:v>2.4911748149041301E-2</c:v>
                </c:pt>
                <c:pt idx="21">
                  <c:v>2.96473424888559E-2</c:v>
                </c:pt>
                <c:pt idx="22">
                  <c:v>3.0756038130884199E-2</c:v>
                </c:pt>
                <c:pt idx="23">
                  <c:v>2.2716709519695E-2</c:v>
                </c:pt>
                <c:pt idx="24">
                  <c:v>2.65830316730504E-2</c:v>
                </c:pt>
                <c:pt idx="25">
                  <c:v>4.0540210371255103E-2</c:v>
                </c:pt>
                <c:pt idx="26">
                  <c:v>1.55608985546489E-2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A9D8-40DC-9749-330D46CED95F}"/>
            </c:ext>
          </c:extLst>
        </c:ser>
        <c:ser>
          <c:idx val="1"/>
          <c:order val="1"/>
          <c:tx>
            <c:strRef>
              <c:f>Sheet1!$C$1</c:f>
              <c:strCache>
                <c:ptCount val="1"/>
                <c:pt idx="0">
                  <c:v>Negative</c:v>
                </c:pt>
              </c:strCache>
            </c:strRef>
          </c:tx>
          <c:spPr>
            <a:solidFill>
              <a:srgbClr val="C00000"/>
            </a:solidFill>
            <a:ln>
              <a:noFill/>
            </a:ln>
          </c:spPr>
          <c:invertIfNegative val="0"/>
          <c:cat>
            <c:numRef>
              <c:f>Sheet1!$A$2:$A$28</c:f>
              <c:numCache>
                <c:formatCode>General</c:formatCode>
                <c:ptCount val="27"/>
                <c:pt idx="0">
                  <c:v>1996</c:v>
                </c:pt>
                <c:pt idx="4">
                  <c:v>2000</c:v>
                </c:pt>
                <c:pt idx="9">
                  <c:v>2005</c:v>
                </c:pt>
                <c:pt idx="14">
                  <c:v>2010</c:v>
                </c:pt>
                <c:pt idx="19">
                  <c:v>2015</c:v>
                </c:pt>
                <c:pt idx="24">
                  <c:v>2020</c:v>
                </c:pt>
                <c:pt idx="26">
                  <c:v>2022</c:v>
                </c:pt>
              </c:numCache>
            </c:numRef>
          </c:cat>
          <c:val>
            <c:numRef>
              <c:f>Sheet1!$C$2:$C$28</c:f>
              <c:numCache>
                <c:formatCode>0.00%</c:formatCode>
                <c:ptCount val="27"/>
                <c:pt idx="0">
                  <c:v>0</c:v>
                </c:pt>
                <c:pt idx="1">
                  <c:v>-2.3386962801971799E-2</c:v>
                </c:pt>
                <c:pt idx="2">
                  <c:v>0</c:v>
                </c:pt>
                <c:pt idx="3">
                  <c:v>0</c:v>
                </c:pt>
                <c:pt idx="4">
                  <c:v>0</c:v>
                </c:pt>
                <c:pt idx="5">
                  <c:v>0</c:v>
                </c:pt>
                <c:pt idx="6">
                  <c:v>0</c:v>
                </c:pt>
                <c:pt idx="7">
                  <c:v>0</c:v>
                </c:pt>
                <c:pt idx="8">
                  <c:v>0</c:v>
                </c:pt>
                <c:pt idx="9">
                  <c:v>0</c:v>
                </c:pt>
                <c:pt idx="10">
                  <c:v>-2.61434406099963E-2</c:v>
                </c:pt>
                <c:pt idx="11">
                  <c:v>-1.7267115766684198E-2</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A9D8-40DC-9749-330D46CED95F}"/>
            </c:ext>
          </c:extLst>
        </c:ser>
        <c:dLbls>
          <c:showLegendKey val="0"/>
          <c:showVal val="0"/>
          <c:showCatName val="0"/>
          <c:showSerName val="0"/>
          <c:showPercent val="0"/>
          <c:showBubbleSize val="0"/>
        </c:dLbls>
        <c:gapWidth val="24"/>
        <c:overlap val="100"/>
        <c:axId val="41708928"/>
        <c:axId val="41723008"/>
      </c:barChart>
      <c:catAx>
        <c:axId val="41708928"/>
        <c:scaling>
          <c:orientation val="minMax"/>
        </c:scaling>
        <c:delete val="0"/>
        <c:axPos val="b"/>
        <c:numFmt formatCode="General" sourceLinked="0"/>
        <c:majorTickMark val="out"/>
        <c:minorTickMark val="none"/>
        <c:tickLblPos val="low"/>
        <c:crossAx val="41723008"/>
        <c:crosses val="autoZero"/>
        <c:auto val="0"/>
        <c:lblAlgn val="ctr"/>
        <c:lblOffset val="100"/>
        <c:noMultiLvlLbl val="1"/>
      </c:catAx>
      <c:valAx>
        <c:axId val="41723008"/>
        <c:scaling>
          <c:orientation val="minMax"/>
          <c:max val="0.4"/>
          <c:min val="-0.2"/>
        </c:scaling>
        <c:delete val="0"/>
        <c:axPos val="l"/>
        <c:title>
          <c:tx>
            <c:rich>
              <a:bodyPr rot="-5400000" vert="horz"/>
              <a:lstStyle/>
              <a:p>
                <a:pPr>
                  <a:defRPr/>
                </a:pPr>
                <a:r>
                  <a:rPr lang="en-AU"/>
                  <a:t>Premiums</a:t>
                </a:r>
              </a:p>
            </c:rich>
          </c:tx>
          <c:overlay val="0"/>
        </c:title>
        <c:numFmt formatCode="0%" sourceLinked="0"/>
        <c:majorTickMark val="out"/>
        <c:minorTickMark val="none"/>
        <c:tickLblPos val="nextTo"/>
        <c:crossAx val="41708928"/>
        <c:crosses val="autoZero"/>
        <c:crossBetween val="between"/>
        <c:majorUnit val="5.000000000000001E-2"/>
        <c:minorUnit val="3.0000000000000006E-2"/>
      </c:valAx>
    </c:plotArea>
    <c:plotVisOnly val="1"/>
    <c:dispBlanksAs val="gap"/>
    <c:showDLblsOverMax val="0"/>
  </c:chart>
  <c:txPr>
    <a:bodyPr/>
    <a:lstStyle/>
    <a:p>
      <a:pPr>
        <a:defRPr sz="900" smtId="4294967295">
          <a:solidFill>
            <a:schemeClr val="tx1"/>
          </a:solidFill>
          <a:latin typeface="Arial" pitchFamily="34" charset="0"/>
          <a:cs typeface="Arial" pitchFamily="34" charset="0"/>
        </a:defRPr>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37"/>
                <c:pt idx="0">
                  <c:v>1986</c:v>
                </c:pt>
                <c:pt idx="4">
                  <c:v>1990</c:v>
                </c:pt>
                <c:pt idx="9">
                  <c:v>1995</c:v>
                </c:pt>
                <c:pt idx="14">
                  <c:v>2000</c:v>
                </c:pt>
                <c:pt idx="19">
                  <c:v>2005</c:v>
                </c:pt>
                <c:pt idx="24">
                  <c:v>2010</c:v>
                </c:pt>
                <c:pt idx="29">
                  <c:v>2015</c:v>
                </c:pt>
                <c:pt idx="34">
                  <c:v>2020</c:v>
                </c:pt>
                <c:pt idx="36">
                  <c:v>2022</c:v>
                </c:pt>
              </c:numCache>
            </c:numRef>
          </c:cat>
          <c:val>
            <c:numRef>
              <c:f>Premiums[AU Market 10yr]</c:f>
              <c:numCache>
                <c:formatCode>0.00%</c:formatCode>
                <c:ptCount val="37"/>
                <c:pt idx="0">
                  <c:v>6.2419940543518203E-2</c:v>
                </c:pt>
                <c:pt idx="1">
                  <c:v>4.9834248145627799E-2</c:v>
                </c:pt>
                <c:pt idx="2">
                  <c:v>4.6542936420810303E-2</c:v>
                </c:pt>
                <c:pt idx="3">
                  <c:v>1.2540896698757501E-2</c:v>
                </c:pt>
                <c:pt idx="4">
                  <c:v>-4.6839300100060897E-2</c:v>
                </c:pt>
                <c:pt idx="5">
                  <c:v>1.4128046638087101E-2</c:v>
                </c:pt>
                <c:pt idx="6">
                  <c:v>3.6247926289365802E-2</c:v>
                </c:pt>
                <c:pt idx="7">
                  <c:v>2.5433204861950599E-2</c:v>
                </c:pt>
                <c:pt idx="8">
                  <c:v>3.2541902035623502E-2</c:v>
                </c:pt>
                <c:pt idx="9">
                  <c:v>2.4254590399261901E-2</c:v>
                </c:pt>
                <c:pt idx="10">
                  <c:v>4.18262744960973E-3</c:v>
                </c:pt>
                <c:pt idx="11">
                  <c:v>2.7891993313835298E-2</c:v>
                </c:pt>
                <c:pt idx="12">
                  <c:v>3.43730390749655E-2</c:v>
                </c:pt>
                <c:pt idx="13">
                  <c:v>4.3553541938338602E-2</c:v>
                </c:pt>
                <c:pt idx="14">
                  <c:v>7.5508594926971997E-2</c:v>
                </c:pt>
                <c:pt idx="15">
                  <c:v>5.8646072198419198E-2</c:v>
                </c:pt>
                <c:pt idx="16">
                  <c:v>5.5114649515659399E-2</c:v>
                </c:pt>
                <c:pt idx="17">
                  <c:v>3.0110687320112701E-2</c:v>
                </c:pt>
                <c:pt idx="18">
                  <c:v>6.3340128896843997E-2</c:v>
                </c:pt>
                <c:pt idx="19">
                  <c:v>6.6785991643597997E-2</c:v>
                </c:pt>
                <c:pt idx="20">
                  <c:v>7.6657270837886496E-2</c:v>
                </c:pt>
                <c:pt idx="21">
                  <c:v>7.9027282608102198E-2</c:v>
                </c:pt>
                <c:pt idx="22">
                  <c:v>9.3230446667247303E-4</c:v>
                </c:pt>
                <c:pt idx="23">
                  <c:v>2.4341678723024601E-2</c:v>
                </c:pt>
                <c:pt idx="24">
                  <c:v>2.48696383665792E-2</c:v>
                </c:pt>
                <c:pt idx="25">
                  <c:v>2.0505894236568802E-3</c:v>
                </c:pt>
                <c:pt idx="26">
                  <c:v>3.11134273724991E-2</c:v>
                </c:pt>
                <c:pt idx="27">
                  <c:v>3.8453655630561197E-2</c:v>
                </c:pt>
                <c:pt idx="28">
                  <c:v>2.2531648918824299E-2</c:v>
                </c:pt>
                <c:pt idx="29">
                  <c:v>8.3384718834647008E-3</c:v>
                </c:pt>
                <c:pt idx="30">
                  <c:v>3.4434323229122201E-3</c:v>
                </c:pt>
                <c:pt idx="31">
                  <c:v>3.7263846258070998E-3</c:v>
                </c:pt>
                <c:pt idx="32">
                  <c:v>6.0668024753310498E-2</c:v>
                </c:pt>
                <c:pt idx="33">
                  <c:v>4.8439646092437401E-2</c:v>
                </c:pt>
                <c:pt idx="34">
                  <c:v>5.4088805964329599E-2</c:v>
                </c:pt>
                <c:pt idx="35">
                  <c:v>9.12892425919829E-2</c:v>
                </c:pt>
                <c:pt idx="36">
                  <c:v>7.0783034932181604E-2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5E13-4206-AB4B-1FC6D2B8141E}"/>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16000000000000003"/>
          <c:min val="-8.0000000000000016E-2"/>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ajorUnit val="8.0000000000000016E-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37"/>
                <c:pt idx="0">
                  <c:v>1986</c:v>
                </c:pt>
                <c:pt idx="4">
                  <c:v>1990</c:v>
                </c:pt>
                <c:pt idx="9">
                  <c:v>1995</c:v>
                </c:pt>
                <c:pt idx="14">
                  <c:v>2000</c:v>
                </c:pt>
                <c:pt idx="19">
                  <c:v>2005</c:v>
                </c:pt>
                <c:pt idx="24">
                  <c:v>2010</c:v>
                </c:pt>
                <c:pt idx="29">
                  <c:v>2015</c:v>
                </c:pt>
                <c:pt idx="34">
                  <c:v>2020</c:v>
                </c:pt>
                <c:pt idx="36">
                  <c:v>2022</c:v>
                </c:pt>
              </c:numCache>
            </c:numRef>
          </c:cat>
          <c:val>
            <c:numRef>
              <c:f>Premiums[AU Size 10yr]</c:f>
              <c:numCache>
                <c:formatCode>0.00%</c:formatCode>
                <c:ptCount val="37"/>
                <c:pt idx="0">
                  <c:v>9.0776433886997396E-2</c:v>
                </c:pt>
                <c:pt idx="1">
                  <c:v>3.7256876146731802E-2</c:v>
                </c:pt>
                <c:pt idx="2">
                  <c:v>3.14563631057709E-2</c:v>
                </c:pt>
                <c:pt idx="3">
                  <c:v>3.2394401427573399E-3</c:v>
                </c:pt>
                <c:pt idx="4">
                  <c:v>-1.1230824913280601E-2</c:v>
                </c:pt>
                <c:pt idx="5">
                  <c:v>-4.6125223403485703E-2</c:v>
                </c:pt>
                <c:pt idx="6">
                  <c:v>-3.6248996174737598E-2</c:v>
                </c:pt>
                <c:pt idx="7">
                  <c:v>-8.6581371816545297E-3</c:v>
                </c:pt>
                <c:pt idx="8">
                  <c:v>-2.74529586850174E-2</c:v>
                </c:pt>
                <c:pt idx="9">
                  <c:v>-2.4060509743250899E-2</c:v>
                </c:pt>
                <c:pt idx="10">
                  <c:v>-1.23061179122197E-3</c:v>
                </c:pt>
                <c:pt idx="11">
                  <c:v>8.3559903666126107E-3</c:v>
                </c:pt>
                <c:pt idx="12">
                  <c:v>3.8308822183750202E-3</c:v>
                </c:pt>
                <c:pt idx="13">
                  <c:v>3.8259810938162699E-2</c:v>
                </c:pt>
                <c:pt idx="14">
                  <c:v>3.6910698116290601E-2</c:v>
                </c:pt>
                <c:pt idx="15">
                  <c:v>4.2146132706251102E-2</c:v>
                </c:pt>
                <c:pt idx="16">
                  <c:v>4.5162980836521503E-2</c:v>
                </c:pt>
                <c:pt idx="17">
                  <c:v>4.2382081801152903E-2</c:v>
                </c:pt>
                <c:pt idx="18">
                  <c:v>5.2484319879234902E-2</c:v>
                </c:pt>
                <c:pt idx="19">
                  <c:v>4.9862175636447702E-2</c:v>
                </c:pt>
                <c:pt idx="20">
                  <c:v>3.7541552383702201E-2</c:v>
                </c:pt>
                <c:pt idx="21">
                  <c:v>5.1528802624617703E-2</c:v>
                </c:pt>
                <c:pt idx="22">
                  <c:v>3.14270079437311E-2</c:v>
                </c:pt>
                <c:pt idx="23">
                  <c:v>3.8095043071811198E-2</c:v>
                </c:pt>
                <c:pt idx="24">
                  <c:v>5.6125185680281603E-2</c:v>
                </c:pt>
                <c:pt idx="25">
                  <c:v>4.4222967822492597E-2</c:v>
                </c:pt>
                <c:pt idx="26">
                  <c:v>2.8573052234550401E-2</c:v>
                </c:pt>
                <c:pt idx="27">
                  <c:v>-4.2894491836207296E-3</c:v>
                </c:pt>
                <c:pt idx="28">
                  <c:v>-2.0570267966916401E-2</c:v>
                </c:pt>
                <c:pt idx="29">
                  <c:v>-6.2896504175626901E-3</c:v>
                </c:pt>
                <c:pt idx="30">
                  <c:v>-1.24172521312569E-2</c:v>
                </c:pt>
                <c:pt idx="31">
                  <c:v>-1.0173522240410701E-2</c:v>
                </c:pt>
                <c:pt idx="32">
                  <c:v>5.0488013862723903E-3</c:v>
                </c:pt>
                <c:pt idx="33">
                  <c:v>-1.3127988631020901E-2</c:v>
                </c:pt>
                <c:pt idx="34">
                  <c:v>-7.0886745043381404E-3</c:v>
                </c:pt>
                <c:pt idx="35">
                  <c:v>4.9326178621647001E-3</c:v>
                </c:pt>
                <c:pt idx="36">
                  <c:v>-9.6226295936841007E-3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6C14-483D-B5C9-CFE357A187FF}"/>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16000000000000003"/>
          <c:min val="-8.0000000000000016E-2"/>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ajorUnit val="8.0000000000000016E-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37"/>
                <c:pt idx="0">
                  <c:v>1986</c:v>
                </c:pt>
                <c:pt idx="4">
                  <c:v>1990</c:v>
                </c:pt>
                <c:pt idx="9">
                  <c:v>1995</c:v>
                </c:pt>
                <c:pt idx="14">
                  <c:v>2000</c:v>
                </c:pt>
                <c:pt idx="19">
                  <c:v>2005</c:v>
                </c:pt>
                <c:pt idx="24">
                  <c:v>2010</c:v>
                </c:pt>
                <c:pt idx="29">
                  <c:v>2015</c:v>
                </c:pt>
                <c:pt idx="34">
                  <c:v>2020</c:v>
                </c:pt>
                <c:pt idx="36">
                  <c:v>2022</c:v>
                </c:pt>
              </c:numCache>
            </c:numRef>
          </c:cat>
          <c:val>
            <c:numRef>
              <c:f>Premiums[AU Price 10yr]</c:f>
              <c:numCache>
                <c:formatCode>0.00%</c:formatCode>
                <c:ptCount val="37"/>
                <c:pt idx="0">
                  <c:v>0.124267000837345</c:v>
                </c:pt>
                <c:pt idx="1">
                  <c:v>0.11216126925237301</c:v>
                </c:pt>
                <c:pt idx="2">
                  <c:v>0.136610976818378</c:v>
                </c:pt>
                <c:pt idx="3">
                  <c:v>0.152766074374757</c:v>
                </c:pt>
                <c:pt idx="4">
                  <c:v>0.116438610107213</c:v>
                </c:pt>
                <c:pt idx="5">
                  <c:v>7.19499561331058E-2</c:v>
                </c:pt>
                <c:pt idx="6">
                  <c:v>9.2498862855835404E-2</c:v>
                </c:pt>
                <c:pt idx="7">
                  <c:v>7.7410817973790902E-2</c:v>
                </c:pt>
                <c:pt idx="8">
                  <c:v>6.9745997129916401E-2</c:v>
                </c:pt>
                <c:pt idx="9">
                  <c:v>6.9196920743602994E-2</c:v>
                </c:pt>
                <c:pt idx="10">
                  <c:v>8.4693744180706104E-2</c:v>
                </c:pt>
                <c:pt idx="11">
                  <c:v>8.2794035450903997E-2</c:v>
                </c:pt>
                <c:pt idx="12">
                  <c:v>4.6292905496265503E-2</c:v>
                </c:pt>
                <c:pt idx="13">
                  <c:v>5.5546862650158499E-2</c:v>
                </c:pt>
                <c:pt idx="14">
                  <c:v>9.7417966255550797E-2</c:v>
                </c:pt>
                <c:pt idx="15">
                  <c:v>9.2425163053855106E-2</c:v>
                </c:pt>
                <c:pt idx="16">
                  <c:v>9.7745503404705697E-2</c:v>
                </c:pt>
                <c:pt idx="17">
                  <c:v>7.4818401917103206E-2</c:v>
                </c:pt>
                <c:pt idx="18">
                  <c:v>9.0584981202725304E-2</c:v>
                </c:pt>
                <c:pt idx="19">
                  <c:v>6.0721390773181401E-2</c:v>
                </c:pt>
                <c:pt idx="20">
                  <c:v>7.46365483133411E-2</c:v>
                </c:pt>
                <c:pt idx="21">
                  <c:v>2.59694760407552E-2</c:v>
                </c:pt>
                <c:pt idx="22">
                  <c:v>2.6823103740933201E-2</c:v>
                </c:pt>
                <c:pt idx="23">
                  <c:v>3.13346419703526E-2</c:v>
                </c:pt>
                <c:pt idx="24">
                  <c:v>1.9373689259602998E-2</c:v>
                </c:pt>
                <c:pt idx="25">
                  <c:v>1.54477419249619E-2</c:v>
                </c:pt>
                <c:pt idx="26">
                  <c:v>-1.1464238227015601E-2</c:v>
                </c:pt>
                <c:pt idx="27">
                  <c:v>-1.9488285719701601E-2</c:v>
                </c:pt>
                <c:pt idx="28">
                  <c:v>-2.3657905458341202E-2</c:v>
                </c:pt>
                <c:pt idx="29">
                  <c:v>-2.0399887932780199E-2</c:v>
                </c:pt>
                <c:pt idx="30">
                  <c:v>-7.9071365945471205E-4</c:v>
                </c:pt>
                <c:pt idx="31">
                  <c:v>1.9595446939378199E-2</c:v>
                </c:pt>
                <c:pt idx="32">
                  <c:v>2.3266928494768E-2</c:v>
                </c:pt>
                <c:pt idx="33">
                  <c:v>5.95120469494281E-4</c:v>
                </c:pt>
                <c:pt idx="34">
                  <c:v>-2.5230171738240801E-2</c:v>
                </c:pt>
                <c:pt idx="35">
                  <c:v>-3.0099598276177999E-2</c:v>
                </c:pt>
                <c:pt idx="36">
                  <c:v>-9.2360936213564703E-4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A458-40E9-AA5F-952373802ACE}"/>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16000000000000003"/>
          <c:min val="-8.0000000000000016E-2"/>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ajorUnit val="8.0000000000000016E-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37"/>
                <c:pt idx="0">
                  <c:v>1986</c:v>
                </c:pt>
                <c:pt idx="4">
                  <c:v>1990</c:v>
                </c:pt>
                <c:pt idx="9">
                  <c:v>1995</c:v>
                </c:pt>
                <c:pt idx="14">
                  <c:v>2000</c:v>
                </c:pt>
                <c:pt idx="19">
                  <c:v>2005</c:v>
                </c:pt>
                <c:pt idx="24">
                  <c:v>2010</c:v>
                </c:pt>
                <c:pt idx="29">
                  <c:v>2015</c:v>
                </c:pt>
                <c:pt idx="34">
                  <c:v>2020</c:v>
                </c:pt>
                <c:pt idx="36">
                  <c:v>2022</c:v>
                </c:pt>
              </c:numCache>
            </c:numRef>
          </c:cat>
          <c:val>
            <c:numRef>
              <c:f>Premiums[AU Prof 10yr]</c:f>
              <c:numCache>
                <c:formatCode>General</c:formatCode>
                <c:ptCount val="37"/>
                <c:pt idx="6" formatCode="0.00%">
                  <c:v>0.106043998652805</c:v>
                </c:pt>
                <c:pt idx="7" formatCode="0.00%">
                  <c:v>9.7347468508920204E-2</c:v>
                </c:pt>
                <c:pt idx="8" formatCode="0.00%">
                  <c:v>8.9553535370115997E-2</c:v>
                </c:pt>
                <c:pt idx="9" formatCode="0.00%">
                  <c:v>7.4960485503118096E-2</c:v>
                </c:pt>
                <c:pt idx="10" formatCode="0.00%">
                  <c:v>8.2135685652393597E-2</c:v>
                </c:pt>
                <c:pt idx="11" formatCode="0.00%">
                  <c:v>8.2134113760165897E-2</c:v>
                </c:pt>
                <c:pt idx="12" formatCode="0.00%">
                  <c:v>4.7603864720653102E-2</c:v>
                </c:pt>
                <c:pt idx="13" formatCode="0.00%">
                  <c:v>2.0890871023160801E-2</c:v>
                </c:pt>
                <c:pt idx="14" formatCode="0.00%">
                  <c:v>1.3603369765542E-2</c:v>
                </c:pt>
                <c:pt idx="15" formatCode="0.00%">
                  <c:v>3.9199999446136898E-2</c:v>
                </c:pt>
                <c:pt idx="16" formatCode="0.00%">
                  <c:v>5.3852585683564803E-2</c:v>
                </c:pt>
                <c:pt idx="17" formatCode="0.00%">
                  <c:v>5.1784415391287399E-2</c:v>
                </c:pt>
                <c:pt idx="18" formatCode="0.00%">
                  <c:v>4.5488695653006998E-2</c:v>
                </c:pt>
                <c:pt idx="19" formatCode="0.00%">
                  <c:v>6.1530174694412999E-2</c:v>
                </c:pt>
                <c:pt idx="20" formatCode="0.00%">
                  <c:v>5.0626556430714703E-2</c:v>
                </c:pt>
                <c:pt idx="21" formatCode="0.00%">
                  <c:v>4.4158464827047002E-2</c:v>
                </c:pt>
                <c:pt idx="22" formatCode="0.00%">
                  <c:v>6.9390265556544595E-2</c:v>
                </c:pt>
                <c:pt idx="23" formatCode="0.00%">
                  <c:v>5.9049517379477799E-2</c:v>
                </c:pt>
                <c:pt idx="24" formatCode="0.00%">
                  <c:v>2.8540202518519301E-2</c:v>
                </c:pt>
                <c:pt idx="25" formatCode="0.00%">
                  <c:v>2.788677980725E-2</c:v>
                </c:pt>
                <c:pt idx="26" formatCode="0.00%">
                  <c:v>4.3837716781199E-2</c:v>
                </c:pt>
                <c:pt idx="27" formatCode="0.00%">
                  <c:v>4.8151852968645999E-2</c:v>
                </c:pt>
                <c:pt idx="28" formatCode="0.00%">
                  <c:v>4.45480299825241E-2</c:v>
                </c:pt>
                <c:pt idx="29" formatCode="0.00%">
                  <c:v>3.1288763420214402E-2</c:v>
                </c:pt>
                <c:pt idx="30" formatCode="0.00%">
                  <c:v>2.4983240874696201E-2</c:v>
                </c:pt>
                <c:pt idx="31" formatCode="0.00%">
                  <c:v>8.7968584456714592E-3</c:v>
                </c:pt>
                <c:pt idx="32" formatCode="0.00%">
                  <c:v>-1.2036629070257999E-2</c:v>
                </c:pt>
                <c:pt idx="33" formatCode="0.00%">
                  <c:v>1.5782971248236698E-2</c:v>
                </c:pt>
                <c:pt idx="34" formatCode="0.00%">
                  <c:v>2.7908212685073201E-2</c:v>
                </c:pt>
                <c:pt idx="35" formatCode="0.00%">
                  <c:v>1.0948460344252901E-2</c:v>
                </c:pt>
                <c:pt idx="36" formatCode="0.00%">
                  <c:v>-6.3428356732828702E-3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A54C-4043-8988-015B6457310C}"/>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16000000000000003"/>
          <c:min val="-8.0000000000000016E-2"/>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ajorUnit val="8.0000000000000016E-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4060337841510773E-2"/>
          <c:y val="3.1703885644674301E-2"/>
          <c:w val="0.92075157165527344"/>
          <c:h val="0.90989857912063599"/>
        </c:manualLayout>
      </c:layout>
      <c:barChart>
        <c:barDir val="col"/>
        <c:grouping val="clustered"/>
        <c:varyColors val="0"/>
        <c:ser>
          <c:idx val="0"/>
          <c:order val="0"/>
          <c:spPr>
            <a:solidFill>
              <a:srgbClr val="109CBF"/>
            </a:solidFill>
            <a:ln>
              <a:noFill/>
            </a:ln>
            <a:effectLst/>
          </c:spPr>
          <c:invertIfNegative val="1"/>
          <c:cat>
            <c:numRef>
              <c:f>Premiums[Labels]</c:f>
              <c:numCache>
                <c:formatCode>General</c:formatCode>
                <c:ptCount val="37"/>
                <c:pt idx="0">
                  <c:v>1986</c:v>
                </c:pt>
                <c:pt idx="4">
                  <c:v>1990</c:v>
                </c:pt>
                <c:pt idx="9">
                  <c:v>1995</c:v>
                </c:pt>
                <c:pt idx="14">
                  <c:v>2000</c:v>
                </c:pt>
                <c:pt idx="19">
                  <c:v>2005</c:v>
                </c:pt>
                <c:pt idx="24">
                  <c:v>2010</c:v>
                </c:pt>
                <c:pt idx="29">
                  <c:v>2015</c:v>
                </c:pt>
                <c:pt idx="34">
                  <c:v>2020</c:v>
                </c:pt>
                <c:pt idx="36">
                  <c:v>2022</c:v>
                </c:pt>
              </c:numCache>
            </c:numRef>
          </c:cat>
          <c:val>
            <c:numRef>
              <c:f>Premiums[AU Market 10yr]</c:f>
              <c:numCache>
                <c:formatCode>General</c:formatCode>
                <c:ptCount val="37"/>
                <c:pt idx="0">
                  <c:v>6.2419940543518203E-2</c:v>
                </c:pt>
                <c:pt idx="1">
                  <c:v>4.9834248145627799E-2</c:v>
                </c:pt>
                <c:pt idx="2">
                  <c:v>4.6542936420810303E-2</c:v>
                </c:pt>
                <c:pt idx="3">
                  <c:v>1.2540896698757501E-2</c:v>
                </c:pt>
                <c:pt idx="4">
                  <c:v>-4.6839300100060897E-2</c:v>
                </c:pt>
                <c:pt idx="5">
                  <c:v>1.4128046638087101E-2</c:v>
                </c:pt>
                <c:pt idx="6">
                  <c:v>3.6247926289365802E-2</c:v>
                </c:pt>
                <c:pt idx="7">
                  <c:v>2.5433204861950599E-2</c:v>
                </c:pt>
                <c:pt idx="8">
                  <c:v>3.2541902035623502E-2</c:v>
                </c:pt>
                <c:pt idx="9">
                  <c:v>2.4254590399261901E-2</c:v>
                </c:pt>
                <c:pt idx="10">
                  <c:v>4.18262744960973E-3</c:v>
                </c:pt>
                <c:pt idx="11">
                  <c:v>2.7891993313835298E-2</c:v>
                </c:pt>
                <c:pt idx="12">
                  <c:v>3.43730390749655E-2</c:v>
                </c:pt>
                <c:pt idx="13">
                  <c:v>4.3553541938338602E-2</c:v>
                </c:pt>
                <c:pt idx="14">
                  <c:v>7.5508594926971997E-2</c:v>
                </c:pt>
                <c:pt idx="15">
                  <c:v>5.8646072198419198E-2</c:v>
                </c:pt>
                <c:pt idx="16">
                  <c:v>5.5114649515659399E-2</c:v>
                </c:pt>
                <c:pt idx="17">
                  <c:v>3.0110687320112701E-2</c:v>
                </c:pt>
                <c:pt idx="18">
                  <c:v>6.3340128896843997E-2</c:v>
                </c:pt>
                <c:pt idx="19">
                  <c:v>6.6785991643597997E-2</c:v>
                </c:pt>
                <c:pt idx="20">
                  <c:v>7.6657270837886496E-2</c:v>
                </c:pt>
                <c:pt idx="21">
                  <c:v>7.9027282608102198E-2</c:v>
                </c:pt>
                <c:pt idx="22">
                  <c:v>9.3230446667247303E-4</c:v>
                </c:pt>
                <c:pt idx="23">
                  <c:v>2.4341678723024601E-2</c:v>
                </c:pt>
                <c:pt idx="24">
                  <c:v>2.48696383665792E-2</c:v>
                </c:pt>
                <c:pt idx="25">
                  <c:v>2.0505894236568802E-3</c:v>
                </c:pt>
                <c:pt idx="26">
                  <c:v>3.11134273724991E-2</c:v>
                </c:pt>
                <c:pt idx="27">
                  <c:v>3.8453655630561197E-2</c:v>
                </c:pt>
                <c:pt idx="28">
                  <c:v>2.2531648918824299E-2</c:v>
                </c:pt>
                <c:pt idx="29">
                  <c:v>8.3384718834647008E-3</c:v>
                </c:pt>
                <c:pt idx="30">
                  <c:v>3.4434323229122201E-3</c:v>
                </c:pt>
                <c:pt idx="31">
                  <c:v>3.7263846258070998E-3</c:v>
                </c:pt>
                <c:pt idx="32">
                  <c:v>6.0668024753310498E-2</c:v>
                </c:pt>
                <c:pt idx="33">
                  <c:v>4.8439646092437401E-2</c:v>
                </c:pt>
                <c:pt idx="34">
                  <c:v>5.4088805964329599E-2</c:v>
                </c:pt>
                <c:pt idx="35">
                  <c:v>9.1289201642940104E-2</c:v>
                </c:pt>
                <c:pt idx="36">
                  <c:v>7.0783034932181604E-2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A1A8-4271-8C5D-12D726DD3655}"/>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16000000000000003"/>
          <c:min val="-8.0000000000000016E-2"/>
        </c:scaling>
        <c:delete val="0"/>
        <c:axPos val="l"/>
        <c:numFmt formatCode="0%" sourceLinked="0"/>
        <c:majorTickMark val="out"/>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69616608"/>
        <c:crosses val="autoZero"/>
        <c:crossBetween val="between"/>
        <c:majorUnit val="4.0000000000000008E-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solidFill>
            <a:schemeClr val="tx1"/>
          </a:solidFill>
          <a:latin typeface="Arial" pitchFamily="34" charset="0"/>
          <a:cs typeface="Arial" pitchFamily="34" charset="0"/>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4060337841510773E-2"/>
          <c:y val="3.1703885644674301E-2"/>
          <c:w val="0.92075157165527344"/>
          <c:h val="0.90989857912063599"/>
        </c:manualLayout>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37"/>
                <c:pt idx="0">
                  <c:v>1986</c:v>
                </c:pt>
                <c:pt idx="4">
                  <c:v>1990</c:v>
                </c:pt>
                <c:pt idx="9">
                  <c:v>1995</c:v>
                </c:pt>
                <c:pt idx="14">
                  <c:v>2000</c:v>
                </c:pt>
                <c:pt idx="19">
                  <c:v>2005</c:v>
                </c:pt>
                <c:pt idx="24">
                  <c:v>2010</c:v>
                </c:pt>
                <c:pt idx="29">
                  <c:v>2015</c:v>
                </c:pt>
                <c:pt idx="34">
                  <c:v>2020</c:v>
                </c:pt>
                <c:pt idx="36">
                  <c:v>2022</c:v>
                </c:pt>
              </c:numCache>
            </c:numRef>
          </c:cat>
          <c:val>
            <c:numRef>
              <c:f>Premiums[AU Size 10yr]</c:f>
              <c:numCache>
                <c:formatCode>General</c:formatCode>
                <c:ptCount val="37"/>
                <c:pt idx="0">
                  <c:v>9.0776433886997396E-2</c:v>
                </c:pt>
                <c:pt idx="1">
                  <c:v>3.7256876146731802E-2</c:v>
                </c:pt>
                <c:pt idx="2">
                  <c:v>3.14563631057709E-2</c:v>
                </c:pt>
                <c:pt idx="3">
                  <c:v>3.2394401427573399E-3</c:v>
                </c:pt>
                <c:pt idx="4">
                  <c:v>-1.1230824913280601E-2</c:v>
                </c:pt>
                <c:pt idx="5">
                  <c:v>-4.6125223403485703E-2</c:v>
                </c:pt>
                <c:pt idx="6">
                  <c:v>-3.6248996174737598E-2</c:v>
                </c:pt>
                <c:pt idx="7">
                  <c:v>-8.6581371816545297E-3</c:v>
                </c:pt>
                <c:pt idx="8">
                  <c:v>-2.74529586850174E-2</c:v>
                </c:pt>
                <c:pt idx="9">
                  <c:v>-2.4060509743250899E-2</c:v>
                </c:pt>
                <c:pt idx="10">
                  <c:v>-1.23061179122197E-3</c:v>
                </c:pt>
                <c:pt idx="11">
                  <c:v>8.3559903666126107E-3</c:v>
                </c:pt>
                <c:pt idx="12">
                  <c:v>3.8308822183750202E-3</c:v>
                </c:pt>
                <c:pt idx="13">
                  <c:v>3.8259810938162699E-2</c:v>
                </c:pt>
                <c:pt idx="14">
                  <c:v>3.6910698116290601E-2</c:v>
                </c:pt>
                <c:pt idx="15">
                  <c:v>4.2146132706251102E-2</c:v>
                </c:pt>
                <c:pt idx="16">
                  <c:v>4.5162980836521503E-2</c:v>
                </c:pt>
                <c:pt idx="17">
                  <c:v>4.2382081801152903E-2</c:v>
                </c:pt>
                <c:pt idx="18">
                  <c:v>5.2484319879234902E-2</c:v>
                </c:pt>
                <c:pt idx="19">
                  <c:v>4.9862175636447702E-2</c:v>
                </c:pt>
                <c:pt idx="20">
                  <c:v>3.7541552383702201E-2</c:v>
                </c:pt>
                <c:pt idx="21">
                  <c:v>5.1528802624617703E-2</c:v>
                </c:pt>
                <c:pt idx="22">
                  <c:v>3.14270079437311E-2</c:v>
                </c:pt>
                <c:pt idx="23">
                  <c:v>3.8095043071811198E-2</c:v>
                </c:pt>
                <c:pt idx="24">
                  <c:v>5.6125185680281603E-2</c:v>
                </c:pt>
                <c:pt idx="25">
                  <c:v>4.4222967822492597E-2</c:v>
                </c:pt>
                <c:pt idx="26">
                  <c:v>2.8573052234550401E-2</c:v>
                </c:pt>
                <c:pt idx="27">
                  <c:v>-4.2894491836207296E-3</c:v>
                </c:pt>
                <c:pt idx="28">
                  <c:v>-2.0570267966916401E-2</c:v>
                </c:pt>
                <c:pt idx="29">
                  <c:v>-6.2896504175626901E-3</c:v>
                </c:pt>
                <c:pt idx="30">
                  <c:v>-1.24172521312569E-2</c:v>
                </c:pt>
                <c:pt idx="31">
                  <c:v>-1.0173522240410701E-2</c:v>
                </c:pt>
                <c:pt idx="32">
                  <c:v>5.0488013862723903E-3</c:v>
                </c:pt>
                <c:pt idx="33">
                  <c:v>-1.3127988631020901E-2</c:v>
                </c:pt>
                <c:pt idx="34">
                  <c:v>-7.0886745043381404E-3</c:v>
                </c:pt>
                <c:pt idx="35">
                  <c:v>4.9326178621647001E-3</c:v>
                </c:pt>
                <c:pt idx="36">
                  <c:v>-9.6226295936841007E-3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A3E9-409B-AE5D-55EABF6436DE}"/>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16000000000000003"/>
          <c:min val="-8.0000000000000016E-2"/>
        </c:scaling>
        <c:delete val="0"/>
        <c:axPos val="l"/>
        <c:numFmt formatCode="0%" sourceLinked="0"/>
        <c:majorTickMark val="out"/>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69616608"/>
        <c:crosses val="autoZero"/>
        <c:crossBetween val="between"/>
        <c:majorUnit val="4.0000000000000008E-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solidFill>
            <a:schemeClr val="tx1"/>
          </a:solidFill>
          <a:latin typeface="Arial" pitchFamily="34" charset="0"/>
          <a:cs typeface="Arial" pitchFamily="34" charset="0"/>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4060337841510773E-2"/>
          <c:y val="3.1703885644674301E-2"/>
          <c:w val="0.92075157165527344"/>
          <c:h val="0.90989857912063599"/>
        </c:manualLayout>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37"/>
                <c:pt idx="0">
                  <c:v>1986</c:v>
                </c:pt>
                <c:pt idx="4">
                  <c:v>1990</c:v>
                </c:pt>
                <c:pt idx="9">
                  <c:v>1995</c:v>
                </c:pt>
                <c:pt idx="14">
                  <c:v>2000</c:v>
                </c:pt>
                <c:pt idx="19">
                  <c:v>2005</c:v>
                </c:pt>
                <c:pt idx="24">
                  <c:v>2010</c:v>
                </c:pt>
                <c:pt idx="29">
                  <c:v>2015</c:v>
                </c:pt>
                <c:pt idx="34">
                  <c:v>2020</c:v>
                </c:pt>
                <c:pt idx="36">
                  <c:v>2022</c:v>
                </c:pt>
              </c:numCache>
            </c:numRef>
          </c:cat>
          <c:val>
            <c:numRef>
              <c:f>Premiums[AU Price 10yr]</c:f>
              <c:numCache>
                <c:formatCode>0.00%</c:formatCode>
                <c:ptCount val="37"/>
                <c:pt idx="0">
                  <c:v>0.124267000837345</c:v>
                </c:pt>
                <c:pt idx="1">
                  <c:v>0.11216126925237301</c:v>
                </c:pt>
                <c:pt idx="2">
                  <c:v>0.136610976818378</c:v>
                </c:pt>
                <c:pt idx="3">
                  <c:v>0.152766074374757</c:v>
                </c:pt>
                <c:pt idx="4">
                  <c:v>0.116438610107213</c:v>
                </c:pt>
                <c:pt idx="5">
                  <c:v>7.19499561331058E-2</c:v>
                </c:pt>
                <c:pt idx="6">
                  <c:v>9.2498862855835404E-2</c:v>
                </c:pt>
                <c:pt idx="7">
                  <c:v>7.7410817973790902E-2</c:v>
                </c:pt>
                <c:pt idx="8">
                  <c:v>6.9745997129916401E-2</c:v>
                </c:pt>
                <c:pt idx="9">
                  <c:v>6.9196920743602994E-2</c:v>
                </c:pt>
                <c:pt idx="10">
                  <c:v>8.4693744180706104E-2</c:v>
                </c:pt>
                <c:pt idx="11">
                  <c:v>8.2794035450903997E-2</c:v>
                </c:pt>
                <c:pt idx="12">
                  <c:v>4.6292905496265503E-2</c:v>
                </c:pt>
                <c:pt idx="13">
                  <c:v>5.5546862650158499E-2</c:v>
                </c:pt>
                <c:pt idx="14">
                  <c:v>9.7417966255550797E-2</c:v>
                </c:pt>
                <c:pt idx="15">
                  <c:v>9.2425163053855106E-2</c:v>
                </c:pt>
                <c:pt idx="16">
                  <c:v>9.7745503404705697E-2</c:v>
                </c:pt>
                <c:pt idx="17">
                  <c:v>7.4818401917103206E-2</c:v>
                </c:pt>
                <c:pt idx="18">
                  <c:v>9.0584981202725304E-2</c:v>
                </c:pt>
                <c:pt idx="19">
                  <c:v>6.0721390773181401E-2</c:v>
                </c:pt>
                <c:pt idx="20">
                  <c:v>7.46365483133411E-2</c:v>
                </c:pt>
                <c:pt idx="21">
                  <c:v>2.59694760407552E-2</c:v>
                </c:pt>
                <c:pt idx="22">
                  <c:v>2.6823103740933201E-2</c:v>
                </c:pt>
                <c:pt idx="23">
                  <c:v>3.13346419703526E-2</c:v>
                </c:pt>
                <c:pt idx="24">
                  <c:v>1.9373689259602998E-2</c:v>
                </c:pt>
                <c:pt idx="25">
                  <c:v>1.54477419249619E-2</c:v>
                </c:pt>
                <c:pt idx="26">
                  <c:v>-1.1464238227015601E-2</c:v>
                </c:pt>
                <c:pt idx="27">
                  <c:v>-1.9488285719701601E-2</c:v>
                </c:pt>
                <c:pt idx="28">
                  <c:v>-2.3657905458341202E-2</c:v>
                </c:pt>
                <c:pt idx="29">
                  <c:v>-2.0399887932780199E-2</c:v>
                </c:pt>
                <c:pt idx="30">
                  <c:v>-7.9071365945471205E-4</c:v>
                </c:pt>
                <c:pt idx="31">
                  <c:v>1.9595446939378199E-2</c:v>
                </c:pt>
                <c:pt idx="32">
                  <c:v>2.3266928494768E-2</c:v>
                </c:pt>
                <c:pt idx="33">
                  <c:v>5.95120469494281E-4</c:v>
                </c:pt>
                <c:pt idx="34">
                  <c:v>-2.5230171738240801E-2</c:v>
                </c:pt>
                <c:pt idx="35">
                  <c:v>-3.0099598276177999E-2</c:v>
                </c:pt>
                <c:pt idx="36">
                  <c:v>-9.2360936213564703E-4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9DF9-49F2-81D9-E42DB9F738F3}"/>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16000000000000003"/>
          <c:min val="-8.0000000000000016E-2"/>
        </c:scaling>
        <c:delete val="0"/>
        <c:axPos val="l"/>
        <c:numFmt formatCode="0%" sourceLinked="0"/>
        <c:majorTickMark val="out"/>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69616608"/>
        <c:crosses val="autoZero"/>
        <c:crossBetween val="between"/>
        <c:majorUnit val="4.0000000000000008E-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solidFill>
            <a:schemeClr val="tx1"/>
          </a:solidFill>
          <a:latin typeface="Arial" pitchFamily="34" charset="0"/>
          <a:cs typeface="Arial" pitchFamily="34" charset="0"/>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4060337841510773E-2"/>
          <c:y val="3.1703885644674301E-2"/>
          <c:w val="0.92075157165527344"/>
          <c:h val="0.90989857912063599"/>
        </c:manualLayout>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31"/>
                <c:pt idx="0">
                  <c:v>1992</c:v>
                </c:pt>
                <c:pt idx="3">
                  <c:v>1995</c:v>
                </c:pt>
                <c:pt idx="8">
                  <c:v>2000</c:v>
                </c:pt>
                <c:pt idx="13">
                  <c:v>2005</c:v>
                </c:pt>
                <c:pt idx="18">
                  <c:v>2010</c:v>
                </c:pt>
                <c:pt idx="23">
                  <c:v>2015</c:v>
                </c:pt>
                <c:pt idx="28">
                  <c:v>2020</c:v>
                </c:pt>
                <c:pt idx="30">
                  <c:v>2022</c:v>
                </c:pt>
              </c:numCache>
            </c:numRef>
          </c:cat>
          <c:val>
            <c:numRef>
              <c:f>Premiums[AU Prof 10yr]</c:f>
              <c:numCache>
                <c:formatCode>0.00%</c:formatCode>
                <c:ptCount val="31"/>
                <c:pt idx="0">
                  <c:v>0.106043998652805</c:v>
                </c:pt>
                <c:pt idx="1">
                  <c:v>9.7347468508920204E-2</c:v>
                </c:pt>
                <c:pt idx="2">
                  <c:v>8.9553535370115997E-2</c:v>
                </c:pt>
                <c:pt idx="3">
                  <c:v>7.4960485503118096E-2</c:v>
                </c:pt>
                <c:pt idx="4">
                  <c:v>8.2135685652393597E-2</c:v>
                </c:pt>
                <c:pt idx="5">
                  <c:v>8.2134113760165897E-2</c:v>
                </c:pt>
                <c:pt idx="6">
                  <c:v>4.7603864720653102E-2</c:v>
                </c:pt>
                <c:pt idx="7">
                  <c:v>2.0890871023160801E-2</c:v>
                </c:pt>
                <c:pt idx="8">
                  <c:v>1.3603369765542E-2</c:v>
                </c:pt>
                <c:pt idx="9">
                  <c:v>3.9199999446136898E-2</c:v>
                </c:pt>
                <c:pt idx="10">
                  <c:v>5.3852585683564803E-2</c:v>
                </c:pt>
                <c:pt idx="11">
                  <c:v>5.1784415391287399E-2</c:v>
                </c:pt>
                <c:pt idx="12">
                  <c:v>4.5488695653006998E-2</c:v>
                </c:pt>
                <c:pt idx="13">
                  <c:v>6.1530174694412999E-2</c:v>
                </c:pt>
                <c:pt idx="14">
                  <c:v>5.0626556430714703E-2</c:v>
                </c:pt>
                <c:pt idx="15">
                  <c:v>4.4158464827047002E-2</c:v>
                </c:pt>
                <c:pt idx="16">
                  <c:v>6.9390265556544595E-2</c:v>
                </c:pt>
                <c:pt idx="17">
                  <c:v>5.9049517379477799E-2</c:v>
                </c:pt>
                <c:pt idx="18">
                  <c:v>2.8540202518519301E-2</c:v>
                </c:pt>
                <c:pt idx="19">
                  <c:v>2.788677980725E-2</c:v>
                </c:pt>
                <c:pt idx="20">
                  <c:v>4.3837716781199E-2</c:v>
                </c:pt>
                <c:pt idx="21">
                  <c:v>4.8151852968645999E-2</c:v>
                </c:pt>
                <c:pt idx="22">
                  <c:v>4.45480299825241E-2</c:v>
                </c:pt>
                <c:pt idx="23">
                  <c:v>3.1288763420214402E-2</c:v>
                </c:pt>
                <c:pt idx="24">
                  <c:v>2.4983240874696201E-2</c:v>
                </c:pt>
                <c:pt idx="25">
                  <c:v>8.7968584456714592E-3</c:v>
                </c:pt>
                <c:pt idx="26">
                  <c:v>-1.2036629070257999E-2</c:v>
                </c:pt>
                <c:pt idx="27">
                  <c:v>1.5782971248236698E-2</c:v>
                </c:pt>
                <c:pt idx="28">
                  <c:v>2.7908212685073201E-2</c:v>
                </c:pt>
                <c:pt idx="29">
                  <c:v>1.0948460344252901E-2</c:v>
                </c:pt>
                <c:pt idx="30">
                  <c:v>-6.3428356732828702E-3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9E63-49B5-9266-45FD96A0E51B}"/>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16000000000000003"/>
          <c:min val="-8.0000000000000016E-2"/>
        </c:scaling>
        <c:delete val="0"/>
        <c:axPos val="l"/>
        <c:numFmt formatCode="0%" sourceLinked="0"/>
        <c:majorTickMark val="out"/>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Arial" pitchFamily="34" charset="0"/>
                <a:ea typeface="+mn-ea"/>
                <a:cs typeface="Arial" pitchFamily="34" charset="0"/>
              </a:defRPr>
            </a:pPr>
            <a:endParaRPr lang="en-US"/>
          </a:p>
        </c:txPr>
        <c:crossAx val="869616608"/>
        <c:crosses val="autoZero"/>
        <c:crossBetween val="between"/>
        <c:majorUnit val="4.0000000000000008E-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solidFill>
            <a:schemeClr val="tx1"/>
          </a:solidFill>
          <a:latin typeface="Arial" pitchFamily="34" charset="0"/>
          <a:cs typeface="Arial" pitchFamily="34" charset="0"/>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1"/>
          <c:tx>
            <c:strRef>
              <c:f>Sheet1!$C$1</c:f>
              <c:strCache>
                <c:ptCount val="1"/>
                <c:pt idx="0">
                  <c:v>Column1</c:v>
                </c:pt>
              </c:strCache>
            </c:strRef>
          </c:tx>
          <c:spPr>
            <a:solidFill>
              <a:srgbClr val="1099B4"/>
            </a:solidFill>
            <a:ln>
              <a:noFill/>
            </a:ln>
          </c:spPr>
          <c:invertIfNegative val="0"/>
          <c:cat>
            <c:numRef>
              <c:f>Sheet1!$A$2:$A$638</c:f>
              <c:numCache>
                <c:formatCode>m/d/yy;@</c:formatCode>
                <c:ptCount val="637"/>
                <c:pt idx="0">
                  <c:v>25568</c:v>
                </c:pt>
                <c:pt idx="1">
                  <c:v>25599</c:v>
                </c:pt>
                <c:pt idx="2">
                  <c:v>25627</c:v>
                </c:pt>
                <c:pt idx="3">
                  <c:v>25658</c:v>
                </c:pt>
                <c:pt idx="4">
                  <c:v>25688</c:v>
                </c:pt>
                <c:pt idx="5">
                  <c:v>25719</c:v>
                </c:pt>
                <c:pt idx="6">
                  <c:v>25749</c:v>
                </c:pt>
                <c:pt idx="7">
                  <c:v>25780</c:v>
                </c:pt>
                <c:pt idx="8">
                  <c:v>25811</c:v>
                </c:pt>
                <c:pt idx="9">
                  <c:v>25841</c:v>
                </c:pt>
                <c:pt idx="10">
                  <c:v>25872</c:v>
                </c:pt>
                <c:pt idx="11">
                  <c:v>25902</c:v>
                </c:pt>
                <c:pt idx="12">
                  <c:v>25933</c:v>
                </c:pt>
                <c:pt idx="13">
                  <c:v>25964</c:v>
                </c:pt>
                <c:pt idx="14">
                  <c:v>25992</c:v>
                </c:pt>
                <c:pt idx="15">
                  <c:v>26023</c:v>
                </c:pt>
                <c:pt idx="16">
                  <c:v>26053</c:v>
                </c:pt>
                <c:pt idx="17">
                  <c:v>26084</c:v>
                </c:pt>
                <c:pt idx="18">
                  <c:v>26114</c:v>
                </c:pt>
                <c:pt idx="19">
                  <c:v>26145</c:v>
                </c:pt>
                <c:pt idx="20">
                  <c:v>26176</c:v>
                </c:pt>
                <c:pt idx="21">
                  <c:v>26206</c:v>
                </c:pt>
                <c:pt idx="22">
                  <c:v>26237</c:v>
                </c:pt>
                <c:pt idx="23">
                  <c:v>26267</c:v>
                </c:pt>
                <c:pt idx="24">
                  <c:v>26298</c:v>
                </c:pt>
                <c:pt idx="25">
                  <c:v>26329</c:v>
                </c:pt>
                <c:pt idx="26">
                  <c:v>26358</c:v>
                </c:pt>
                <c:pt idx="27">
                  <c:v>26389</c:v>
                </c:pt>
                <c:pt idx="28">
                  <c:v>26419</c:v>
                </c:pt>
                <c:pt idx="29">
                  <c:v>26450</c:v>
                </c:pt>
                <c:pt idx="30">
                  <c:v>26480</c:v>
                </c:pt>
                <c:pt idx="31">
                  <c:v>26511</c:v>
                </c:pt>
                <c:pt idx="32">
                  <c:v>26542</c:v>
                </c:pt>
                <c:pt idx="33">
                  <c:v>26572</c:v>
                </c:pt>
                <c:pt idx="34">
                  <c:v>26603</c:v>
                </c:pt>
                <c:pt idx="35">
                  <c:v>26633</c:v>
                </c:pt>
                <c:pt idx="36">
                  <c:v>26664</c:v>
                </c:pt>
                <c:pt idx="37">
                  <c:v>26695</c:v>
                </c:pt>
                <c:pt idx="38">
                  <c:v>26723</c:v>
                </c:pt>
                <c:pt idx="39">
                  <c:v>26754</c:v>
                </c:pt>
                <c:pt idx="40">
                  <c:v>26784</c:v>
                </c:pt>
                <c:pt idx="41">
                  <c:v>26815</c:v>
                </c:pt>
                <c:pt idx="42">
                  <c:v>26845</c:v>
                </c:pt>
                <c:pt idx="43">
                  <c:v>26876</c:v>
                </c:pt>
                <c:pt idx="44">
                  <c:v>26907</c:v>
                </c:pt>
                <c:pt idx="45">
                  <c:v>26937</c:v>
                </c:pt>
                <c:pt idx="46">
                  <c:v>26968</c:v>
                </c:pt>
                <c:pt idx="47">
                  <c:v>26998</c:v>
                </c:pt>
                <c:pt idx="48">
                  <c:v>27029</c:v>
                </c:pt>
                <c:pt idx="49">
                  <c:v>27060</c:v>
                </c:pt>
                <c:pt idx="50">
                  <c:v>27088</c:v>
                </c:pt>
                <c:pt idx="51">
                  <c:v>27119</c:v>
                </c:pt>
                <c:pt idx="52">
                  <c:v>27149</c:v>
                </c:pt>
                <c:pt idx="53">
                  <c:v>27180</c:v>
                </c:pt>
                <c:pt idx="54">
                  <c:v>27210</c:v>
                </c:pt>
                <c:pt idx="55">
                  <c:v>27241</c:v>
                </c:pt>
                <c:pt idx="56">
                  <c:v>27272</c:v>
                </c:pt>
                <c:pt idx="57">
                  <c:v>27302</c:v>
                </c:pt>
                <c:pt idx="58">
                  <c:v>27333</c:v>
                </c:pt>
                <c:pt idx="59">
                  <c:v>27363</c:v>
                </c:pt>
                <c:pt idx="60">
                  <c:v>27394</c:v>
                </c:pt>
                <c:pt idx="61">
                  <c:v>27425</c:v>
                </c:pt>
                <c:pt idx="62">
                  <c:v>27453</c:v>
                </c:pt>
                <c:pt idx="63">
                  <c:v>27484</c:v>
                </c:pt>
                <c:pt idx="64">
                  <c:v>27514</c:v>
                </c:pt>
                <c:pt idx="65">
                  <c:v>27545</c:v>
                </c:pt>
                <c:pt idx="66">
                  <c:v>27575</c:v>
                </c:pt>
                <c:pt idx="67">
                  <c:v>27606</c:v>
                </c:pt>
                <c:pt idx="68">
                  <c:v>27637</c:v>
                </c:pt>
                <c:pt idx="69">
                  <c:v>27667</c:v>
                </c:pt>
                <c:pt idx="70">
                  <c:v>27698</c:v>
                </c:pt>
                <c:pt idx="71">
                  <c:v>27728</c:v>
                </c:pt>
                <c:pt idx="72">
                  <c:v>27759</c:v>
                </c:pt>
                <c:pt idx="73">
                  <c:v>27790</c:v>
                </c:pt>
                <c:pt idx="74">
                  <c:v>27819</c:v>
                </c:pt>
                <c:pt idx="75">
                  <c:v>27850</c:v>
                </c:pt>
                <c:pt idx="76">
                  <c:v>27880</c:v>
                </c:pt>
                <c:pt idx="77">
                  <c:v>27911</c:v>
                </c:pt>
                <c:pt idx="78">
                  <c:v>27941</c:v>
                </c:pt>
                <c:pt idx="79">
                  <c:v>27972</c:v>
                </c:pt>
                <c:pt idx="80">
                  <c:v>28003</c:v>
                </c:pt>
                <c:pt idx="81">
                  <c:v>28033</c:v>
                </c:pt>
                <c:pt idx="82">
                  <c:v>28064</c:v>
                </c:pt>
                <c:pt idx="83">
                  <c:v>28094</c:v>
                </c:pt>
                <c:pt idx="84">
                  <c:v>28125</c:v>
                </c:pt>
                <c:pt idx="85">
                  <c:v>28156</c:v>
                </c:pt>
                <c:pt idx="86">
                  <c:v>28184</c:v>
                </c:pt>
                <c:pt idx="87">
                  <c:v>28215</c:v>
                </c:pt>
                <c:pt idx="88">
                  <c:v>28245</c:v>
                </c:pt>
                <c:pt idx="89">
                  <c:v>28276</c:v>
                </c:pt>
                <c:pt idx="90">
                  <c:v>28306</c:v>
                </c:pt>
                <c:pt idx="91">
                  <c:v>28337</c:v>
                </c:pt>
                <c:pt idx="92">
                  <c:v>28368</c:v>
                </c:pt>
                <c:pt idx="93">
                  <c:v>28398</c:v>
                </c:pt>
                <c:pt idx="94">
                  <c:v>28429</c:v>
                </c:pt>
                <c:pt idx="95">
                  <c:v>28459</c:v>
                </c:pt>
                <c:pt idx="96">
                  <c:v>28490</c:v>
                </c:pt>
                <c:pt idx="97">
                  <c:v>28521</c:v>
                </c:pt>
                <c:pt idx="98">
                  <c:v>28549</c:v>
                </c:pt>
                <c:pt idx="99">
                  <c:v>28580</c:v>
                </c:pt>
                <c:pt idx="100">
                  <c:v>28610</c:v>
                </c:pt>
                <c:pt idx="101">
                  <c:v>28641</c:v>
                </c:pt>
                <c:pt idx="102">
                  <c:v>28671</c:v>
                </c:pt>
                <c:pt idx="103">
                  <c:v>28702</c:v>
                </c:pt>
                <c:pt idx="104">
                  <c:v>28733</c:v>
                </c:pt>
                <c:pt idx="105">
                  <c:v>28763</c:v>
                </c:pt>
                <c:pt idx="106">
                  <c:v>28794</c:v>
                </c:pt>
                <c:pt idx="107">
                  <c:v>28824</c:v>
                </c:pt>
                <c:pt idx="108">
                  <c:v>28855</c:v>
                </c:pt>
                <c:pt idx="109">
                  <c:v>28886</c:v>
                </c:pt>
                <c:pt idx="110">
                  <c:v>28914</c:v>
                </c:pt>
                <c:pt idx="111">
                  <c:v>28945</c:v>
                </c:pt>
                <c:pt idx="112">
                  <c:v>28975</c:v>
                </c:pt>
                <c:pt idx="113">
                  <c:v>29006</c:v>
                </c:pt>
                <c:pt idx="114">
                  <c:v>29036</c:v>
                </c:pt>
                <c:pt idx="115">
                  <c:v>29067</c:v>
                </c:pt>
                <c:pt idx="116">
                  <c:v>29098</c:v>
                </c:pt>
                <c:pt idx="117">
                  <c:v>29128</c:v>
                </c:pt>
                <c:pt idx="118">
                  <c:v>29159</c:v>
                </c:pt>
                <c:pt idx="119">
                  <c:v>29189</c:v>
                </c:pt>
                <c:pt idx="120">
                  <c:v>29220</c:v>
                </c:pt>
                <c:pt idx="121">
                  <c:v>29251</c:v>
                </c:pt>
                <c:pt idx="122">
                  <c:v>29280</c:v>
                </c:pt>
                <c:pt idx="123">
                  <c:v>29311</c:v>
                </c:pt>
                <c:pt idx="124">
                  <c:v>29341</c:v>
                </c:pt>
                <c:pt idx="125">
                  <c:v>29372</c:v>
                </c:pt>
                <c:pt idx="126">
                  <c:v>29402</c:v>
                </c:pt>
                <c:pt idx="127">
                  <c:v>29433</c:v>
                </c:pt>
                <c:pt idx="128">
                  <c:v>29464</c:v>
                </c:pt>
                <c:pt idx="129">
                  <c:v>29494</c:v>
                </c:pt>
                <c:pt idx="130">
                  <c:v>29525</c:v>
                </c:pt>
                <c:pt idx="131">
                  <c:v>29555</c:v>
                </c:pt>
                <c:pt idx="132">
                  <c:v>29586</c:v>
                </c:pt>
                <c:pt idx="133">
                  <c:v>29617</c:v>
                </c:pt>
                <c:pt idx="134">
                  <c:v>29645</c:v>
                </c:pt>
                <c:pt idx="135">
                  <c:v>29676</c:v>
                </c:pt>
                <c:pt idx="136">
                  <c:v>29706</c:v>
                </c:pt>
                <c:pt idx="137">
                  <c:v>29737</c:v>
                </c:pt>
                <c:pt idx="138">
                  <c:v>29767</c:v>
                </c:pt>
                <c:pt idx="139">
                  <c:v>29798</c:v>
                </c:pt>
                <c:pt idx="140">
                  <c:v>29829</c:v>
                </c:pt>
                <c:pt idx="141">
                  <c:v>29859</c:v>
                </c:pt>
                <c:pt idx="142">
                  <c:v>29890</c:v>
                </c:pt>
                <c:pt idx="143">
                  <c:v>29920</c:v>
                </c:pt>
                <c:pt idx="144">
                  <c:v>29951</c:v>
                </c:pt>
                <c:pt idx="145">
                  <c:v>29982</c:v>
                </c:pt>
                <c:pt idx="146">
                  <c:v>30010</c:v>
                </c:pt>
                <c:pt idx="147">
                  <c:v>30041</c:v>
                </c:pt>
                <c:pt idx="148">
                  <c:v>30071</c:v>
                </c:pt>
                <c:pt idx="149">
                  <c:v>30102</c:v>
                </c:pt>
                <c:pt idx="150">
                  <c:v>30132</c:v>
                </c:pt>
                <c:pt idx="151">
                  <c:v>30163</c:v>
                </c:pt>
                <c:pt idx="152">
                  <c:v>30194</c:v>
                </c:pt>
                <c:pt idx="153">
                  <c:v>30224</c:v>
                </c:pt>
                <c:pt idx="154">
                  <c:v>30255</c:v>
                </c:pt>
                <c:pt idx="155">
                  <c:v>30285</c:v>
                </c:pt>
                <c:pt idx="156">
                  <c:v>30316</c:v>
                </c:pt>
                <c:pt idx="157">
                  <c:v>30347</c:v>
                </c:pt>
                <c:pt idx="158">
                  <c:v>30375</c:v>
                </c:pt>
                <c:pt idx="159">
                  <c:v>30406</c:v>
                </c:pt>
                <c:pt idx="160">
                  <c:v>30436</c:v>
                </c:pt>
                <c:pt idx="161">
                  <c:v>30467</c:v>
                </c:pt>
                <c:pt idx="162">
                  <c:v>30497</c:v>
                </c:pt>
                <c:pt idx="163">
                  <c:v>30528</c:v>
                </c:pt>
                <c:pt idx="164">
                  <c:v>30559</c:v>
                </c:pt>
                <c:pt idx="165">
                  <c:v>30589</c:v>
                </c:pt>
                <c:pt idx="166">
                  <c:v>30620</c:v>
                </c:pt>
                <c:pt idx="167">
                  <c:v>30650</c:v>
                </c:pt>
                <c:pt idx="168">
                  <c:v>30681</c:v>
                </c:pt>
                <c:pt idx="169">
                  <c:v>30712</c:v>
                </c:pt>
                <c:pt idx="170">
                  <c:v>30741</c:v>
                </c:pt>
                <c:pt idx="171">
                  <c:v>30772</c:v>
                </c:pt>
                <c:pt idx="172">
                  <c:v>30802</c:v>
                </c:pt>
                <c:pt idx="173">
                  <c:v>30833</c:v>
                </c:pt>
                <c:pt idx="174">
                  <c:v>30863</c:v>
                </c:pt>
                <c:pt idx="175">
                  <c:v>30894</c:v>
                </c:pt>
                <c:pt idx="176">
                  <c:v>30925</c:v>
                </c:pt>
                <c:pt idx="177">
                  <c:v>30955</c:v>
                </c:pt>
                <c:pt idx="178">
                  <c:v>30986</c:v>
                </c:pt>
                <c:pt idx="179">
                  <c:v>31016</c:v>
                </c:pt>
                <c:pt idx="180">
                  <c:v>31047</c:v>
                </c:pt>
                <c:pt idx="181">
                  <c:v>31078</c:v>
                </c:pt>
                <c:pt idx="182">
                  <c:v>31106</c:v>
                </c:pt>
                <c:pt idx="183">
                  <c:v>31137</c:v>
                </c:pt>
                <c:pt idx="184">
                  <c:v>31167</c:v>
                </c:pt>
                <c:pt idx="185">
                  <c:v>31198</c:v>
                </c:pt>
                <c:pt idx="186">
                  <c:v>31228</c:v>
                </c:pt>
                <c:pt idx="187">
                  <c:v>31259</c:v>
                </c:pt>
                <c:pt idx="188">
                  <c:v>31290</c:v>
                </c:pt>
                <c:pt idx="189">
                  <c:v>31320</c:v>
                </c:pt>
                <c:pt idx="190">
                  <c:v>31351</c:v>
                </c:pt>
                <c:pt idx="191">
                  <c:v>31381</c:v>
                </c:pt>
                <c:pt idx="192">
                  <c:v>31412</c:v>
                </c:pt>
                <c:pt idx="193">
                  <c:v>31443</c:v>
                </c:pt>
                <c:pt idx="194">
                  <c:v>31471</c:v>
                </c:pt>
                <c:pt idx="195">
                  <c:v>31502</c:v>
                </c:pt>
                <c:pt idx="196">
                  <c:v>31532</c:v>
                </c:pt>
                <c:pt idx="197">
                  <c:v>31563</c:v>
                </c:pt>
                <c:pt idx="198">
                  <c:v>31593</c:v>
                </c:pt>
                <c:pt idx="199">
                  <c:v>31624</c:v>
                </c:pt>
                <c:pt idx="200">
                  <c:v>31655</c:v>
                </c:pt>
                <c:pt idx="201">
                  <c:v>31685</c:v>
                </c:pt>
                <c:pt idx="202">
                  <c:v>31716</c:v>
                </c:pt>
                <c:pt idx="203">
                  <c:v>31746</c:v>
                </c:pt>
                <c:pt idx="204">
                  <c:v>31777</c:v>
                </c:pt>
                <c:pt idx="205">
                  <c:v>31808</c:v>
                </c:pt>
                <c:pt idx="206">
                  <c:v>31836</c:v>
                </c:pt>
                <c:pt idx="207">
                  <c:v>31867</c:v>
                </c:pt>
                <c:pt idx="208">
                  <c:v>31897</c:v>
                </c:pt>
                <c:pt idx="209">
                  <c:v>31928</c:v>
                </c:pt>
                <c:pt idx="210">
                  <c:v>31958</c:v>
                </c:pt>
                <c:pt idx="211">
                  <c:v>31989</c:v>
                </c:pt>
                <c:pt idx="212">
                  <c:v>32020</c:v>
                </c:pt>
                <c:pt idx="213">
                  <c:v>32050</c:v>
                </c:pt>
                <c:pt idx="214">
                  <c:v>32081</c:v>
                </c:pt>
                <c:pt idx="215">
                  <c:v>32111</c:v>
                </c:pt>
                <c:pt idx="216">
                  <c:v>32142</c:v>
                </c:pt>
                <c:pt idx="217">
                  <c:v>32173</c:v>
                </c:pt>
                <c:pt idx="218">
                  <c:v>32202</c:v>
                </c:pt>
                <c:pt idx="219">
                  <c:v>32233</c:v>
                </c:pt>
                <c:pt idx="220">
                  <c:v>32263</c:v>
                </c:pt>
                <c:pt idx="221">
                  <c:v>32294</c:v>
                </c:pt>
                <c:pt idx="222">
                  <c:v>32324</c:v>
                </c:pt>
                <c:pt idx="223">
                  <c:v>32355</c:v>
                </c:pt>
                <c:pt idx="224">
                  <c:v>32386</c:v>
                </c:pt>
                <c:pt idx="225">
                  <c:v>32416</c:v>
                </c:pt>
                <c:pt idx="226">
                  <c:v>32447</c:v>
                </c:pt>
                <c:pt idx="227">
                  <c:v>32477</c:v>
                </c:pt>
                <c:pt idx="228">
                  <c:v>32508</c:v>
                </c:pt>
                <c:pt idx="229">
                  <c:v>32539</c:v>
                </c:pt>
                <c:pt idx="230">
                  <c:v>32567</c:v>
                </c:pt>
                <c:pt idx="231">
                  <c:v>32598</c:v>
                </c:pt>
                <c:pt idx="232">
                  <c:v>32628</c:v>
                </c:pt>
                <c:pt idx="233">
                  <c:v>32659</c:v>
                </c:pt>
                <c:pt idx="234">
                  <c:v>32689</c:v>
                </c:pt>
                <c:pt idx="235">
                  <c:v>32720</c:v>
                </c:pt>
                <c:pt idx="236">
                  <c:v>32751</c:v>
                </c:pt>
                <c:pt idx="237">
                  <c:v>32781</c:v>
                </c:pt>
                <c:pt idx="238">
                  <c:v>32812</c:v>
                </c:pt>
                <c:pt idx="239">
                  <c:v>32842</c:v>
                </c:pt>
                <c:pt idx="240">
                  <c:v>32873</c:v>
                </c:pt>
                <c:pt idx="241">
                  <c:v>32904</c:v>
                </c:pt>
                <c:pt idx="242">
                  <c:v>32932</c:v>
                </c:pt>
                <c:pt idx="243">
                  <c:v>32963</c:v>
                </c:pt>
                <c:pt idx="244">
                  <c:v>32993</c:v>
                </c:pt>
                <c:pt idx="245">
                  <c:v>33024</c:v>
                </c:pt>
                <c:pt idx="246">
                  <c:v>33054</c:v>
                </c:pt>
                <c:pt idx="247">
                  <c:v>33085</c:v>
                </c:pt>
                <c:pt idx="248">
                  <c:v>33116</c:v>
                </c:pt>
                <c:pt idx="249">
                  <c:v>33146</c:v>
                </c:pt>
                <c:pt idx="250">
                  <c:v>33177</c:v>
                </c:pt>
                <c:pt idx="251">
                  <c:v>33207</c:v>
                </c:pt>
                <c:pt idx="252">
                  <c:v>33238</c:v>
                </c:pt>
                <c:pt idx="253">
                  <c:v>33269</c:v>
                </c:pt>
                <c:pt idx="254">
                  <c:v>33297</c:v>
                </c:pt>
                <c:pt idx="255">
                  <c:v>33328</c:v>
                </c:pt>
                <c:pt idx="256">
                  <c:v>33358</c:v>
                </c:pt>
                <c:pt idx="257">
                  <c:v>33389</c:v>
                </c:pt>
                <c:pt idx="258">
                  <c:v>33419</c:v>
                </c:pt>
                <c:pt idx="259">
                  <c:v>33450</c:v>
                </c:pt>
                <c:pt idx="260">
                  <c:v>33481</c:v>
                </c:pt>
                <c:pt idx="261">
                  <c:v>33511</c:v>
                </c:pt>
                <c:pt idx="262">
                  <c:v>33542</c:v>
                </c:pt>
                <c:pt idx="263">
                  <c:v>33572</c:v>
                </c:pt>
                <c:pt idx="264">
                  <c:v>33603</c:v>
                </c:pt>
                <c:pt idx="265">
                  <c:v>33634</c:v>
                </c:pt>
                <c:pt idx="266">
                  <c:v>33663</c:v>
                </c:pt>
                <c:pt idx="267">
                  <c:v>33694</c:v>
                </c:pt>
                <c:pt idx="268">
                  <c:v>33724</c:v>
                </c:pt>
                <c:pt idx="269">
                  <c:v>33755</c:v>
                </c:pt>
                <c:pt idx="270">
                  <c:v>33785</c:v>
                </c:pt>
                <c:pt idx="271">
                  <c:v>33816</c:v>
                </c:pt>
                <c:pt idx="272">
                  <c:v>33847</c:v>
                </c:pt>
                <c:pt idx="273">
                  <c:v>33877</c:v>
                </c:pt>
                <c:pt idx="274">
                  <c:v>33908</c:v>
                </c:pt>
                <c:pt idx="275">
                  <c:v>33938</c:v>
                </c:pt>
                <c:pt idx="276">
                  <c:v>33969</c:v>
                </c:pt>
                <c:pt idx="277">
                  <c:v>34000</c:v>
                </c:pt>
                <c:pt idx="278">
                  <c:v>34028</c:v>
                </c:pt>
                <c:pt idx="279">
                  <c:v>34059</c:v>
                </c:pt>
                <c:pt idx="280">
                  <c:v>34089</c:v>
                </c:pt>
                <c:pt idx="281">
                  <c:v>34120</c:v>
                </c:pt>
                <c:pt idx="282">
                  <c:v>34150</c:v>
                </c:pt>
                <c:pt idx="283">
                  <c:v>34181</c:v>
                </c:pt>
                <c:pt idx="284">
                  <c:v>34212</c:v>
                </c:pt>
                <c:pt idx="285">
                  <c:v>34242</c:v>
                </c:pt>
                <c:pt idx="286">
                  <c:v>34273</c:v>
                </c:pt>
                <c:pt idx="287">
                  <c:v>34303</c:v>
                </c:pt>
                <c:pt idx="288">
                  <c:v>34334</c:v>
                </c:pt>
                <c:pt idx="289">
                  <c:v>34365</c:v>
                </c:pt>
                <c:pt idx="290">
                  <c:v>34393</c:v>
                </c:pt>
                <c:pt idx="291">
                  <c:v>34424</c:v>
                </c:pt>
                <c:pt idx="292">
                  <c:v>34454</c:v>
                </c:pt>
                <c:pt idx="293">
                  <c:v>34485</c:v>
                </c:pt>
                <c:pt idx="294">
                  <c:v>34515</c:v>
                </c:pt>
                <c:pt idx="295">
                  <c:v>34546</c:v>
                </c:pt>
                <c:pt idx="296">
                  <c:v>34577</c:v>
                </c:pt>
                <c:pt idx="297">
                  <c:v>34607</c:v>
                </c:pt>
                <c:pt idx="298">
                  <c:v>34638</c:v>
                </c:pt>
                <c:pt idx="299">
                  <c:v>34668</c:v>
                </c:pt>
                <c:pt idx="300">
                  <c:v>34699</c:v>
                </c:pt>
                <c:pt idx="301">
                  <c:v>34730</c:v>
                </c:pt>
                <c:pt idx="302">
                  <c:v>34758</c:v>
                </c:pt>
                <c:pt idx="303">
                  <c:v>34789</c:v>
                </c:pt>
                <c:pt idx="304">
                  <c:v>34819</c:v>
                </c:pt>
                <c:pt idx="305">
                  <c:v>34850</c:v>
                </c:pt>
                <c:pt idx="306">
                  <c:v>34880</c:v>
                </c:pt>
                <c:pt idx="307">
                  <c:v>34911</c:v>
                </c:pt>
                <c:pt idx="308">
                  <c:v>34942</c:v>
                </c:pt>
                <c:pt idx="309">
                  <c:v>34972</c:v>
                </c:pt>
                <c:pt idx="310">
                  <c:v>35003</c:v>
                </c:pt>
                <c:pt idx="311">
                  <c:v>35033</c:v>
                </c:pt>
                <c:pt idx="312">
                  <c:v>35064</c:v>
                </c:pt>
                <c:pt idx="313">
                  <c:v>35095</c:v>
                </c:pt>
                <c:pt idx="314">
                  <c:v>35124</c:v>
                </c:pt>
                <c:pt idx="315">
                  <c:v>35155</c:v>
                </c:pt>
                <c:pt idx="316">
                  <c:v>35185</c:v>
                </c:pt>
                <c:pt idx="317">
                  <c:v>35216</c:v>
                </c:pt>
                <c:pt idx="318">
                  <c:v>35246</c:v>
                </c:pt>
                <c:pt idx="319">
                  <c:v>35277</c:v>
                </c:pt>
                <c:pt idx="320">
                  <c:v>35308</c:v>
                </c:pt>
                <c:pt idx="321">
                  <c:v>35338</c:v>
                </c:pt>
                <c:pt idx="322">
                  <c:v>35369</c:v>
                </c:pt>
                <c:pt idx="323">
                  <c:v>35399</c:v>
                </c:pt>
                <c:pt idx="324">
                  <c:v>35430</c:v>
                </c:pt>
                <c:pt idx="325">
                  <c:v>35461</c:v>
                </c:pt>
                <c:pt idx="326">
                  <c:v>35489</c:v>
                </c:pt>
                <c:pt idx="327">
                  <c:v>35520</c:v>
                </c:pt>
                <c:pt idx="328">
                  <c:v>35550</c:v>
                </c:pt>
                <c:pt idx="329">
                  <c:v>35581</c:v>
                </c:pt>
                <c:pt idx="330">
                  <c:v>35611</c:v>
                </c:pt>
                <c:pt idx="331">
                  <c:v>35642</c:v>
                </c:pt>
                <c:pt idx="332">
                  <c:v>35673</c:v>
                </c:pt>
                <c:pt idx="333">
                  <c:v>35703</c:v>
                </c:pt>
                <c:pt idx="334">
                  <c:v>35734</c:v>
                </c:pt>
                <c:pt idx="335">
                  <c:v>35764</c:v>
                </c:pt>
                <c:pt idx="336">
                  <c:v>35795</c:v>
                </c:pt>
                <c:pt idx="337">
                  <c:v>35826</c:v>
                </c:pt>
                <c:pt idx="338">
                  <c:v>35854</c:v>
                </c:pt>
                <c:pt idx="339">
                  <c:v>35885</c:v>
                </c:pt>
                <c:pt idx="340">
                  <c:v>35915</c:v>
                </c:pt>
                <c:pt idx="341">
                  <c:v>35946</c:v>
                </c:pt>
                <c:pt idx="342">
                  <c:v>35976</c:v>
                </c:pt>
                <c:pt idx="343">
                  <c:v>36007</c:v>
                </c:pt>
                <c:pt idx="344">
                  <c:v>36038</c:v>
                </c:pt>
                <c:pt idx="345">
                  <c:v>36068</c:v>
                </c:pt>
                <c:pt idx="346">
                  <c:v>36099</c:v>
                </c:pt>
                <c:pt idx="347">
                  <c:v>36129</c:v>
                </c:pt>
                <c:pt idx="348">
                  <c:v>36160</c:v>
                </c:pt>
                <c:pt idx="349">
                  <c:v>36191</c:v>
                </c:pt>
                <c:pt idx="350">
                  <c:v>36219</c:v>
                </c:pt>
                <c:pt idx="351">
                  <c:v>36250</c:v>
                </c:pt>
                <c:pt idx="352">
                  <c:v>36280</c:v>
                </c:pt>
                <c:pt idx="353">
                  <c:v>36311</c:v>
                </c:pt>
                <c:pt idx="354">
                  <c:v>36341</c:v>
                </c:pt>
                <c:pt idx="355">
                  <c:v>36372</c:v>
                </c:pt>
                <c:pt idx="356">
                  <c:v>36403</c:v>
                </c:pt>
                <c:pt idx="357">
                  <c:v>36433</c:v>
                </c:pt>
                <c:pt idx="358">
                  <c:v>36464</c:v>
                </c:pt>
                <c:pt idx="359">
                  <c:v>36494</c:v>
                </c:pt>
                <c:pt idx="360">
                  <c:v>36525</c:v>
                </c:pt>
                <c:pt idx="361">
                  <c:v>36556</c:v>
                </c:pt>
                <c:pt idx="362">
                  <c:v>36585</c:v>
                </c:pt>
                <c:pt idx="363">
                  <c:v>36616</c:v>
                </c:pt>
                <c:pt idx="364">
                  <c:v>36646</c:v>
                </c:pt>
                <c:pt idx="365">
                  <c:v>36677</c:v>
                </c:pt>
                <c:pt idx="366">
                  <c:v>36707</c:v>
                </c:pt>
                <c:pt idx="367">
                  <c:v>36738</c:v>
                </c:pt>
                <c:pt idx="368">
                  <c:v>36769</c:v>
                </c:pt>
                <c:pt idx="369">
                  <c:v>36799</c:v>
                </c:pt>
                <c:pt idx="370">
                  <c:v>36830</c:v>
                </c:pt>
                <c:pt idx="371">
                  <c:v>36860</c:v>
                </c:pt>
                <c:pt idx="372">
                  <c:v>36891</c:v>
                </c:pt>
                <c:pt idx="373">
                  <c:v>36922</c:v>
                </c:pt>
                <c:pt idx="374">
                  <c:v>36950</c:v>
                </c:pt>
                <c:pt idx="375">
                  <c:v>36981</c:v>
                </c:pt>
                <c:pt idx="376">
                  <c:v>37011</c:v>
                </c:pt>
                <c:pt idx="377">
                  <c:v>37042</c:v>
                </c:pt>
                <c:pt idx="378">
                  <c:v>37072</c:v>
                </c:pt>
                <c:pt idx="379">
                  <c:v>37103</c:v>
                </c:pt>
                <c:pt idx="380">
                  <c:v>37134</c:v>
                </c:pt>
                <c:pt idx="381">
                  <c:v>37164</c:v>
                </c:pt>
                <c:pt idx="382">
                  <c:v>37195</c:v>
                </c:pt>
                <c:pt idx="383">
                  <c:v>37225</c:v>
                </c:pt>
                <c:pt idx="384">
                  <c:v>37256</c:v>
                </c:pt>
                <c:pt idx="385">
                  <c:v>37287</c:v>
                </c:pt>
                <c:pt idx="386">
                  <c:v>37315</c:v>
                </c:pt>
                <c:pt idx="387">
                  <c:v>37346</c:v>
                </c:pt>
                <c:pt idx="388">
                  <c:v>37376</c:v>
                </c:pt>
                <c:pt idx="389">
                  <c:v>37407</c:v>
                </c:pt>
                <c:pt idx="390">
                  <c:v>37437</c:v>
                </c:pt>
                <c:pt idx="391">
                  <c:v>37468</c:v>
                </c:pt>
                <c:pt idx="392">
                  <c:v>37499</c:v>
                </c:pt>
                <c:pt idx="393">
                  <c:v>37529</c:v>
                </c:pt>
                <c:pt idx="394">
                  <c:v>37560</c:v>
                </c:pt>
                <c:pt idx="395">
                  <c:v>37590</c:v>
                </c:pt>
                <c:pt idx="396">
                  <c:v>37621</c:v>
                </c:pt>
                <c:pt idx="397">
                  <c:v>37652</c:v>
                </c:pt>
                <c:pt idx="398">
                  <c:v>37680</c:v>
                </c:pt>
                <c:pt idx="399">
                  <c:v>37711</c:v>
                </c:pt>
                <c:pt idx="400">
                  <c:v>37741</c:v>
                </c:pt>
                <c:pt idx="401">
                  <c:v>37772</c:v>
                </c:pt>
                <c:pt idx="402">
                  <c:v>37802</c:v>
                </c:pt>
                <c:pt idx="403">
                  <c:v>37833</c:v>
                </c:pt>
                <c:pt idx="404">
                  <c:v>37864</c:v>
                </c:pt>
                <c:pt idx="405">
                  <c:v>37894</c:v>
                </c:pt>
                <c:pt idx="406">
                  <c:v>37925</c:v>
                </c:pt>
                <c:pt idx="407">
                  <c:v>37955</c:v>
                </c:pt>
                <c:pt idx="408">
                  <c:v>37986</c:v>
                </c:pt>
                <c:pt idx="409">
                  <c:v>38017</c:v>
                </c:pt>
                <c:pt idx="410">
                  <c:v>38046</c:v>
                </c:pt>
                <c:pt idx="411">
                  <c:v>38077</c:v>
                </c:pt>
                <c:pt idx="412">
                  <c:v>38107</c:v>
                </c:pt>
                <c:pt idx="413">
                  <c:v>38138</c:v>
                </c:pt>
                <c:pt idx="414">
                  <c:v>38168</c:v>
                </c:pt>
                <c:pt idx="415">
                  <c:v>38199</c:v>
                </c:pt>
                <c:pt idx="416">
                  <c:v>38230</c:v>
                </c:pt>
                <c:pt idx="417">
                  <c:v>38260</c:v>
                </c:pt>
                <c:pt idx="418">
                  <c:v>38291</c:v>
                </c:pt>
                <c:pt idx="419">
                  <c:v>38321</c:v>
                </c:pt>
                <c:pt idx="420">
                  <c:v>38352</c:v>
                </c:pt>
                <c:pt idx="421">
                  <c:v>38383</c:v>
                </c:pt>
                <c:pt idx="422">
                  <c:v>38411</c:v>
                </c:pt>
                <c:pt idx="423">
                  <c:v>38442</c:v>
                </c:pt>
                <c:pt idx="424">
                  <c:v>38472</c:v>
                </c:pt>
                <c:pt idx="425">
                  <c:v>38503</c:v>
                </c:pt>
                <c:pt idx="426">
                  <c:v>38533</c:v>
                </c:pt>
                <c:pt idx="427">
                  <c:v>38564</c:v>
                </c:pt>
                <c:pt idx="428">
                  <c:v>38595</c:v>
                </c:pt>
                <c:pt idx="429">
                  <c:v>38625</c:v>
                </c:pt>
                <c:pt idx="430">
                  <c:v>38656</c:v>
                </c:pt>
                <c:pt idx="431">
                  <c:v>38686</c:v>
                </c:pt>
                <c:pt idx="432">
                  <c:v>38717</c:v>
                </c:pt>
                <c:pt idx="433">
                  <c:v>38748</c:v>
                </c:pt>
                <c:pt idx="434">
                  <c:v>38776</c:v>
                </c:pt>
                <c:pt idx="435">
                  <c:v>38807</c:v>
                </c:pt>
                <c:pt idx="436">
                  <c:v>38837</c:v>
                </c:pt>
                <c:pt idx="437">
                  <c:v>38868</c:v>
                </c:pt>
                <c:pt idx="438">
                  <c:v>38898</c:v>
                </c:pt>
                <c:pt idx="439">
                  <c:v>38929</c:v>
                </c:pt>
                <c:pt idx="440">
                  <c:v>38960</c:v>
                </c:pt>
                <c:pt idx="441">
                  <c:v>38990</c:v>
                </c:pt>
                <c:pt idx="442">
                  <c:v>39021</c:v>
                </c:pt>
                <c:pt idx="443">
                  <c:v>39051</c:v>
                </c:pt>
                <c:pt idx="444">
                  <c:v>39082</c:v>
                </c:pt>
                <c:pt idx="445">
                  <c:v>39113</c:v>
                </c:pt>
                <c:pt idx="446">
                  <c:v>39141</c:v>
                </c:pt>
                <c:pt idx="447">
                  <c:v>39172</c:v>
                </c:pt>
                <c:pt idx="448">
                  <c:v>39202</c:v>
                </c:pt>
                <c:pt idx="449">
                  <c:v>39233</c:v>
                </c:pt>
                <c:pt idx="450">
                  <c:v>39263</c:v>
                </c:pt>
                <c:pt idx="451">
                  <c:v>39294</c:v>
                </c:pt>
                <c:pt idx="452">
                  <c:v>39325</c:v>
                </c:pt>
                <c:pt idx="453">
                  <c:v>39355</c:v>
                </c:pt>
                <c:pt idx="454">
                  <c:v>39386</c:v>
                </c:pt>
                <c:pt idx="455">
                  <c:v>39416</c:v>
                </c:pt>
                <c:pt idx="456">
                  <c:v>39447</c:v>
                </c:pt>
                <c:pt idx="457">
                  <c:v>39478</c:v>
                </c:pt>
                <c:pt idx="458">
                  <c:v>39507</c:v>
                </c:pt>
                <c:pt idx="459">
                  <c:v>39538</c:v>
                </c:pt>
                <c:pt idx="460">
                  <c:v>39568</c:v>
                </c:pt>
                <c:pt idx="461">
                  <c:v>39599</c:v>
                </c:pt>
                <c:pt idx="462">
                  <c:v>39629</c:v>
                </c:pt>
                <c:pt idx="463">
                  <c:v>39660</c:v>
                </c:pt>
                <c:pt idx="464">
                  <c:v>39691</c:v>
                </c:pt>
                <c:pt idx="465">
                  <c:v>39721</c:v>
                </c:pt>
                <c:pt idx="466">
                  <c:v>39752</c:v>
                </c:pt>
                <c:pt idx="467">
                  <c:v>39782</c:v>
                </c:pt>
                <c:pt idx="468">
                  <c:v>39813</c:v>
                </c:pt>
                <c:pt idx="469">
                  <c:v>39844</c:v>
                </c:pt>
                <c:pt idx="470">
                  <c:v>39872</c:v>
                </c:pt>
                <c:pt idx="471">
                  <c:v>39903</c:v>
                </c:pt>
                <c:pt idx="472">
                  <c:v>39933</c:v>
                </c:pt>
                <c:pt idx="473">
                  <c:v>39964</c:v>
                </c:pt>
                <c:pt idx="474">
                  <c:v>39994</c:v>
                </c:pt>
                <c:pt idx="475">
                  <c:v>40025</c:v>
                </c:pt>
                <c:pt idx="476">
                  <c:v>40056</c:v>
                </c:pt>
                <c:pt idx="477">
                  <c:v>40086</c:v>
                </c:pt>
                <c:pt idx="478">
                  <c:v>40117</c:v>
                </c:pt>
                <c:pt idx="479">
                  <c:v>40147</c:v>
                </c:pt>
                <c:pt idx="480">
                  <c:v>40178</c:v>
                </c:pt>
                <c:pt idx="481">
                  <c:v>40209</c:v>
                </c:pt>
                <c:pt idx="482">
                  <c:v>40237</c:v>
                </c:pt>
                <c:pt idx="483">
                  <c:v>40268</c:v>
                </c:pt>
                <c:pt idx="484">
                  <c:v>40298</c:v>
                </c:pt>
                <c:pt idx="485">
                  <c:v>40329</c:v>
                </c:pt>
                <c:pt idx="486">
                  <c:v>40359</c:v>
                </c:pt>
                <c:pt idx="487">
                  <c:v>40390</c:v>
                </c:pt>
                <c:pt idx="488">
                  <c:v>40421</c:v>
                </c:pt>
                <c:pt idx="489">
                  <c:v>40451</c:v>
                </c:pt>
                <c:pt idx="490">
                  <c:v>40482</c:v>
                </c:pt>
                <c:pt idx="491">
                  <c:v>40512</c:v>
                </c:pt>
                <c:pt idx="492">
                  <c:v>40543</c:v>
                </c:pt>
                <c:pt idx="493">
                  <c:v>40574</c:v>
                </c:pt>
                <c:pt idx="494">
                  <c:v>40602</c:v>
                </c:pt>
                <c:pt idx="495">
                  <c:v>40633</c:v>
                </c:pt>
                <c:pt idx="496">
                  <c:v>40663</c:v>
                </c:pt>
                <c:pt idx="497">
                  <c:v>40694</c:v>
                </c:pt>
                <c:pt idx="498">
                  <c:v>40724</c:v>
                </c:pt>
                <c:pt idx="499">
                  <c:v>40755</c:v>
                </c:pt>
                <c:pt idx="500">
                  <c:v>40786</c:v>
                </c:pt>
                <c:pt idx="501">
                  <c:v>40816</c:v>
                </c:pt>
                <c:pt idx="502">
                  <c:v>40847</c:v>
                </c:pt>
                <c:pt idx="503">
                  <c:v>40877</c:v>
                </c:pt>
                <c:pt idx="504">
                  <c:v>40908</c:v>
                </c:pt>
                <c:pt idx="505">
                  <c:v>40939</c:v>
                </c:pt>
                <c:pt idx="506">
                  <c:v>40968</c:v>
                </c:pt>
                <c:pt idx="507">
                  <c:v>40999</c:v>
                </c:pt>
                <c:pt idx="508">
                  <c:v>41029</c:v>
                </c:pt>
                <c:pt idx="509">
                  <c:v>41060</c:v>
                </c:pt>
                <c:pt idx="510">
                  <c:v>41090</c:v>
                </c:pt>
                <c:pt idx="511">
                  <c:v>41121</c:v>
                </c:pt>
                <c:pt idx="512">
                  <c:v>41152</c:v>
                </c:pt>
                <c:pt idx="513">
                  <c:v>41182</c:v>
                </c:pt>
                <c:pt idx="514">
                  <c:v>41213</c:v>
                </c:pt>
                <c:pt idx="515">
                  <c:v>41243</c:v>
                </c:pt>
                <c:pt idx="516">
                  <c:v>41274</c:v>
                </c:pt>
                <c:pt idx="517">
                  <c:v>41305</c:v>
                </c:pt>
                <c:pt idx="518">
                  <c:v>41333</c:v>
                </c:pt>
                <c:pt idx="519">
                  <c:v>41364</c:v>
                </c:pt>
                <c:pt idx="520">
                  <c:v>41394</c:v>
                </c:pt>
                <c:pt idx="521">
                  <c:v>41425</c:v>
                </c:pt>
                <c:pt idx="522">
                  <c:v>41455</c:v>
                </c:pt>
                <c:pt idx="523">
                  <c:v>41486</c:v>
                </c:pt>
                <c:pt idx="524">
                  <c:v>41517</c:v>
                </c:pt>
                <c:pt idx="525">
                  <c:v>41547</c:v>
                </c:pt>
                <c:pt idx="526">
                  <c:v>41578</c:v>
                </c:pt>
                <c:pt idx="527">
                  <c:v>41608</c:v>
                </c:pt>
                <c:pt idx="528">
                  <c:v>41639</c:v>
                </c:pt>
                <c:pt idx="529">
                  <c:v>41670</c:v>
                </c:pt>
                <c:pt idx="530">
                  <c:v>41698</c:v>
                </c:pt>
                <c:pt idx="531">
                  <c:v>41729</c:v>
                </c:pt>
                <c:pt idx="532">
                  <c:v>41759</c:v>
                </c:pt>
                <c:pt idx="533">
                  <c:v>41790</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pt idx="613">
                  <c:v>44227</c:v>
                </c:pt>
                <c:pt idx="614">
                  <c:v>44255</c:v>
                </c:pt>
                <c:pt idx="615">
                  <c:v>44286</c:v>
                </c:pt>
                <c:pt idx="616">
                  <c:v>44316</c:v>
                </c:pt>
                <c:pt idx="617">
                  <c:v>44347</c:v>
                </c:pt>
                <c:pt idx="618">
                  <c:v>44377</c:v>
                </c:pt>
                <c:pt idx="619">
                  <c:v>44408</c:v>
                </c:pt>
                <c:pt idx="620">
                  <c:v>44439</c:v>
                </c:pt>
                <c:pt idx="621">
                  <c:v>44469</c:v>
                </c:pt>
                <c:pt idx="622">
                  <c:v>44500</c:v>
                </c:pt>
                <c:pt idx="623">
                  <c:v>44530</c:v>
                </c:pt>
                <c:pt idx="624">
                  <c:v>44561</c:v>
                </c:pt>
                <c:pt idx="625">
                  <c:v>44592</c:v>
                </c:pt>
                <c:pt idx="626">
                  <c:v>44620</c:v>
                </c:pt>
                <c:pt idx="627">
                  <c:v>44651</c:v>
                </c:pt>
                <c:pt idx="628">
                  <c:v>44681</c:v>
                </c:pt>
                <c:pt idx="629">
                  <c:v>44712</c:v>
                </c:pt>
                <c:pt idx="630">
                  <c:v>44742</c:v>
                </c:pt>
                <c:pt idx="631">
                  <c:v>44773</c:v>
                </c:pt>
                <c:pt idx="632">
                  <c:v>44804</c:v>
                </c:pt>
                <c:pt idx="633">
                  <c:v>44834</c:v>
                </c:pt>
                <c:pt idx="634">
                  <c:v>44865</c:v>
                </c:pt>
                <c:pt idx="635">
                  <c:v>44895</c:v>
                </c:pt>
                <c:pt idx="636">
                  <c:v>44926</c:v>
                </c:pt>
              </c:numCache>
            </c:numRef>
          </c:cat>
          <c:val>
            <c:numRef>
              <c:f>Sheet1!$C$2:$C$638</c:f>
              <c:numCache>
                <c:formatCode>General</c:formatCode>
                <c:ptCount val="637"/>
                <c:pt idx="45">
                  <c:v>35</c:v>
                </c:pt>
                <c:pt idx="50">
                  <c:v>11</c:v>
                </c:pt>
                <c:pt idx="56">
                  <c:v>3</c:v>
                </c:pt>
                <c:pt idx="115">
                  <c:v>90</c:v>
                </c:pt>
                <c:pt idx="120">
                  <c:v>12</c:v>
                </c:pt>
                <c:pt idx="131">
                  <c:v>4</c:v>
                </c:pt>
                <c:pt idx="213">
                  <c:v>90</c:v>
                </c:pt>
                <c:pt idx="235">
                  <c:v>15</c:v>
                </c:pt>
                <c:pt idx="247">
                  <c:v>2</c:v>
                </c:pt>
                <c:pt idx="283">
                  <c:v>65</c:v>
                </c:pt>
                <c:pt idx="330">
                  <c:v>2</c:v>
                </c:pt>
                <c:pt idx="343">
                  <c:v>5</c:v>
                </c:pt>
                <c:pt idx="360">
                  <c:v>35</c:v>
                </c:pt>
                <c:pt idx="362">
                  <c:v>90</c:v>
                </c:pt>
                <c:pt idx="380">
                  <c:v>30</c:v>
                </c:pt>
                <c:pt idx="398">
                  <c:v>1.5</c:v>
                </c:pt>
                <c:pt idx="427">
                  <c:v>4</c:v>
                </c:pt>
                <c:pt idx="445">
                  <c:v>90</c:v>
                </c:pt>
                <c:pt idx="457">
                  <c:v>2</c:v>
                </c:pt>
                <c:pt idx="480">
                  <c:v>100</c:v>
                </c:pt>
                <c:pt idx="515">
                  <c:v>2</c:v>
                </c:pt>
                <c:pt idx="557">
                  <c:v>100</c:v>
                </c:pt>
                <c:pt idx="603">
                  <c:v>23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A8D0-47F4-BEB3-CAA0AEA69A5D}"/>
            </c:ext>
          </c:extLst>
        </c:ser>
        <c:dLbls>
          <c:showLegendKey val="0"/>
          <c:showVal val="0"/>
          <c:showCatName val="0"/>
          <c:showSerName val="0"/>
          <c:showPercent val="0"/>
          <c:showBubbleSize val="0"/>
        </c:dLbls>
        <c:gapWidth val="76"/>
        <c:axId val="254059264"/>
        <c:axId val="254060800"/>
      </c:barChart>
      <c:barChart>
        <c:barDir val="col"/>
        <c:grouping val="clustered"/>
        <c:varyColors val="0"/>
        <c:ser>
          <c:idx val="2"/>
          <c:order val="2"/>
          <c:tx>
            <c:strRef>
              <c:f>Sheet1!$D$1</c:f>
              <c:strCache>
                <c:ptCount val="1"/>
                <c:pt idx="0">
                  <c:v>Column2</c:v>
                </c:pt>
              </c:strCache>
            </c:strRef>
          </c:tx>
          <c:spPr>
            <a:solidFill>
              <a:schemeClr val="bg1">
                <a:lumMod val="50000"/>
              </a:schemeClr>
            </a:solidFill>
            <a:ln>
              <a:noFill/>
            </a:ln>
          </c:spPr>
          <c:invertIfNegative val="0"/>
          <c:cat>
            <c:numRef>
              <c:f>Sheet1!$A$2:$A$638</c:f>
              <c:numCache>
                <c:formatCode>m/d/yy;@</c:formatCode>
                <c:ptCount val="637"/>
                <c:pt idx="0">
                  <c:v>25568</c:v>
                </c:pt>
                <c:pt idx="1">
                  <c:v>25599</c:v>
                </c:pt>
                <c:pt idx="2">
                  <c:v>25627</c:v>
                </c:pt>
                <c:pt idx="3">
                  <c:v>25658</c:v>
                </c:pt>
                <c:pt idx="4">
                  <c:v>25688</c:v>
                </c:pt>
                <c:pt idx="5">
                  <c:v>25719</c:v>
                </c:pt>
                <c:pt idx="6">
                  <c:v>25749</c:v>
                </c:pt>
                <c:pt idx="7">
                  <c:v>25780</c:v>
                </c:pt>
                <c:pt idx="8">
                  <c:v>25811</c:v>
                </c:pt>
                <c:pt idx="9">
                  <c:v>25841</c:v>
                </c:pt>
                <c:pt idx="10">
                  <c:v>25872</c:v>
                </c:pt>
                <c:pt idx="11">
                  <c:v>25902</c:v>
                </c:pt>
                <c:pt idx="12">
                  <c:v>25933</c:v>
                </c:pt>
                <c:pt idx="13">
                  <c:v>25964</c:v>
                </c:pt>
                <c:pt idx="14">
                  <c:v>25992</c:v>
                </c:pt>
                <c:pt idx="15">
                  <c:v>26023</c:v>
                </c:pt>
                <c:pt idx="16">
                  <c:v>26053</c:v>
                </c:pt>
                <c:pt idx="17">
                  <c:v>26084</c:v>
                </c:pt>
                <c:pt idx="18">
                  <c:v>26114</c:v>
                </c:pt>
                <c:pt idx="19">
                  <c:v>26145</c:v>
                </c:pt>
                <c:pt idx="20">
                  <c:v>26176</c:v>
                </c:pt>
                <c:pt idx="21">
                  <c:v>26206</c:v>
                </c:pt>
                <c:pt idx="22">
                  <c:v>26237</c:v>
                </c:pt>
                <c:pt idx="23">
                  <c:v>26267</c:v>
                </c:pt>
                <c:pt idx="24">
                  <c:v>26298</c:v>
                </c:pt>
                <c:pt idx="25">
                  <c:v>26329</c:v>
                </c:pt>
                <c:pt idx="26">
                  <c:v>26358</c:v>
                </c:pt>
                <c:pt idx="27">
                  <c:v>26389</c:v>
                </c:pt>
                <c:pt idx="28">
                  <c:v>26419</c:v>
                </c:pt>
                <c:pt idx="29">
                  <c:v>26450</c:v>
                </c:pt>
                <c:pt idx="30">
                  <c:v>26480</c:v>
                </c:pt>
                <c:pt idx="31">
                  <c:v>26511</c:v>
                </c:pt>
                <c:pt idx="32">
                  <c:v>26542</c:v>
                </c:pt>
                <c:pt idx="33">
                  <c:v>26572</c:v>
                </c:pt>
                <c:pt idx="34">
                  <c:v>26603</c:v>
                </c:pt>
                <c:pt idx="35">
                  <c:v>26633</c:v>
                </c:pt>
                <c:pt idx="36">
                  <c:v>26664</c:v>
                </c:pt>
                <c:pt idx="37">
                  <c:v>26695</c:v>
                </c:pt>
                <c:pt idx="38">
                  <c:v>26723</c:v>
                </c:pt>
                <c:pt idx="39">
                  <c:v>26754</c:v>
                </c:pt>
                <c:pt idx="40">
                  <c:v>26784</c:v>
                </c:pt>
                <c:pt idx="41">
                  <c:v>26815</c:v>
                </c:pt>
                <c:pt idx="42">
                  <c:v>26845</c:v>
                </c:pt>
                <c:pt idx="43">
                  <c:v>26876</c:v>
                </c:pt>
                <c:pt idx="44">
                  <c:v>26907</c:v>
                </c:pt>
                <c:pt idx="45">
                  <c:v>26937</c:v>
                </c:pt>
                <c:pt idx="46">
                  <c:v>26968</c:v>
                </c:pt>
                <c:pt idx="47">
                  <c:v>26998</c:v>
                </c:pt>
                <c:pt idx="48">
                  <c:v>27029</c:v>
                </c:pt>
                <c:pt idx="49">
                  <c:v>27060</c:v>
                </c:pt>
                <c:pt idx="50">
                  <c:v>27088</c:v>
                </c:pt>
                <c:pt idx="51">
                  <c:v>27119</c:v>
                </c:pt>
                <c:pt idx="52">
                  <c:v>27149</c:v>
                </c:pt>
                <c:pt idx="53">
                  <c:v>27180</c:v>
                </c:pt>
                <c:pt idx="54">
                  <c:v>27210</c:v>
                </c:pt>
                <c:pt idx="55">
                  <c:v>27241</c:v>
                </c:pt>
                <c:pt idx="56">
                  <c:v>27272</c:v>
                </c:pt>
                <c:pt idx="57">
                  <c:v>27302</c:v>
                </c:pt>
                <c:pt idx="58">
                  <c:v>27333</c:v>
                </c:pt>
                <c:pt idx="59">
                  <c:v>27363</c:v>
                </c:pt>
                <c:pt idx="60">
                  <c:v>27394</c:v>
                </c:pt>
                <c:pt idx="61">
                  <c:v>27425</c:v>
                </c:pt>
                <c:pt idx="62">
                  <c:v>27453</c:v>
                </c:pt>
                <c:pt idx="63">
                  <c:v>27484</c:v>
                </c:pt>
                <c:pt idx="64">
                  <c:v>27514</c:v>
                </c:pt>
                <c:pt idx="65">
                  <c:v>27545</c:v>
                </c:pt>
                <c:pt idx="66">
                  <c:v>27575</c:v>
                </c:pt>
                <c:pt idx="67">
                  <c:v>27606</c:v>
                </c:pt>
                <c:pt idx="68">
                  <c:v>27637</c:v>
                </c:pt>
                <c:pt idx="69">
                  <c:v>27667</c:v>
                </c:pt>
                <c:pt idx="70">
                  <c:v>27698</c:v>
                </c:pt>
                <c:pt idx="71">
                  <c:v>27728</c:v>
                </c:pt>
                <c:pt idx="72">
                  <c:v>27759</c:v>
                </c:pt>
                <c:pt idx="73">
                  <c:v>27790</c:v>
                </c:pt>
                <c:pt idx="74">
                  <c:v>27819</c:v>
                </c:pt>
                <c:pt idx="75">
                  <c:v>27850</c:v>
                </c:pt>
                <c:pt idx="76">
                  <c:v>27880</c:v>
                </c:pt>
                <c:pt idx="77">
                  <c:v>27911</c:v>
                </c:pt>
                <c:pt idx="78">
                  <c:v>27941</c:v>
                </c:pt>
                <c:pt idx="79">
                  <c:v>27972</c:v>
                </c:pt>
                <c:pt idx="80">
                  <c:v>28003</c:v>
                </c:pt>
                <c:pt idx="81">
                  <c:v>28033</c:v>
                </c:pt>
                <c:pt idx="82">
                  <c:v>28064</c:v>
                </c:pt>
                <c:pt idx="83">
                  <c:v>28094</c:v>
                </c:pt>
                <c:pt idx="84">
                  <c:v>28125</c:v>
                </c:pt>
                <c:pt idx="85">
                  <c:v>28156</c:v>
                </c:pt>
                <c:pt idx="86">
                  <c:v>28184</c:v>
                </c:pt>
                <c:pt idx="87">
                  <c:v>28215</c:v>
                </c:pt>
                <c:pt idx="88">
                  <c:v>28245</c:v>
                </c:pt>
                <c:pt idx="89">
                  <c:v>28276</c:v>
                </c:pt>
                <c:pt idx="90">
                  <c:v>28306</c:v>
                </c:pt>
                <c:pt idx="91">
                  <c:v>28337</c:v>
                </c:pt>
                <c:pt idx="92">
                  <c:v>28368</c:v>
                </c:pt>
                <c:pt idx="93">
                  <c:v>28398</c:v>
                </c:pt>
                <c:pt idx="94">
                  <c:v>28429</c:v>
                </c:pt>
                <c:pt idx="95">
                  <c:v>28459</c:v>
                </c:pt>
                <c:pt idx="96">
                  <c:v>28490</c:v>
                </c:pt>
                <c:pt idx="97">
                  <c:v>28521</c:v>
                </c:pt>
                <c:pt idx="98">
                  <c:v>28549</c:v>
                </c:pt>
                <c:pt idx="99">
                  <c:v>28580</c:v>
                </c:pt>
                <c:pt idx="100">
                  <c:v>28610</c:v>
                </c:pt>
                <c:pt idx="101">
                  <c:v>28641</c:v>
                </c:pt>
                <c:pt idx="102">
                  <c:v>28671</c:v>
                </c:pt>
                <c:pt idx="103">
                  <c:v>28702</c:v>
                </c:pt>
                <c:pt idx="104">
                  <c:v>28733</c:v>
                </c:pt>
                <c:pt idx="105">
                  <c:v>28763</c:v>
                </c:pt>
                <c:pt idx="106">
                  <c:v>28794</c:v>
                </c:pt>
                <c:pt idx="107">
                  <c:v>28824</c:v>
                </c:pt>
                <c:pt idx="108">
                  <c:v>28855</c:v>
                </c:pt>
                <c:pt idx="109">
                  <c:v>28886</c:v>
                </c:pt>
                <c:pt idx="110">
                  <c:v>28914</c:v>
                </c:pt>
                <c:pt idx="111">
                  <c:v>28945</c:v>
                </c:pt>
                <c:pt idx="112">
                  <c:v>28975</c:v>
                </c:pt>
                <c:pt idx="113">
                  <c:v>29006</c:v>
                </c:pt>
                <c:pt idx="114">
                  <c:v>29036</c:v>
                </c:pt>
                <c:pt idx="115">
                  <c:v>29067</c:v>
                </c:pt>
                <c:pt idx="116">
                  <c:v>29098</c:v>
                </c:pt>
                <c:pt idx="117">
                  <c:v>29128</c:v>
                </c:pt>
                <c:pt idx="118">
                  <c:v>29159</c:v>
                </c:pt>
                <c:pt idx="119">
                  <c:v>29189</c:v>
                </c:pt>
                <c:pt idx="120">
                  <c:v>29220</c:v>
                </c:pt>
                <c:pt idx="121">
                  <c:v>29251</c:v>
                </c:pt>
                <c:pt idx="122">
                  <c:v>29280</c:v>
                </c:pt>
                <c:pt idx="123">
                  <c:v>29311</c:v>
                </c:pt>
                <c:pt idx="124">
                  <c:v>29341</c:v>
                </c:pt>
                <c:pt idx="125">
                  <c:v>29372</c:v>
                </c:pt>
                <c:pt idx="126">
                  <c:v>29402</c:v>
                </c:pt>
                <c:pt idx="127">
                  <c:v>29433</c:v>
                </c:pt>
                <c:pt idx="128">
                  <c:v>29464</c:v>
                </c:pt>
                <c:pt idx="129">
                  <c:v>29494</c:v>
                </c:pt>
                <c:pt idx="130">
                  <c:v>29525</c:v>
                </c:pt>
                <c:pt idx="131">
                  <c:v>29555</c:v>
                </c:pt>
                <c:pt idx="132">
                  <c:v>29586</c:v>
                </c:pt>
                <c:pt idx="133">
                  <c:v>29617</c:v>
                </c:pt>
                <c:pt idx="134">
                  <c:v>29645</c:v>
                </c:pt>
                <c:pt idx="135">
                  <c:v>29676</c:v>
                </c:pt>
                <c:pt idx="136">
                  <c:v>29706</c:v>
                </c:pt>
                <c:pt idx="137">
                  <c:v>29737</c:v>
                </c:pt>
                <c:pt idx="138">
                  <c:v>29767</c:v>
                </c:pt>
                <c:pt idx="139">
                  <c:v>29798</c:v>
                </c:pt>
                <c:pt idx="140">
                  <c:v>29829</c:v>
                </c:pt>
                <c:pt idx="141">
                  <c:v>29859</c:v>
                </c:pt>
                <c:pt idx="142">
                  <c:v>29890</c:v>
                </c:pt>
                <c:pt idx="143">
                  <c:v>29920</c:v>
                </c:pt>
                <c:pt idx="144">
                  <c:v>29951</c:v>
                </c:pt>
                <c:pt idx="145">
                  <c:v>29982</c:v>
                </c:pt>
                <c:pt idx="146">
                  <c:v>30010</c:v>
                </c:pt>
                <c:pt idx="147">
                  <c:v>30041</c:v>
                </c:pt>
                <c:pt idx="148">
                  <c:v>30071</c:v>
                </c:pt>
                <c:pt idx="149">
                  <c:v>30102</c:v>
                </c:pt>
                <c:pt idx="150">
                  <c:v>30132</c:v>
                </c:pt>
                <c:pt idx="151">
                  <c:v>30163</c:v>
                </c:pt>
                <c:pt idx="152">
                  <c:v>30194</c:v>
                </c:pt>
                <c:pt idx="153">
                  <c:v>30224</c:v>
                </c:pt>
                <c:pt idx="154">
                  <c:v>30255</c:v>
                </c:pt>
                <c:pt idx="155">
                  <c:v>30285</c:v>
                </c:pt>
                <c:pt idx="156">
                  <c:v>30316</c:v>
                </c:pt>
                <c:pt idx="157">
                  <c:v>30347</c:v>
                </c:pt>
                <c:pt idx="158">
                  <c:v>30375</c:v>
                </c:pt>
                <c:pt idx="159">
                  <c:v>30406</c:v>
                </c:pt>
                <c:pt idx="160">
                  <c:v>30436</c:v>
                </c:pt>
                <c:pt idx="161">
                  <c:v>30467</c:v>
                </c:pt>
                <c:pt idx="162">
                  <c:v>30497</c:v>
                </c:pt>
                <c:pt idx="163">
                  <c:v>30528</c:v>
                </c:pt>
                <c:pt idx="164">
                  <c:v>30559</c:v>
                </c:pt>
                <c:pt idx="165">
                  <c:v>30589</c:v>
                </c:pt>
                <c:pt idx="166">
                  <c:v>30620</c:v>
                </c:pt>
                <c:pt idx="167">
                  <c:v>30650</c:v>
                </c:pt>
                <c:pt idx="168">
                  <c:v>30681</c:v>
                </c:pt>
                <c:pt idx="169">
                  <c:v>30712</c:v>
                </c:pt>
                <c:pt idx="170">
                  <c:v>30741</c:v>
                </c:pt>
                <c:pt idx="171">
                  <c:v>30772</c:v>
                </c:pt>
                <c:pt idx="172">
                  <c:v>30802</c:v>
                </c:pt>
                <c:pt idx="173">
                  <c:v>30833</c:v>
                </c:pt>
                <c:pt idx="174">
                  <c:v>30863</c:v>
                </c:pt>
                <c:pt idx="175">
                  <c:v>30894</c:v>
                </c:pt>
                <c:pt idx="176">
                  <c:v>30925</c:v>
                </c:pt>
                <c:pt idx="177">
                  <c:v>30955</c:v>
                </c:pt>
                <c:pt idx="178">
                  <c:v>30986</c:v>
                </c:pt>
                <c:pt idx="179">
                  <c:v>31016</c:v>
                </c:pt>
                <c:pt idx="180">
                  <c:v>31047</c:v>
                </c:pt>
                <c:pt idx="181">
                  <c:v>31078</c:v>
                </c:pt>
                <c:pt idx="182">
                  <c:v>31106</c:v>
                </c:pt>
                <c:pt idx="183">
                  <c:v>31137</c:v>
                </c:pt>
                <c:pt idx="184">
                  <c:v>31167</c:v>
                </c:pt>
                <c:pt idx="185">
                  <c:v>31198</c:v>
                </c:pt>
                <c:pt idx="186">
                  <c:v>31228</c:v>
                </c:pt>
                <c:pt idx="187">
                  <c:v>31259</c:v>
                </c:pt>
                <c:pt idx="188">
                  <c:v>31290</c:v>
                </c:pt>
                <c:pt idx="189">
                  <c:v>31320</c:v>
                </c:pt>
                <c:pt idx="190">
                  <c:v>31351</c:v>
                </c:pt>
                <c:pt idx="191">
                  <c:v>31381</c:v>
                </c:pt>
                <c:pt idx="192">
                  <c:v>31412</c:v>
                </c:pt>
                <c:pt idx="193">
                  <c:v>31443</c:v>
                </c:pt>
                <c:pt idx="194">
                  <c:v>31471</c:v>
                </c:pt>
                <c:pt idx="195">
                  <c:v>31502</c:v>
                </c:pt>
                <c:pt idx="196">
                  <c:v>31532</c:v>
                </c:pt>
                <c:pt idx="197">
                  <c:v>31563</c:v>
                </c:pt>
                <c:pt idx="198">
                  <c:v>31593</c:v>
                </c:pt>
                <c:pt idx="199">
                  <c:v>31624</c:v>
                </c:pt>
                <c:pt idx="200">
                  <c:v>31655</c:v>
                </c:pt>
                <c:pt idx="201">
                  <c:v>31685</c:v>
                </c:pt>
                <c:pt idx="202">
                  <c:v>31716</c:v>
                </c:pt>
                <c:pt idx="203">
                  <c:v>31746</c:v>
                </c:pt>
                <c:pt idx="204">
                  <c:v>31777</c:v>
                </c:pt>
                <c:pt idx="205">
                  <c:v>31808</c:v>
                </c:pt>
                <c:pt idx="206">
                  <c:v>31836</c:v>
                </c:pt>
                <c:pt idx="207">
                  <c:v>31867</c:v>
                </c:pt>
                <c:pt idx="208">
                  <c:v>31897</c:v>
                </c:pt>
                <c:pt idx="209">
                  <c:v>31928</c:v>
                </c:pt>
                <c:pt idx="210">
                  <c:v>31958</c:v>
                </c:pt>
                <c:pt idx="211">
                  <c:v>31989</c:v>
                </c:pt>
                <c:pt idx="212">
                  <c:v>32020</c:v>
                </c:pt>
                <c:pt idx="213">
                  <c:v>32050</c:v>
                </c:pt>
                <c:pt idx="214">
                  <c:v>32081</c:v>
                </c:pt>
                <c:pt idx="215">
                  <c:v>32111</c:v>
                </c:pt>
                <c:pt idx="216">
                  <c:v>32142</c:v>
                </c:pt>
                <c:pt idx="217">
                  <c:v>32173</c:v>
                </c:pt>
                <c:pt idx="218">
                  <c:v>32202</c:v>
                </c:pt>
                <c:pt idx="219">
                  <c:v>32233</c:v>
                </c:pt>
                <c:pt idx="220">
                  <c:v>32263</c:v>
                </c:pt>
                <c:pt idx="221">
                  <c:v>32294</c:v>
                </c:pt>
                <c:pt idx="222">
                  <c:v>32324</c:v>
                </c:pt>
                <c:pt idx="223">
                  <c:v>32355</c:v>
                </c:pt>
                <c:pt idx="224">
                  <c:v>32386</c:v>
                </c:pt>
                <c:pt idx="225">
                  <c:v>32416</c:v>
                </c:pt>
                <c:pt idx="226">
                  <c:v>32447</c:v>
                </c:pt>
                <c:pt idx="227">
                  <c:v>32477</c:v>
                </c:pt>
                <c:pt idx="228">
                  <c:v>32508</c:v>
                </c:pt>
                <c:pt idx="229">
                  <c:v>32539</c:v>
                </c:pt>
                <c:pt idx="230">
                  <c:v>32567</c:v>
                </c:pt>
                <c:pt idx="231">
                  <c:v>32598</c:v>
                </c:pt>
                <c:pt idx="232">
                  <c:v>32628</c:v>
                </c:pt>
                <c:pt idx="233">
                  <c:v>32659</c:v>
                </c:pt>
                <c:pt idx="234">
                  <c:v>32689</c:v>
                </c:pt>
                <c:pt idx="235">
                  <c:v>32720</c:v>
                </c:pt>
                <c:pt idx="236">
                  <c:v>32751</c:v>
                </c:pt>
                <c:pt idx="237">
                  <c:v>32781</c:v>
                </c:pt>
                <c:pt idx="238">
                  <c:v>32812</c:v>
                </c:pt>
                <c:pt idx="239">
                  <c:v>32842</c:v>
                </c:pt>
                <c:pt idx="240">
                  <c:v>32873</c:v>
                </c:pt>
                <c:pt idx="241">
                  <c:v>32904</c:v>
                </c:pt>
                <c:pt idx="242">
                  <c:v>32932</c:v>
                </c:pt>
                <c:pt idx="243">
                  <c:v>32963</c:v>
                </c:pt>
                <c:pt idx="244">
                  <c:v>32993</c:v>
                </c:pt>
                <c:pt idx="245">
                  <c:v>33024</c:v>
                </c:pt>
                <c:pt idx="246">
                  <c:v>33054</c:v>
                </c:pt>
                <c:pt idx="247">
                  <c:v>33085</c:v>
                </c:pt>
                <c:pt idx="248">
                  <c:v>33116</c:v>
                </c:pt>
                <c:pt idx="249">
                  <c:v>33146</c:v>
                </c:pt>
                <c:pt idx="250">
                  <c:v>33177</c:v>
                </c:pt>
                <c:pt idx="251">
                  <c:v>33207</c:v>
                </c:pt>
                <c:pt idx="252">
                  <c:v>33238</c:v>
                </c:pt>
                <c:pt idx="253">
                  <c:v>33269</c:v>
                </c:pt>
                <c:pt idx="254">
                  <c:v>33297</c:v>
                </c:pt>
                <c:pt idx="255">
                  <c:v>33328</c:v>
                </c:pt>
                <c:pt idx="256">
                  <c:v>33358</c:v>
                </c:pt>
                <c:pt idx="257">
                  <c:v>33389</c:v>
                </c:pt>
                <c:pt idx="258">
                  <c:v>33419</c:v>
                </c:pt>
                <c:pt idx="259">
                  <c:v>33450</c:v>
                </c:pt>
                <c:pt idx="260">
                  <c:v>33481</c:v>
                </c:pt>
                <c:pt idx="261">
                  <c:v>33511</c:v>
                </c:pt>
                <c:pt idx="262">
                  <c:v>33542</c:v>
                </c:pt>
                <c:pt idx="263">
                  <c:v>33572</c:v>
                </c:pt>
                <c:pt idx="264">
                  <c:v>33603</c:v>
                </c:pt>
                <c:pt idx="265">
                  <c:v>33634</c:v>
                </c:pt>
                <c:pt idx="266">
                  <c:v>33663</c:v>
                </c:pt>
                <c:pt idx="267">
                  <c:v>33694</c:v>
                </c:pt>
                <c:pt idx="268">
                  <c:v>33724</c:v>
                </c:pt>
                <c:pt idx="269">
                  <c:v>33755</c:v>
                </c:pt>
                <c:pt idx="270">
                  <c:v>33785</c:v>
                </c:pt>
                <c:pt idx="271">
                  <c:v>33816</c:v>
                </c:pt>
                <c:pt idx="272">
                  <c:v>33847</c:v>
                </c:pt>
                <c:pt idx="273">
                  <c:v>33877</c:v>
                </c:pt>
                <c:pt idx="274">
                  <c:v>33908</c:v>
                </c:pt>
                <c:pt idx="275">
                  <c:v>33938</c:v>
                </c:pt>
                <c:pt idx="276">
                  <c:v>33969</c:v>
                </c:pt>
                <c:pt idx="277">
                  <c:v>34000</c:v>
                </c:pt>
                <c:pt idx="278">
                  <c:v>34028</c:v>
                </c:pt>
                <c:pt idx="279">
                  <c:v>34059</c:v>
                </c:pt>
                <c:pt idx="280">
                  <c:v>34089</c:v>
                </c:pt>
                <c:pt idx="281">
                  <c:v>34120</c:v>
                </c:pt>
                <c:pt idx="282">
                  <c:v>34150</c:v>
                </c:pt>
                <c:pt idx="283">
                  <c:v>34181</c:v>
                </c:pt>
                <c:pt idx="284">
                  <c:v>34212</c:v>
                </c:pt>
                <c:pt idx="285">
                  <c:v>34242</c:v>
                </c:pt>
                <c:pt idx="286">
                  <c:v>34273</c:v>
                </c:pt>
                <c:pt idx="287">
                  <c:v>34303</c:v>
                </c:pt>
                <c:pt idx="288">
                  <c:v>34334</c:v>
                </c:pt>
                <c:pt idx="289">
                  <c:v>34365</c:v>
                </c:pt>
                <c:pt idx="290">
                  <c:v>34393</c:v>
                </c:pt>
                <c:pt idx="291">
                  <c:v>34424</c:v>
                </c:pt>
                <c:pt idx="292">
                  <c:v>34454</c:v>
                </c:pt>
                <c:pt idx="293">
                  <c:v>34485</c:v>
                </c:pt>
                <c:pt idx="294">
                  <c:v>34515</c:v>
                </c:pt>
                <c:pt idx="295">
                  <c:v>34546</c:v>
                </c:pt>
                <c:pt idx="296">
                  <c:v>34577</c:v>
                </c:pt>
                <c:pt idx="297">
                  <c:v>34607</c:v>
                </c:pt>
                <c:pt idx="298">
                  <c:v>34638</c:v>
                </c:pt>
                <c:pt idx="299">
                  <c:v>34668</c:v>
                </c:pt>
                <c:pt idx="300">
                  <c:v>34699</c:v>
                </c:pt>
                <c:pt idx="301">
                  <c:v>34730</c:v>
                </c:pt>
                <c:pt idx="302">
                  <c:v>34758</c:v>
                </c:pt>
                <c:pt idx="303">
                  <c:v>34789</c:v>
                </c:pt>
                <c:pt idx="304">
                  <c:v>34819</c:v>
                </c:pt>
                <c:pt idx="305">
                  <c:v>34850</c:v>
                </c:pt>
                <c:pt idx="306">
                  <c:v>34880</c:v>
                </c:pt>
                <c:pt idx="307">
                  <c:v>34911</c:v>
                </c:pt>
                <c:pt idx="308">
                  <c:v>34942</c:v>
                </c:pt>
                <c:pt idx="309">
                  <c:v>34972</c:v>
                </c:pt>
                <c:pt idx="310">
                  <c:v>35003</c:v>
                </c:pt>
                <c:pt idx="311">
                  <c:v>35033</c:v>
                </c:pt>
                <c:pt idx="312">
                  <c:v>35064</c:v>
                </c:pt>
                <c:pt idx="313">
                  <c:v>35095</c:v>
                </c:pt>
                <c:pt idx="314">
                  <c:v>35124</c:v>
                </c:pt>
                <c:pt idx="315">
                  <c:v>35155</c:v>
                </c:pt>
                <c:pt idx="316">
                  <c:v>35185</c:v>
                </c:pt>
                <c:pt idx="317">
                  <c:v>35216</c:v>
                </c:pt>
                <c:pt idx="318">
                  <c:v>35246</c:v>
                </c:pt>
                <c:pt idx="319">
                  <c:v>35277</c:v>
                </c:pt>
                <c:pt idx="320">
                  <c:v>35308</c:v>
                </c:pt>
                <c:pt idx="321">
                  <c:v>35338</c:v>
                </c:pt>
                <c:pt idx="322">
                  <c:v>35369</c:v>
                </c:pt>
                <c:pt idx="323">
                  <c:v>35399</c:v>
                </c:pt>
                <c:pt idx="324">
                  <c:v>35430</c:v>
                </c:pt>
                <c:pt idx="325">
                  <c:v>35461</c:v>
                </c:pt>
                <c:pt idx="326">
                  <c:v>35489</c:v>
                </c:pt>
                <c:pt idx="327">
                  <c:v>35520</c:v>
                </c:pt>
                <c:pt idx="328">
                  <c:v>35550</c:v>
                </c:pt>
                <c:pt idx="329">
                  <c:v>35581</c:v>
                </c:pt>
                <c:pt idx="330">
                  <c:v>35611</c:v>
                </c:pt>
                <c:pt idx="331">
                  <c:v>35642</c:v>
                </c:pt>
                <c:pt idx="332">
                  <c:v>35673</c:v>
                </c:pt>
                <c:pt idx="333">
                  <c:v>35703</c:v>
                </c:pt>
                <c:pt idx="334">
                  <c:v>35734</c:v>
                </c:pt>
                <c:pt idx="335">
                  <c:v>35764</c:v>
                </c:pt>
                <c:pt idx="336">
                  <c:v>35795</c:v>
                </c:pt>
                <c:pt idx="337">
                  <c:v>35826</c:v>
                </c:pt>
                <c:pt idx="338">
                  <c:v>35854</c:v>
                </c:pt>
                <c:pt idx="339">
                  <c:v>35885</c:v>
                </c:pt>
                <c:pt idx="340">
                  <c:v>35915</c:v>
                </c:pt>
                <c:pt idx="341">
                  <c:v>35946</c:v>
                </c:pt>
                <c:pt idx="342">
                  <c:v>35976</c:v>
                </c:pt>
                <c:pt idx="343">
                  <c:v>36007</c:v>
                </c:pt>
                <c:pt idx="344">
                  <c:v>36038</c:v>
                </c:pt>
                <c:pt idx="345">
                  <c:v>36068</c:v>
                </c:pt>
                <c:pt idx="346">
                  <c:v>36099</c:v>
                </c:pt>
                <c:pt idx="347">
                  <c:v>36129</c:v>
                </c:pt>
                <c:pt idx="348">
                  <c:v>36160</c:v>
                </c:pt>
                <c:pt idx="349">
                  <c:v>36191</c:v>
                </c:pt>
                <c:pt idx="350">
                  <c:v>36219</c:v>
                </c:pt>
                <c:pt idx="351">
                  <c:v>36250</c:v>
                </c:pt>
                <c:pt idx="352">
                  <c:v>36280</c:v>
                </c:pt>
                <c:pt idx="353">
                  <c:v>36311</c:v>
                </c:pt>
                <c:pt idx="354">
                  <c:v>36341</c:v>
                </c:pt>
                <c:pt idx="355">
                  <c:v>36372</c:v>
                </c:pt>
                <c:pt idx="356">
                  <c:v>36403</c:v>
                </c:pt>
                <c:pt idx="357">
                  <c:v>36433</c:v>
                </c:pt>
                <c:pt idx="358">
                  <c:v>36464</c:v>
                </c:pt>
                <c:pt idx="359">
                  <c:v>36494</c:v>
                </c:pt>
                <c:pt idx="360">
                  <c:v>36525</c:v>
                </c:pt>
                <c:pt idx="361">
                  <c:v>36556</c:v>
                </c:pt>
                <c:pt idx="362">
                  <c:v>36585</c:v>
                </c:pt>
                <c:pt idx="363">
                  <c:v>36616</c:v>
                </c:pt>
                <c:pt idx="364">
                  <c:v>36646</c:v>
                </c:pt>
                <c:pt idx="365">
                  <c:v>36677</c:v>
                </c:pt>
                <c:pt idx="366">
                  <c:v>36707</c:v>
                </c:pt>
                <c:pt idx="367">
                  <c:v>36738</c:v>
                </c:pt>
                <c:pt idx="368">
                  <c:v>36769</c:v>
                </c:pt>
                <c:pt idx="369">
                  <c:v>36799</c:v>
                </c:pt>
                <c:pt idx="370">
                  <c:v>36830</c:v>
                </c:pt>
                <c:pt idx="371">
                  <c:v>36860</c:v>
                </c:pt>
                <c:pt idx="372">
                  <c:v>36891</c:v>
                </c:pt>
                <c:pt idx="373">
                  <c:v>36922</c:v>
                </c:pt>
                <c:pt idx="374">
                  <c:v>36950</c:v>
                </c:pt>
                <c:pt idx="375">
                  <c:v>36981</c:v>
                </c:pt>
                <c:pt idx="376">
                  <c:v>37011</c:v>
                </c:pt>
                <c:pt idx="377">
                  <c:v>37042</c:v>
                </c:pt>
                <c:pt idx="378">
                  <c:v>37072</c:v>
                </c:pt>
                <c:pt idx="379">
                  <c:v>37103</c:v>
                </c:pt>
                <c:pt idx="380">
                  <c:v>37134</c:v>
                </c:pt>
                <c:pt idx="381">
                  <c:v>37164</c:v>
                </c:pt>
                <c:pt idx="382">
                  <c:v>37195</c:v>
                </c:pt>
                <c:pt idx="383">
                  <c:v>37225</c:v>
                </c:pt>
                <c:pt idx="384">
                  <c:v>37256</c:v>
                </c:pt>
                <c:pt idx="385">
                  <c:v>37287</c:v>
                </c:pt>
                <c:pt idx="386">
                  <c:v>37315</c:v>
                </c:pt>
                <c:pt idx="387">
                  <c:v>37346</c:v>
                </c:pt>
                <c:pt idx="388">
                  <c:v>37376</c:v>
                </c:pt>
                <c:pt idx="389">
                  <c:v>37407</c:v>
                </c:pt>
                <c:pt idx="390">
                  <c:v>37437</c:v>
                </c:pt>
                <c:pt idx="391">
                  <c:v>37468</c:v>
                </c:pt>
                <c:pt idx="392">
                  <c:v>37499</c:v>
                </c:pt>
                <c:pt idx="393">
                  <c:v>37529</c:v>
                </c:pt>
                <c:pt idx="394">
                  <c:v>37560</c:v>
                </c:pt>
                <c:pt idx="395">
                  <c:v>37590</c:v>
                </c:pt>
                <c:pt idx="396">
                  <c:v>37621</c:v>
                </c:pt>
                <c:pt idx="397">
                  <c:v>37652</c:v>
                </c:pt>
                <c:pt idx="398">
                  <c:v>37680</c:v>
                </c:pt>
                <c:pt idx="399">
                  <c:v>37711</c:v>
                </c:pt>
                <c:pt idx="400">
                  <c:v>37741</c:v>
                </c:pt>
                <c:pt idx="401">
                  <c:v>37772</c:v>
                </c:pt>
                <c:pt idx="402">
                  <c:v>37802</c:v>
                </c:pt>
                <c:pt idx="403">
                  <c:v>37833</c:v>
                </c:pt>
                <c:pt idx="404">
                  <c:v>37864</c:v>
                </c:pt>
                <c:pt idx="405">
                  <c:v>37894</c:v>
                </c:pt>
                <c:pt idx="406">
                  <c:v>37925</c:v>
                </c:pt>
                <c:pt idx="407">
                  <c:v>37955</c:v>
                </c:pt>
                <c:pt idx="408">
                  <c:v>37986</c:v>
                </c:pt>
                <c:pt idx="409">
                  <c:v>38017</c:v>
                </c:pt>
                <c:pt idx="410">
                  <c:v>38046</c:v>
                </c:pt>
                <c:pt idx="411">
                  <c:v>38077</c:v>
                </c:pt>
                <c:pt idx="412">
                  <c:v>38107</c:v>
                </c:pt>
                <c:pt idx="413">
                  <c:v>38138</c:v>
                </c:pt>
                <c:pt idx="414">
                  <c:v>38168</c:v>
                </c:pt>
                <c:pt idx="415">
                  <c:v>38199</c:v>
                </c:pt>
                <c:pt idx="416">
                  <c:v>38230</c:v>
                </c:pt>
                <c:pt idx="417">
                  <c:v>38260</c:v>
                </c:pt>
                <c:pt idx="418">
                  <c:v>38291</c:v>
                </c:pt>
                <c:pt idx="419">
                  <c:v>38321</c:v>
                </c:pt>
                <c:pt idx="420">
                  <c:v>38352</c:v>
                </c:pt>
                <c:pt idx="421">
                  <c:v>38383</c:v>
                </c:pt>
                <c:pt idx="422">
                  <c:v>38411</c:v>
                </c:pt>
                <c:pt idx="423">
                  <c:v>38442</c:v>
                </c:pt>
                <c:pt idx="424">
                  <c:v>38472</c:v>
                </c:pt>
                <c:pt idx="425">
                  <c:v>38503</c:v>
                </c:pt>
                <c:pt idx="426">
                  <c:v>38533</c:v>
                </c:pt>
                <c:pt idx="427">
                  <c:v>38564</c:v>
                </c:pt>
                <c:pt idx="428">
                  <c:v>38595</c:v>
                </c:pt>
                <c:pt idx="429">
                  <c:v>38625</c:v>
                </c:pt>
                <c:pt idx="430">
                  <c:v>38656</c:v>
                </c:pt>
                <c:pt idx="431">
                  <c:v>38686</c:v>
                </c:pt>
                <c:pt idx="432">
                  <c:v>38717</c:v>
                </c:pt>
                <c:pt idx="433">
                  <c:v>38748</c:v>
                </c:pt>
                <c:pt idx="434">
                  <c:v>38776</c:v>
                </c:pt>
                <c:pt idx="435">
                  <c:v>38807</c:v>
                </c:pt>
                <c:pt idx="436">
                  <c:v>38837</c:v>
                </c:pt>
                <c:pt idx="437">
                  <c:v>38868</c:v>
                </c:pt>
                <c:pt idx="438">
                  <c:v>38898</c:v>
                </c:pt>
                <c:pt idx="439">
                  <c:v>38929</c:v>
                </c:pt>
                <c:pt idx="440">
                  <c:v>38960</c:v>
                </c:pt>
                <c:pt idx="441">
                  <c:v>38990</c:v>
                </c:pt>
                <c:pt idx="442">
                  <c:v>39021</c:v>
                </c:pt>
                <c:pt idx="443">
                  <c:v>39051</c:v>
                </c:pt>
                <c:pt idx="444">
                  <c:v>39082</c:v>
                </c:pt>
                <c:pt idx="445">
                  <c:v>39113</c:v>
                </c:pt>
                <c:pt idx="446">
                  <c:v>39141</c:v>
                </c:pt>
                <c:pt idx="447">
                  <c:v>39172</c:v>
                </c:pt>
                <c:pt idx="448">
                  <c:v>39202</c:v>
                </c:pt>
                <c:pt idx="449">
                  <c:v>39233</c:v>
                </c:pt>
                <c:pt idx="450">
                  <c:v>39263</c:v>
                </c:pt>
                <c:pt idx="451">
                  <c:v>39294</c:v>
                </c:pt>
                <c:pt idx="452">
                  <c:v>39325</c:v>
                </c:pt>
                <c:pt idx="453">
                  <c:v>39355</c:v>
                </c:pt>
                <c:pt idx="454">
                  <c:v>39386</c:v>
                </c:pt>
                <c:pt idx="455">
                  <c:v>39416</c:v>
                </c:pt>
                <c:pt idx="456">
                  <c:v>39447</c:v>
                </c:pt>
                <c:pt idx="457">
                  <c:v>39478</c:v>
                </c:pt>
                <c:pt idx="458">
                  <c:v>39507</c:v>
                </c:pt>
                <c:pt idx="459">
                  <c:v>39538</c:v>
                </c:pt>
                <c:pt idx="460">
                  <c:v>39568</c:v>
                </c:pt>
                <c:pt idx="461">
                  <c:v>39599</c:v>
                </c:pt>
                <c:pt idx="462">
                  <c:v>39629</c:v>
                </c:pt>
                <c:pt idx="463">
                  <c:v>39660</c:v>
                </c:pt>
                <c:pt idx="464">
                  <c:v>39691</c:v>
                </c:pt>
                <c:pt idx="465">
                  <c:v>39721</c:v>
                </c:pt>
                <c:pt idx="466">
                  <c:v>39752</c:v>
                </c:pt>
                <c:pt idx="467">
                  <c:v>39782</c:v>
                </c:pt>
                <c:pt idx="468">
                  <c:v>39813</c:v>
                </c:pt>
                <c:pt idx="469">
                  <c:v>39844</c:v>
                </c:pt>
                <c:pt idx="470">
                  <c:v>39872</c:v>
                </c:pt>
                <c:pt idx="471">
                  <c:v>39903</c:v>
                </c:pt>
                <c:pt idx="472">
                  <c:v>39933</c:v>
                </c:pt>
                <c:pt idx="473">
                  <c:v>39964</c:v>
                </c:pt>
                <c:pt idx="474">
                  <c:v>39994</c:v>
                </c:pt>
                <c:pt idx="475">
                  <c:v>40025</c:v>
                </c:pt>
                <c:pt idx="476">
                  <c:v>40056</c:v>
                </c:pt>
                <c:pt idx="477">
                  <c:v>40086</c:v>
                </c:pt>
                <c:pt idx="478">
                  <c:v>40117</c:v>
                </c:pt>
                <c:pt idx="479">
                  <c:v>40147</c:v>
                </c:pt>
                <c:pt idx="480">
                  <c:v>40178</c:v>
                </c:pt>
                <c:pt idx="481">
                  <c:v>40209</c:v>
                </c:pt>
                <c:pt idx="482">
                  <c:v>40237</c:v>
                </c:pt>
                <c:pt idx="483">
                  <c:v>40268</c:v>
                </c:pt>
                <c:pt idx="484">
                  <c:v>40298</c:v>
                </c:pt>
                <c:pt idx="485">
                  <c:v>40329</c:v>
                </c:pt>
                <c:pt idx="486">
                  <c:v>40359</c:v>
                </c:pt>
                <c:pt idx="487">
                  <c:v>40390</c:v>
                </c:pt>
                <c:pt idx="488">
                  <c:v>40421</c:v>
                </c:pt>
                <c:pt idx="489">
                  <c:v>40451</c:v>
                </c:pt>
                <c:pt idx="490">
                  <c:v>40482</c:v>
                </c:pt>
                <c:pt idx="491">
                  <c:v>40512</c:v>
                </c:pt>
                <c:pt idx="492">
                  <c:v>40543</c:v>
                </c:pt>
                <c:pt idx="493">
                  <c:v>40574</c:v>
                </c:pt>
                <c:pt idx="494">
                  <c:v>40602</c:v>
                </c:pt>
                <c:pt idx="495">
                  <c:v>40633</c:v>
                </c:pt>
                <c:pt idx="496">
                  <c:v>40663</c:v>
                </c:pt>
                <c:pt idx="497">
                  <c:v>40694</c:v>
                </c:pt>
                <c:pt idx="498">
                  <c:v>40724</c:v>
                </c:pt>
                <c:pt idx="499">
                  <c:v>40755</c:v>
                </c:pt>
                <c:pt idx="500">
                  <c:v>40786</c:v>
                </c:pt>
                <c:pt idx="501">
                  <c:v>40816</c:v>
                </c:pt>
                <c:pt idx="502">
                  <c:v>40847</c:v>
                </c:pt>
                <c:pt idx="503">
                  <c:v>40877</c:v>
                </c:pt>
                <c:pt idx="504">
                  <c:v>40908</c:v>
                </c:pt>
                <c:pt idx="505">
                  <c:v>40939</c:v>
                </c:pt>
                <c:pt idx="506">
                  <c:v>40968</c:v>
                </c:pt>
                <c:pt idx="507">
                  <c:v>40999</c:v>
                </c:pt>
                <c:pt idx="508">
                  <c:v>41029</c:v>
                </c:pt>
                <c:pt idx="509">
                  <c:v>41060</c:v>
                </c:pt>
                <c:pt idx="510">
                  <c:v>41090</c:v>
                </c:pt>
                <c:pt idx="511">
                  <c:v>41121</c:v>
                </c:pt>
                <c:pt idx="512">
                  <c:v>41152</c:v>
                </c:pt>
                <c:pt idx="513">
                  <c:v>41182</c:v>
                </c:pt>
                <c:pt idx="514">
                  <c:v>41213</c:v>
                </c:pt>
                <c:pt idx="515">
                  <c:v>41243</c:v>
                </c:pt>
                <c:pt idx="516">
                  <c:v>41274</c:v>
                </c:pt>
                <c:pt idx="517">
                  <c:v>41305</c:v>
                </c:pt>
                <c:pt idx="518">
                  <c:v>41333</c:v>
                </c:pt>
                <c:pt idx="519">
                  <c:v>41364</c:v>
                </c:pt>
                <c:pt idx="520">
                  <c:v>41394</c:v>
                </c:pt>
                <c:pt idx="521">
                  <c:v>41425</c:v>
                </c:pt>
                <c:pt idx="522">
                  <c:v>41455</c:v>
                </c:pt>
                <c:pt idx="523">
                  <c:v>41486</c:v>
                </c:pt>
                <c:pt idx="524">
                  <c:v>41517</c:v>
                </c:pt>
                <c:pt idx="525">
                  <c:v>41547</c:v>
                </c:pt>
                <c:pt idx="526">
                  <c:v>41578</c:v>
                </c:pt>
                <c:pt idx="527">
                  <c:v>41608</c:v>
                </c:pt>
                <c:pt idx="528">
                  <c:v>41639</c:v>
                </c:pt>
                <c:pt idx="529">
                  <c:v>41670</c:v>
                </c:pt>
                <c:pt idx="530">
                  <c:v>41698</c:v>
                </c:pt>
                <c:pt idx="531">
                  <c:v>41729</c:v>
                </c:pt>
                <c:pt idx="532">
                  <c:v>41759</c:v>
                </c:pt>
                <c:pt idx="533">
                  <c:v>41790</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pt idx="613">
                  <c:v>44227</c:v>
                </c:pt>
                <c:pt idx="614">
                  <c:v>44255</c:v>
                </c:pt>
                <c:pt idx="615">
                  <c:v>44286</c:v>
                </c:pt>
                <c:pt idx="616">
                  <c:v>44316</c:v>
                </c:pt>
                <c:pt idx="617">
                  <c:v>44347</c:v>
                </c:pt>
                <c:pt idx="618">
                  <c:v>44377</c:v>
                </c:pt>
                <c:pt idx="619">
                  <c:v>44408</c:v>
                </c:pt>
                <c:pt idx="620">
                  <c:v>44439</c:v>
                </c:pt>
                <c:pt idx="621">
                  <c:v>44469</c:v>
                </c:pt>
                <c:pt idx="622">
                  <c:v>44500</c:v>
                </c:pt>
                <c:pt idx="623">
                  <c:v>44530</c:v>
                </c:pt>
                <c:pt idx="624">
                  <c:v>44561</c:v>
                </c:pt>
                <c:pt idx="625">
                  <c:v>44592</c:v>
                </c:pt>
                <c:pt idx="626">
                  <c:v>44620</c:v>
                </c:pt>
                <c:pt idx="627">
                  <c:v>44651</c:v>
                </c:pt>
                <c:pt idx="628">
                  <c:v>44681</c:v>
                </c:pt>
                <c:pt idx="629">
                  <c:v>44712</c:v>
                </c:pt>
                <c:pt idx="630">
                  <c:v>44742</c:v>
                </c:pt>
                <c:pt idx="631">
                  <c:v>44773</c:v>
                </c:pt>
                <c:pt idx="632">
                  <c:v>44804</c:v>
                </c:pt>
                <c:pt idx="633">
                  <c:v>44834</c:v>
                </c:pt>
                <c:pt idx="634">
                  <c:v>44865</c:v>
                </c:pt>
                <c:pt idx="635">
                  <c:v>44895</c:v>
                </c:pt>
                <c:pt idx="636">
                  <c:v>44926</c:v>
                </c:pt>
              </c:numCache>
            </c:numRef>
          </c:cat>
          <c:val>
            <c:numRef>
              <c:f>Sheet1!$D$2:$D$638</c:f>
              <c:numCache>
                <c:formatCode>General</c:formatCode>
                <c:ptCount val="637"/>
                <c:pt idx="120">
                  <c:v>-0.05</c:v>
                </c:pt>
                <c:pt idx="240">
                  <c:v>-0.05</c:v>
                </c:pt>
                <c:pt idx="360">
                  <c:v>-0.05</c:v>
                </c:pt>
                <c:pt idx="480">
                  <c:v>-0.05</c:v>
                </c:pt>
                <c:pt idx="600">
                  <c:v>-0.05</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8D0-47F4-BEB3-CAA0AEA69A5D}"/>
            </c:ext>
          </c:extLst>
        </c:ser>
        <c:dLbls>
          <c:showLegendKey val="0"/>
          <c:showVal val="0"/>
          <c:showCatName val="0"/>
          <c:showSerName val="0"/>
          <c:showPercent val="0"/>
          <c:showBubbleSize val="0"/>
        </c:dLbls>
        <c:gapWidth val="150"/>
        <c:overlap val="100"/>
        <c:axId val="254064128"/>
        <c:axId val="254062592"/>
      </c:barChart>
      <c:lineChart>
        <c:grouping val="standard"/>
        <c:varyColors val="0"/>
        <c:ser>
          <c:idx val="0"/>
          <c:order val="0"/>
          <c:tx>
            <c:strRef>
              <c:f>Sheet1!$B$1</c:f>
              <c:strCache>
                <c:ptCount val="1"/>
                <c:pt idx="0">
                  <c:v>MSCI World Index (net div.)</c:v>
                </c:pt>
              </c:strCache>
            </c:strRef>
          </c:tx>
          <c:spPr>
            <a:ln w="34925">
              <a:solidFill>
                <a:schemeClr val="accent5"/>
              </a:solidFill>
            </a:ln>
          </c:spPr>
          <c:marker>
            <c:symbol val="none"/>
          </c:marker>
          <c:dPt>
            <c:idx val="45"/>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A8D0-47F4-BEB3-CAA0AEA69A5D}"/>
              </c:ext>
            </c:extLst>
          </c:dPt>
          <c:dPt>
            <c:idx val="50"/>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8D0-47F4-BEB3-CAA0AEA69A5D}"/>
              </c:ext>
            </c:extLst>
          </c:dPt>
          <c:dPt>
            <c:idx val="56"/>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8D0-47F4-BEB3-CAA0AEA69A5D}"/>
              </c:ext>
            </c:extLst>
          </c:dPt>
          <c:dPt>
            <c:idx val="115"/>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8D0-47F4-BEB3-CAA0AEA69A5D}"/>
              </c:ext>
            </c:extLst>
          </c:dPt>
          <c:dPt>
            <c:idx val="120"/>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8D0-47F4-BEB3-CAA0AEA69A5D}"/>
              </c:ext>
            </c:extLst>
          </c:dPt>
          <c:dPt>
            <c:idx val="131"/>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8D0-47F4-BEB3-CAA0AEA69A5D}"/>
              </c:ext>
            </c:extLst>
          </c:dPt>
          <c:dPt>
            <c:idx val="213"/>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A8D0-47F4-BEB3-CAA0AEA69A5D}"/>
              </c:ext>
            </c:extLst>
          </c:dPt>
          <c:dPt>
            <c:idx val="214"/>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A8D0-47F4-BEB3-CAA0AEA69A5D}"/>
              </c:ext>
            </c:extLst>
          </c:dPt>
          <c:dPt>
            <c:idx val="235"/>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A8D0-47F4-BEB3-CAA0AEA69A5D}"/>
              </c:ext>
            </c:extLst>
          </c:dPt>
          <c:dPt>
            <c:idx val="247"/>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A8D0-47F4-BEB3-CAA0AEA69A5D}"/>
              </c:ext>
            </c:extLst>
          </c:dPt>
          <c:dPt>
            <c:idx val="283"/>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A8D0-47F4-BEB3-CAA0AEA69A5D}"/>
              </c:ext>
            </c:extLst>
          </c:dPt>
          <c:dPt>
            <c:idx val="330"/>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A8D0-47F4-BEB3-CAA0AEA69A5D}"/>
              </c:ext>
            </c:extLst>
          </c:dPt>
          <c:dPt>
            <c:idx val="343"/>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A8D0-47F4-BEB3-CAA0AEA69A5D}"/>
              </c:ext>
            </c:extLst>
          </c:dPt>
          <c:dPt>
            <c:idx val="344"/>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A8D0-47F4-BEB3-CAA0AEA69A5D}"/>
              </c:ext>
            </c:extLst>
          </c:dPt>
          <c:dPt>
            <c:idx val="360"/>
            <c:marker>
              <c:symbol val="circle"/>
              <c:size val="4"/>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A8D0-47F4-BEB3-CAA0AEA69A5D}"/>
              </c:ext>
            </c:extLst>
          </c:dPt>
          <c:dPt>
            <c:idx val="362"/>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A8D0-47F4-BEB3-CAA0AEA69A5D}"/>
              </c:ext>
            </c:extLst>
          </c:dPt>
          <c:dPt>
            <c:idx val="380"/>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A8D0-47F4-BEB3-CAA0AEA69A5D}"/>
              </c:ext>
            </c:extLst>
          </c:dPt>
          <c:dPt>
            <c:idx val="397"/>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A8D0-47F4-BEB3-CAA0AEA69A5D}"/>
              </c:ext>
            </c:extLst>
          </c:dPt>
          <c:dPt>
            <c:idx val="398"/>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A8D0-47F4-BEB3-CAA0AEA69A5D}"/>
              </c:ext>
            </c:extLst>
          </c:dPt>
          <c:dPt>
            <c:idx val="427"/>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A8D0-47F4-BEB3-CAA0AEA69A5D}"/>
              </c:ext>
            </c:extLst>
          </c:dPt>
          <c:dPt>
            <c:idx val="445"/>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A8D0-47F4-BEB3-CAA0AEA69A5D}"/>
              </c:ext>
            </c:extLst>
          </c:dPt>
          <c:dPt>
            <c:idx val="469"/>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A8D0-47F4-BEB3-CAA0AEA69A5D}"/>
              </c:ext>
            </c:extLst>
          </c:dPt>
          <c:dPt>
            <c:idx val="480"/>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A8D0-47F4-BEB3-CAA0AEA69A5D}"/>
              </c:ext>
            </c:extLst>
          </c:dPt>
          <c:dPt>
            <c:idx val="515"/>
            <c:marker>
              <c:symbol val="circle"/>
              <c:size val="5"/>
              <c:spPr>
                <a:noFill/>
                <a:ln>
                  <a:noFill/>
                </a:ln>
              </c:spPr>
            </c:marker>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A8D0-47F4-BEB3-CAA0AEA69A5D}"/>
              </c:ext>
            </c:extLst>
          </c:dPt>
          <c:cat>
            <c:numRef>
              <c:f>Sheet1!$A$2:$A$638</c:f>
              <c:numCache>
                <c:formatCode>m/d/yy;@</c:formatCode>
                <c:ptCount val="637"/>
                <c:pt idx="0">
                  <c:v>25568</c:v>
                </c:pt>
                <c:pt idx="1">
                  <c:v>25599</c:v>
                </c:pt>
                <c:pt idx="2">
                  <c:v>25627</c:v>
                </c:pt>
                <c:pt idx="3">
                  <c:v>25658</c:v>
                </c:pt>
                <c:pt idx="4">
                  <c:v>25688</c:v>
                </c:pt>
                <c:pt idx="5">
                  <c:v>25719</c:v>
                </c:pt>
                <c:pt idx="6">
                  <c:v>25749</c:v>
                </c:pt>
                <c:pt idx="7">
                  <c:v>25780</c:v>
                </c:pt>
                <c:pt idx="8">
                  <c:v>25811</c:v>
                </c:pt>
                <c:pt idx="9">
                  <c:v>25841</c:v>
                </c:pt>
                <c:pt idx="10">
                  <c:v>25872</c:v>
                </c:pt>
                <c:pt idx="11">
                  <c:v>25902</c:v>
                </c:pt>
                <c:pt idx="12">
                  <c:v>25933</c:v>
                </c:pt>
                <c:pt idx="13">
                  <c:v>25964</c:v>
                </c:pt>
                <c:pt idx="14">
                  <c:v>25992</c:v>
                </c:pt>
                <c:pt idx="15">
                  <c:v>26023</c:v>
                </c:pt>
                <c:pt idx="16">
                  <c:v>26053</c:v>
                </c:pt>
                <c:pt idx="17">
                  <c:v>26084</c:v>
                </c:pt>
                <c:pt idx="18">
                  <c:v>26114</c:v>
                </c:pt>
                <c:pt idx="19">
                  <c:v>26145</c:v>
                </c:pt>
                <c:pt idx="20">
                  <c:v>26176</c:v>
                </c:pt>
                <c:pt idx="21">
                  <c:v>26206</c:v>
                </c:pt>
                <c:pt idx="22">
                  <c:v>26237</c:v>
                </c:pt>
                <c:pt idx="23">
                  <c:v>26267</c:v>
                </c:pt>
                <c:pt idx="24">
                  <c:v>26298</c:v>
                </c:pt>
                <c:pt idx="25">
                  <c:v>26329</c:v>
                </c:pt>
                <c:pt idx="26">
                  <c:v>26358</c:v>
                </c:pt>
                <c:pt idx="27">
                  <c:v>26389</c:v>
                </c:pt>
                <c:pt idx="28">
                  <c:v>26419</c:v>
                </c:pt>
                <c:pt idx="29">
                  <c:v>26450</c:v>
                </c:pt>
                <c:pt idx="30">
                  <c:v>26480</c:v>
                </c:pt>
                <c:pt idx="31">
                  <c:v>26511</c:v>
                </c:pt>
                <c:pt idx="32">
                  <c:v>26542</c:v>
                </c:pt>
                <c:pt idx="33">
                  <c:v>26572</c:v>
                </c:pt>
                <c:pt idx="34">
                  <c:v>26603</c:v>
                </c:pt>
                <c:pt idx="35">
                  <c:v>26633</c:v>
                </c:pt>
                <c:pt idx="36">
                  <c:v>26664</c:v>
                </c:pt>
                <c:pt idx="37">
                  <c:v>26695</c:v>
                </c:pt>
                <c:pt idx="38">
                  <c:v>26723</c:v>
                </c:pt>
                <c:pt idx="39">
                  <c:v>26754</c:v>
                </c:pt>
                <c:pt idx="40">
                  <c:v>26784</c:v>
                </c:pt>
                <c:pt idx="41">
                  <c:v>26815</c:v>
                </c:pt>
                <c:pt idx="42">
                  <c:v>26845</c:v>
                </c:pt>
                <c:pt idx="43">
                  <c:v>26876</c:v>
                </c:pt>
                <c:pt idx="44">
                  <c:v>26907</c:v>
                </c:pt>
                <c:pt idx="45">
                  <c:v>26937</c:v>
                </c:pt>
                <c:pt idx="46">
                  <c:v>26968</c:v>
                </c:pt>
                <c:pt idx="47">
                  <c:v>26998</c:v>
                </c:pt>
                <c:pt idx="48">
                  <c:v>27029</c:v>
                </c:pt>
                <c:pt idx="49">
                  <c:v>27060</c:v>
                </c:pt>
                <c:pt idx="50">
                  <c:v>27088</c:v>
                </c:pt>
                <c:pt idx="51">
                  <c:v>27119</c:v>
                </c:pt>
                <c:pt idx="52">
                  <c:v>27149</c:v>
                </c:pt>
                <c:pt idx="53">
                  <c:v>27180</c:v>
                </c:pt>
                <c:pt idx="54">
                  <c:v>27210</c:v>
                </c:pt>
                <c:pt idx="55">
                  <c:v>27241</c:v>
                </c:pt>
                <c:pt idx="56">
                  <c:v>27272</c:v>
                </c:pt>
                <c:pt idx="57">
                  <c:v>27302</c:v>
                </c:pt>
                <c:pt idx="58">
                  <c:v>27333</c:v>
                </c:pt>
                <c:pt idx="59">
                  <c:v>27363</c:v>
                </c:pt>
                <c:pt idx="60">
                  <c:v>27394</c:v>
                </c:pt>
                <c:pt idx="61">
                  <c:v>27425</c:v>
                </c:pt>
                <c:pt idx="62">
                  <c:v>27453</c:v>
                </c:pt>
                <c:pt idx="63">
                  <c:v>27484</c:v>
                </c:pt>
                <c:pt idx="64">
                  <c:v>27514</c:v>
                </c:pt>
                <c:pt idx="65">
                  <c:v>27545</c:v>
                </c:pt>
                <c:pt idx="66">
                  <c:v>27575</c:v>
                </c:pt>
                <c:pt idx="67">
                  <c:v>27606</c:v>
                </c:pt>
                <c:pt idx="68">
                  <c:v>27637</c:v>
                </c:pt>
                <c:pt idx="69">
                  <c:v>27667</c:v>
                </c:pt>
                <c:pt idx="70">
                  <c:v>27698</c:v>
                </c:pt>
                <c:pt idx="71">
                  <c:v>27728</c:v>
                </c:pt>
                <c:pt idx="72">
                  <c:v>27759</c:v>
                </c:pt>
                <c:pt idx="73">
                  <c:v>27790</c:v>
                </c:pt>
                <c:pt idx="74">
                  <c:v>27819</c:v>
                </c:pt>
                <c:pt idx="75">
                  <c:v>27850</c:v>
                </c:pt>
                <c:pt idx="76">
                  <c:v>27880</c:v>
                </c:pt>
                <c:pt idx="77">
                  <c:v>27911</c:v>
                </c:pt>
                <c:pt idx="78">
                  <c:v>27941</c:v>
                </c:pt>
                <c:pt idx="79">
                  <c:v>27972</c:v>
                </c:pt>
                <c:pt idx="80">
                  <c:v>28003</c:v>
                </c:pt>
                <c:pt idx="81">
                  <c:v>28033</c:v>
                </c:pt>
                <c:pt idx="82">
                  <c:v>28064</c:v>
                </c:pt>
                <c:pt idx="83">
                  <c:v>28094</c:v>
                </c:pt>
                <c:pt idx="84">
                  <c:v>28125</c:v>
                </c:pt>
                <c:pt idx="85">
                  <c:v>28156</c:v>
                </c:pt>
                <c:pt idx="86">
                  <c:v>28184</c:v>
                </c:pt>
                <c:pt idx="87">
                  <c:v>28215</c:v>
                </c:pt>
                <c:pt idx="88">
                  <c:v>28245</c:v>
                </c:pt>
                <c:pt idx="89">
                  <c:v>28276</c:v>
                </c:pt>
                <c:pt idx="90">
                  <c:v>28306</c:v>
                </c:pt>
                <c:pt idx="91">
                  <c:v>28337</c:v>
                </c:pt>
                <c:pt idx="92">
                  <c:v>28368</c:v>
                </c:pt>
                <c:pt idx="93">
                  <c:v>28398</c:v>
                </c:pt>
                <c:pt idx="94">
                  <c:v>28429</c:v>
                </c:pt>
                <c:pt idx="95">
                  <c:v>28459</c:v>
                </c:pt>
                <c:pt idx="96">
                  <c:v>28490</c:v>
                </c:pt>
                <c:pt idx="97">
                  <c:v>28521</c:v>
                </c:pt>
                <c:pt idx="98">
                  <c:v>28549</c:v>
                </c:pt>
                <c:pt idx="99">
                  <c:v>28580</c:v>
                </c:pt>
                <c:pt idx="100">
                  <c:v>28610</c:v>
                </c:pt>
                <c:pt idx="101">
                  <c:v>28641</c:v>
                </c:pt>
                <c:pt idx="102">
                  <c:v>28671</c:v>
                </c:pt>
                <c:pt idx="103">
                  <c:v>28702</c:v>
                </c:pt>
                <c:pt idx="104">
                  <c:v>28733</c:v>
                </c:pt>
                <c:pt idx="105">
                  <c:v>28763</c:v>
                </c:pt>
                <c:pt idx="106">
                  <c:v>28794</c:v>
                </c:pt>
                <c:pt idx="107">
                  <c:v>28824</c:v>
                </c:pt>
                <c:pt idx="108">
                  <c:v>28855</c:v>
                </c:pt>
                <c:pt idx="109">
                  <c:v>28886</c:v>
                </c:pt>
                <c:pt idx="110">
                  <c:v>28914</c:v>
                </c:pt>
                <c:pt idx="111">
                  <c:v>28945</c:v>
                </c:pt>
                <c:pt idx="112">
                  <c:v>28975</c:v>
                </c:pt>
                <c:pt idx="113">
                  <c:v>29006</c:v>
                </c:pt>
                <c:pt idx="114">
                  <c:v>29036</c:v>
                </c:pt>
                <c:pt idx="115">
                  <c:v>29067</c:v>
                </c:pt>
                <c:pt idx="116">
                  <c:v>29098</c:v>
                </c:pt>
                <c:pt idx="117">
                  <c:v>29128</c:v>
                </c:pt>
                <c:pt idx="118">
                  <c:v>29159</c:v>
                </c:pt>
                <c:pt idx="119">
                  <c:v>29189</c:v>
                </c:pt>
                <c:pt idx="120">
                  <c:v>29220</c:v>
                </c:pt>
                <c:pt idx="121">
                  <c:v>29251</c:v>
                </c:pt>
                <c:pt idx="122">
                  <c:v>29280</c:v>
                </c:pt>
                <c:pt idx="123">
                  <c:v>29311</c:v>
                </c:pt>
                <c:pt idx="124">
                  <c:v>29341</c:v>
                </c:pt>
                <c:pt idx="125">
                  <c:v>29372</c:v>
                </c:pt>
                <c:pt idx="126">
                  <c:v>29402</c:v>
                </c:pt>
                <c:pt idx="127">
                  <c:v>29433</c:v>
                </c:pt>
                <c:pt idx="128">
                  <c:v>29464</c:v>
                </c:pt>
                <c:pt idx="129">
                  <c:v>29494</c:v>
                </c:pt>
                <c:pt idx="130">
                  <c:v>29525</c:v>
                </c:pt>
                <c:pt idx="131">
                  <c:v>29555</c:v>
                </c:pt>
                <c:pt idx="132">
                  <c:v>29586</c:v>
                </c:pt>
                <c:pt idx="133">
                  <c:v>29617</c:v>
                </c:pt>
                <c:pt idx="134">
                  <c:v>29645</c:v>
                </c:pt>
                <c:pt idx="135">
                  <c:v>29676</c:v>
                </c:pt>
                <c:pt idx="136">
                  <c:v>29706</c:v>
                </c:pt>
                <c:pt idx="137">
                  <c:v>29737</c:v>
                </c:pt>
                <c:pt idx="138">
                  <c:v>29767</c:v>
                </c:pt>
                <c:pt idx="139">
                  <c:v>29798</c:v>
                </c:pt>
                <c:pt idx="140">
                  <c:v>29829</c:v>
                </c:pt>
                <c:pt idx="141">
                  <c:v>29859</c:v>
                </c:pt>
                <c:pt idx="142">
                  <c:v>29890</c:v>
                </c:pt>
                <c:pt idx="143">
                  <c:v>29920</c:v>
                </c:pt>
                <c:pt idx="144">
                  <c:v>29951</c:v>
                </c:pt>
                <c:pt idx="145">
                  <c:v>29982</c:v>
                </c:pt>
                <c:pt idx="146">
                  <c:v>30010</c:v>
                </c:pt>
                <c:pt idx="147">
                  <c:v>30041</c:v>
                </c:pt>
                <c:pt idx="148">
                  <c:v>30071</c:v>
                </c:pt>
                <c:pt idx="149">
                  <c:v>30102</c:v>
                </c:pt>
                <c:pt idx="150">
                  <c:v>30132</c:v>
                </c:pt>
                <c:pt idx="151">
                  <c:v>30163</c:v>
                </c:pt>
                <c:pt idx="152">
                  <c:v>30194</c:v>
                </c:pt>
                <c:pt idx="153">
                  <c:v>30224</c:v>
                </c:pt>
                <c:pt idx="154">
                  <c:v>30255</c:v>
                </c:pt>
                <c:pt idx="155">
                  <c:v>30285</c:v>
                </c:pt>
                <c:pt idx="156">
                  <c:v>30316</c:v>
                </c:pt>
                <c:pt idx="157">
                  <c:v>30347</c:v>
                </c:pt>
                <c:pt idx="158">
                  <c:v>30375</c:v>
                </c:pt>
                <c:pt idx="159">
                  <c:v>30406</c:v>
                </c:pt>
                <c:pt idx="160">
                  <c:v>30436</c:v>
                </c:pt>
                <c:pt idx="161">
                  <c:v>30467</c:v>
                </c:pt>
                <c:pt idx="162">
                  <c:v>30497</c:v>
                </c:pt>
                <c:pt idx="163">
                  <c:v>30528</c:v>
                </c:pt>
                <c:pt idx="164">
                  <c:v>30559</c:v>
                </c:pt>
                <c:pt idx="165">
                  <c:v>30589</c:v>
                </c:pt>
                <c:pt idx="166">
                  <c:v>30620</c:v>
                </c:pt>
                <c:pt idx="167">
                  <c:v>30650</c:v>
                </c:pt>
                <c:pt idx="168">
                  <c:v>30681</c:v>
                </c:pt>
                <c:pt idx="169">
                  <c:v>30712</c:v>
                </c:pt>
                <c:pt idx="170">
                  <c:v>30741</c:v>
                </c:pt>
                <c:pt idx="171">
                  <c:v>30772</c:v>
                </c:pt>
                <c:pt idx="172">
                  <c:v>30802</c:v>
                </c:pt>
                <c:pt idx="173">
                  <c:v>30833</c:v>
                </c:pt>
                <c:pt idx="174">
                  <c:v>30863</c:v>
                </c:pt>
                <c:pt idx="175">
                  <c:v>30894</c:v>
                </c:pt>
                <c:pt idx="176">
                  <c:v>30925</c:v>
                </c:pt>
                <c:pt idx="177">
                  <c:v>30955</c:v>
                </c:pt>
                <c:pt idx="178">
                  <c:v>30986</c:v>
                </c:pt>
                <c:pt idx="179">
                  <c:v>31016</c:v>
                </c:pt>
                <c:pt idx="180">
                  <c:v>31047</c:v>
                </c:pt>
                <c:pt idx="181">
                  <c:v>31078</c:v>
                </c:pt>
                <c:pt idx="182">
                  <c:v>31106</c:v>
                </c:pt>
                <c:pt idx="183">
                  <c:v>31137</c:v>
                </c:pt>
                <c:pt idx="184">
                  <c:v>31167</c:v>
                </c:pt>
                <c:pt idx="185">
                  <c:v>31198</c:v>
                </c:pt>
                <c:pt idx="186">
                  <c:v>31228</c:v>
                </c:pt>
                <c:pt idx="187">
                  <c:v>31259</c:v>
                </c:pt>
                <c:pt idx="188">
                  <c:v>31290</c:v>
                </c:pt>
                <c:pt idx="189">
                  <c:v>31320</c:v>
                </c:pt>
                <c:pt idx="190">
                  <c:v>31351</c:v>
                </c:pt>
                <c:pt idx="191">
                  <c:v>31381</c:v>
                </c:pt>
                <c:pt idx="192">
                  <c:v>31412</c:v>
                </c:pt>
                <c:pt idx="193">
                  <c:v>31443</c:v>
                </c:pt>
                <c:pt idx="194">
                  <c:v>31471</c:v>
                </c:pt>
                <c:pt idx="195">
                  <c:v>31502</c:v>
                </c:pt>
                <c:pt idx="196">
                  <c:v>31532</c:v>
                </c:pt>
                <c:pt idx="197">
                  <c:v>31563</c:v>
                </c:pt>
                <c:pt idx="198">
                  <c:v>31593</c:v>
                </c:pt>
                <c:pt idx="199">
                  <c:v>31624</c:v>
                </c:pt>
                <c:pt idx="200">
                  <c:v>31655</c:v>
                </c:pt>
                <c:pt idx="201">
                  <c:v>31685</c:v>
                </c:pt>
                <c:pt idx="202">
                  <c:v>31716</c:v>
                </c:pt>
                <c:pt idx="203">
                  <c:v>31746</c:v>
                </c:pt>
                <c:pt idx="204">
                  <c:v>31777</c:v>
                </c:pt>
                <c:pt idx="205">
                  <c:v>31808</c:v>
                </c:pt>
                <c:pt idx="206">
                  <c:v>31836</c:v>
                </c:pt>
                <c:pt idx="207">
                  <c:v>31867</c:v>
                </c:pt>
                <c:pt idx="208">
                  <c:v>31897</c:v>
                </c:pt>
                <c:pt idx="209">
                  <c:v>31928</c:v>
                </c:pt>
                <c:pt idx="210">
                  <c:v>31958</c:v>
                </c:pt>
                <c:pt idx="211">
                  <c:v>31989</c:v>
                </c:pt>
                <c:pt idx="212">
                  <c:v>32020</c:v>
                </c:pt>
                <c:pt idx="213">
                  <c:v>32050</c:v>
                </c:pt>
                <c:pt idx="214">
                  <c:v>32081</c:v>
                </c:pt>
                <c:pt idx="215">
                  <c:v>32111</c:v>
                </c:pt>
                <c:pt idx="216">
                  <c:v>32142</c:v>
                </c:pt>
                <c:pt idx="217">
                  <c:v>32173</c:v>
                </c:pt>
                <c:pt idx="218">
                  <c:v>32202</c:v>
                </c:pt>
                <c:pt idx="219">
                  <c:v>32233</c:v>
                </c:pt>
                <c:pt idx="220">
                  <c:v>32263</c:v>
                </c:pt>
                <c:pt idx="221">
                  <c:v>32294</c:v>
                </c:pt>
                <c:pt idx="222">
                  <c:v>32324</c:v>
                </c:pt>
                <c:pt idx="223">
                  <c:v>32355</c:v>
                </c:pt>
                <c:pt idx="224">
                  <c:v>32386</c:v>
                </c:pt>
                <c:pt idx="225">
                  <c:v>32416</c:v>
                </c:pt>
                <c:pt idx="226">
                  <c:v>32447</c:v>
                </c:pt>
                <c:pt idx="227">
                  <c:v>32477</c:v>
                </c:pt>
                <c:pt idx="228">
                  <c:v>32508</c:v>
                </c:pt>
                <c:pt idx="229">
                  <c:v>32539</c:v>
                </c:pt>
                <c:pt idx="230">
                  <c:v>32567</c:v>
                </c:pt>
                <c:pt idx="231">
                  <c:v>32598</c:v>
                </c:pt>
                <c:pt idx="232">
                  <c:v>32628</c:v>
                </c:pt>
                <c:pt idx="233">
                  <c:v>32659</c:v>
                </c:pt>
                <c:pt idx="234">
                  <c:v>32689</c:v>
                </c:pt>
                <c:pt idx="235">
                  <c:v>32720</c:v>
                </c:pt>
                <c:pt idx="236">
                  <c:v>32751</c:v>
                </c:pt>
                <c:pt idx="237">
                  <c:v>32781</c:v>
                </c:pt>
                <c:pt idx="238">
                  <c:v>32812</c:v>
                </c:pt>
                <c:pt idx="239">
                  <c:v>32842</c:v>
                </c:pt>
                <c:pt idx="240">
                  <c:v>32873</c:v>
                </c:pt>
                <c:pt idx="241">
                  <c:v>32904</c:v>
                </c:pt>
                <c:pt idx="242">
                  <c:v>32932</c:v>
                </c:pt>
                <c:pt idx="243">
                  <c:v>32963</c:v>
                </c:pt>
                <c:pt idx="244">
                  <c:v>32993</c:v>
                </c:pt>
                <c:pt idx="245">
                  <c:v>33024</c:v>
                </c:pt>
                <c:pt idx="246">
                  <c:v>33054</c:v>
                </c:pt>
                <c:pt idx="247">
                  <c:v>33085</c:v>
                </c:pt>
                <c:pt idx="248">
                  <c:v>33116</c:v>
                </c:pt>
                <c:pt idx="249">
                  <c:v>33146</c:v>
                </c:pt>
                <c:pt idx="250">
                  <c:v>33177</c:v>
                </c:pt>
                <c:pt idx="251">
                  <c:v>33207</c:v>
                </c:pt>
                <c:pt idx="252">
                  <c:v>33238</c:v>
                </c:pt>
                <c:pt idx="253">
                  <c:v>33269</c:v>
                </c:pt>
                <c:pt idx="254">
                  <c:v>33297</c:v>
                </c:pt>
                <c:pt idx="255">
                  <c:v>33328</c:v>
                </c:pt>
                <c:pt idx="256">
                  <c:v>33358</c:v>
                </c:pt>
                <c:pt idx="257">
                  <c:v>33389</c:v>
                </c:pt>
                <c:pt idx="258">
                  <c:v>33419</c:v>
                </c:pt>
                <c:pt idx="259">
                  <c:v>33450</c:v>
                </c:pt>
                <c:pt idx="260">
                  <c:v>33481</c:v>
                </c:pt>
                <c:pt idx="261">
                  <c:v>33511</c:v>
                </c:pt>
                <c:pt idx="262">
                  <c:v>33542</c:v>
                </c:pt>
                <c:pt idx="263">
                  <c:v>33572</c:v>
                </c:pt>
                <c:pt idx="264">
                  <c:v>33603</c:v>
                </c:pt>
                <c:pt idx="265">
                  <c:v>33634</c:v>
                </c:pt>
                <c:pt idx="266">
                  <c:v>33663</c:v>
                </c:pt>
                <c:pt idx="267">
                  <c:v>33694</c:v>
                </c:pt>
                <c:pt idx="268">
                  <c:v>33724</c:v>
                </c:pt>
                <c:pt idx="269">
                  <c:v>33755</c:v>
                </c:pt>
                <c:pt idx="270">
                  <c:v>33785</c:v>
                </c:pt>
                <c:pt idx="271">
                  <c:v>33816</c:v>
                </c:pt>
                <c:pt idx="272">
                  <c:v>33847</c:v>
                </c:pt>
                <c:pt idx="273">
                  <c:v>33877</c:v>
                </c:pt>
                <c:pt idx="274">
                  <c:v>33908</c:v>
                </c:pt>
                <c:pt idx="275">
                  <c:v>33938</c:v>
                </c:pt>
                <c:pt idx="276">
                  <c:v>33969</c:v>
                </c:pt>
                <c:pt idx="277">
                  <c:v>34000</c:v>
                </c:pt>
                <c:pt idx="278">
                  <c:v>34028</c:v>
                </c:pt>
                <c:pt idx="279">
                  <c:v>34059</c:v>
                </c:pt>
                <c:pt idx="280">
                  <c:v>34089</c:v>
                </c:pt>
                <c:pt idx="281">
                  <c:v>34120</c:v>
                </c:pt>
                <c:pt idx="282">
                  <c:v>34150</c:v>
                </c:pt>
                <c:pt idx="283">
                  <c:v>34181</c:v>
                </c:pt>
                <c:pt idx="284">
                  <c:v>34212</c:v>
                </c:pt>
                <c:pt idx="285">
                  <c:v>34242</c:v>
                </c:pt>
                <c:pt idx="286">
                  <c:v>34273</c:v>
                </c:pt>
                <c:pt idx="287">
                  <c:v>34303</c:v>
                </c:pt>
                <c:pt idx="288">
                  <c:v>34334</c:v>
                </c:pt>
                <c:pt idx="289">
                  <c:v>34365</c:v>
                </c:pt>
                <c:pt idx="290">
                  <c:v>34393</c:v>
                </c:pt>
                <c:pt idx="291">
                  <c:v>34424</c:v>
                </c:pt>
                <c:pt idx="292">
                  <c:v>34454</c:v>
                </c:pt>
                <c:pt idx="293">
                  <c:v>34485</c:v>
                </c:pt>
                <c:pt idx="294">
                  <c:v>34515</c:v>
                </c:pt>
                <c:pt idx="295">
                  <c:v>34546</c:v>
                </c:pt>
                <c:pt idx="296">
                  <c:v>34577</c:v>
                </c:pt>
                <c:pt idx="297">
                  <c:v>34607</c:v>
                </c:pt>
                <c:pt idx="298">
                  <c:v>34638</c:v>
                </c:pt>
                <c:pt idx="299">
                  <c:v>34668</c:v>
                </c:pt>
                <c:pt idx="300">
                  <c:v>34699</c:v>
                </c:pt>
                <c:pt idx="301">
                  <c:v>34730</c:v>
                </c:pt>
                <c:pt idx="302">
                  <c:v>34758</c:v>
                </c:pt>
                <c:pt idx="303">
                  <c:v>34789</c:v>
                </c:pt>
                <c:pt idx="304">
                  <c:v>34819</c:v>
                </c:pt>
                <c:pt idx="305">
                  <c:v>34850</c:v>
                </c:pt>
                <c:pt idx="306">
                  <c:v>34880</c:v>
                </c:pt>
                <c:pt idx="307">
                  <c:v>34911</c:v>
                </c:pt>
                <c:pt idx="308">
                  <c:v>34942</c:v>
                </c:pt>
                <c:pt idx="309">
                  <c:v>34972</c:v>
                </c:pt>
                <c:pt idx="310">
                  <c:v>35003</c:v>
                </c:pt>
                <c:pt idx="311">
                  <c:v>35033</c:v>
                </c:pt>
                <c:pt idx="312">
                  <c:v>35064</c:v>
                </c:pt>
                <c:pt idx="313">
                  <c:v>35095</c:v>
                </c:pt>
                <c:pt idx="314">
                  <c:v>35124</c:v>
                </c:pt>
                <c:pt idx="315">
                  <c:v>35155</c:v>
                </c:pt>
                <c:pt idx="316">
                  <c:v>35185</c:v>
                </c:pt>
                <c:pt idx="317">
                  <c:v>35216</c:v>
                </c:pt>
                <c:pt idx="318">
                  <c:v>35246</c:v>
                </c:pt>
                <c:pt idx="319">
                  <c:v>35277</c:v>
                </c:pt>
                <c:pt idx="320">
                  <c:v>35308</c:v>
                </c:pt>
                <c:pt idx="321">
                  <c:v>35338</c:v>
                </c:pt>
                <c:pt idx="322">
                  <c:v>35369</c:v>
                </c:pt>
                <c:pt idx="323">
                  <c:v>35399</c:v>
                </c:pt>
                <c:pt idx="324">
                  <c:v>35430</c:v>
                </c:pt>
                <c:pt idx="325">
                  <c:v>35461</c:v>
                </c:pt>
                <c:pt idx="326">
                  <c:v>35489</c:v>
                </c:pt>
                <c:pt idx="327">
                  <c:v>35520</c:v>
                </c:pt>
                <c:pt idx="328">
                  <c:v>35550</c:v>
                </c:pt>
                <c:pt idx="329">
                  <c:v>35581</c:v>
                </c:pt>
                <c:pt idx="330">
                  <c:v>35611</c:v>
                </c:pt>
                <c:pt idx="331">
                  <c:v>35642</c:v>
                </c:pt>
                <c:pt idx="332">
                  <c:v>35673</c:v>
                </c:pt>
                <c:pt idx="333">
                  <c:v>35703</c:v>
                </c:pt>
                <c:pt idx="334">
                  <c:v>35734</c:v>
                </c:pt>
                <c:pt idx="335">
                  <c:v>35764</c:v>
                </c:pt>
                <c:pt idx="336">
                  <c:v>35795</c:v>
                </c:pt>
                <c:pt idx="337">
                  <c:v>35826</c:v>
                </c:pt>
                <c:pt idx="338">
                  <c:v>35854</c:v>
                </c:pt>
                <c:pt idx="339">
                  <c:v>35885</c:v>
                </c:pt>
                <c:pt idx="340">
                  <c:v>35915</c:v>
                </c:pt>
                <c:pt idx="341">
                  <c:v>35946</c:v>
                </c:pt>
                <c:pt idx="342">
                  <c:v>35976</c:v>
                </c:pt>
                <c:pt idx="343">
                  <c:v>36007</c:v>
                </c:pt>
                <c:pt idx="344">
                  <c:v>36038</c:v>
                </c:pt>
                <c:pt idx="345">
                  <c:v>36068</c:v>
                </c:pt>
                <c:pt idx="346">
                  <c:v>36099</c:v>
                </c:pt>
                <c:pt idx="347">
                  <c:v>36129</c:v>
                </c:pt>
                <c:pt idx="348">
                  <c:v>36160</c:v>
                </c:pt>
                <c:pt idx="349">
                  <c:v>36191</c:v>
                </c:pt>
                <c:pt idx="350">
                  <c:v>36219</c:v>
                </c:pt>
                <c:pt idx="351">
                  <c:v>36250</c:v>
                </c:pt>
                <c:pt idx="352">
                  <c:v>36280</c:v>
                </c:pt>
                <c:pt idx="353">
                  <c:v>36311</c:v>
                </c:pt>
                <c:pt idx="354">
                  <c:v>36341</c:v>
                </c:pt>
                <c:pt idx="355">
                  <c:v>36372</c:v>
                </c:pt>
                <c:pt idx="356">
                  <c:v>36403</c:v>
                </c:pt>
                <c:pt idx="357">
                  <c:v>36433</c:v>
                </c:pt>
                <c:pt idx="358">
                  <c:v>36464</c:v>
                </c:pt>
                <c:pt idx="359">
                  <c:v>36494</c:v>
                </c:pt>
                <c:pt idx="360">
                  <c:v>36525</c:v>
                </c:pt>
                <c:pt idx="361">
                  <c:v>36556</c:v>
                </c:pt>
                <c:pt idx="362">
                  <c:v>36585</c:v>
                </c:pt>
                <c:pt idx="363">
                  <c:v>36616</c:v>
                </c:pt>
                <c:pt idx="364">
                  <c:v>36646</c:v>
                </c:pt>
                <c:pt idx="365">
                  <c:v>36677</c:v>
                </c:pt>
                <c:pt idx="366">
                  <c:v>36707</c:v>
                </c:pt>
                <c:pt idx="367">
                  <c:v>36738</c:v>
                </c:pt>
                <c:pt idx="368">
                  <c:v>36769</c:v>
                </c:pt>
                <c:pt idx="369">
                  <c:v>36799</c:v>
                </c:pt>
                <c:pt idx="370">
                  <c:v>36830</c:v>
                </c:pt>
                <c:pt idx="371">
                  <c:v>36860</c:v>
                </c:pt>
                <c:pt idx="372">
                  <c:v>36891</c:v>
                </c:pt>
                <c:pt idx="373">
                  <c:v>36922</c:v>
                </c:pt>
                <c:pt idx="374">
                  <c:v>36950</c:v>
                </c:pt>
                <c:pt idx="375">
                  <c:v>36981</c:v>
                </c:pt>
                <c:pt idx="376">
                  <c:v>37011</c:v>
                </c:pt>
                <c:pt idx="377">
                  <c:v>37042</c:v>
                </c:pt>
                <c:pt idx="378">
                  <c:v>37072</c:v>
                </c:pt>
                <c:pt idx="379">
                  <c:v>37103</c:v>
                </c:pt>
                <c:pt idx="380">
                  <c:v>37134</c:v>
                </c:pt>
                <c:pt idx="381">
                  <c:v>37164</c:v>
                </c:pt>
                <c:pt idx="382">
                  <c:v>37195</c:v>
                </c:pt>
                <c:pt idx="383">
                  <c:v>37225</c:v>
                </c:pt>
                <c:pt idx="384">
                  <c:v>37256</c:v>
                </c:pt>
                <c:pt idx="385">
                  <c:v>37287</c:v>
                </c:pt>
                <c:pt idx="386">
                  <c:v>37315</c:v>
                </c:pt>
                <c:pt idx="387">
                  <c:v>37346</c:v>
                </c:pt>
                <c:pt idx="388">
                  <c:v>37376</c:v>
                </c:pt>
                <c:pt idx="389">
                  <c:v>37407</c:v>
                </c:pt>
                <c:pt idx="390">
                  <c:v>37437</c:v>
                </c:pt>
                <c:pt idx="391">
                  <c:v>37468</c:v>
                </c:pt>
                <c:pt idx="392">
                  <c:v>37499</c:v>
                </c:pt>
                <c:pt idx="393">
                  <c:v>37529</c:v>
                </c:pt>
                <c:pt idx="394">
                  <c:v>37560</c:v>
                </c:pt>
                <c:pt idx="395">
                  <c:v>37590</c:v>
                </c:pt>
                <c:pt idx="396">
                  <c:v>37621</c:v>
                </c:pt>
                <c:pt idx="397">
                  <c:v>37652</c:v>
                </c:pt>
                <c:pt idx="398">
                  <c:v>37680</c:v>
                </c:pt>
                <c:pt idx="399">
                  <c:v>37711</c:v>
                </c:pt>
                <c:pt idx="400">
                  <c:v>37741</c:v>
                </c:pt>
                <c:pt idx="401">
                  <c:v>37772</c:v>
                </c:pt>
                <c:pt idx="402">
                  <c:v>37802</c:v>
                </c:pt>
                <c:pt idx="403">
                  <c:v>37833</c:v>
                </c:pt>
                <c:pt idx="404">
                  <c:v>37864</c:v>
                </c:pt>
                <c:pt idx="405">
                  <c:v>37894</c:v>
                </c:pt>
                <c:pt idx="406">
                  <c:v>37925</c:v>
                </c:pt>
                <c:pt idx="407">
                  <c:v>37955</c:v>
                </c:pt>
                <c:pt idx="408">
                  <c:v>37986</c:v>
                </c:pt>
                <c:pt idx="409">
                  <c:v>38017</c:v>
                </c:pt>
                <c:pt idx="410">
                  <c:v>38046</c:v>
                </c:pt>
                <c:pt idx="411">
                  <c:v>38077</c:v>
                </c:pt>
                <c:pt idx="412">
                  <c:v>38107</c:v>
                </c:pt>
                <c:pt idx="413">
                  <c:v>38138</c:v>
                </c:pt>
                <c:pt idx="414">
                  <c:v>38168</c:v>
                </c:pt>
                <c:pt idx="415">
                  <c:v>38199</c:v>
                </c:pt>
                <c:pt idx="416">
                  <c:v>38230</c:v>
                </c:pt>
                <c:pt idx="417">
                  <c:v>38260</c:v>
                </c:pt>
                <c:pt idx="418">
                  <c:v>38291</c:v>
                </c:pt>
                <c:pt idx="419">
                  <c:v>38321</c:v>
                </c:pt>
                <c:pt idx="420">
                  <c:v>38352</c:v>
                </c:pt>
                <c:pt idx="421">
                  <c:v>38383</c:v>
                </c:pt>
                <c:pt idx="422">
                  <c:v>38411</c:v>
                </c:pt>
                <c:pt idx="423">
                  <c:v>38442</c:v>
                </c:pt>
                <c:pt idx="424">
                  <c:v>38472</c:v>
                </c:pt>
                <c:pt idx="425">
                  <c:v>38503</c:v>
                </c:pt>
                <c:pt idx="426">
                  <c:v>38533</c:v>
                </c:pt>
                <c:pt idx="427">
                  <c:v>38564</c:v>
                </c:pt>
                <c:pt idx="428">
                  <c:v>38595</c:v>
                </c:pt>
                <c:pt idx="429">
                  <c:v>38625</c:v>
                </c:pt>
                <c:pt idx="430">
                  <c:v>38656</c:v>
                </c:pt>
                <c:pt idx="431">
                  <c:v>38686</c:v>
                </c:pt>
                <c:pt idx="432">
                  <c:v>38717</c:v>
                </c:pt>
                <c:pt idx="433">
                  <c:v>38748</c:v>
                </c:pt>
                <c:pt idx="434">
                  <c:v>38776</c:v>
                </c:pt>
                <c:pt idx="435">
                  <c:v>38807</c:v>
                </c:pt>
                <c:pt idx="436">
                  <c:v>38837</c:v>
                </c:pt>
                <c:pt idx="437">
                  <c:v>38868</c:v>
                </c:pt>
                <c:pt idx="438">
                  <c:v>38898</c:v>
                </c:pt>
                <c:pt idx="439">
                  <c:v>38929</c:v>
                </c:pt>
                <c:pt idx="440">
                  <c:v>38960</c:v>
                </c:pt>
                <c:pt idx="441">
                  <c:v>38990</c:v>
                </c:pt>
                <c:pt idx="442">
                  <c:v>39021</c:v>
                </c:pt>
                <c:pt idx="443">
                  <c:v>39051</c:v>
                </c:pt>
                <c:pt idx="444">
                  <c:v>39082</c:v>
                </c:pt>
                <c:pt idx="445">
                  <c:v>39113</c:v>
                </c:pt>
                <c:pt idx="446">
                  <c:v>39141</c:v>
                </c:pt>
                <c:pt idx="447">
                  <c:v>39172</c:v>
                </c:pt>
                <c:pt idx="448">
                  <c:v>39202</c:v>
                </c:pt>
                <c:pt idx="449">
                  <c:v>39233</c:v>
                </c:pt>
                <c:pt idx="450">
                  <c:v>39263</c:v>
                </c:pt>
                <c:pt idx="451">
                  <c:v>39294</c:v>
                </c:pt>
                <c:pt idx="452">
                  <c:v>39325</c:v>
                </c:pt>
                <c:pt idx="453">
                  <c:v>39355</c:v>
                </c:pt>
                <c:pt idx="454">
                  <c:v>39386</c:v>
                </c:pt>
                <c:pt idx="455">
                  <c:v>39416</c:v>
                </c:pt>
                <c:pt idx="456">
                  <c:v>39447</c:v>
                </c:pt>
                <c:pt idx="457">
                  <c:v>39478</c:v>
                </c:pt>
                <c:pt idx="458">
                  <c:v>39507</c:v>
                </c:pt>
                <c:pt idx="459">
                  <c:v>39538</c:v>
                </c:pt>
                <c:pt idx="460">
                  <c:v>39568</c:v>
                </c:pt>
                <c:pt idx="461">
                  <c:v>39599</c:v>
                </c:pt>
                <c:pt idx="462">
                  <c:v>39629</c:v>
                </c:pt>
                <c:pt idx="463">
                  <c:v>39660</c:v>
                </c:pt>
                <c:pt idx="464">
                  <c:v>39691</c:v>
                </c:pt>
                <c:pt idx="465">
                  <c:v>39721</c:v>
                </c:pt>
                <c:pt idx="466">
                  <c:v>39752</c:v>
                </c:pt>
                <c:pt idx="467">
                  <c:v>39782</c:v>
                </c:pt>
                <c:pt idx="468">
                  <c:v>39813</c:v>
                </c:pt>
                <c:pt idx="469">
                  <c:v>39844</c:v>
                </c:pt>
                <c:pt idx="470">
                  <c:v>39872</c:v>
                </c:pt>
                <c:pt idx="471">
                  <c:v>39903</c:v>
                </c:pt>
                <c:pt idx="472">
                  <c:v>39933</c:v>
                </c:pt>
                <c:pt idx="473">
                  <c:v>39964</c:v>
                </c:pt>
                <c:pt idx="474">
                  <c:v>39994</c:v>
                </c:pt>
                <c:pt idx="475">
                  <c:v>40025</c:v>
                </c:pt>
                <c:pt idx="476">
                  <c:v>40056</c:v>
                </c:pt>
                <c:pt idx="477">
                  <c:v>40086</c:v>
                </c:pt>
                <c:pt idx="478">
                  <c:v>40117</c:v>
                </c:pt>
                <c:pt idx="479">
                  <c:v>40147</c:v>
                </c:pt>
                <c:pt idx="480">
                  <c:v>40178</c:v>
                </c:pt>
                <c:pt idx="481">
                  <c:v>40209</c:v>
                </c:pt>
                <c:pt idx="482">
                  <c:v>40237</c:v>
                </c:pt>
                <c:pt idx="483">
                  <c:v>40268</c:v>
                </c:pt>
                <c:pt idx="484">
                  <c:v>40298</c:v>
                </c:pt>
                <c:pt idx="485">
                  <c:v>40329</c:v>
                </c:pt>
                <c:pt idx="486">
                  <c:v>40359</c:v>
                </c:pt>
                <c:pt idx="487">
                  <c:v>40390</c:v>
                </c:pt>
                <c:pt idx="488">
                  <c:v>40421</c:v>
                </c:pt>
                <c:pt idx="489">
                  <c:v>40451</c:v>
                </c:pt>
                <c:pt idx="490">
                  <c:v>40482</c:v>
                </c:pt>
                <c:pt idx="491">
                  <c:v>40512</c:v>
                </c:pt>
                <c:pt idx="492">
                  <c:v>40543</c:v>
                </c:pt>
                <c:pt idx="493">
                  <c:v>40574</c:v>
                </c:pt>
                <c:pt idx="494">
                  <c:v>40602</c:v>
                </c:pt>
                <c:pt idx="495">
                  <c:v>40633</c:v>
                </c:pt>
                <c:pt idx="496">
                  <c:v>40663</c:v>
                </c:pt>
                <c:pt idx="497">
                  <c:v>40694</c:v>
                </c:pt>
                <c:pt idx="498">
                  <c:v>40724</c:v>
                </c:pt>
                <c:pt idx="499">
                  <c:v>40755</c:v>
                </c:pt>
                <c:pt idx="500">
                  <c:v>40786</c:v>
                </c:pt>
                <c:pt idx="501">
                  <c:v>40816</c:v>
                </c:pt>
                <c:pt idx="502">
                  <c:v>40847</c:v>
                </c:pt>
                <c:pt idx="503">
                  <c:v>40877</c:v>
                </c:pt>
                <c:pt idx="504">
                  <c:v>40908</c:v>
                </c:pt>
                <c:pt idx="505">
                  <c:v>40939</c:v>
                </c:pt>
                <c:pt idx="506">
                  <c:v>40968</c:v>
                </c:pt>
                <c:pt idx="507">
                  <c:v>40999</c:v>
                </c:pt>
                <c:pt idx="508">
                  <c:v>41029</c:v>
                </c:pt>
                <c:pt idx="509">
                  <c:v>41060</c:v>
                </c:pt>
                <c:pt idx="510">
                  <c:v>41090</c:v>
                </c:pt>
                <c:pt idx="511">
                  <c:v>41121</c:v>
                </c:pt>
                <c:pt idx="512">
                  <c:v>41152</c:v>
                </c:pt>
                <c:pt idx="513">
                  <c:v>41182</c:v>
                </c:pt>
                <c:pt idx="514">
                  <c:v>41213</c:v>
                </c:pt>
                <c:pt idx="515">
                  <c:v>41243</c:v>
                </c:pt>
                <c:pt idx="516">
                  <c:v>41274</c:v>
                </c:pt>
                <c:pt idx="517">
                  <c:v>41305</c:v>
                </c:pt>
                <c:pt idx="518">
                  <c:v>41333</c:v>
                </c:pt>
                <c:pt idx="519">
                  <c:v>41364</c:v>
                </c:pt>
                <c:pt idx="520">
                  <c:v>41394</c:v>
                </c:pt>
                <c:pt idx="521">
                  <c:v>41425</c:v>
                </c:pt>
                <c:pt idx="522">
                  <c:v>41455</c:v>
                </c:pt>
                <c:pt idx="523">
                  <c:v>41486</c:v>
                </c:pt>
                <c:pt idx="524">
                  <c:v>41517</c:v>
                </c:pt>
                <c:pt idx="525">
                  <c:v>41547</c:v>
                </c:pt>
                <c:pt idx="526">
                  <c:v>41578</c:v>
                </c:pt>
                <c:pt idx="527">
                  <c:v>41608</c:v>
                </c:pt>
                <c:pt idx="528">
                  <c:v>41639</c:v>
                </c:pt>
                <c:pt idx="529">
                  <c:v>41670</c:v>
                </c:pt>
                <c:pt idx="530">
                  <c:v>41698</c:v>
                </c:pt>
                <c:pt idx="531">
                  <c:v>41729</c:v>
                </c:pt>
                <c:pt idx="532">
                  <c:v>41759</c:v>
                </c:pt>
                <c:pt idx="533">
                  <c:v>41790</c:v>
                </c:pt>
                <c:pt idx="534">
                  <c:v>41820</c:v>
                </c:pt>
                <c:pt idx="535">
                  <c:v>41851</c:v>
                </c:pt>
                <c:pt idx="536">
                  <c:v>41882</c:v>
                </c:pt>
                <c:pt idx="537">
                  <c:v>41912</c:v>
                </c:pt>
                <c:pt idx="538">
                  <c:v>41943</c:v>
                </c:pt>
                <c:pt idx="539">
                  <c:v>41973</c:v>
                </c:pt>
                <c:pt idx="540">
                  <c:v>42004</c:v>
                </c:pt>
                <c:pt idx="541">
                  <c:v>42035</c:v>
                </c:pt>
                <c:pt idx="542">
                  <c:v>42063</c:v>
                </c:pt>
                <c:pt idx="543">
                  <c:v>42094</c:v>
                </c:pt>
                <c:pt idx="544">
                  <c:v>42124</c:v>
                </c:pt>
                <c:pt idx="545">
                  <c:v>42155</c:v>
                </c:pt>
                <c:pt idx="546">
                  <c:v>42185</c:v>
                </c:pt>
                <c:pt idx="547">
                  <c:v>42216</c:v>
                </c:pt>
                <c:pt idx="548">
                  <c:v>42247</c:v>
                </c:pt>
                <c:pt idx="549">
                  <c:v>42277</c:v>
                </c:pt>
                <c:pt idx="550">
                  <c:v>42308</c:v>
                </c:pt>
                <c:pt idx="551">
                  <c:v>42338</c:v>
                </c:pt>
                <c:pt idx="552">
                  <c:v>42369</c:v>
                </c:pt>
                <c:pt idx="553">
                  <c:v>42400</c:v>
                </c:pt>
                <c:pt idx="554">
                  <c:v>42429</c:v>
                </c:pt>
                <c:pt idx="555">
                  <c:v>42460</c:v>
                </c:pt>
                <c:pt idx="556">
                  <c:v>42490</c:v>
                </c:pt>
                <c:pt idx="557">
                  <c:v>42521</c:v>
                </c:pt>
                <c:pt idx="558">
                  <c:v>42551</c:v>
                </c:pt>
                <c:pt idx="559">
                  <c:v>42582</c:v>
                </c:pt>
                <c:pt idx="560">
                  <c:v>42613</c:v>
                </c:pt>
                <c:pt idx="561">
                  <c:v>42643</c:v>
                </c:pt>
                <c:pt idx="562">
                  <c:v>42674</c:v>
                </c:pt>
                <c:pt idx="563">
                  <c:v>42704</c:v>
                </c:pt>
                <c:pt idx="564">
                  <c:v>42735</c:v>
                </c:pt>
                <c:pt idx="565">
                  <c:v>42766</c:v>
                </c:pt>
                <c:pt idx="566">
                  <c:v>42794</c:v>
                </c:pt>
                <c:pt idx="567">
                  <c:v>42825</c:v>
                </c:pt>
                <c:pt idx="568">
                  <c:v>42855</c:v>
                </c:pt>
                <c:pt idx="569">
                  <c:v>42886</c:v>
                </c:pt>
                <c:pt idx="570">
                  <c:v>42916</c:v>
                </c:pt>
                <c:pt idx="571">
                  <c:v>42947</c:v>
                </c:pt>
                <c:pt idx="572">
                  <c:v>42978</c:v>
                </c:pt>
                <c:pt idx="573">
                  <c:v>43008</c:v>
                </c:pt>
                <c:pt idx="574">
                  <c:v>43039</c:v>
                </c:pt>
                <c:pt idx="575">
                  <c:v>43069</c:v>
                </c:pt>
                <c:pt idx="576">
                  <c:v>43100</c:v>
                </c:pt>
                <c:pt idx="577">
                  <c:v>43131</c:v>
                </c:pt>
                <c:pt idx="578">
                  <c:v>43159</c:v>
                </c:pt>
                <c:pt idx="579">
                  <c:v>43190</c:v>
                </c:pt>
                <c:pt idx="580">
                  <c:v>43220</c:v>
                </c:pt>
                <c:pt idx="581">
                  <c:v>43251</c:v>
                </c:pt>
                <c:pt idx="582">
                  <c:v>43281</c:v>
                </c:pt>
                <c:pt idx="583">
                  <c:v>43312</c:v>
                </c:pt>
                <c:pt idx="584">
                  <c:v>43343</c:v>
                </c:pt>
                <c:pt idx="585">
                  <c:v>43373</c:v>
                </c:pt>
                <c:pt idx="586">
                  <c:v>43404</c:v>
                </c:pt>
                <c:pt idx="587">
                  <c:v>43434</c:v>
                </c:pt>
                <c:pt idx="588">
                  <c:v>43465</c:v>
                </c:pt>
                <c:pt idx="589">
                  <c:v>43496</c:v>
                </c:pt>
                <c:pt idx="590">
                  <c:v>43524</c:v>
                </c:pt>
                <c:pt idx="591">
                  <c:v>43555</c:v>
                </c:pt>
                <c:pt idx="592">
                  <c:v>43585</c:v>
                </c:pt>
                <c:pt idx="593">
                  <c:v>43616</c:v>
                </c:pt>
                <c:pt idx="594">
                  <c:v>43646</c:v>
                </c:pt>
                <c:pt idx="595">
                  <c:v>43677</c:v>
                </c:pt>
                <c:pt idx="596">
                  <c:v>43708</c:v>
                </c:pt>
                <c:pt idx="597">
                  <c:v>43738</c:v>
                </c:pt>
                <c:pt idx="598">
                  <c:v>43769</c:v>
                </c:pt>
                <c:pt idx="599">
                  <c:v>43799</c:v>
                </c:pt>
                <c:pt idx="600">
                  <c:v>43830</c:v>
                </c:pt>
                <c:pt idx="601">
                  <c:v>43861</c:v>
                </c:pt>
                <c:pt idx="602">
                  <c:v>43890</c:v>
                </c:pt>
                <c:pt idx="603">
                  <c:v>43921</c:v>
                </c:pt>
                <c:pt idx="604">
                  <c:v>43951</c:v>
                </c:pt>
                <c:pt idx="605">
                  <c:v>43982</c:v>
                </c:pt>
                <c:pt idx="606">
                  <c:v>44012</c:v>
                </c:pt>
                <c:pt idx="607">
                  <c:v>44043</c:v>
                </c:pt>
                <c:pt idx="608">
                  <c:v>44074</c:v>
                </c:pt>
                <c:pt idx="609">
                  <c:v>44104</c:v>
                </c:pt>
                <c:pt idx="610">
                  <c:v>44135</c:v>
                </c:pt>
                <c:pt idx="611">
                  <c:v>44165</c:v>
                </c:pt>
                <c:pt idx="612">
                  <c:v>44196</c:v>
                </c:pt>
                <c:pt idx="613">
                  <c:v>44227</c:v>
                </c:pt>
                <c:pt idx="614">
                  <c:v>44255</c:v>
                </c:pt>
                <c:pt idx="615">
                  <c:v>44286</c:v>
                </c:pt>
                <c:pt idx="616">
                  <c:v>44316</c:v>
                </c:pt>
                <c:pt idx="617">
                  <c:v>44347</c:v>
                </c:pt>
                <c:pt idx="618">
                  <c:v>44377</c:v>
                </c:pt>
                <c:pt idx="619">
                  <c:v>44408</c:v>
                </c:pt>
                <c:pt idx="620">
                  <c:v>44439</c:v>
                </c:pt>
                <c:pt idx="621">
                  <c:v>44469</c:v>
                </c:pt>
                <c:pt idx="622">
                  <c:v>44500</c:v>
                </c:pt>
                <c:pt idx="623">
                  <c:v>44530</c:v>
                </c:pt>
                <c:pt idx="624">
                  <c:v>44561</c:v>
                </c:pt>
                <c:pt idx="625">
                  <c:v>44592</c:v>
                </c:pt>
                <c:pt idx="626">
                  <c:v>44620</c:v>
                </c:pt>
                <c:pt idx="627">
                  <c:v>44651</c:v>
                </c:pt>
                <c:pt idx="628">
                  <c:v>44681</c:v>
                </c:pt>
                <c:pt idx="629">
                  <c:v>44712</c:v>
                </c:pt>
                <c:pt idx="630">
                  <c:v>44742</c:v>
                </c:pt>
                <c:pt idx="631">
                  <c:v>44773</c:v>
                </c:pt>
                <c:pt idx="632">
                  <c:v>44804</c:v>
                </c:pt>
                <c:pt idx="633">
                  <c:v>44834</c:v>
                </c:pt>
                <c:pt idx="634">
                  <c:v>44865</c:v>
                </c:pt>
                <c:pt idx="635">
                  <c:v>44895</c:v>
                </c:pt>
                <c:pt idx="636">
                  <c:v>44926</c:v>
                </c:pt>
              </c:numCache>
            </c:numRef>
          </c:cat>
          <c:val>
            <c:numRef>
              <c:f>Sheet1!$B$2:$B$638</c:f>
              <c:numCache>
                <c:formatCode>General</c:formatCode>
                <c:ptCount val="637"/>
                <c:pt idx="0">
                  <c:v>1</c:v>
                </c:pt>
                <c:pt idx="1">
                  <c:v>0.94455</c:v>
                </c:pt>
                <c:pt idx="2">
                  <c:v>0.97404999999999997</c:v>
                </c:pt>
                <c:pt idx="3">
                  <c:v>0.97707999999999995</c:v>
                </c:pt>
                <c:pt idx="4">
                  <c:v>0.88578000000000001</c:v>
                </c:pt>
                <c:pt idx="5">
                  <c:v>0.82989999999999997</c:v>
                </c:pt>
                <c:pt idx="6">
                  <c:v>0.80946000009999997</c:v>
                </c:pt>
                <c:pt idx="7">
                  <c:v>0.85965000010000003</c:v>
                </c:pt>
                <c:pt idx="8">
                  <c:v>0.88799000009999995</c:v>
                </c:pt>
                <c:pt idx="9">
                  <c:v>0.91667000009999999</c:v>
                </c:pt>
                <c:pt idx="10">
                  <c:v>0.90314000009999995</c:v>
                </c:pt>
                <c:pt idx="11">
                  <c:v>0.92337000010000003</c:v>
                </c:pt>
                <c:pt idx="12">
                  <c:v>0.96915000009999996</c:v>
                </c:pt>
                <c:pt idx="13">
                  <c:v>1.0136900002</c:v>
                </c:pt>
                <c:pt idx="14">
                  <c:v>1.0243800002000001</c:v>
                </c:pt>
                <c:pt idx="15">
                  <c:v>1.0693300001999999</c:v>
                </c:pt>
                <c:pt idx="16">
                  <c:v>1.1042900001</c:v>
                </c:pt>
                <c:pt idx="17">
                  <c:v>1.0781400001000001</c:v>
                </c:pt>
                <c:pt idx="18">
                  <c:v>1.0890900000999999</c:v>
                </c:pt>
                <c:pt idx="19">
                  <c:v>1.0716800001</c:v>
                </c:pt>
                <c:pt idx="20">
                  <c:v>1.0950700001</c:v>
                </c:pt>
                <c:pt idx="21">
                  <c:v>1.0846600001</c:v>
                </c:pt>
                <c:pt idx="22">
                  <c:v>1.0435100000999999</c:v>
                </c:pt>
                <c:pt idx="23">
                  <c:v>1.0523300001</c:v>
                </c:pt>
                <c:pt idx="24">
                  <c:v>1.1471200001999999</c:v>
                </c:pt>
                <c:pt idx="25">
                  <c:v>1.1891100001999999</c:v>
                </c:pt>
                <c:pt idx="26">
                  <c:v>1.2347300001999999</c:v>
                </c:pt>
                <c:pt idx="27">
                  <c:v>1.2518700001</c:v>
                </c:pt>
                <c:pt idx="28">
                  <c:v>1.2684800001000001</c:v>
                </c:pt>
                <c:pt idx="29">
                  <c:v>1.2943199999999999</c:v>
                </c:pt>
                <c:pt idx="30">
                  <c:v>1.2642800000000001</c:v>
                </c:pt>
                <c:pt idx="31">
                  <c:v>1.2838099999999999</c:v>
                </c:pt>
                <c:pt idx="32">
                  <c:v>1.3202799999999999</c:v>
                </c:pt>
                <c:pt idx="33">
                  <c:v>1.30019</c:v>
                </c:pt>
                <c:pt idx="34">
                  <c:v>1.3109400001</c:v>
                </c:pt>
                <c:pt idx="35">
                  <c:v>1.3797500001</c:v>
                </c:pt>
                <c:pt idx="36">
                  <c:v>1.4050300001</c:v>
                </c:pt>
                <c:pt idx="37">
                  <c:v>1.4082600001000001</c:v>
                </c:pt>
                <c:pt idx="38">
                  <c:v>1.4179900001000001</c:v>
                </c:pt>
                <c:pt idx="39">
                  <c:v>1.4199700001</c:v>
                </c:pt>
                <c:pt idx="40">
                  <c:v>1.3484200001</c:v>
                </c:pt>
                <c:pt idx="41">
                  <c:v>1.3444</c:v>
                </c:pt>
                <c:pt idx="42">
                  <c:v>1.3528499999000001</c:v>
                </c:pt>
                <c:pt idx="43">
                  <c:v>1.3850999999</c:v>
                </c:pt>
                <c:pt idx="44">
                  <c:v>1.3274299999000001</c:v>
                </c:pt>
                <c:pt idx="45">
                  <c:v>1.3658399997999999</c:v>
                </c:pt>
                <c:pt idx="46">
                  <c:v>1.3796199999000001</c:v>
                </c:pt>
                <c:pt idx="47">
                  <c:v>1.2007299998000001</c:v>
                </c:pt>
                <c:pt idx="48">
                  <c:v>1.1908599998</c:v>
                </c:pt>
                <c:pt idx="49">
                  <c:v>1.1999899998000001</c:v>
                </c:pt>
                <c:pt idx="50">
                  <c:v>1.2186599998000001</c:v>
                </c:pt>
                <c:pt idx="51">
                  <c:v>1.1877999998</c:v>
                </c:pt>
                <c:pt idx="52">
                  <c:v>1.1680099999</c:v>
                </c:pt>
                <c:pt idx="53">
                  <c:v>1.1209799999000001</c:v>
                </c:pt>
                <c:pt idx="54">
                  <c:v>1.0857399999999999</c:v>
                </c:pt>
                <c:pt idx="55">
                  <c:v>1.0214399998999999</c:v>
                </c:pt>
                <c:pt idx="56">
                  <c:v>0.92286999989999996</c:v>
                </c:pt>
                <c:pt idx="57">
                  <c:v>0.83679999999999999</c:v>
                </c:pt>
                <c:pt idx="58">
                  <c:v>0.91688999989999997</c:v>
                </c:pt>
                <c:pt idx="59">
                  <c:v>0.90256999989999998</c:v>
                </c:pt>
                <c:pt idx="60">
                  <c:v>0.88757999990000003</c:v>
                </c:pt>
                <c:pt idx="61">
                  <c:v>1.0170099999</c:v>
                </c:pt>
                <c:pt idx="62">
                  <c:v>1.10683</c:v>
                </c:pt>
                <c:pt idx="63">
                  <c:v>1.1149399999</c:v>
                </c:pt>
                <c:pt idx="64">
                  <c:v>1.1611199998999999</c:v>
                </c:pt>
                <c:pt idx="65">
                  <c:v>1.1885799999</c:v>
                </c:pt>
                <c:pt idx="66">
                  <c:v>1.2035599999</c:v>
                </c:pt>
                <c:pt idx="67">
                  <c:v>1.1370599999</c:v>
                </c:pt>
                <c:pt idx="68">
                  <c:v>1.1194499999</c:v>
                </c:pt>
                <c:pt idx="69">
                  <c:v>1.0725099998000001</c:v>
                </c:pt>
                <c:pt idx="70">
                  <c:v>1.1463899998</c:v>
                </c:pt>
                <c:pt idx="71">
                  <c:v>1.1777399998</c:v>
                </c:pt>
                <c:pt idx="72">
                  <c:v>1.1787499999</c:v>
                </c:pt>
                <c:pt idx="73">
                  <c:v>1.2840799999000001</c:v>
                </c:pt>
                <c:pt idx="74">
                  <c:v>1.2745799999</c:v>
                </c:pt>
                <c:pt idx="75">
                  <c:v>1.2896099999999999</c:v>
                </c:pt>
                <c:pt idx="76">
                  <c:v>1.2802099999000001</c:v>
                </c:pt>
                <c:pt idx="77">
                  <c:v>1.2588799999</c:v>
                </c:pt>
                <c:pt idx="78">
                  <c:v>1.29762</c:v>
                </c:pt>
                <c:pt idx="79">
                  <c:v>1.2854799998999999</c:v>
                </c:pt>
                <c:pt idx="80">
                  <c:v>1.2825599999999999</c:v>
                </c:pt>
                <c:pt idx="81">
                  <c:v>1.2933300000000001</c:v>
                </c:pt>
                <c:pt idx="82">
                  <c:v>1.2480800000000001</c:v>
                </c:pt>
                <c:pt idx="83">
                  <c:v>1.24318</c:v>
                </c:pt>
                <c:pt idx="84">
                  <c:v>1.33667</c:v>
                </c:pt>
                <c:pt idx="85">
                  <c:v>1.2918000001000001</c:v>
                </c:pt>
                <c:pt idx="86">
                  <c:v>1.2861300001</c:v>
                </c:pt>
                <c:pt idx="87">
                  <c:v>1.2780900001</c:v>
                </c:pt>
                <c:pt idx="88">
                  <c:v>1.2920600001</c:v>
                </c:pt>
                <c:pt idx="89">
                  <c:v>1.2745100002</c:v>
                </c:pt>
                <c:pt idx="90">
                  <c:v>1.3224900002</c:v>
                </c:pt>
                <c:pt idx="91">
                  <c:v>1.3047600001999999</c:v>
                </c:pt>
                <c:pt idx="92">
                  <c:v>1.3095800002</c:v>
                </c:pt>
                <c:pt idx="93">
                  <c:v>1.3258900003</c:v>
                </c:pt>
                <c:pt idx="94">
                  <c:v>1.3032400003</c:v>
                </c:pt>
                <c:pt idx="95">
                  <c:v>1.3195700002999999</c:v>
                </c:pt>
                <c:pt idx="96">
                  <c:v>1.3457500003</c:v>
                </c:pt>
                <c:pt idx="97">
                  <c:v>1.3061600004</c:v>
                </c:pt>
                <c:pt idx="98">
                  <c:v>1.2961200004</c:v>
                </c:pt>
                <c:pt idx="99">
                  <c:v>1.3547500003999999</c:v>
                </c:pt>
                <c:pt idx="100">
                  <c:v>1.4155600004</c:v>
                </c:pt>
                <c:pt idx="101">
                  <c:v>1.4333100003999999</c:v>
                </c:pt>
                <c:pt idx="102">
                  <c:v>1.4475000004</c:v>
                </c:pt>
                <c:pt idx="103">
                  <c:v>1.5518100005</c:v>
                </c:pt>
                <c:pt idx="104">
                  <c:v>1.5873700006</c:v>
                </c:pt>
                <c:pt idx="105">
                  <c:v>1.6056100006</c:v>
                </c:pt>
                <c:pt idx="106">
                  <c:v>1.5743200006</c:v>
                </c:pt>
                <c:pt idx="107">
                  <c:v>1.5185900005999999</c:v>
                </c:pt>
                <c:pt idx="108">
                  <c:v>1.5680500007</c:v>
                </c:pt>
                <c:pt idx="109">
                  <c:v>1.6081100007</c:v>
                </c:pt>
                <c:pt idx="110">
                  <c:v>1.5772000007</c:v>
                </c:pt>
                <c:pt idx="111">
                  <c:v>1.6431800006999999</c:v>
                </c:pt>
                <c:pt idx="112">
                  <c:v>1.6406700006999999</c:v>
                </c:pt>
                <c:pt idx="113">
                  <c:v>1.6121500006</c:v>
                </c:pt>
                <c:pt idx="114">
                  <c:v>1.6586100006</c:v>
                </c:pt>
                <c:pt idx="115">
                  <c:v>1.6709400004999999</c:v>
                </c:pt>
                <c:pt idx="116">
                  <c:v>1.7378700005000001</c:v>
                </c:pt>
                <c:pt idx="117">
                  <c:v>1.7767500006000001</c:v>
                </c:pt>
                <c:pt idx="118">
                  <c:v>1.6444000005999999</c:v>
                </c:pt>
                <c:pt idx="119">
                  <c:v>1.6947400005</c:v>
                </c:pt>
                <c:pt idx="120">
                  <c:v>1.7398000005000001</c:v>
                </c:pt>
                <c:pt idx="121">
                  <c:v>1.8443500006</c:v>
                </c:pt>
                <c:pt idx="122">
                  <c:v>1.8450300007</c:v>
                </c:pt>
                <c:pt idx="123">
                  <c:v>1.6462900006000001</c:v>
                </c:pt>
                <c:pt idx="124">
                  <c:v>1.7538300006</c:v>
                </c:pt>
                <c:pt idx="125">
                  <c:v>1.8399200006</c:v>
                </c:pt>
                <c:pt idx="126">
                  <c:v>1.9278100005000001</c:v>
                </c:pt>
                <c:pt idx="127">
                  <c:v>1.9867200006000001</c:v>
                </c:pt>
                <c:pt idx="128">
                  <c:v>2.0252100007</c:v>
                </c:pt>
                <c:pt idx="129">
                  <c:v>2.0857100005999998</c:v>
                </c:pt>
                <c:pt idx="130">
                  <c:v>2.1461400006</c:v>
                </c:pt>
                <c:pt idx="131">
                  <c:v>2.2355600007</c:v>
                </c:pt>
                <c:pt idx="132">
                  <c:v>2.1864400007000002</c:v>
                </c:pt>
                <c:pt idx="133">
                  <c:v>2.1225000008000001</c:v>
                </c:pt>
                <c:pt idx="134">
                  <c:v>2.1283800007</c:v>
                </c:pt>
                <c:pt idx="135">
                  <c:v>2.2037500006999999</c:v>
                </c:pt>
                <c:pt idx="136">
                  <c:v>2.2045200006000001</c:v>
                </c:pt>
                <c:pt idx="137">
                  <c:v>2.1611900006</c:v>
                </c:pt>
                <c:pt idx="138">
                  <c:v>2.1571700006999999</c:v>
                </c:pt>
                <c:pt idx="139">
                  <c:v>2.1204300006999999</c:v>
                </c:pt>
                <c:pt idx="140">
                  <c:v>2.0783800006000002</c:v>
                </c:pt>
                <c:pt idx="141">
                  <c:v>1.9218600003999999</c:v>
                </c:pt>
                <c:pt idx="142">
                  <c:v>1.9804400004</c:v>
                </c:pt>
                <c:pt idx="143">
                  <c:v>2.1273100004000001</c:v>
                </c:pt>
                <c:pt idx="144">
                  <c:v>2.0818100005</c:v>
                </c:pt>
                <c:pt idx="145">
                  <c:v>2.0508700005999998</c:v>
                </c:pt>
                <c:pt idx="146">
                  <c:v>1.9263400006</c:v>
                </c:pt>
                <c:pt idx="147">
                  <c:v>1.8734100006000001</c:v>
                </c:pt>
                <c:pt idx="148">
                  <c:v>1.9650200006</c:v>
                </c:pt>
                <c:pt idx="149">
                  <c:v>1.9151300005</c:v>
                </c:pt>
                <c:pt idx="150">
                  <c:v>1.8282600006</c:v>
                </c:pt>
                <c:pt idx="151">
                  <c:v>1.8043900005</c:v>
                </c:pt>
                <c:pt idx="152">
                  <c:v>1.9349100004999999</c:v>
                </c:pt>
                <c:pt idx="153">
                  <c:v>1.9435100004999999</c:v>
                </c:pt>
                <c:pt idx="154">
                  <c:v>2.0766400005999999</c:v>
                </c:pt>
                <c:pt idx="155">
                  <c:v>2.1862100006</c:v>
                </c:pt>
                <c:pt idx="156">
                  <c:v>2.2839200005000002</c:v>
                </c:pt>
                <c:pt idx="157">
                  <c:v>2.3322300005000001</c:v>
                </c:pt>
                <c:pt idx="158">
                  <c:v>2.3807400005999999</c:v>
                </c:pt>
                <c:pt idx="159">
                  <c:v>2.4640700008</c:v>
                </c:pt>
                <c:pt idx="160">
                  <c:v>2.6395300007000002</c:v>
                </c:pt>
                <c:pt idx="161">
                  <c:v>2.6132300007000002</c:v>
                </c:pt>
                <c:pt idx="162">
                  <c:v>2.6948400008000002</c:v>
                </c:pt>
                <c:pt idx="163">
                  <c:v>2.6463400008</c:v>
                </c:pt>
                <c:pt idx="164">
                  <c:v>2.6601200007000001</c:v>
                </c:pt>
                <c:pt idx="165">
                  <c:v>2.7135400007000001</c:v>
                </c:pt>
                <c:pt idx="166">
                  <c:v>2.6811900007</c:v>
                </c:pt>
                <c:pt idx="167">
                  <c:v>2.7500100005000001</c:v>
                </c:pt>
                <c:pt idx="168">
                  <c:v>2.7847400005999998</c:v>
                </c:pt>
                <c:pt idx="169">
                  <c:v>2.8073900005999999</c:v>
                </c:pt>
                <c:pt idx="170">
                  <c:v>2.7606200004999999</c:v>
                </c:pt>
                <c:pt idx="171">
                  <c:v>2.8900600005000001</c:v>
                </c:pt>
                <c:pt idx="172">
                  <c:v>2.8790900006000002</c:v>
                </c:pt>
                <c:pt idx="173">
                  <c:v>2.6628400006000001</c:v>
                </c:pt>
                <c:pt idx="174">
                  <c:v>2.6854000005000001</c:v>
                </c:pt>
                <c:pt idx="175">
                  <c:v>2.5905000005000001</c:v>
                </c:pt>
                <c:pt idx="176">
                  <c:v>2.8499800005</c:v>
                </c:pt>
                <c:pt idx="177">
                  <c:v>2.8386800005000001</c:v>
                </c:pt>
                <c:pt idx="178">
                  <c:v>2.8684700005999999</c:v>
                </c:pt>
                <c:pt idx="179">
                  <c:v>2.8571700007</c:v>
                </c:pt>
                <c:pt idx="180">
                  <c:v>2.9161300008</c:v>
                </c:pt>
                <c:pt idx="181">
                  <c:v>3.0763600008999998</c:v>
                </c:pt>
                <c:pt idx="182">
                  <c:v>3.0816100009</c:v>
                </c:pt>
                <c:pt idx="183">
                  <c:v>3.1877900010000002</c:v>
                </c:pt>
                <c:pt idx="184">
                  <c:v>3.1782400008999998</c:v>
                </c:pt>
                <c:pt idx="185">
                  <c:v>3.340760001</c:v>
                </c:pt>
                <c:pt idx="186">
                  <c:v>3.3995300012</c:v>
                </c:pt>
                <c:pt idx="187">
                  <c:v>3.4688200011000001</c:v>
                </c:pt>
                <c:pt idx="188">
                  <c:v>3.4963900011</c:v>
                </c:pt>
                <c:pt idx="189">
                  <c:v>3.5216200010000001</c:v>
                </c:pt>
                <c:pt idx="190">
                  <c:v>3.7102400008999998</c:v>
                </c:pt>
                <c:pt idx="191">
                  <c:v>3.9166800011</c:v>
                </c:pt>
                <c:pt idx="192">
                  <c:v>4.0990500013000002</c:v>
                </c:pt>
                <c:pt idx="193">
                  <c:v>4.1586800010999996</c:v>
                </c:pt>
                <c:pt idx="194">
                  <c:v>4.5323400012999997</c:v>
                </c:pt>
                <c:pt idx="195">
                  <c:v>4.9741600014999996</c:v>
                </c:pt>
                <c:pt idx="196">
                  <c:v>5.1097000015000003</c:v>
                </c:pt>
                <c:pt idx="197">
                  <c:v>5.0936800016000001</c:v>
                </c:pt>
                <c:pt idx="198">
                  <c:v>5.2967400015999999</c:v>
                </c:pt>
                <c:pt idx="199">
                  <c:v>5.3379500016000003</c:v>
                </c:pt>
                <c:pt idx="200">
                  <c:v>5.8029900016999996</c:v>
                </c:pt>
                <c:pt idx="201">
                  <c:v>5.5709400016000004</c:v>
                </c:pt>
                <c:pt idx="202">
                  <c:v>5.4738000014999999</c:v>
                </c:pt>
                <c:pt idx="203">
                  <c:v>5.7039200014000002</c:v>
                </c:pt>
                <c:pt idx="204">
                  <c:v>5.8161300015000004</c:v>
                </c:pt>
                <c:pt idx="205">
                  <c:v>6.4978000012999999</c:v>
                </c:pt>
                <c:pt idx="206">
                  <c:v>6.7104600011000004</c:v>
                </c:pt>
                <c:pt idx="207">
                  <c:v>7.1243800007999996</c:v>
                </c:pt>
                <c:pt idx="208">
                  <c:v>7.5404900009000002</c:v>
                </c:pt>
                <c:pt idx="209">
                  <c:v>7.5492900008000001</c:v>
                </c:pt>
                <c:pt idx="210">
                  <c:v>7.5432000005999997</c:v>
                </c:pt>
                <c:pt idx="211">
                  <c:v>7.6921800004999996</c:v>
                </c:pt>
                <c:pt idx="212">
                  <c:v>8.1451000002999994</c:v>
                </c:pt>
                <c:pt idx="213">
                  <c:v>8.0014900004000005</c:v>
                </c:pt>
                <c:pt idx="214">
                  <c:v>6.6410600002000004</c:v>
                </c:pt>
                <c:pt idx="215">
                  <c:v>6.4775900002000002</c:v>
                </c:pt>
                <c:pt idx="216">
                  <c:v>6.75624</c:v>
                </c:pt>
                <c:pt idx="217">
                  <c:v>6.9191300001</c:v>
                </c:pt>
                <c:pt idx="218">
                  <c:v>7.3187000001999998</c:v>
                </c:pt>
                <c:pt idx="219">
                  <c:v>7.5376999999000001</c:v>
                </c:pt>
                <c:pt idx="220">
                  <c:v>7.6307600001000004</c:v>
                </c:pt>
                <c:pt idx="221">
                  <c:v>7.4762399998999998</c:v>
                </c:pt>
                <c:pt idx="222">
                  <c:v>7.4638700001</c:v>
                </c:pt>
                <c:pt idx="223">
                  <c:v>7.6022100002000004</c:v>
                </c:pt>
                <c:pt idx="224">
                  <c:v>7.1825300001999999</c:v>
                </c:pt>
                <c:pt idx="225">
                  <c:v>7.4852000000999999</c:v>
                </c:pt>
                <c:pt idx="226">
                  <c:v>7.9813200000000002</c:v>
                </c:pt>
                <c:pt idx="227">
                  <c:v>8.2570600001999992</c:v>
                </c:pt>
                <c:pt idx="228">
                  <c:v>8.3295600000000007</c:v>
                </c:pt>
                <c:pt idx="229">
                  <c:v>8.6288000003000001</c:v>
                </c:pt>
                <c:pt idx="230">
                  <c:v>8.5723600004999998</c:v>
                </c:pt>
                <c:pt idx="231">
                  <c:v>8.5151700005999995</c:v>
                </c:pt>
                <c:pt idx="232">
                  <c:v>8.7094200008999998</c:v>
                </c:pt>
                <c:pt idx="233">
                  <c:v>8.4936500010000007</c:v>
                </c:pt>
                <c:pt idx="234">
                  <c:v>8.3955500006000001</c:v>
                </c:pt>
                <c:pt idx="235">
                  <c:v>9.3419400005999993</c:v>
                </c:pt>
                <c:pt idx="236">
                  <c:v>9.1135700004999993</c:v>
                </c:pt>
                <c:pt idx="237">
                  <c:v>9.3685600009000005</c:v>
                </c:pt>
                <c:pt idx="238">
                  <c:v>9.0537700011000002</c:v>
                </c:pt>
                <c:pt idx="239">
                  <c:v>9.4128200008</c:v>
                </c:pt>
                <c:pt idx="240">
                  <c:v>9.7129700006000004</c:v>
                </c:pt>
                <c:pt idx="241">
                  <c:v>9.2569500005999998</c:v>
                </c:pt>
                <c:pt idx="242">
                  <c:v>8.8575100003999996</c:v>
                </c:pt>
                <c:pt idx="243">
                  <c:v>8.3200600006999998</c:v>
                </c:pt>
                <c:pt idx="244">
                  <c:v>8.1975400010000001</c:v>
                </c:pt>
                <c:pt idx="245">
                  <c:v>9.0581600012999992</c:v>
                </c:pt>
                <c:pt idx="246">
                  <c:v>8.9909600013999995</c:v>
                </c:pt>
                <c:pt idx="247">
                  <c:v>9.0701800018000007</c:v>
                </c:pt>
                <c:pt idx="248">
                  <c:v>8.2184400013999994</c:v>
                </c:pt>
                <c:pt idx="249">
                  <c:v>7.3490500009000002</c:v>
                </c:pt>
                <c:pt idx="250">
                  <c:v>8.0322700009000005</c:v>
                </c:pt>
                <c:pt idx="251">
                  <c:v>7.8975200008000002</c:v>
                </c:pt>
                <c:pt idx="252">
                  <c:v>8.0600400007000008</c:v>
                </c:pt>
                <c:pt idx="253">
                  <c:v>8.3519500011000005</c:v>
                </c:pt>
                <c:pt idx="254">
                  <c:v>9.1222400007999997</c:v>
                </c:pt>
                <c:pt idx="255">
                  <c:v>8.8505900008000005</c:v>
                </c:pt>
                <c:pt idx="256">
                  <c:v>8.9170400004000001</c:v>
                </c:pt>
                <c:pt idx="257">
                  <c:v>9.1163500002000006</c:v>
                </c:pt>
                <c:pt idx="258">
                  <c:v>8.5508100005000003</c:v>
                </c:pt>
                <c:pt idx="259">
                  <c:v>8.9518900002000006</c:v>
                </c:pt>
                <c:pt idx="260">
                  <c:v>8.9206800002000008</c:v>
                </c:pt>
                <c:pt idx="261">
                  <c:v>9.1518500003999996</c:v>
                </c:pt>
                <c:pt idx="262">
                  <c:v>9.2974700003000006</c:v>
                </c:pt>
                <c:pt idx="263">
                  <c:v>8.8895000002</c:v>
                </c:pt>
                <c:pt idx="264">
                  <c:v>9.5337600002999991</c:v>
                </c:pt>
                <c:pt idx="265">
                  <c:v>9.3544500004</c:v>
                </c:pt>
                <c:pt idx="266">
                  <c:v>9.1902399999999993</c:v>
                </c:pt>
                <c:pt idx="267">
                  <c:v>8.7544999996000001</c:v>
                </c:pt>
                <c:pt idx="268">
                  <c:v>8.8736799999000002</c:v>
                </c:pt>
                <c:pt idx="269">
                  <c:v>9.2238199999999999</c:v>
                </c:pt>
                <c:pt idx="270">
                  <c:v>8.9119699999000002</c:v>
                </c:pt>
                <c:pt idx="271">
                  <c:v>8.9318099996000004</c:v>
                </c:pt>
                <c:pt idx="272">
                  <c:v>9.1460699993999999</c:v>
                </c:pt>
                <c:pt idx="273">
                  <c:v>9.0592899992000007</c:v>
                </c:pt>
                <c:pt idx="274">
                  <c:v>8.8109999988999999</c:v>
                </c:pt>
                <c:pt idx="275">
                  <c:v>8.9658599990999992</c:v>
                </c:pt>
                <c:pt idx="276">
                  <c:v>9.0354999990000007</c:v>
                </c:pt>
                <c:pt idx="277">
                  <c:v>9.0630099991000002</c:v>
                </c:pt>
                <c:pt idx="278">
                  <c:v>9.2749899992000007</c:v>
                </c:pt>
                <c:pt idx="279">
                  <c:v>9.8099999996000005</c:v>
                </c:pt>
                <c:pt idx="280">
                  <c:v>10.261949999600001</c:v>
                </c:pt>
                <c:pt idx="281">
                  <c:v>10.4957299998</c:v>
                </c:pt>
                <c:pt idx="282">
                  <c:v>10.4049800002</c:v>
                </c:pt>
                <c:pt idx="283">
                  <c:v>10.6166400002</c:v>
                </c:pt>
                <c:pt idx="284">
                  <c:v>11.100670000399999</c:v>
                </c:pt>
                <c:pt idx="285">
                  <c:v>10.89292</c:v>
                </c:pt>
                <c:pt idx="286">
                  <c:v>11.190469999499999</c:v>
                </c:pt>
                <c:pt idx="287">
                  <c:v>10.554819999299999</c:v>
                </c:pt>
                <c:pt idx="288">
                  <c:v>11.068709999799999</c:v>
                </c:pt>
                <c:pt idx="289">
                  <c:v>11.7961699998</c:v>
                </c:pt>
                <c:pt idx="290">
                  <c:v>11.6409099993</c:v>
                </c:pt>
                <c:pt idx="291">
                  <c:v>11.1364399997</c:v>
                </c:pt>
                <c:pt idx="292">
                  <c:v>11.4780899992</c:v>
                </c:pt>
                <c:pt idx="293">
                  <c:v>11.5050199996</c:v>
                </c:pt>
                <c:pt idx="294">
                  <c:v>11.4704399995</c:v>
                </c:pt>
                <c:pt idx="295">
                  <c:v>11.685879999000001</c:v>
                </c:pt>
                <c:pt idx="296">
                  <c:v>12.0351399986</c:v>
                </c:pt>
                <c:pt idx="297">
                  <c:v>11.7162599982</c:v>
                </c:pt>
                <c:pt idx="298">
                  <c:v>12.046839998599999</c:v>
                </c:pt>
                <c:pt idx="299">
                  <c:v>11.521689999199999</c:v>
                </c:pt>
                <c:pt idx="300">
                  <c:v>11.630559998800001</c:v>
                </c:pt>
                <c:pt idx="301">
                  <c:v>11.453189998699999</c:v>
                </c:pt>
                <c:pt idx="302">
                  <c:v>11.617379998500001</c:v>
                </c:pt>
                <c:pt idx="303">
                  <c:v>12.1745099988</c:v>
                </c:pt>
                <c:pt idx="304">
                  <c:v>12.595979998400001</c:v>
                </c:pt>
                <c:pt idx="305">
                  <c:v>12.7008799987</c:v>
                </c:pt>
                <c:pt idx="306">
                  <c:v>12.6941199985</c:v>
                </c:pt>
                <c:pt idx="307">
                  <c:v>13.326399998499999</c:v>
                </c:pt>
                <c:pt idx="308">
                  <c:v>13.0266399989</c:v>
                </c:pt>
                <c:pt idx="309">
                  <c:v>13.4032399984</c:v>
                </c:pt>
                <c:pt idx="310">
                  <c:v>13.1893299978</c:v>
                </c:pt>
                <c:pt idx="311">
                  <c:v>13.6444099974</c:v>
                </c:pt>
                <c:pt idx="312">
                  <c:v>14.0404499977</c:v>
                </c:pt>
                <c:pt idx="313">
                  <c:v>14.291539998399999</c:v>
                </c:pt>
                <c:pt idx="314">
                  <c:v>14.375639998900001</c:v>
                </c:pt>
                <c:pt idx="315">
                  <c:v>14.611879998699999</c:v>
                </c:pt>
                <c:pt idx="316">
                  <c:v>14.9524699987</c:v>
                </c:pt>
                <c:pt idx="317">
                  <c:v>14.9623999983</c:v>
                </c:pt>
                <c:pt idx="318">
                  <c:v>15.035059998199999</c:v>
                </c:pt>
                <c:pt idx="319">
                  <c:v>14.5006899985</c:v>
                </c:pt>
                <c:pt idx="320">
                  <c:v>14.664349998800001</c:v>
                </c:pt>
                <c:pt idx="321">
                  <c:v>15.235469998499999</c:v>
                </c:pt>
                <c:pt idx="322">
                  <c:v>15.3388099991</c:v>
                </c:pt>
                <c:pt idx="323">
                  <c:v>16.195349999499999</c:v>
                </c:pt>
                <c:pt idx="324">
                  <c:v>15.9329399987</c:v>
                </c:pt>
                <c:pt idx="325">
                  <c:v>16.121969998499999</c:v>
                </c:pt>
                <c:pt idx="326">
                  <c:v>16.3043799983</c:v>
                </c:pt>
                <c:pt idx="327">
                  <c:v>15.9788299978</c:v>
                </c:pt>
                <c:pt idx="328">
                  <c:v>16.498089998299999</c:v>
                </c:pt>
                <c:pt idx="329">
                  <c:v>17.513399997600001</c:v>
                </c:pt>
                <c:pt idx="330">
                  <c:v>18.383879997699999</c:v>
                </c:pt>
                <c:pt idx="331">
                  <c:v>19.227579996900001</c:v>
                </c:pt>
                <c:pt idx="332">
                  <c:v>17.938319997299999</c:v>
                </c:pt>
                <c:pt idx="333">
                  <c:v>18.909829996700001</c:v>
                </c:pt>
                <c:pt idx="334">
                  <c:v>17.911529996100001</c:v>
                </c:pt>
                <c:pt idx="335">
                  <c:v>18.2254399963</c:v>
                </c:pt>
                <c:pt idx="336">
                  <c:v>18.444509996499999</c:v>
                </c:pt>
                <c:pt idx="337">
                  <c:v>18.955459996799998</c:v>
                </c:pt>
                <c:pt idx="338">
                  <c:v>20.234619996900001</c:v>
                </c:pt>
                <c:pt idx="339">
                  <c:v>21.085949996499998</c:v>
                </c:pt>
                <c:pt idx="340">
                  <c:v>21.288839996299998</c:v>
                </c:pt>
                <c:pt idx="341">
                  <c:v>21.018859996300002</c:v>
                </c:pt>
                <c:pt idx="342">
                  <c:v>21.5144999957</c:v>
                </c:pt>
                <c:pt idx="343">
                  <c:v>21.476789995400001</c:v>
                </c:pt>
                <c:pt idx="344">
                  <c:v>18.609579996099999</c:v>
                </c:pt>
                <c:pt idx="345">
                  <c:v>18.9355099964</c:v>
                </c:pt>
                <c:pt idx="346">
                  <c:v>20.644029995899999</c:v>
                </c:pt>
                <c:pt idx="347">
                  <c:v>21.8684799953</c:v>
                </c:pt>
                <c:pt idx="348">
                  <c:v>22.9335399948</c:v>
                </c:pt>
                <c:pt idx="349">
                  <c:v>23.432379995400002</c:v>
                </c:pt>
                <c:pt idx="350">
                  <c:v>22.805719995600001</c:v>
                </c:pt>
                <c:pt idx="351">
                  <c:v>23.751929995600001</c:v>
                </c:pt>
                <c:pt idx="352">
                  <c:v>24.684929994699999</c:v>
                </c:pt>
                <c:pt idx="353">
                  <c:v>23.7795899949</c:v>
                </c:pt>
                <c:pt idx="354">
                  <c:v>24.8853699955</c:v>
                </c:pt>
                <c:pt idx="355">
                  <c:v>24.807359994599999</c:v>
                </c:pt>
                <c:pt idx="356">
                  <c:v>24.7598899949</c:v>
                </c:pt>
                <c:pt idx="357">
                  <c:v>24.516439995799999</c:v>
                </c:pt>
                <c:pt idx="358">
                  <c:v>25.7874399964</c:v>
                </c:pt>
                <c:pt idx="359">
                  <c:v>26.509559995099998</c:v>
                </c:pt>
                <c:pt idx="360">
                  <c:v>28.651989995000001</c:v>
                </c:pt>
                <c:pt idx="361">
                  <c:v>27.007899994199999</c:v>
                </c:pt>
                <c:pt idx="362">
                  <c:v>27.077499995299998</c:v>
                </c:pt>
                <c:pt idx="363">
                  <c:v>28.9456999957</c:v>
                </c:pt>
                <c:pt idx="364">
                  <c:v>27.718489995300001</c:v>
                </c:pt>
                <c:pt idx="365">
                  <c:v>27.013439994700001</c:v>
                </c:pt>
                <c:pt idx="366">
                  <c:v>27.919689994300001</c:v>
                </c:pt>
                <c:pt idx="367">
                  <c:v>27.1303799935</c:v>
                </c:pt>
                <c:pt idx="368">
                  <c:v>28.009529992200001</c:v>
                </c:pt>
                <c:pt idx="369">
                  <c:v>26.516899993399999</c:v>
                </c:pt>
                <c:pt idx="370">
                  <c:v>26.069359992900001</c:v>
                </c:pt>
                <c:pt idx="371">
                  <c:v>24.483339993600001</c:v>
                </c:pt>
                <c:pt idx="372">
                  <c:v>24.876129992399999</c:v>
                </c:pt>
                <c:pt idx="373">
                  <c:v>25.355159993099999</c:v>
                </c:pt>
                <c:pt idx="374">
                  <c:v>23.209539992500002</c:v>
                </c:pt>
                <c:pt idx="375">
                  <c:v>21.681169992499999</c:v>
                </c:pt>
                <c:pt idx="376">
                  <c:v>23.279379991700001</c:v>
                </c:pt>
                <c:pt idx="377">
                  <c:v>22.976029992299999</c:v>
                </c:pt>
                <c:pt idx="378">
                  <c:v>22.252929991599999</c:v>
                </c:pt>
                <c:pt idx="379">
                  <c:v>21.9554899926</c:v>
                </c:pt>
                <c:pt idx="380">
                  <c:v>20.898409993600001</c:v>
                </c:pt>
                <c:pt idx="381">
                  <c:v>19.054139994900002</c:v>
                </c:pt>
                <c:pt idx="382">
                  <c:v>19.417979994700001</c:v>
                </c:pt>
                <c:pt idx="383">
                  <c:v>20.563799995299998</c:v>
                </c:pt>
                <c:pt idx="384">
                  <c:v>20.690989995700001</c:v>
                </c:pt>
                <c:pt idx="385">
                  <c:v>20.062039995100001</c:v>
                </c:pt>
                <c:pt idx="386">
                  <c:v>19.885589995899998</c:v>
                </c:pt>
                <c:pt idx="387">
                  <c:v>20.761549996599999</c:v>
                </c:pt>
                <c:pt idx="388">
                  <c:v>20.0558699967</c:v>
                </c:pt>
                <c:pt idx="389">
                  <c:v>20.089309997099999</c:v>
                </c:pt>
                <c:pt idx="390">
                  <c:v>18.866939996599999</c:v>
                </c:pt>
                <c:pt idx="391">
                  <c:v>17.274989997500001</c:v>
                </c:pt>
                <c:pt idx="392">
                  <c:v>17.304489996899999</c:v>
                </c:pt>
                <c:pt idx="393">
                  <c:v>15.3992599966</c:v>
                </c:pt>
                <c:pt idx="394">
                  <c:v>16.533939995699999</c:v>
                </c:pt>
                <c:pt idx="395">
                  <c:v>17.422869994999999</c:v>
                </c:pt>
                <c:pt idx="396">
                  <c:v>16.576359996000001</c:v>
                </c:pt>
                <c:pt idx="397">
                  <c:v>16.071209995699999</c:v>
                </c:pt>
                <c:pt idx="398">
                  <c:v>15.789939995199999</c:v>
                </c:pt>
                <c:pt idx="399">
                  <c:v>15.737819996000001</c:v>
                </c:pt>
                <c:pt idx="400">
                  <c:v>17.132479995499999</c:v>
                </c:pt>
                <c:pt idx="401">
                  <c:v>18.107899994699999</c:v>
                </c:pt>
                <c:pt idx="402">
                  <c:v>18.4190099938</c:v>
                </c:pt>
                <c:pt idx="403">
                  <c:v>18.790889993499999</c:v>
                </c:pt>
                <c:pt idx="404">
                  <c:v>19.1945599925</c:v>
                </c:pt>
                <c:pt idx="405">
                  <c:v>19.310079992999999</c:v>
                </c:pt>
                <c:pt idx="406">
                  <c:v>20.4540499919</c:v>
                </c:pt>
                <c:pt idx="407">
                  <c:v>20.763199991699999</c:v>
                </c:pt>
                <c:pt idx="408">
                  <c:v>22.064229991099999</c:v>
                </c:pt>
                <c:pt idx="409">
                  <c:v>22.418269991100001</c:v>
                </c:pt>
                <c:pt idx="410">
                  <c:v>22.7936699907</c:v>
                </c:pt>
                <c:pt idx="411">
                  <c:v>22.642419990499999</c:v>
                </c:pt>
                <c:pt idx="412">
                  <c:v>22.17866999</c:v>
                </c:pt>
                <c:pt idx="413">
                  <c:v>22.380739989799999</c:v>
                </c:pt>
                <c:pt idx="414">
                  <c:v>22.840189988999999</c:v>
                </c:pt>
                <c:pt idx="415">
                  <c:v>22.094459989899999</c:v>
                </c:pt>
                <c:pt idx="416">
                  <c:v>22.1915699891</c:v>
                </c:pt>
                <c:pt idx="417">
                  <c:v>22.6113799886</c:v>
                </c:pt>
                <c:pt idx="418">
                  <c:v>23.164689987599999</c:v>
                </c:pt>
                <c:pt idx="419">
                  <c:v>24.381559334799999</c:v>
                </c:pt>
                <c:pt idx="420">
                  <c:v>25.3122771747</c:v>
                </c:pt>
                <c:pt idx="421">
                  <c:v>24.7423912002</c:v>
                </c:pt>
                <c:pt idx="422">
                  <c:v>25.5261753614</c:v>
                </c:pt>
                <c:pt idx="423">
                  <c:v>25.0306797364</c:v>
                </c:pt>
                <c:pt idx="424">
                  <c:v>24.4852749418</c:v>
                </c:pt>
                <c:pt idx="425">
                  <c:v>24.9203149463</c:v>
                </c:pt>
                <c:pt idx="426">
                  <c:v>25.135950905000001</c:v>
                </c:pt>
                <c:pt idx="427">
                  <c:v>26.013993856599999</c:v>
                </c:pt>
                <c:pt idx="428">
                  <c:v>26.210013335100001</c:v>
                </c:pt>
                <c:pt idx="429">
                  <c:v>26.890777507199999</c:v>
                </c:pt>
                <c:pt idx="430">
                  <c:v>26.238380964499999</c:v>
                </c:pt>
                <c:pt idx="431">
                  <c:v>27.1126331261</c:v>
                </c:pt>
                <c:pt idx="432">
                  <c:v>27.713303229200001</c:v>
                </c:pt>
                <c:pt idx="433">
                  <c:v>28.9507912557</c:v>
                </c:pt>
                <c:pt idx="434">
                  <c:v>28.9076943261</c:v>
                </c:pt>
                <c:pt idx="435">
                  <c:v>29.543339939199999</c:v>
                </c:pt>
                <c:pt idx="436">
                  <c:v>30.4402958499</c:v>
                </c:pt>
                <c:pt idx="437">
                  <c:v>29.400491859900001</c:v>
                </c:pt>
                <c:pt idx="438">
                  <c:v>29.391866928599999</c:v>
                </c:pt>
                <c:pt idx="439">
                  <c:v>29.575301737699998</c:v>
                </c:pt>
                <c:pt idx="440">
                  <c:v>30.342992908199999</c:v>
                </c:pt>
                <c:pt idx="441">
                  <c:v>30.704790233000001</c:v>
                </c:pt>
                <c:pt idx="442">
                  <c:v>31.831739932400001</c:v>
                </c:pt>
                <c:pt idx="443">
                  <c:v>32.611236744899998</c:v>
                </c:pt>
                <c:pt idx="444">
                  <c:v>33.274260328799997</c:v>
                </c:pt>
                <c:pt idx="445">
                  <c:v>33.667070205800002</c:v>
                </c:pt>
                <c:pt idx="446">
                  <c:v>33.491874859299998</c:v>
                </c:pt>
                <c:pt idx="447">
                  <c:v>34.104955153200002</c:v>
                </c:pt>
                <c:pt idx="448">
                  <c:v>35.609053256400003</c:v>
                </c:pt>
                <c:pt idx="449">
                  <c:v>36.606797474099999</c:v>
                </c:pt>
                <c:pt idx="450">
                  <c:v>36.324436546299999</c:v>
                </c:pt>
                <c:pt idx="451">
                  <c:v>35.5199841433</c:v>
                </c:pt>
                <c:pt idx="452">
                  <c:v>35.493035152600001</c:v>
                </c:pt>
                <c:pt idx="453">
                  <c:v>37.1809240332</c:v>
                </c:pt>
                <c:pt idx="454">
                  <c:v>38.321321849299999</c:v>
                </c:pt>
                <c:pt idx="455">
                  <c:v>36.754907337900001</c:v>
                </c:pt>
                <c:pt idx="456">
                  <c:v>36.280722854399997</c:v>
                </c:pt>
                <c:pt idx="457">
                  <c:v>33.508168034500002</c:v>
                </c:pt>
                <c:pt idx="458">
                  <c:v>33.314225686500002</c:v>
                </c:pt>
                <c:pt idx="459">
                  <c:v>32.994908280300002</c:v>
                </c:pt>
                <c:pt idx="460">
                  <c:v>34.729051980599998</c:v>
                </c:pt>
                <c:pt idx="461">
                  <c:v>35.2586145645</c:v>
                </c:pt>
                <c:pt idx="462">
                  <c:v>32.446485126100001</c:v>
                </c:pt>
                <c:pt idx="463">
                  <c:v>31.653683175800001</c:v>
                </c:pt>
                <c:pt idx="464">
                  <c:v>31.209050120800001</c:v>
                </c:pt>
                <c:pt idx="465">
                  <c:v>27.497105539700001</c:v>
                </c:pt>
                <c:pt idx="466">
                  <c:v>22.2836281246</c:v>
                </c:pt>
                <c:pt idx="467">
                  <c:v>20.841237980799999</c:v>
                </c:pt>
                <c:pt idx="468">
                  <c:v>21.509903973099998</c:v>
                </c:pt>
                <c:pt idx="469">
                  <c:v>19.625513283899998</c:v>
                </c:pt>
                <c:pt idx="470">
                  <c:v>17.616660204199999</c:v>
                </c:pt>
                <c:pt idx="471">
                  <c:v>18.945112139599999</c:v>
                </c:pt>
                <c:pt idx="472">
                  <c:v>21.070363607699999</c:v>
                </c:pt>
                <c:pt idx="473">
                  <c:v>22.979464568099999</c:v>
                </c:pt>
                <c:pt idx="474">
                  <c:v>22.875792178299999</c:v>
                </c:pt>
                <c:pt idx="475">
                  <c:v>24.813304198400001</c:v>
                </c:pt>
                <c:pt idx="476">
                  <c:v>25.836973517299999</c:v>
                </c:pt>
                <c:pt idx="477">
                  <c:v>26.8667910566</c:v>
                </c:pt>
                <c:pt idx="478">
                  <c:v>26.3887965429</c:v>
                </c:pt>
                <c:pt idx="479">
                  <c:v>27.4671172203</c:v>
                </c:pt>
                <c:pt idx="480">
                  <c:v>27.960349534399999</c:v>
                </c:pt>
                <c:pt idx="481">
                  <c:v>26.804722726800001</c:v>
                </c:pt>
                <c:pt idx="482">
                  <c:v>27.182578862</c:v>
                </c:pt>
                <c:pt idx="483">
                  <c:v>28.866005242899998</c:v>
                </c:pt>
                <c:pt idx="484">
                  <c:v>28.870060642399999</c:v>
                </c:pt>
                <c:pt idx="485">
                  <c:v>26.1046453712</c:v>
                </c:pt>
                <c:pt idx="486">
                  <c:v>25.2096164409</c:v>
                </c:pt>
                <c:pt idx="487">
                  <c:v>27.253438467799999</c:v>
                </c:pt>
                <c:pt idx="488">
                  <c:v>26.2359305387</c:v>
                </c:pt>
                <c:pt idx="489">
                  <c:v>28.682321062</c:v>
                </c:pt>
                <c:pt idx="490">
                  <c:v>29.751466190199999</c:v>
                </c:pt>
                <c:pt idx="491">
                  <c:v>29.109145548299999</c:v>
                </c:pt>
                <c:pt idx="492">
                  <c:v>31.249412055299999</c:v>
                </c:pt>
                <c:pt idx="493">
                  <c:v>31.955393988200001</c:v>
                </c:pt>
                <c:pt idx="494">
                  <c:v>33.074240477399997</c:v>
                </c:pt>
                <c:pt idx="495">
                  <c:v>32.748069881900001</c:v>
                </c:pt>
                <c:pt idx="496">
                  <c:v>34.1392883165</c:v>
                </c:pt>
                <c:pt idx="497">
                  <c:v>33.431055882499997</c:v>
                </c:pt>
                <c:pt idx="498">
                  <c:v>32.902193678499998</c:v>
                </c:pt>
                <c:pt idx="499">
                  <c:v>32.305599504699998</c:v>
                </c:pt>
                <c:pt idx="500">
                  <c:v>30.029438779300001</c:v>
                </c:pt>
                <c:pt idx="501">
                  <c:v>27.435780017100001</c:v>
                </c:pt>
                <c:pt idx="502">
                  <c:v>30.273645996100001</c:v>
                </c:pt>
                <c:pt idx="503">
                  <c:v>29.534500994199998</c:v>
                </c:pt>
                <c:pt idx="504">
                  <c:v>29.518091923699998</c:v>
                </c:pt>
                <c:pt idx="505">
                  <c:v>30.999397507099999</c:v>
                </c:pt>
                <c:pt idx="506">
                  <c:v>32.513681111700002</c:v>
                </c:pt>
                <c:pt idx="507">
                  <c:v>32.931692446600003</c:v>
                </c:pt>
                <c:pt idx="508">
                  <c:v>32.557720420499997</c:v>
                </c:pt>
                <c:pt idx="509">
                  <c:v>29.7472056304</c:v>
                </c:pt>
                <c:pt idx="510">
                  <c:v>31.2629902147</c:v>
                </c:pt>
                <c:pt idx="511">
                  <c:v>31.664890828800001</c:v>
                </c:pt>
                <c:pt idx="512">
                  <c:v>32.467649939300003</c:v>
                </c:pt>
                <c:pt idx="513">
                  <c:v>33.359645608199997</c:v>
                </c:pt>
                <c:pt idx="514">
                  <c:v>33.134218420099998</c:v>
                </c:pt>
                <c:pt idx="515">
                  <c:v>33.558501686100001</c:v>
                </c:pt>
                <c:pt idx="516">
                  <c:v>34.189610469800002</c:v>
                </c:pt>
                <c:pt idx="517">
                  <c:v>35.931214429900002</c:v>
                </c:pt>
                <c:pt idx="518">
                  <c:v>35.9905377093</c:v>
                </c:pt>
                <c:pt idx="519">
                  <c:v>36.833560568499998</c:v>
                </c:pt>
                <c:pt idx="520">
                  <c:v>37.993480765599998</c:v>
                </c:pt>
                <c:pt idx="521">
                  <c:v>38.007827966400001</c:v>
                </c:pt>
                <c:pt idx="522">
                  <c:v>37.071296997399998</c:v>
                </c:pt>
                <c:pt idx="523">
                  <c:v>39.022947746600003</c:v>
                </c:pt>
                <c:pt idx="524">
                  <c:v>38.192344604299997</c:v>
                </c:pt>
                <c:pt idx="525">
                  <c:v>40.102451853700003</c:v>
                </c:pt>
                <c:pt idx="526">
                  <c:v>41.672201628499998</c:v>
                </c:pt>
                <c:pt idx="527">
                  <c:v>42.412781130799999</c:v>
                </c:pt>
                <c:pt idx="528">
                  <c:v>43.310222770899998</c:v>
                </c:pt>
                <c:pt idx="529">
                  <c:v>41.706078596300003</c:v>
                </c:pt>
                <c:pt idx="530">
                  <c:v>43.793928473699999</c:v>
                </c:pt>
                <c:pt idx="531">
                  <c:v>43.857311203000002</c:v>
                </c:pt>
                <c:pt idx="532">
                  <c:v>44.306708650300003</c:v>
                </c:pt>
                <c:pt idx="533">
                  <c:v>45.178434972799998</c:v>
                </c:pt>
                <c:pt idx="534">
                  <c:v>45.986641894599998</c:v>
                </c:pt>
                <c:pt idx="535">
                  <c:v>45.252729510999998</c:v>
                </c:pt>
                <c:pt idx="536">
                  <c:v>46.249879501300001</c:v>
                </c:pt>
                <c:pt idx="537">
                  <c:v>44.994605463100001</c:v>
                </c:pt>
                <c:pt idx="538">
                  <c:v>45.285675790799999</c:v>
                </c:pt>
                <c:pt idx="539">
                  <c:v>46.193242708900002</c:v>
                </c:pt>
                <c:pt idx="540">
                  <c:v>45.448371455</c:v>
                </c:pt>
                <c:pt idx="541">
                  <c:v>44.624862543900001</c:v>
                </c:pt>
                <c:pt idx="542">
                  <c:v>47.239372207000002</c:v>
                </c:pt>
                <c:pt idx="543">
                  <c:v>46.499908455000003</c:v>
                </c:pt>
                <c:pt idx="544">
                  <c:v>47.590451482600002</c:v>
                </c:pt>
                <c:pt idx="545">
                  <c:v>47.754386881899997</c:v>
                </c:pt>
                <c:pt idx="546">
                  <c:v>46.643987513600003</c:v>
                </c:pt>
                <c:pt idx="547">
                  <c:v>47.481247252700001</c:v>
                </c:pt>
                <c:pt idx="548">
                  <c:v>44.339194845999998</c:v>
                </c:pt>
                <c:pt idx="549">
                  <c:v>42.703773812500003</c:v>
                </c:pt>
                <c:pt idx="550">
                  <c:v>46.0877966352</c:v>
                </c:pt>
                <c:pt idx="551">
                  <c:v>45.8584800788</c:v>
                </c:pt>
                <c:pt idx="552">
                  <c:v>45.052407689699997</c:v>
                </c:pt>
                <c:pt idx="553">
                  <c:v>42.357184288600003</c:v>
                </c:pt>
                <c:pt idx="554">
                  <c:v>42.041937361099997</c:v>
                </c:pt>
                <c:pt idx="555">
                  <c:v>44.894864211300003</c:v>
                </c:pt>
                <c:pt idx="556">
                  <c:v>45.605256532799999</c:v>
                </c:pt>
                <c:pt idx="557">
                  <c:v>45.8614038284</c:v>
                </c:pt>
                <c:pt idx="558">
                  <c:v>45.347507733900002</c:v>
                </c:pt>
                <c:pt idx="559">
                  <c:v>47.263369511000001</c:v>
                </c:pt>
                <c:pt idx="560">
                  <c:v>47.302649889400001</c:v>
                </c:pt>
                <c:pt idx="561">
                  <c:v>47.553918107800001</c:v>
                </c:pt>
                <c:pt idx="562">
                  <c:v>46.633612128599999</c:v>
                </c:pt>
                <c:pt idx="563">
                  <c:v>47.304157849299997</c:v>
                </c:pt>
                <c:pt idx="564">
                  <c:v>48.436069926800002</c:v>
                </c:pt>
                <c:pt idx="565">
                  <c:v>49.605081822199999</c:v>
                </c:pt>
                <c:pt idx="566">
                  <c:v>50.981296967200002</c:v>
                </c:pt>
                <c:pt idx="567">
                  <c:v>51.524344802400002</c:v>
                </c:pt>
                <c:pt idx="568">
                  <c:v>52.287259376599998</c:v>
                </c:pt>
                <c:pt idx="569">
                  <c:v>53.393369724000003</c:v>
                </c:pt>
                <c:pt idx="570">
                  <c:v>53.598800783400002</c:v>
                </c:pt>
                <c:pt idx="571">
                  <c:v>54.881550518799997</c:v>
                </c:pt>
                <c:pt idx="572">
                  <c:v>54.958833159699999</c:v>
                </c:pt>
                <c:pt idx="573">
                  <c:v>56.192342054999997</c:v>
                </c:pt>
                <c:pt idx="574">
                  <c:v>57.254291424199998</c:v>
                </c:pt>
                <c:pt idx="575">
                  <c:v>58.494850862</c:v>
                </c:pt>
                <c:pt idx="576">
                  <c:v>59.285905240600002</c:v>
                </c:pt>
                <c:pt idx="577">
                  <c:v>62.416213196800001</c:v>
                </c:pt>
                <c:pt idx="578">
                  <c:v>59.830466635599997</c:v>
                </c:pt>
                <c:pt idx="579">
                  <c:v>58.526375297900003</c:v>
                </c:pt>
                <c:pt idx="580">
                  <c:v>59.198912018999998</c:v>
                </c:pt>
                <c:pt idx="581">
                  <c:v>59.569877904599998</c:v>
                </c:pt>
                <c:pt idx="582">
                  <c:v>59.541462417600002</c:v>
                </c:pt>
                <c:pt idx="583">
                  <c:v>61.401153369299998</c:v>
                </c:pt>
                <c:pt idx="584">
                  <c:v>62.1608603719</c:v>
                </c:pt>
                <c:pt idx="585">
                  <c:v>62.506980558499997</c:v>
                </c:pt>
                <c:pt idx="586">
                  <c:v>57.917224965800003</c:v>
                </c:pt>
                <c:pt idx="587">
                  <c:v>58.575159376800002</c:v>
                </c:pt>
                <c:pt idx="588">
                  <c:v>54.121222058299999</c:v>
                </c:pt>
                <c:pt idx="589">
                  <c:v>58.332166333899998</c:v>
                </c:pt>
                <c:pt idx="590">
                  <c:v>60.086204594900003</c:v>
                </c:pt>
                <c:pt idx="591">
                  <c:v>60.875405118700002</c:v>
                </c:pt>
                <c:pt idx="592">
                  <c:v>63.034005083700002</c:v>
                </c:pt>
                <c:pt idx="593">
                  <c:v>59.396888894600004</c:v>
                </c:pt>
                <c:pt idx="594">
                  <c:v>63.3108408298</c:v>
                </c:pt>
                <c:pt idx="595">
                  <c:v>63.6244413553</c:v>
                </c:pt>
                <c:pt idx="596">
                  <c:v>62.323032890900002</c:v>
                </c:pt>
                <c:pt idx="597">
                  <c:v>63.649327328399998</c:v>
                </c:pt>
                <c:pt idx="598">
                  <c:v>65.269042592700004</c:v>
                </c:pt>
                <c:pt idx="599">
                  <c:v>67.0867959829</c:v>
                </c:pt>
                <c:pt idx="600">
                  <c:v>69.096598498899994</c:v>
                </c:pt>
                <c:pt idx="601">
                  <c:v>68.676030955200005</c:v>
                </c:pt>
                <c:pt idx="602">
                  <c:v>62.871172441399999</c:v>
                </c:pt>
                <c:pt idx="603">
                  <c:v>54.550629502699998</c:v>
                </c:pt>
                <c:pt idx="604">
                  <c:v>60.509972306100003</c:v>
                </c:pt>
                <c:pt idx="605">
                  <c:v>63.4330979235</c:v>
                </c:pt>
                <c:pt idx="606">
                  <c:v>65.110969987399997</c:v>
                </c:pt>
                <c:pt idx="607">
                  <c:v>68.225967101600006</c:v>
                </c:pt>
                <c:pt idx="608">
                  <c:v>72.784442002000006</c:v>
                </c:pt>
                <c:pt idx="609">
                  <c:v>70.273442002600007</c:v>
                </c:pt>
                <c:pt idx="610">
                  <c:v>68.1178030377</c:v>
                </c:pt>
                <c:pt idx="611">
                  <c:v>76.8274486416</c:v>
                </c:pt>
                <c:pt idx="612">
                  <c:v>80.084679939899999</c:v>
                </c:pt>
                <c:pt idx="613">
                  <c:v>79.288744397499997</c:v>
                </c:pt>
                <c:pt idx="614">
                  <c:v>81.320468393900001</c:v>
                </c:pt>
                <c:pt idx="615">
                  <c:v>84.026171931099995</c:v>
                </c:pt>
                <c:pt idx="616">
                  <c:v>87.936759568499994</c:v>
                </c:pt>
                <c:pt idx="617">
                  <c:v>89.203527405399996</c:v>
                </c:pt>
                <c:pt idx="618">
                  <c:v>90.533272417299997</c:v>
                </c:pt>
                <c:pt idx="619">
                  <c:v>92.1547952369</c:v>
                </c:pt>
                <c:pt idx="620">
                  <c:v>94.448376799800002</c:v>
                </c:pt>
                <c:pt idx="621">
                  <c:v>90.526829712400001</c:v>
                </c:pt>
                <c:pt idx="622">
                  <c:v>95.654315425500002</c:v>
                </c:pt>
                <c:pt idx="623">
                  <c:v>93.558246065600002</c:v>
                </c:pt>
                <c:pt idx="624">
                  <c:v>97.5569430539</c:v>
                </c:pt>
                <c:pt idx="625">
                  <c:v>92.395116732299996</c:v>
                </c:pt>
                <c:pt idx="626">
                  <c:v>90.058331831499999</c:v>
                </c:pt>
                <c:pt idx="627">
                  <c:v>92.529835133999995</c:v>
                </c:pt>
                <c:pt idx="628">
                  <c:v>84.843072494699996</c:v>
                </c:pt>
                <c:pt idx="629">
                  <c:v>84.9073288453</c:v>
                </c:pt>
                <c:pt idx="630">
                  <c:v>77.552486435399999</c:v>
                </c:pt>
                <c:pt idx="631">
                  <c:v>83.709867689600003</c:v>
                </c:pt>
                <c:pt idx="632">
                  <c:v>80.210141814500005</c:v>
                </c:pt>
                <c:pt idx="633">
                  <c:v>72.753815068500003</c:v>
                </c:pt>
                <c:pt idx="634">
                  <c:v>77.978479391600004</c:v>
                </c:pt>
                <c:pt idx="635">
                  <c:v>83.400356376100007</c:v>
                </c:pt>
                <c:pt idx="636">
                  <c:v>79.858568338400005</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A8D0-47F4-BEB3-CAA0AEA69A5D}"/>
            </c:ext>
          </c:extLst>
        </c:ser>
        <c:dLbls>
          <c:showLegendKey val="0"/>
          <c:showVal val="0"/>
          <c:showCatName val="0"/>
          <c:showSerName val="0"/>
          <c:showPercent val="0"/>
          <c:showBubbleSize val="0"/>
        </c:dLbls>
        <c:marker val="1"/>
        <c:smooth val="0"/>
        <c:axId val="254059264"/>
        <c:axId val="254060800"/>
      </c:lineChart>
      <c:dateAx>
        <c:axId val="254059264"/>
        <c:scaling>
          <c:orientation val="minMax"/>
          <c:min val="25569"/>
        </c:scaling>
        <c:delete val="0"/>
        <c:axPos val="b"/>
        <c:numFmt formatCode="yyyy" sourceLinked="0"/>
        <c:majorTickMark val="none"/>
        <c:minorTickMark val="none"/>
        <c:tickLblPos val="none"/>
        <c:spPr>
          <a:ln>
            <a:solidFill>
              <a:schemeClr val="bg1">
                <a:lumMod val="50000"/>
              </a:schemeClr>
            </a:solidFill>
          </a:ln>
        </c:spPr>
        <c:txPr>
          <a:bodyPr/>
          <a:lstStyle/>
          <a:p>
            <a:pPr>
              <a:defRPr sz="900" smtId="4294967295"/>
            </a:pPr>
            <a:endParaRPr lang="en-US"/>
          </a:p>
        </c:txPr>
        <c:crossAx val="254060800"/>
        <c:crossesAt val="1"/>
        <c:auto val="0"/>
        <c:lblOffset val="100"/>
        <c:baseTimeUnit val="months"/>
        <c:majorUnit val="1"/>
        <c:majorTimeUnit val="years"/>
      </c:dateAx>
      <c:valAx>
        <c:axId val="254060800"/>
        <c:scaling>
          <c:logBase val="10"/>
          <c:orientation val="minMax"/>
          <c:min val="0.1"/>
        </c:scaling>
        <c:delete val="0"/>
        <c:axPos val="l"/>
        <c:numFmt formatCode="&quot;$&quot;#,##0" sourceLinked="0"/>
        <c:majorTickMark val="none"/>
        <c:minorTickMark val="none"/>
        <c:tickLblPos val="nextTo"/>
        <c:spPr>
          <a:ln>
            <a:solidFill>
              <a:schemeClr val="bg1">
                <a:lumMod val="50000"/>
              </a:schemeClr>
            </a:solidFill>
          </a:ln>
        </c:spPr>
        <c:txPr>
          <a:bodyPr/>
          <a:lstStyle/>
          <a:p>
            <a:pPr>
              <a:defRPr sz="900" smtId="4294967295">
                <a:solidFill>
                  <a:schemeClr val="tx1"/>
                </a:solidFill>
              </a:defRPr>
            </a:pPr>
            <a:endParaRPr lang="en-US"/>
          </a:p>
        </c:txPr>
        <c:crossAx val="254059264"/>
        <c:crosses val="autoZero"/>
        <c:crossBetween val="between"/>
        <c:majorUnit val="10"/>
      </c:valAx>
      <c:valAx>
        <c:axId val="254062592"/>
        <c:scaling>
          <c:orientation val="minMax"/>
          <c:max val="2"/>
          <c:min val="-1"/>
        </c:scaling>
        <c:delete val="0"/>
        <c:axPos val="r"/>
        <c:numFmt formatCode="General" sourceLinked="1"/>
        <c:majorTickMark val="none"/>
        <c:minorTickMark val="none"/>
        <c:tickLblPos val="none"/>
        <c:spPr>
          <a:ln>
            <a:noFill/>
          </a:ln>
        </c:spPr>
        <c:txPr>
          <a:bodyPr/>
          <a:lstStyle/>
          <a:p>
            <a:pPr>
              <a:defRPr sz="700" smtId="4294967295">
                <a:solidFill>
                  <a:schemeClr val="bg1"/>
                </a:solidFill>
              </a:defRPr>
            </a:pPr>
            <a:endParaRPr lang="en-US"/>
          </a:p>
        </c:txPr>
        <c:crossAx val="254064128"/>
        <c:crosses val="max"/>
        <c:crossBetween val="between"/>
      </c:valAx>
      <c:dateAx>
        <c:axId val="254064128"/>
        <c:scaling>
          <c:orientation val="minMax"/>
        </c:scaling>
        <c:delete val="1"/>
        <c:axPos val="b"/>
        <c:numFmt formatCode="m/d/yy;@" sourceLinked="1"/>
        <c:majorTickMark val="out"/>
        <c:minorTickMark val="none"/>
        <c:tickLblPos val="nextTo"/>
        <c:crossAx val="254062592"/>
        <c:crosses val="autoZero"/>
        <c:auto val="0"/>
        <c:lblOffset val="100"/>
        <c:baseTimeUnit val="months"/>
      </c:dateAx>
    </c:plotArea>
    <c:plotVisOnly val="1"/>
    <c:dispBlanksAs val="gap"/>
    <c:showDLblsOverMax val="0"/>
  </c:chart>
  <c:txPr>
    <a:bodyPr/>
    <a:lstStyle/>
    <a:p>
      <a:pPr>
        <a:defRPr sz="1800" smtId="4294967295"/>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211967289447784E-2"/>
          <c:y val="5.3996454924345016E-2"/>
          <c:w val="0.89101600646972656"/>
          <c:h val="0.88353818655014038"/>
        </c:manualLayout>
      </c:layout>
      <c:lineChart>
        <c:grouping val="standard"/>
        <c:varyColors val="0"/>
        <c:ser>
          <c:idx val="0"/>
          <c:order val="0"/>
          <c:tx>
            <c:strRef>
              <c:f>Sheet1!$B$1</c:f>
              <c:strCache>
                <c:ptCount val="1"/>
                <c:pt idx="0">
                  <c:v>S&amp;P/ASX 300 Index (Total Return)</c:v>
                </c:pt>
              </c:strCache>
            </c:strRef>
          </c:tx>
          <c:marker>
            <c:symbol val="none"/>
          </c:marker>
          <c:cat>
            <c:numRef>
              <c:f>Sheet1!$A$2:$A$401</c:f>
              <c:numCache>
                <c:formatCode>m/d/yyyy</c:formatCode>
                <c:ptCount val="400"/>
                <c:pt idx="0">
                  <c:v>32781</c:v>
                </c:pt>
                <c:pt idx="1">
                  <c:v>32812</c:v>
                </c:pt>
                <c:pt idx="2">
                  <c:v>32842</c:v>
                </c:pt>
                <c:pt idx="3">
                  <c:v>32873</c:v>
                </c:pt>
                <c:pt idx="4">
                  <c:v>32904</c:v>
                </c:pt>
                <c:pt idx="5">
                  <c:v>32932</c:v>
                </c:pt>
                <c:pt idx="6">
                  <c:v>32963</c:v>
                </c:pt>
                <c:pt idx="7">
                  <c:v>32993</c:v>
                </c:pt>
                <c:pt idx="8">
                  <c:v>33024</c:v>
                </c:pt>
                <c:pt idx="9">
                  <c:v>33054</c:v>
                </c:pt>
                <c:pt idx="10">
                  <c:v>33085</c:v>
                </c:pt>
                <c:pt idx="11">
                  <c:v>33116</c:v>
                </c:pt>
                <c:pt idx="12">
                  <c:v>33146</c:v>
                </c:pt>
                <c:pt idx="13">
                  <c:v>33177</c:v>
                </c:pt>
                <c:pt idx="14">
                  <c:v>33207</c:v>
                </c:pt>
                <c:pt idx="15">
                  <c:v>33238</c:v>
                </c:pt>
                <c:pt idx="16">
                  <c:v>33269</c:v>
                </c:pt>
                <c:pt idx="17">
                  <c:v>33297</c:v>
                </c:pt>
                <c:pt idx="18">
                  <c:v>33328</c:v>
                </c:pt>
                <c:pt idx="19">
                  <c:v>33358</c:v>
                </c:pt>
                <c:pt idx="20">
                  <c:v>33389</c:v>
                </c:pt>
                <c:pt idx="21">
                  <c:v>33419</c:v>
                </c:pt>
                <c:pt idx="22">
                  <c:v>33450</c:v>
                </c:pt>
                <c:pt idx="23">
                  <c:v>33481</c:v>
                </c:pt>
                <c:pt idx="24">
                  <c:v>33511</c:v>
                </c:pt>
                <c:pt idx="25">
                  <c:v>33542</c:v>
                </c:pt>
                <c:pt idx="26">
                  <c:v>33572</c:v>
                </c:pt>
                <c:pt idx="27">
                  <c:v>33603</c:v>
                </c:pt>
                <c:pt idx="28">
                  <c:v>33634</c:v>
                </c:pt>
                <c:pt idx="29">
                  <c:v>33663</c:v>
                </c:pt>
                <c:pt idx="30">
                  <c:v>33694</c:v>
                </c:pt>
                <c:pt idx="31">
                  <c:v>33724</c:v>
                </c:pt>
                <c:pt idx="32">
                  <c:v>33755</c:v>
                </c:pt>
                <c:pt idx="33">
                  <c:v>33785</c:v>
                </c:pt>
                <c:pt idx="34">
                  <c:v>33816</c:v>
                </c:pt>
                <c:pt idx="35">
                  <c:v>33847</c:v>
                </c:pt>
                <c:pt idx="36">
                  <c:v>33877</c:v>
                </c:pt>
                <c:pt idx="37">
                  <c:v>33908</c:v>
                </c:pt>
                <c:pt idx="38">
                  <c:v>33938</c:v>
                </c:pt>
                <c:pt idx="39">
                  <c:v>33969</c:v>
                </c:pt>
                <c:pt idx="40">
                  <c:v>34000</c:v>
                </c:pt>
                <c:pt idx="41">
                  <c:v>34028</c:v>
                </c:pt>
                <c:pt idx="42">
                  <c:v>34059</c:v>
                </c:pt>
                <c:pt idx="43">
                  <c:v>34089</c:v>
                </c:pt>
                <c:pt idx="44">
                  <c:v>34120</c:v>
                </c:pt>
                <c:pt idx="45">
                  <c:v>34150</c:v>
                </c:pt>
                <c:pt idx="46">
                  <c:v>34181</c:v>
                </c:pt>
                <c:pt idx="47">
                  <c:v>34212</c:v>
                </c:pt>
                <c:pt idx="48">
                  <c:v>34242</c:v>
                </c:pt>
                <c:pt idx="49">
                  <c:v>34273</c:v>
                </c:pt>
                <c:pt idx="50">
                  <c:v>34303</c:v>
                </c:pt>
                <c:pt idx="51">
                  <c:v>34334</c:v>
                </c:pt>
                <c:pt idx="52">
                  <c:v>34365</c:v>
                </c:pt>
                <c:pt idx="53">
                  <c:v>34393</c:v>
                </c:pt>
                <c:pt idx="54">
                  <c:v>34424</c:v>
                </c:pt>
                <c:pt idx="55">
                  <c:v>34454</c:v>
                </c:pt>
                <c:pt idx="56">
                  <c:v>34485</c:v>
                </c:pt>
                <c:pt idx="57">
                  <c:v>34515</c:v>
                </c:pt>
                <c:pt idx="58">
                  <c:v>34546</c:v>
                </c:pt>
                <c:pt idx="59">
                  <c:v>34577</c:v>
                </c:pt>
                <c:pt idx="60">
                  <c:v>34607</c:v>
                </c:pt>
                <c:pt idx="61">
                  <c:v>34638</c:v>
                </c:pt>
                <c:pt idx="62">
                  <c:v>34668</c:v>
                </c:pt>
                <c:pt idx="63">
                  <c:v>34699</c:v>
                </c:pt>
                <c:pt idx="64">
                  <c:v>34730</c:v>
                </c:pt>
                <c:pt idx="65">
                  <c:v>34758</c:v>
                </c:pt>
                <c:pt idx="66">
                  <c:v>34789</c:v>
                </c:pt>
                <c:pt idx="67">
                  <c:v>34819</c:v>
                </c:pt>
                <c:pt idx="68">
                  <c:v>34850</c:v>
                </c:pt>
                <c:pt idx="69">
                  <c:v>34880</c:v>
                </c:pt>
                <c:pt idx="70">
                  <c:v>34911</c:v>
                </c:pt>
                <c:pt idx="71">
                  <c:v>34942</c:v>
                </c:pt>
                <c:pt idx="72">
                  <c:v>34972</c:v>
                </c:pt>
                <c:pt idx="73">
                  <c:v>35003</c:v>
                </c:pt>
                <c:pt idx="74">
                  <c:v>35033</c:v>
                </c:pt>
                <c:pt idx="75">
                  <c:v>35064</c:v>
                </c:pt>
                <c:pt idx="76">
                  <c:v>35095</c:v>
                </c:pt>
                <c:pt idx="77">
                  <c:v>35124</c:v>
                </c:pt>
                <c:pt idx="78">
                  <c:v>35155</c:v>
                </c:pt>
                <c:pt idx="79">
                  <c:v>35185</c:v>
                </c:pt>
                <c:pt idx="80">
                  <c:v>35216</c:v>
                </c:pt>
                <c:pt idx="81">
                  <c:v>35246</c:v>
                </c:pt>
                <c:pt idx="82">
                  <c:v>35277</c:v>
                </c:pt>
                <c:pt idx="83">
                  <c:v>35308</c:v>
                </c:pt>
                <c:pt idx="84">
                  <c:v>35338</c:v>
                </c:pt>
                <c:pt idx="85">
                  <c:v>35369</c:v>
                </c:pt>
                <c:pt idx="86">
                  <c:v>35399</c:v>
                </c:pt>
                <c:pt idx="87">
                  <c:v>35430</c:v>
                </c:pt>
                <c:pt idx="88">
                  <c:v>35461</c:v>
                </c:pt>
                <c:pt idx="89">
                  <c:v>35489</c:v>
                </c:pt>
                <c:pt idx="90">
                  <c:v>35520</c:v>
                </c:pt>
                <c:pt idx="91">
                  <c:v>35550</c:v>
                </c:pt>
                <c:pt idx="92">
                  <c:v>35581</c:v>
                </c:pt>
                <c:pt idx="93">
                  <c:v>35611</c:v>
                </c:pt>
                <c:pt idx="94">
                  <c:v>35642</c:v>
                </c:pt>
                <c:pt idx="95">
                  <c:v>35673</c:v>
                </c:pt>
                <c:pt idx="96">
                  <c:v>35703</c:v>
                </c:pt>
                <c:pt idx="97">
                  <c:v>35734</c:v>
                </c:pt>
                <c:pt idx="98">
                  <c:v>35764</c:v>
                </c:pt>
                <c:pt idx="99">
                  <c:v>35795</c:v>
                </c:pt>
                <c:pt idx="100">
                  <c:v>35826</c:v>
                </c:pt>
                <c:pt idx="101">
                  <c:v>35854</c:v>
                </c:pt>
                <c:pt idx="102">
                  <c:v>35885</c:v>
                </c:pt>
                <c:pt idx="103">
                  <c:v>35915</c:v>
                </c:pt>
                <c:pt idx="104">
                  <c:v>35946</c:v>
                </c:pt>
                <c:pt idx="105">
                  <c:v>35976</c:v>
                </c:pt>
                <c:pt idx="106">
                  <c:v>36007</c:v>
                </c:pt>
                <c:pt idx="107">
                  <c:v>36038</c:v>
                </c:pt>
                <c:pt idx="108">
                  <c:v>36068</c:v>
                </c:pt>
                <c:pt idx="109">
                  <c:v>36099</c:v>
                </c:pt>
                <c:pt idx="110">
                  <c:v>36129</c:v>
                </c:pt>
                <c:pt idx="111">
                  <c:v>36160</c:v>
                </c:pt>
                <c:pt idx="112">
                  <c:v>36191</c:v>
                </c:pt>
                <c:pt idx="113">
                  <c:v>36219</c:v>
                </c:pt>
                <c:pt idx="114">
                  <c:v>36250</c:v>
                </c:pt>
                <c:pt idx="115">
                  <c:v>36280</c:v>
                </c:pt>
                <c:pt idx="116">
                  <c:v>36311</c:v>
                </c:pt>
                <c:pt idx="117">
                  <c:v>36341</c:v>
                </c:pt>
                <c:pt idx="118">
                  <c:v>36372</c:v>
                </c:pt>
                <c:pt idx="119">
                  <c:v>36403</c:v>
                </c:pt>
                <c:pt idx="120">
                  <c:v>36433</c:v>
                </c:pt>
                <c:pt idx="121">
                  <c:v>36464</c:v>
                </c:pt>
                <c:pt idx="122">
                  <c:v>36494</c:v>
                </c:pt>
                <c:pt idx="123">
                  <c:v>36525</c:v>
                </c:pt>
                <c:pt idx="124">
                  <c:v>36556</c:v>
                </c:pt>
                <c:pt idx="125">
                  <c:v>36585</c:v>
                </c:pt>
                <c:pt idx="126">
                  <c:v>36616</c:v>
                </c:pt>
                <c:pt idx="127">
                  <c:v>36646</c:v>
                </c:pt>
                <c:pt idx="128">
                  <c:v>36677</c:v>
                </c:pt>
                <c:pt idx="129">
                  <c:v>36707</c:v>
                </c:pt>
                <c:pt idx="130">
                  <c:v>36738</c:v>
                </c:pt>
                <c:pt idx="131">
                  <c:v>36769</c:v>
                </c:pt>
                <c:pt idx="132">
                  <c:v>36799</c:v>
                </c:pt>
                <c:pt idx="133">
                  <c:v>36830</c:v>
                </c:pt>
                <c:pt idx="134">
                  <c:v>36860</c:v>
                </c:pt>
                <c:pt idx="135">
                  <c:v>36891</c:v>
                </c:pt>
                <c:pt idx="136">
                  <c:v>36922</c:v>
                </c:pt>
                <c:pt idx="137">
                  <c:v>36950</c:v>
                </c:pt>
                <c:pt idx="138">
                  <c:v>36981</c:v>
                </c:pt>
                <c:pt idx="139">
                  <c:v>37011</c:v>
                </c:pt>
                <c:pt idx="140">
                  <c:v>37042</c:v>
                </c:pt>
                <c:pt idx="141">
                  <c:v>37072</c:v>
                </c:pt>
                <c:pt idx="142">
                  <c:v>37103</c:v>
                </c:pt>
                <c:pt idx="143">
                  <c:v>37134</c:v>
                </c:pt>
                <c:pt idx="144">
                  <c:v>37164</c:v>
                </c:pt>
                <c:pt idx="145">
                  <c:v>37195</c:v>
                </c:pt>
                <c:pt idx="146">
                  <c:v>37225</c:v>
                </c:pt>
                <c:pt idx="147">
                  <c:v>37256</c:v>
                </c:pt>
                <c:pt idx="148">
                  <c:v>37287</c:v>
                </c:pt>
                <c:pt idx="149">
                  <c:v>37315</c:v>
                </c:pt>
                <c:pt idx="150">
                  <c:v>37346</c:v>
                </c:pt>
                <c:pt idx="151">
                  <c:v>37376</c:v>
                </c:pt>
                <c:pt idx="152">
                  <c:v>37407</c:v>
                </c:pt>
                <c:pt idx="153">
                  <c:v>37437</c:v>
                </c:pt>
                <c:pt idx="154">
                  <c:v>37468</c:v>
                </c:pt>
                <c:pt idx="155">
                  <c:v>37499</c:v>
                </c:pt>
                <c:pt idx="156">
                  <c:v>37529</c:v>
                </c:pt>
                <c:pt idx="157">
                  <c:v>37560</c:v>
                </c:pt>
                <c:pt idx="158">
                  <c:v>37590</c:v>
                </c:pt>
                <c:pt idx="159">
                  <c:v>37621</c:v>
                </c:pt>
                <c:pt idx="160">
                  <c:v>37652</c:v>
                </c:pt>
                <c:pt idx="161">
                  <c:v>37680</c:v>
                </c:pt>
                <c:pt idx="162">
                  <c:v>37711</c:v>
                </c:pt>
                <c:pt idx="163">
                  <c:v>37741</c:v>
                </c:pt>
                <c:pt idx="164">
                  <c:v>37772</c:v>
                </c:pt>
                <c:pt idx="165">
                  <c:v>37802</c:v>
                </c:pt>
                <c:pt idx="166">
                  <c:v>37833</c:v>
                </c:pt>
                <c:pt idx="167">
                  <c:v>37864</c:v>
                </c:pt>
                <c:pt idx="168">
                  <c:v>37894</c:v>
                </c:pt>
                <c:pt idx="169">
                  <c:v>37925</c:v>
                </c:pt>
                <c:pt idx="170">
                  <c:v>37955</c:v>
                </c:pt>
                <c:pt idx="171">
                  <c:v>37986</c:v>
                </c:pt>
                <c:pt idx="172">
                  <c:v>38017</c:v>
                </c:pt>
                <c:pt idx="173">
                  <c:v>38046</c:v>
                </c:pt>
                <c:pt idx="174">
                  <c:v>38077</c:v>
                </c:pt>
                <c:pt idx="175">
                  <c:v>38107</c:v>
                </c:pt>
                <c:pt idx="176">
                  <c:v>38138</c:v>
                </c:pt>
                <c:pt idx="177">
                  <c:v>38168</c:v>
                </c:pt>
                <c:pt idx="178">
                  <c:v>38199</c:v>
                </c:pt>
                <c:pt idx="179">
                  <c:v>38230</c:v>
                </c:pt>
                <c:pt idx="180">
                  <c:v>38260</c:v>
                </c:pt>
                <c:pt idx="181">
                  <c:v>38291</c:v>
                </c:pt>
                <c:pt idx="182">
                  <c:v>38321</c:v>
                </c:pt>
                <c:pt idx="183">
                  <c:v>38352</c:v>
                </c:pt>
                <c:pt idx="184">
                  <c:v>38383</c:v>
                </c:pt>
                <c:pt idx="185">
                  <c:v>38411</c:v>
                </c:pt>
                <c:pt idx="186">
                  <c:v>38442</c:v>
                </c:pt>
                <c:pt idx="187">
                  <c:v>38472</c:v>
                </c:pt>
                <c:pt idx="188">
                  <c:v>38503</c:v>
                </c:pt>
                <c:pt idx="189">
                  <c:v>38533</c:v>
                </c:pt>
                <c:pt idx="190">
                  <c:v>38564</c:v>
                </c:pt>
                <c:pt idx="191">
                  <c:v>38595</c:v>
                </c:pt>
                <c:pt idx="192">
                  <c:v>38625</c:v>
                </c:pt>
                <c:pt idx="193">
                  <c:v>38656</c:v>
                </c:pt>
                <c:pt idx="194">
                  <c:v>38686</c:v>
                </c:pt>
                <c:pt idx="195">
                  <c:v>38717</c:v>
                </c:pt>
                <c:pt idx="196">
                  <c:v>38748</c:v>
                </c:pt>
                <c:pt idx="197">
                  <c:v>38776</c:v>
                </c:pt>
                <c:pt idx="198">
                  <c:v>38807</c:v>
                </c:pt>
                <c:pt idx="199">
                  <c:v>38837</c:v>
                </c:pt>
                <c:pt idx="200">
                  <c:v>38868</c:v>
                </c:pt>
                <c:pt idx="201">
                  <c:v>38898</c:v>
                </c:pt>
                <c:pt idx="202">
                  <c:v>38929</c:v>
                </c:pt>
                <c:pt idx="203">
                  <c:v>38960</c:v>
                </c:pt>
                <c:pt idx="204">
                  <c:v>38990</c:v>
                </c:pt>
                <c:pt idx="205">
                  <c:v>39021</c:v>
                </c:pt>
                <c:pt idx="206">
                  <c:v>39051</c:v>
                </c:pt>
                <c:pt idx="207">
                  <c:v>39082</c:v>
                </c:pt>
                <c:pt idx="208">
                  <c:v>39113</c:v>
                </c:pt>
                <c:pt idx="209">
                  <c:v>39141</c:v>
                </c:pt>
                <c:pt idx="210">
                  <c:v>39172</c:v>
                </c:pt>
                <c:pt idx="211">
                  <c:v>39202</c:v>
                </c:pt>
                <c:pt idx="212">
                  <c:v>39233</c:v>
                </c:pt>
                <c:pt idx="213">
                  <c:v>39263</c:v>
                </c:pt>
                <c:pt idx="214">
                  <c:v>39294</c:v>
                </c:pt>
                <c:pt idx="215">
                  <c:v>39325</c:v>
                </c:pt>
                <c:pt idx="216">
                  <c:v>39355</c:v>
                </c:pt>
                <c:pt idx="217">
                  <c:v>39386</c:v>
                </c:pt>
                <c:pt idx="218">
                  <c:v>39416</c:v>
                </c:pt>
                <c:pt idx="219">
                  <c:v>39447</c:v>
                </c:pt>
                <c:pt idx="220">
                  <c:v>39478</c:v>
                </c:pt>
                <c:pt idx="221">
                  <c:v>39507</c:v>
                </c:pt>
                <c:pt idx="222">
                  <c:v>39538</c:v>
                </c:pt>
                <c:pt idx="223">
                  <c:v>39568</c:v>
                </c:pt>
                <c:pt idx="224">
                  <c:v>39599</c:v>
                </c:pt>
                <c:pt idx="225">
                  <c:v>39629</c:v>
                </c:pt>
                <c:pt idx="226">
                  <c:v>39660</c:v>
                </c:pt>
                <c:pt idx="227">
                  <c:v>39691</c:v>
                </c:pt>
                <c:pt idx="228">
                  <c:v>39721</c:v>
                </c:pt>
                <c:pt idx="229">
                  <c:v>39752</c:v>
                </c:pt>
                <c:pt idx="230">
                  <c:v>39782</c:v>
                </c:pt>
                <c:pt idx="231">
                  <c:v>39813</c:v>
                </c:pt>
                <c:pt idx="232">
                  <c:v>39844</c:v>
                </c:pt>
                <c:pt idx="233">
                  <c:v>39872</c:v>
                </c:pt>
                <c:pt idx="234">
                  <c:v>39903</c:v>
                </c:pt>
                <c:pt idx="235">
                  <c:v>39933</c:v>
                </c:pt>
                <c:pt idx="236">
                  <c:v>39964</c:v>
                </c:pt>
                <c:pt idx="237">
                  <c:v>39994</c:v>
                </c:pt>
                <c:pt idx="238">
                  <c:v>40025</c:v>
                </c:pt>
                <c:pt idx="239">
                  <c:v>40056</c:v>
                </c:pt>
                <c:pt idx="240">
                  <c:v>40086</c:v>
                </c:pt>
                <c:pt idx="241">
                  <c:v>40117</c:v>
                </c:pt>
                <c:pt idx="242">
                  <c:v>40147</c:v>
                </c:pt>
                <c:pt idx="243">
                  <c:v>40178</c:v>
                </c:pt>
                <c:pt idx="244">
                  <c:v>40209</c:v>
                </c:pt>
                <c:pt idx="245">
                  <c:v>40237</c:v>
                </c:pt>
                <c:pt idx="246">
                  <c:v>40268</c:v>
                </c:pt>
                <c:pt idx="247">
                  <c:v>40298</c:v>
                </c:pt>
                <c:pt idx="248">
                  <c:v>40329</c:v>
                </c:pt>
                <c:pt idx="249">
                  <c:v>40359</c:v>
                </c:pt>
                <c:pt idx="250">
                  <c:v>40390</c:v>
                </c:pt>
                <c:pt idx="251">
                  <c:v>40421</c:v>
                </c:pt>
                <c:pt idx="252">
                  <c:v>40451</c:v>
                </c:pt>
                <c:pt idx="253">
                  <c:v>40482</c:v>
                </c:pt>
                <c:pt idx="254">
                  <c:v>40512</c:v>
                </c:pt>
                <c:pt idx="255">
                  <c:v>40543</c:v>
                </c:pt>
                <c:pt idx="256">
                  <c:v>40574</c:v>
                </c:pt>
                <c:pt idx="257">
                  <c:v>40602</c:v>
                </c:pt>
                <c:pt idx="258">
                  <c:v>40633</c:v>
                </c:pt>
                <c:pt idx="259">
                  <c:v>40663</c:v>
                </c:pt>
                <c:pt idx="260">
                  <c:v>40694</c:v>
                </c:pt>
                <c:pt idx="261">
                  <c:v>40724</c:v>
                </c:pt>
                <c:pt idx="262">
                  <c:v>40755</c:v>
                </c:pt>
                <c:pt idx="263">
                  <c:v>40786</c:v>
                </c:pt>
                <c:pt idx="264">
                  <c:v>40816</c:v>
                </c:pt>
                <c:pt idx="265">
                  <c:v>40847</c:v>
                </c:pt>
                <c:pt idx="266">
                  <c:v>40877</c:v>
                </c:pt>
                <c:pt idx="267">
                  <c:v>40908</c:v>
                </c:pt>
                <c:pt idx="268">
                  <c:v>40939</c:v>
                </c:pt>
                <c:pt idx="269">
                  <c:v>40968</c:v>
                </c:pt>
                <c:pt idx="270">
                  <c:v>40999</c:v>
                </c:pt>
                <c:pt idx="271">
                  <c:v>41029</c:v>
                </c:pt>
                <c:pt idx="272">
                  <c:v>41060</c:v>
                </c:pt>
                <c:pt idx="273">
                  <c:v>41090</c:v>
                </c:pt>
                <c:pt idx="274">
                  <c:v>41121</c:v>
                </c:pt>
                <c:pt idx="275">
                  <c:v>41152</c:v>
                </c:pt>
                <c:pt idx="276">
                  <c:v>41182</c:v>
                </c:pt>
                <c:pt idx="277">
                  <c:v>41213</c:v>
                </c:pt>
                <c:pt idx="278">
                  <c:v>41243</c:v>
                </c:pt>
                <c:pt idx="279">
                  <c:v>41274</c:v>
                </c:pt>
                <c:pt idx="280">
                  <c:v>41305</c:v>
                </c:pt>
                <c:pt idx="281">
                  <c:v>41333</c:v>
                </c:pt>
                <c:pt idx="282">
                  <c:v>41364</c:v>
                </c:pt>
                <c:pt idx="283">
                  <c:v>41394</c:v>
                </c:pt>
                <c:pt idx="284">
                  <c:v>41425</c:v>
                </c:pt>
                <c:pt idx="285">
                  <c:v>41455</c:v>
                </c:pt>
                <c:pt idx="286">
                  <c:v>41486</c:v>
                </c:pt>
                <c:pt idx="287">
                  <c:v>41517</c:v>
                </c:pt>
                <c:pt idx="288">
                  <c:v>41547</c:v>
                </c:pt>
                <c:pt idx="289">
                  <c:v>41578</c:v>
                </c:pt>
                <c:pt idx="290">
                  <c:v>41608</c:v>
                </c:pt>
                <c:pt idx="291">
                  <c:v>41639</c:v>
                </c:pt>
                <c:pt idx="292">
                  <c:v>41670</c:v>
                </c:pt>
                <c:pt idx="293">
                  <c:v>41698</c:v>
                </c:pt>
                <c:pt idx="294">
                  <c:v>41729</c:v>
                </c:pt>
                <c:pt idx="295">
                  <c:v>41759</c:v>
                </c:pt>
                <c:pt idx="296">
                  <c:v>41790</c:v>
                </c:pt>
                <c:pt idx="297">
                  <c:v>41820</c:v>
                </c:pt>
                <c:pt idx="298">
                  <c:v>41851</c:v>
                </c:pt>
                <c:pt idx="299">
                  <c:v>41882</c:v>
                </c:pt>
                <c:pt idx="300">
                  <c:v>41912</c:v>
                </c:pt>
                <c:pt idx="301">
                  <c:v>41943</c:v>
                </c:pt>
                <c:pt idx="302">
                  <c:v>41973</c:v>
                </c:pt>
                <c:pt idx="303">
                  <c:v>42004</c:v>
                </c:pt>
                <c:pt idx="304">
                  <c:v>42035</c:v>
                </c:pt>
                <c:pt idx="305">
                  <c:v>42063</c:v>
                </c:pt>
                <c:pt idx="306">
                  <c:v>42094</c:v>
                </c:pt>
                <c:pt idx="307">
                  <c:v>42124</c:v>
                </c:pt>
                <c:pt idx="308">
                  <c:v>42155</c:v>
                </c:pt>
                <c:pt idx="309">
                  <c:v>42185</c:v>
                </c:pt>
                <c:pt idx="310">
                  <c:v>42216</c:v>
                </c:pt>
                <c:pt idx="311">
                  <c:v>42247</c:v>
                </c:pt>
                <c:pt idx="312">
                  <c:v>42277</c:v>
                </c:pt>
                <c:pt idx="313">
                  <c:v>42308</c:v>
                </c:pt>
                <c:pt idx="314">
                  <c:v>42338</c:v>
                </c:pt>
                <c:pt idx="315">
                  <c:v>42369</c:v>
                </c:pt>
                <c:pt idx="316">
                  <c:v>42400</c:v>
                </c:pt>
                <c:pt idx="317">
                  <c:v>42429</c:v>
                </c:pt>
                <c:pt idx="318">
                  <c:v>42460</c:v>
                </c:pt>
                <c:pt idx="319">
                  <c:v>42490</c:v>
                </c:pt>
                <c:pt idx="320">
                  <c:v>42521</c:v>
                </c:pt>
                <c:pt idx="321">
                  <c:v>42551</c:v>
                </c:pt>
                <c:pt idx="322">
                  <c:v>42582</c:v>
                </c:pt>
                <c:pt idx="323">
                  <c:v>42613</c:v>
                </c:pt>
                <c:pt idx="324">
                  <c:v>42643</c:v>
                </c:pt>
                <c:pt idx="325">
                  <c:v>42674</c:v>
                </c:pt>
                <c:pt idx="326">
                  <c:v>42704</c:v>
                </c:pt>
                <c:pt idx="327">
                  <c:v>42735</c:v>
                </c:pt>
                <c:pt idx="328">
                  <c:v>42766</c:v>
                </c:pt>
                <c:pt idx="329">
                  <c:v>42794</c:v>
                </c:pt>
                <c:pt idx="330">
                  <c:v>42825</c:v>
                </c:pt>
                <c:pt idx="331">
                  <c:v>42855</c:v>
                </c:pt>
                <c:pt idx="332">
                  <c:v>42886</c:v>
                </c:pt>
                <c:pt idx="333">
                  <c:v>42916</c:v>
                </c:pt>
                <c:pt idx="334">
                  <c:v>42947</c:v>
                </c:pt>
                <c:pt idx="335">
                  <c:v>42978</c:v>
                </c:pt>
                <c:pt idx="336">
                  <c:v>43008</c:v>
                </c:pt>
                <c:pt idx="337">
                  <c:v>43039</c:v>
                </c:pt>
                <c:pt idx="338">
                  <c:v>43069</c:v>
                </c:pt>
                <c:pt idx="339">
                  <c:v>43100</c:v>
                </c:pt>
                <c:pt idx="340">
                  <c:v>43131</c:v>
                </c:pt>
                <c:pt idx="341">
                  <c:v>43159</c:v>
                </c:pt>
                <c:pt idx="342">
                  <c:v>43190</c:v>
                </c:pt>
                <c:pt idx="343">
                  <c:v>43220</c:v>
                </c:pt>
                <c:pt idx="344">
                  <c:v>43251</c:v>
                </c:pt>
                <c:pt idx="345">
                  <c:v>43281</c:v>
                </c:pt>
                <c:pt idx="346">
                  <c:v>43312</c:v>
                </c:pt>
                <c:pt idx="347">
                  <c:v>43343</c:v>
                </c:pt>
                <c:pt idx="348">
                  <c:v>43373</c:v>
                </c:pt>
                <c:pt idx="349">
                  <c:v>43404</c:v>
                </c:pt>
                <c:pt idx="350">
                  <c:v>43434</c:v>
                </c:pt>
                <c:pt idx="351">
                  <c:v>43465</c:v>
                </c:pt>
                <c:pt idx="352">
                  <c:v>43496</c:v>
                </c:pt>
                <c:pt idx="353">
                  <c:v>43524</c:v>
                </c:pt>
                <c:pt idx="354">
                  <c:v>43555</c:v>
                </c:pt>
                <c:pt idx="355">
                  <c:v>43585</c:v>
                </c:pt>
                <c:pt idx="356">
                  <c:v>43616</c:v>
                </c:pt>
                <c:pt idx="357">
                  <c:v>43646</c:v>
                </c:pt>
                <c:pt idx="358">
                  <c:v>43677</c:v>
                </c:pt>
                <c:pt idx="359">
                  <c:v>43708</c:v>
                </c:pt>
                <c:pt idx="360">
                  <c:v>43738</c:v>
                </c:pt>
                <c:pt idx="361">
                  <c:v>43769</c:v>
                </c:pt>
                <c:pt idx="362">
                  <c:v>43799</c:v>
                </c:pt>
                <c:pt idx="363">
                  <c:v>43830</c:v>
                </c:pt>
                <c:pt idx="364">
                  <c:v>43861</c:v>
                </c:pt>
                <c:pt idx="365">
                  <c:v>43890</c:v>
                </c:pt>
                <c:pt idx="366">
                  <c:v>43921</c:v>
                </c:pt>
                <c:pt idx="367">
                  <c:v>43951</c:v>
                </c:pt>
                <c:pt idx="368">
                  <c:v>43982</c:v>
                </c:pt>
                <c:pt idx="369">
                  <c:v>44012</c:v>
                </c:pt>
                <c:pt idx="370">
                  <c:v>44043</c:v>
                </c:pt>
                <c:pt idx="371">
                  <c:v>44074</c:v>
                </c:pt>
                <c:pt idx="372">
                  <c:v>44104</c:v>
                </c:pt>
                <c:pt idx="373">
                  <c:v>44135</c:v>
                </c:pt>
                <c:pt idx="374">
                  <c:v>44165</c:v>
                </c:pt>
                <c:pt idx="375">
                  <c:v>44196</c:v>
                </c:pt>
                <c:pt idx="376">
                  <c:v>44227</c:v>
                </c:pt>
                <c:pt idx="377">
                  <c:v>44255</c:v>
                </c:pt>
                <c:pt idx="378">
                  <c:v>44286</c:v>
                </c:pt>
                <c:pt idx="379">
                  <c:v>44316</c:v>
                </c:pt>
                <c:pt idx="380">
                  <c:v>44347</c:v>
                </c:pt>
                <c:pt idx="381">
                  <c:v>44377</c:v>
                </c:pt>
                <c:pt idx="382">
                  <c:v>44408</c:v>
                </c:pt>
                <c:pt idx="383">
                  <c:v>44439</c:v>
                </c:pt>
                <c:pt idx="384">
                  <c:v>44469</c:v>
                </c:pt>
                <c:pt idx="385">
                  <c:v>44500</c:v>
                </c:pt>
                <c:pt idx="386">
                  <c:v>44530</c:v>
                </c:pt>
                <c:pt idx="387">
                  <c:v>44561</c:v>
                </c:pt>
                <c:pt idx="388">
                  <c:v>44592</c:v>
                </c:pt>
                <c:pt idx="389">
                  <c:v>44620</c:v>
                </c:pt>
                <c:pt idx="390">
                  <c:v>44651</c:v>
                </c:pt>
                <c:pt idx="391">
                  <c:v>44681</c:v>
                </c:pt>
                <c:pt idx="392">
                  <c:v>44712</c:v>
                </c:pt>
                <c:pt idx="393">
                  <c:v>44742</c:v>
                </c:pt>
                <c:pt idx="394">
                  <c:v>44773</c:v>
                </c:pt>
                <c:pt idx="395">
                  <c:v>44804</c:v>
                </c:pt>
                <c:pt idx="396">
                  <c:v>44834</c:v>
                </c:pt>
                <c:pt idx="397">
                  <c:v>44865</c:v>
                </c:pt>
                <c:pt idx="398">
                  <c:v>44895</c:v>
                </c:pt>
                <c:pt idx="399">
                  <c:v>44926</c:v>
                </c:pt>
              </c:numCache>
            </c:numRef>
          </c:cat>
          <c:val>
            <c:numRef>
              <c:f>Sheet1!$B$2:$B$401</c:f>
              <c:numCache>
                <c:formatCode>_("$"* #,##0.00_);_("$"* \(#,##0.00\);_("$"* "-"??_);_(@_)</c:formatCode>
                <c:ptCount val="400"/>
                <c:pt idx="0">
                  <c:v>1</c:v>
                </c:pt>
                <c:pt idx="1">
                  <c:v>0.95650188380000001</c:v>
                </c:pt>
                <c:pt idx="2">
                  <c:v>0.94274460559999995</c:v>
                </c:pt>
                <c:pt idx="3">
                  <c:v>0.96837538540000001</c:v>
                </c:pt>
                <c:pt idx="4">
                  <c:v>0.98610952549999997</c:v>
                </c:pt>
                <c:pt idx="5">
                  <c:v>0.92611409219999996</c:v>
                </c:pt>
                <c:pt idx="6">
                  <c:v>0.91070137380000005</c:v>
                </c:pt>
                <c:pt idx="7">
                  <c:v>0.85772729010000004</c:v>
                </c:pt>
                <c:pt idx="8">
                  <c:v>0.90817064349999999</c:v>
                </c:pt>
                <c:pt idx="9">
                  <c:v>0.9070860449</c:v>
                </c:pt>
                <c:pt idx="10">
                  <c:v>0.95300072309999995</c:v>
                </c:pt>
                <c:pt idx="11">
                  <c:v>0.91425961870000005</c:v>
                </c:pt>
                <c:pt idx="12">
                  <c:v>0.84945008950000001</c:v>
                </c:pt>
                <c:pt idx="13">
                  <c:v>0.81558016519999998</c:v>
                </c:pt>
                <c:pt idx="14">
                  <c:v>0.81839631619999997</c:v>
                </c:pt>
                <c:pt idx="15">
                  <c:v>0.79874034329999999</c:v>
                </c:pt>
                <c:pt idx="16">
                  <c:v>0.82498002049999997</c:v>
                </c:pt>
                <c:pt idx="17">
                  <c:v>0.87949537619999996</c:v>
                </c:pt>
                <c:pt idx="18">
                  <c:v>0.90874148489999995</c:v>
                </c:pt>
                <c:pt idx="19">
                  <c:v>0.96904136689999998</c:v>
                </c:pt>
                <c:pt idx="20">
                  <c:v>0.95869010919999997</c:v>
                </c:pt>
                <c:pt idx="21">
                  <c:v>0.96026943720000002</c:v>
                </c:pt>
                <c:pt idx="22">
                  <c:v>1.0035201888</c:v>
                </c:pt>
                <c:pt idx="23">
                  <c:v>0.98441602920000004</c:v>
                </c:pt>
                <c:pt idx="24">
                  <c:v>1.0003805609</c:v>
                </c:pt>
                <c:pt idx="25">
                  <c:v>1.0846177265000001</c:v>
                </c:pt>
                <c:pt idx="26">
                  <c:v>1.0406629371</c:v>
                </c:pt>
                <c:pt idx="27">
                  <c:v>1.0722114397</c:v>
                </c:pt>
                <c:pt idx="28">
                  <c:v>1.0549530007000001</c:v>
                </c:pt>
                <c:pt idx="29">
                  <c:v>1.0514328119</c:v>
                </c:pt>
                <c:pt idx="30">
                  <c:v>1.0343456254000001</c:v>
                </c:pt>
                <c:pt idx="31">
                  <c:v>1.0876241579000001</c:v>
                </c:pt>
                <c:pt idx="32">
                  <c:v>1.1067473455000001</c:v>
                </c:pt>
                <c:pt idx="33">
                  <c:v>1.0855162561</c:v>
                </c:pt>
                <c:pt idx="34">
                  <c:v>1.0654561874999999</c:v>
                </c:pt>
                <c:pt idx="35">
                  <c:v>1.0174914083</c:v>
                </c:pt>
                <c:pt idx="36">
                  <c:v>0.97599457180000004</c:v>
                </c:pt>
                <c:pt idx="37">
                  <c:v>0.9452236665</c:v>
                </c:pt>
                <c:pt idx="38">
                  <c:v>0.96526950619999996</c:v>
                </c:pt>
                <c:pt idx="39">
                  <c:v>1.0413064487000001</c:v>
                </c:pt>
                <c:pt idx="40">
                  <c:v>1.0232838936999999</c:v>
                </c:pt>
                <c:pt idx="41">
                  <c:v>1.0808548713999999</c:v>
                </c:pt>
                <c:pt idx="42">
                  <c:v>1.1242594679</c:v>
                </c:pt>
                <c:pt idx="43">
                  <c:v>1.1357005504</c:v>
                </c:pt>
                <c:pt idx="44">
                  <c:v>1.1752199320000001</c:v>
                </c:pt>
                <c:pt idx="45">
                  <c:v>1.1795604142</c:v>
                </c:pt>
                <c:pt idx="46">
                  <c:v>1.2513671669999999</c:v>
                </c:pt>
                <c:pt idx="47">
                  <c:v>1.3371798687000001</c:v>
                </c:pt>
                <c:pt idx="48">
                  <c:v>1.3136712196</c:v>
                </c:pt>
                <c:pt idx="49">
                  <c:v>1.4257416781000001</c:v>
                </c:pt>
                <c:pt idx="50">
                  <c:v>1.3480104463</c:v>
                </c:pt>
                <c:pt idx="51">
                  <c:v>1.4642141274</c:v>
                </c:pt>
                <c:pt idx="52">
                  <c:v>1.5572835704000001</c:v>
                </c:pt>
                <c:pt idx="53">
                  <c:v>1.4685023993999999</c:v>
                </c:pt>
                <c:pt idx="54">
                  <c:v>1.3843169833</c:v>
                </c:pt>
                <c:pt idx="55">
                  <c:v>1.4018415280000001</c:v>
                </c:pt>
                <c:pt idx="56">
                  <c:v>1.4191702185999999</c:v>
                </c:pt>
                <c:pt idx="57">
                  <c:v>1.3628842055999999</c:v>
                </c:pt>
                <c:pt idx="58">
                  <c:v>1.4143347749999999</c:v>
                </c:pt>
                <c:pt idx="59">
                  <c:v>1.4577968891999999</c:v>
                </c:pt>
                <c:pt idx="60">
                  <c:v>1.3976267716999999</c:v>
                </c:pt>
                <c:pt idx="61">
                  <c:v>1.4124288408000001</c:v>
                </c:pt>
                <c:pt idx="62">
                  <c:v>1.3119742766</c:v>
                </c:pt>
                <c:pt idx="63">
                  <c:v>1.3350887523999999</c:v>
                </c:pt>
                <c:pt idx="64">
                  <c:v>1.2835436060000001</c:v>
                </c:pt>
                <c:pt idx="65">
                  <c:v>1.3529265766</c:v>
                </c:pt>
                <c:pt idx="66">
                  <c:v>1.3521123315000001</c:v>
                </c:pt>
                <c:pt idx="67">
                  <c:v>1.4556126828</c:v>
                </c:pt>
                <c:pt idx="68">
                  <c:v>1.4417315565</c:v>
                </c:pt>
                <c:pt idx="69">
                  <c:v>1.4499437023999999</c:v>
                </c:pt>
                <c:pt idx="70">
                  <c:v>1.5249918892000001</c:v>
                </c:pt>
                <c:pt idx="71">
                  <c:v>1.5373563988000001</c:v>
                </c:pt>
                <c:pt idx="72">
                  <c:v>1.5439497097999999</c:v>
                </c:pt>
                <c:pt idx="73">
                  <c:v>1.5068195547000001</c:v>
                </c:pt>
                <c:pt idx="74">
                  <c:v>1.5734880488</c:v>
                </c:pt>
                <c:pt idx="75">
                  <c:v>1.6121785987999999</c:v>
                </c:pt>
                <c:pt idx="76">
                  <c:v>1.6683028808</c:v>
                </c:pt>
                <c:pt idx="77">
                  <c:v>1.6753926400000001</c:v>
                </c:pt>
                <c:pt idx="78">
                  <c:v>1.6350133341999999</c:v>
                </c:pt>
                <c:pt idx="79">
                  <c:v>1.7046376309</c:v>
                </c:pt>
                <c:pt idx="80">
                  <c:v>1.6741049272999999</c:v>
                </c:pt>
                <c:pt idx="81">
                  <c:v>1.6619812168000001</c:v>
                </c:pt>
                <c:pt idx="82">
                  <c:v>1.6165021607000001</c:v>
                </c:pt>
                <c:pt idx="83">
                  <c:v>1.6852559745</c:v>
                </c:pt>
                <c:pt idx="84">
                  <c:v>1.7086055465000001</c:v>
                </c:pt>
                <c:pt idx="85">
                  <c:v>1.7712055068000001</c:v>
                </c:pt>
                <c:pt idx="86">
                  <c:v>1.8055337041999999</c:v>
                </c:pt>
                <c:pt idx="87">
                  <c:v>1.8465327938</c:v>
                </c:pt>
                <c:pt idx="88">
                  <c:v>1.8495230581</c:v>
                </c:pt>
                <c:pt idx="89">
                  <c:v>1.8706263888000001</c:v>
                </c:pt>
                <c:pt idx="90">
                  <c:v>1.8576913692999999</c:v>
                </c:pt>
                <c:pt idx="91">
                  <c:v>1.9100843001000001</c:v>
                </c:pt>
                <c:pt idx="92">
                  <c:v>2.0087510522000001</c:v>
                </c:pt>
                <c:pt idx="93">
                  <c:v>2.1133536513000002</c:v>
                </c:pt>
                <c:pt idx="94">
                  <c:v>2.1185006432</c:v>
                </c:pt>
                <c:pt idx="95">
                  <c:v>2.0107357346999999</c:v>
                </c:pt>
                <c:pt idx="96">
                  <c:v>2.1589367516000002</c:v>
                </c:pt>
                <c:pt idx="97">
                  <c:v>1.9353685653999999</c:v>
                </c:pt>
                <c:pt idx="98">
                  <c:v>1.9484157032</c:v>
                </c:pt>
                <c:pt idx="99">
                  <c:v>2.0709444547999998</c:v>
                </c:pt>
                <c:pt idx="100">
                  <c:v>2.0983227538999998</c:v>
                </c:pt>
                <c:pt idx="101">
                  <c:v>2.1273486654</c:v>
                </c:pt>
                <c:pt idx="102">
                  <c:v>2.1830042418</c:v>
                </c:pt>
                <c:pt idx="103">
                  <c:v>2.2050146251</c:v>
                </c:pt>
                <c:pt idx="104">
                  <c:v>2.1660046408000002</c:v>
                </c:pt>
                <c:pt idx="105">
                  <c:v>2.1478081398</c:v>
                </c:pt>
                <c:pt idx="106">
                  <c:v>2.1840502517</c:v>
                </c:pt>
                <c:pt idx="107">
                  <c:v>2.0018077603000002</c:v>
                </c:pt>
                <c:pt idx="108">
                  <c:v>2.0803479106</c:v>
                </c:pt>
                <c:pt idx="109">
                  <c:v>2.1293265342000001</c:v>
                </c:pt>
                <c:pt idx="110">
                  <c:v>2.2410027440000002</c:v>
                </c:pt>
                <c:pt idx="111">
                  <c:v>2.2727772172999998</c:v>
                </c:pt>
                <c:pt idx="112">
                  <c:v>2.3256765153000001</c:v>
                </c:pt>
                <c:pt idx="113">
                  <c:v>2.3232959278999998</c:v>
                </c:pt>
                <c:pt idx="114">
                  <c:v>2.4200516829000001</c:v>
                </c:pt>
                <c:pt idx="115">
                  <c:v>2.5591473725</c:v>
                </c:pt>
                <c:pt idx="116">
                  <c:v>2.3997168241</c:v>
                </c:pt>
                <c:pt idx="117">
                  <c:v>2.4727486147</c:v>
                </c:pt>
                <c:pt idx="118">
                  <c:v>2.5164453547000001</c:v>
                </c:pt>
                <c:pt idx="119">
                  <c:v>2.4581994656999999</c:v>
                </c:pt>
                <c:pt idx="120">
                  <c:v>2.4285703139999999</c:v>
                </c:pt>
                <c:pt idx="121">
                  <c:v>2.4442713613999998</c:v>
                </c:pt>
                <c:pt idx="122">
                  <c:v>2.5837164488000002</c:v>
                </c:pt>
                <c:pt idx="123">
                  <c:v>2.7163254120999998</c:v>
                </c:pt>
                <c:pt idx="124">
                  <c:v>2.6913447904000001</c:v>
                </c:pt>
                <c:pt idx="125">
                  <c:v>2.7427915203</c:v>
                </c:pt>
                <c:pt idx="126">
                  <c:v>2.7648500672999998</c:v>
                </c:pt>
                <c:pt idx="127">
                  <c:v>2.7419366590999998</c:v>
                </c:pt>
                <c:pt idx="128">
                  <c:v>2.7120672917999999</c:v>
                </c:pt>
                <c:pt idx="129">
                  <c:v>2.9299799171999998</c:v>
                </c:pt>
                <c:pt idx="130">
                  <c:v>2.8810257234000001</c:v>
                </c:pt>
                <c:pt idx="131">
                  <c:v>2.9292834931999998</c:v>
                </c:pt>
                <c:pt idx="132">
                  <c:v>2.9465236862999999</c:v>
                </c:pt>
                <c:pt idx="133">
                  <c:v>2.9102740270999998</c:v>
                </c:pt>
                <c:pt idx="134">
                  <c:v>2.9461849412999999</c:v>
                </c:pt>
                <c:pt idx="135">
                  <c:v>2.8878203090999999</c:v>
                </c:pt>
                <c:pt idx="136">
                  <c:v>3.0125675406000001</c:v>
                </c:pt>
                <c:pt idx="137">
                  <c:v>3.0069211644</c:v>
                </c:pt>
                <c:pt idx="138">
                  <c:v>2.8611882351000002</c:v>
                </c:pt>
                <c:pt idx="139">
                  <c:v>3.0286973926999998</c:v>
                </c:pt>
                <c:pt idx="140">
                  <c:v>3.0806627988000002</c:v>
                </c:pt>
                <c:pt idx="141">
                  <c:v>3.1970156382999999</c:v>
                </c:pt>
                <c:pt idx="142">
                  <c:v>3.0453352678000001</c:v>
                </c:pt>
                <c:pt idx="143">
                  <c:v>3.0128875393999999</c:v>
                </c:pt>
                <c:pt idx="144">
                  <c:v>2.8181063099000001</c:v>
                </c:pt>
                <c:pt idx="145">
                  <c:v>3.0086338230999998</c:v>
                </c:pt>
                <c:pt idx="146">
                  <c:v>3.1083487874000002</c:v>
                </c:pt>
                <c:pt idx="147">
                  <c:v>3.1907105180999999</c:v>
                </c:pt>
                <c:pt idx="148">
                  <c:v>3.2318728257</c:v>
                </c:pt>
                <c:pt idx="149">
                  <c:v>3.1959054853</c:v>
                </c:pt>
                <c:pt idx="150">
                  <c:v>3.2166651023999999</c:v>
                </c:pt>
                <c:pt idx="151">
                  <c:v>3.1587143869999998</c:v>
                </c:pt>
                <c:pt idx="152">
                  <c:v>3.1854596895</c:v>
                </c:pt>
                <c:pt idx="153">
                  <c:v>3.0518850264999999</c:v>
                </c:pt>
                <c:pt idx="154">
                  <c:v>2.9291140266000002</c:v>
                </c:pt>
                <c:pt idx="155">
                  <c:v>2.9767130525000001</c:v>
                </c:pt>
                <c:pt idx="156">
                  <c:v>2.8529633097999998</c:v>
                </c:pt>
                <c:pt idx="157">
                  <c:v>2.9293399194999998</c:v>
                </c:pt>
                <c:pt idx="158">
                  <c:v>2.9622771134999999</c:v>
                </c:pt>
                <c:pt idx="159">
                  <c:v>2.9150357668</c:v>
                </c:pt>
                <c:pt idx="160">
                  <c:v>2.8672110364000001</c:v>
                </c:pt>
                <c:pt idx="161">
                  <c:v>2.7260703799999999</c:v>
                </c:pt>
                <c:pt idx="162">
                  <c:v>2.8330315270000002</c:v>
                </c:pt>
                <c:pt idx="163">
                  <c:v>2.9551437832</c:v>
                </c:pt>
                <c:pt idx="164">
                  <c:v>2.9661167247</c:v>
                </c:pt>
                <c:pt idx="165">
                  <c:v>3.0027615551000002</c:v>
                </c:pt>
                <c:pt idx="166">
                  <c:v>3.1008390327000002</c:v>
                </c:pt>
                <c:pt idx="167">
                  <c:v>3.1936469356999999</c:v>
                </c:pt>
                <c:pt idx="168">
                  <c:v>3.1891860726000001</c:v>
                </c:pt>
                <c:pt idx="169">
                  <c:v>3.2961643091999999</c:v>
                </c:pt>
                <c:pt idx="170">
                  <c:v>3.2295201697000002</c:v>
                </c:pt>
                <c:pt idx="171">
                  <c:v>3.3510488538000001</c:v>
                </c:pt>
                <c:pt idx="172">
                  <c:v>3.3245487544999999</c:v>
                </c:pt>
                <c:pt idx="173">
                  <c:v>3.4284795665000001</c:v>
                </c:pt>
                <c:pt idx="174">
                  <c:v>3.5080368550999999</c:v>
                </c:pt>
                <c:pt idx="175">
                  <c:v>3.4942785194999999</c:v>
                </c:pt>
                <c:pt idx="176">
                  <c:v>3.5596070879999999</c:v>
                </c:pt>
                <c:pt idx="177">
                  <c:v>3.6552943374</c:v>
                </c:pt>
                <c:pt idx="178">
                  <c:v>3.6652368904000001</c:v>
                </c:pt>
                <c:pt idx="179">
                  <c:v>3.7076163298</c:v>
                </c:pt>
                <c:pt idx="180">
                  <c:v>3.8485319939</c:v>
                </c:pt>
                <c:pt idx="181">
                  <c:v>3.9739921907000002</c:v>
                </c:pt>
                <c:pt idx="182">
                  <c:v>4.1559415181999997</c:v>
                </c:pt>
                <c:pt idx="183">
                  <c:v>4.2866426243999998</c:v>
                </c:pt>
                <c:pt idx="184">
                  <c:v>4.3481895905999997</c:v>
                </c:pt>
                <c:pt idx="185">
                  <c:v>4.4421999058999999</c:v>
                </c:pt>
                <c:pt idx="186">
                  <c:v>4.3989371286000001</c:v>
                </c:pt>
                <c:pt idx="187">
                  <c:v>4.2604744574</c:v>
                </c:pt>
                <c:pt idx="188">
                  <c:v>4.3970836681999996</c:v>
                </c:pt>
                <c:pt idx="189">
                  <c:v>4.6067939677999998</c:v>
                </c:pt>
                <c:pt idx="190">
                  <c:v>4.7288078991000004</c:v>
                </c:pt>
                <c:pt idx="191">
                  <c:v>4.8240346134000003</c:v>
                </c:pt>
                <c:pt idx="192">
                  <c:v>5.0696839452000004</c:v>
                </c:pt>
                <c:pt idx="193">
                  <c:v>4.8748519968000004</c:v>
                </c:pt>
                <c:pt idx="194">
                  <c:v>5.0912041473</c:v>
                </c:pt>
                <c:pt idx="195">
                  <c:v>5.2491971624999998</c:v>
                </c:pt>
                <c:pt idx="196">
                  <c:v>5.4358973882999999</c:v>
                </c:pt>
                <c:pt idx="197">
                  <c:v>5.4674362186999996</c:v>
                </c:pt>
                <c:pt idx="198">
                  <c:v>5.7282932738000003</c:v>
                </c:pt>
                <c:pt idx="199">
                  <c:v>5.8773689859999996</c:v>
                </c:pt>
                <c:pt idx="200">
                  <c:v>5.5990203048999998</c:v>
                </c:pt>
                <c:pt idx="201">
                  <c:v>5.7132649357999998</c:v>
                </c:pt>
                <c:pt idx="202">
                  <c:v>5.6172147917000004</c:v>
                </c:pt>
                <c:pt idx="203">
                  <c:v>5.8049913482999997</c:v>
                </c:pt>
                <c:pt idx="204">
                  <c:v>5.8811086181999999</c:v>
                </c:pt>
                <c:pt idx="205">
                  <c:v>6.1583203070000003</c:v>
                </c:pt>
                <c:pt idx="206">
                  <c:v>6.3043074332</c:v>
                </c:pt>
                <c:pt idx="207">
                  <c:v>6.5357088506999999</c:v>
                </c:pt>
                <c:pt idx="208">
                  <c:v>6.6590108521999998</c:v>
                </c:pt>
                <c:pt idx="209">
                  <c:v>6.7669117793</c:v>
                </c:pt>
                <c:pt idx="210">
                  <c:v>6.9903862305000004</c:v>
                </c:pt>
                <c:pt idx="211">
                  <c:v>7.2000211699000003</c:v>
                </c:pt>
                <c:pt idx="212">
                  <c:v>7.3902893404999999</c:v>
                </c:pt>
                <c:pt idx="213">
                  <c:v>7.3819293166</c:v>
                </c:pt>
                <c:pt idx="214">
                  <c:v>7.2311990092</c:v>
                </c:pt>
                <c:pt idx="215">
                  <c:v>7.3918538576000001</c:v>
                </c:pt>
                <c:pt idx="216">
                  <c:v>7.8044274915000003</c:v>
                </c:pt>
                <c:pt idx="217">
                  <c:v>8.0340408902</c:v>
                </c:pt>
                <c:pt idx="218">
                  <c:v>7.8016689921999998</c:v>
                </c:pt>
                <c:pt idx="219">
                  <c:v>7.5960651892</c:v>
                </c:pt>
                <c:pt idx="220">
                  <c:v>6.7607257605999997</c:v>
                </c:pt>
                <c:pt idx="221">
                  <c:v>6.7156790110999998</c:v>
                </c:pt>
                <c:pt idx="222">
                  <c:v>6.4860325057999999</c:v>
                </c:pt>
                <c:pt idx="223">
                  <c:v>6.7786868262000004</c:v>
                </c:pt>
                <c:pt idx="224">
                  <c:v>6.8946250123999997</c:v>
                </c:pt>
                <c:pt idx="225">
                  <c:v>6.3729711864</c:v>
                </c:pt>
                <c:pt idx="226">
                  <c:v>6.0737797930999999</c:v>
                </c:pt>
                <c:pt idx="227">
                  <c:v>6.3190453597999996</c:v>
                </c:pt>
                <c:pt idx="228">
                  <c:v>5.6909782946999998</c:v>
                </c:pt>
                <c:pt idx="229">
                  <c:v>4.9577798307999998</c:v>
                </c:pt>
                <c:pt idx="230">
                  <c:v>4.6456741969999999</c:v>
                </c:pt>
                <c:pt idx="231">
                  <c:v>4.6393073246999998</c:v>
                </c:pt>
                <c:pt idx="232">
                  <c:v>4.4147738202999998</c:v>
                </c:pt>
                <c:pt idx="233">
                  <c:v>4.2134657986999997</c:v>
                </c:pt>
                <c:pt idx="234">
                  <c:v>4.5534820336999999</c:v>
                </c:pt>
                <c:pt idx="235">
                  <c:v>4.8132469479999997</c:v>
                </c:pt>
                <c:pt idx="236">
                  <c:v>4.8833825791000001</c:v>
                </c:pt>
                <c:pt idx="237">
                  <c:v>5.0767617716000002</c:v>
                </c:pt>
                <c:pt idx="238">
                  <c:v>5.4493571443000004</c:v>
                </c:pt>
                <c:pt idx="239">
                  <c:v>5.8111207540000001</c:v>
                </c:pt>
                <c:pt idx="240">
                  <c:v>6.1751730466000003</c:v>
                </c:pt>
                <c:pt idx="241">
                  <c:v>6.0472827316000002</c:v>
                </c:pt>
                <c:pt idx="242">
                  <c:v>6.1562403068</c:v>
                </c:pt>
                <c:pt idx="243">
                  <c:v>6.3833293149000001</c:v>
                </c:pt>
                <c:pt idx="244">
                  <c:v>5.9896665344000004</c:v>
                </c:pt>
                <c:pt idx="245">
                  <c:v>6.1122121163000003</c:v>
                </c:pt>
                <c:pt idx="246">
                  <c:v>6.4631367147000001</c:v>
                </c:pt>
                <c:pt idx="247">
                  <c:v>6.3761456167999997</c:v>
                </c:pt>
                <c:pt idx="248">
                  <c:v>5.8953789993000001</c:v>
                </c:pt>
                <c:pt idx="249">
                  <c:v>5.7393453188999999</c:v>
                </c:pt>
                <c:pt idx="250">
                  <c:v>5.9962407988999997</c:v>
                </c:pt>
                <c:pt idx="251">
                  <c:v>5.9314217069000001</c:v>
                </c:pt>
                <c:pt idx="252">
                  <c:v>6.2154019172000003</c:v>
                </c:pt>
                <c:pt idx="253">
                  <c:v>6.3294696521000002</c:v>
                </c:pt>
                <c:pt idx="254">
                  <c:v>6.2681793574000002</c:v>
                </c:pt>
                <c:pt idx="255">
                  <c:v>6.5046904959000003</c:v>
                </c:pt>
                <c:pt idx="256">
                  <c:v>6.5115433532000004</c:v>
                </c:pt>
                <c:pt idx="257">
                  <c:v>6.6633838467000004</c:v>
                </c:pt>
                <c:pt idx="258">
                  <c:v>6.7079020114999999</c:v>
                </c:pt>
                <c:pt idx="259">
                  <c:v>6.6865869377999996</c:v>
                </c:pt>
                <c:pt idx="260">
                  <c:v>6.5516738121999998</c:v>
                </c:pt>
                <c:pt idx="261">
                  <c:v>6.4222408909000004</c:v>
                </c:pt>
                <c:pt idx="262">
                  <c:v>6.1762102993000001</c:v>
                </c:pt>
                <c:pt idx="263">
                  <c:v>6.0540143967000004</c:v>
                </c:pt>
                <c:pt idx="264">
                  <c:v>5.6741006918999997</c:v>
                </c:pt>
                <c:pt idx="265">
                  <c:v>6.0844228482</c:v>
                </c:pt>
                <c:pt idx="266">
                  <c:v>5.8751973762</c:v>
                </c:pt>
                <c:pt idx="267">
                  <c:v>5.7906561090000004</c:v>
                </c:pt>
                <c:pt idx="268">
                  <c:v>6.0878257504000004</c:v>
                </c:pt>
                <c:pt idx="269">
                  <c:v>6.2117435160000003</c:v>
                </c:pt>
                <c:pt idx="270">
                  <c:v>6.2873645423999998</c:v>
                </c:pt>
                <c:pt idx="271">
                  <c:v>6.3692980304000004</c:v>
                </c:pt>
                <c:pt idx="272">
                  <c:v>5.9401744544000001</c:v>
                </c:pt>
                <c:pt idx="273">
                  <c:v>5.9719875363000003</c:v>
                </c:pt>
                <c:pt idx="274">
                  <c:v>6.2227715870000004</c:v>
                </c:pt>
                <c:pt idx="275">
                  <c:v>6.3557445232000003</c:v>
                </c:pt>
                <c:pt idx="276">
                  <c:v>6.4943888124000004</c:v>
                </c:pt>
                <c:pt idx="277">
                  <c:v>6.6839188739999997</c:v>
                </c:pt>
                <c:pt idx="278">
                  <c:v>6.7101054161000002</c:v>
                </c:pt>
                <c:pt idx="279">
                  <c:v>6.9337600356999998</c:v>
                </c:pt>
                <c:pt idx="280">
                  <c:v>7.2790440758999999</c:v>
                </c:pt>
                <c:pt idx="281">
                  <c:v>7.6642189055000003</c:v>
                </c:pt>
                <c:pt idx="282">
                  <c:v>7.4914809441000001</c:v>
                </c:pt>
                <c:pt idx="283">
                  <c:v>7.8133457688999997</c:v>
                </c:pt>
                <c:pt idx="284">
                  <c:v>7.4588054715999998</c:v>
                </c:pt>
                <c:pt idx="285">
                  <c:v>7.2795822504999999</c:v>
                </c:pt>
                <c:pt idx="286">
                  <c:v>7.6651820266000001</c:v>
                </c:pt>
                <c:pt idx="287">
                  <c:v>7.8578050983000001</c:v>
                </c:pt>
                <c:pt idx="288">
                  <c:v>8.0276963639000005</c:v>
                </c:pt>
                <c:pt idx="289">
                  <c:v>8.3435574903000003</c:v>
                </c:pt>
                <c:pt idx="290">
                  <c:v>8.2302880771000009</c:v>
                </c:pt>
                <c:pt idx="291">
                  <c:v>8.2980629917000002</c:v>
                </c:pt>
                <c:pt idx="292">
                  <c:v>8.0494929986999999</c:v>
                </c:pt>
                <c:pt idx="293">
                  <c:v>8.4452371311000007</c:v>
                </c:pt>
                <c:pt idx="294">
                  <c:v>8.4629261767999999</c:v>
                </c:pt>
                <c:pt idx="295">
                  <c:v>8.6054052972000008</c:v>
                </c:pt>
                <c:pt idx="296">
                  <c:v>8.6609272723000004</c:v>
                </c:pt>
                <c:pt idx="297">
                  <c:v>8.5356166582000004</c:v>
                </c:pt>
                <c:pt idx="298">
                  <c:v>8.9122403126999998</c:v>
                </c:pt>
                <c:pt idx="299">
                  <c:v>8.9694878209999995</c:v>
                </c:pt>
                <c:pt idx="300">
                  <c:v>8.4880598958999993</c:v>
                </c:pt>
                <c:pt idx="301">
                  <c:v>8.8501132440999992</c:v>
                </c:pt>
                <c:pt idx="302">
                  <c:v>8.5631662746000003</c:v>
                </c:pt>
                <c:pt idx="303">
                  <c:v>8.7378764876999995</c:v>
                </c:pt>
                <c:pt idx="304">
                  <c:v>9.0195497942999996</c:v>
                </c:pt>
                <c:pt idx="305">
                  <c:v>9.6439036344000009</c:v>
                </c:pt>
                <c:pt idx="306">
                  <c:v>9.6389141188000007</c:v>
                </c:pt>
                <c:pt idx="307">
                  <c:v>9.4801135156999994</c:v>
                </c:pt>
                <c:pt idx="308">
                  <c:v>9.5207557805</c:v>
                </c:pt>
                <c:pt idx="309">
                  <c:v>9.0147023607999994</c:v>
                </c:pt>
                <c:pt idx="310">
                  <c:v>9.4035453116000003</c:v>
                </c:pt>
                <c:pt idx="311">
                  <c:v>8.6796842832000003</c:v>
                </c:pt>
                <c:pt idx="312">
                  <c:v>8.4316300962999993</c:v>
                </c:pt>
                <c:pt idx="313">
                  <c:v>8.8043474665999994</c:v>
                </c:pt>
                <c:pt idx="314">
                  <c:v>8.7443319216000006</c:v>
                </c:pt>
                <c:pt idx="315">
                  <c:v>8.9828834830000002</c:v>
                </c:pt>
                <c:pt idx="316">
                  <c:v>8.4933399320999996</c:v>
                </c:pt>
                <c:pt idx="317">
                  <c:v>8.3468556023999998</c:v>
                </c:pt>
                <c:pt idx="318">
                  <c:v>8.7455137842999999</c:v>
                </c:pt>
                <c:pt idx="319">
                  <c:v>9.0375935449</c:v>
                </c:pt>
                <c:pt idx="320">
                  <c:v>9.3210410192000008</c:v>
                </c:pt>
                <c:pt idx="321">
                  <c:v>9.0934001618</c:v>
                </c:pt>
                <c:pt idx="322">
                  <c:v>9.6716698526999991</c:v>
                </c:pt>
                <c:pt idx="323">
                  <c:v>9.5210957894000003</c:v>
                </c:pt>
                <c:pt idx="324">
                  <c:v>9.5700674265999996</c:v>
                </c:pt>
                <c:pt idx="325">
                  <c:v>9.3619382318</c:v>
                </c:pt>
                <c:pt idx="326">
                  <c:v>9.6245361344999996</c:v>
                </c:pt>
                <c:pt idx="327">
                  <c:v>10.0422827463</c:v>
                </c:pt>
                <c:pt idx="328">
                  <c:v>9.9644878048999992</c:v>
                </c:pt>
                <c:pt idx="329">
                  <c:v>10.182025510600001</c:v>
                </c:pt>
                <c:pt idx="330">
                  <c:v>10.515512728799999</c:v>
                </c:pt>
                <c:pt idx="331">
                  <c:v>10.6188559417</c:v>
                </c:pt>
                <c:pt idx="332">
                  <c:v>10.327564737599999</c:v>
                </c:pt>
                <c:pt idx="333">
                  <c:v>10.3503397753</c:v>
                </c:pt>
                <c:pt idx="334">
                  <c:v>10.3517950786</c:v>
                </c:pt>
                <c:pt idx="335">
                  <c:v>10.429367709499999</c:v>
                </c:pt>
                <c:pt idx="336">
                  <c:v>10.4330440553</c:v>
                </c:pt>
                <c:pt idx="337">
                  <c:v>10.851967804199999</c:v>
                </c:pt>
                <c:pt idx="338">
                  <c:v>11.0357414123</c:v>
                </c:pt>
                <c:pt idx="339">
                  <c:v>11.240876865800001</c:v>
                </c:pt>
                <c:pt idx="340">
                  <c:v>11.196913440099999</c:v>
                </c:pt>
                <c:pt idx="341">
                  <c:v>11.2347734056</c:v>
                </c:pt>
                <c:pt idx="342">
                  <c:v>10.8162136682</c:v>
                </c:pt>
                <c:pt idx="343">
                  <c:v>11.2249001266</c:v>
                </c:pt>
                <c:pt idx="344">
                  <c:v>11.358854428800001</c:v>
                </c:pt>
                <c:pt idx="345">
                  <c:v>11.720931779400001</c:v>
                </c:pt>
                <c:pt idx="346">
                  <c:v>11.8739831182</c:v>
                </c:pt>
                <c:pt idx="347">
                  <c:v>12.040606778800001</c:v>
                </c:pt>
                <c:pt idx="348">
                  <c:v>11.896887056000001</c:v>
                </c:pt>
                <c:pt idx="349">
                  <c:v>11.164508440600001</c:v>
                </c:pt>
                <c:pt idx="350">
                  <c:v>10.921544576900001</c:v>
                </c:pt>
                <c:pt idx="351">
                  <c:v>10.8967944926</c:v>
                </c:pt>
                <c:pt idx="352">
                  <c:v>11.3182579978</c:v>
                </c:pt>
                <c:pt idx="353">
                  <c:v>11.9983052753</c:v>
                </c:pt>
                <c:pt idx="354">
                  <c:v>12.0862686343</c:v>
                </c:pt>
                <c:pt idx="355">
                  <c:v>12.383784716099999</c:v>
                </c:pt>
                <c:pt idx="356">
                  <c:v>12.5999685053</c:v>
                </c:pt>
                <c:pt idx="357">
                  <c:v>13.059089869699999</c:v>
                </c:pt>
                <c:pt idx="358">
                  <c:v>13.446890804200001</c:v>
                </c:pt>
                <c:pt idx="359">
                  <c:v>13.141404079400001</c:v>
                </c:pt>
                <c:pt idx="360">
                  <c:v>13.3921268042</c:v>
                </c:pt>
                <c:pt idx="361">
                  <c:v>13.341365613500001</c:v>
                </c:pt>
                <c:pt idx="362">
                  <c:v>13.7657882714</c:v>
                </c:pt>
                <c:pt idx="363">
                  <c:v>13.4870590378</c:v>
                </c:pt>
                <c:pt idx="364">
                  <c:v>14.1462422245</c:v>
                </c:pt>
                <c:pt idx="365">
                  <c:v>13.047876304800001</c:v>
                </c:pt>
                <c:pt idx="366">
                  <c:v>10.330114888000001</c:v>
                </c:pt>
                <c:pt idx="367">
                  <c:v>11.262131116200001</c:v>
                </c:pt>
                <c:pt idx="368">
                  <c:v>11.7782656994</c:v>
                </c:pt>
                <c:pt idx="369">
                  <c:v>12.0648121776</c:v>
                </c:pt>
                <c:pt idx="370">
                  <c:v>12.137506650000001</c:v>
                </c:pt>
                <c:pt idx="371">
                  <c:v>12.507615277299999</c:v>
                </c:pt>
                <c:pt idx="372">
                  <c:v>12.0579942212</c:v>
                </c:pt>
                <c:pt idx="373">
                  <c:v>12.2855939796</c:v>
                </c:pt>
                <c:pt idx="374">
                  <c:v>13.5421802365</c:v>
                </c:pt>
                <c:pt idx="375">
                  <c:v>13.720889353900001</c:v>
                </c:pt>
                <c:pt idx="376">
                  <c:v>13.766405365100001</c:v>
                </c:pt>
                <c:pt idx="377">
                  <c:v>13.9696052602</c:v>
                </c:pt>
                <c:pt idx="378">
                  <c:v>14.290396426099999</c:v>
                </c:pt>
                <c:pt idx="379">
                  <c:v>14.8187696093</c:v>
                </c:pt>
                <c:pt idx="380">
                  <c:v>15.160809308199999</c:v>
                </c:pt>
                <c:pt idx="381">
                  <c:v>15.5024825246</c:v>
                </c:pt>
                <c:pt idx="382">
                  <c:v>15.6739131403</c:v>
                </c:pt>
                <c:pt idx="383">
                  <c:v>16.082839526299999</c:v>
                </c:pt>
                <c:pt idx="384">
                  <c:v>15.779362792100001</c:v>
                </c:pt>
                <c:pt idx="385">
                  <c:v>15.7950767273</c:v>
                </c:pt>
                <c:pt idx="386">
                  <c:v>15.7111118306</c:v>
                </c:pt>
                <c:pt idx="387">
                  <c:v>16.127563486300001</c:v>
                </c:pt>
                <c:pt idx="388">
                  <c:v>15.086636459899999</c:v>
                </c:pt>
                <c:pt idx="389">
                  <c:v>15.4014786917</c:v>
                </c:pt>
                <c:pt idx="390">
                  <c:v>16.463763635500001</c:v>
                </c:pt>
                <c:pt idx="391">
                  <c:v>16.326058599300001</c:v>
                </c:pt>
                <c:pt idx="392">
                  <c:v>15.8755261637</c:v>
                </c:pt>
                <c:pt idx="393">
                  <c:v>14.452067942099999</c:v>
                </c:pt>
                <c:pt idx="394">
                  <c:v>15.3126165069</c:v>
                </c:pt>
                <c:pt idx="395">
                  <c:v>15.4929460834</c:v>
                </c:pt>
                <c:pt idx="396">
                  <c:v>14.5177112995</c:v>
                </c:pt>
                <c:pt idx="397">
                  <c:v>15.3834930264</c:v>
                </c:pt>
                <c:pt idx="398">
                  <c:v>16.3819846363</c:v>
                </c:pt>
                <c:pt idx="399">
                  <c:v>15.842530207099999</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7B5C-4E42-AF1F-A24064FFB75E}"/>
            </c:ext>
          </c:extLst>
        </c:ser>
        <c:ser>
          <c:idx val="1"/>
          <c:order val="1"/>
          <c:tx>
            <c:strRef>
              <c:f>Sheet1!$C$1</c:f>
              <c:strCache>
                <c:ptCount val="1"/>
                <c:pt idx="0">
                  <c:v>Bloomberg AusBond Composite 0+ Yr Index</c:v>
                </c:pt>
              </c:strCache>
            </c:strRef>
          </c:tx>
          <c:spPr>
            <a:ln>
              <a:solidFill>
                <a:schemeClr val="accent2">
                  <a:lumMod val="60000"/>
                  <a:lumOff val="40000"/>
                </a:schemeClr>
              </a:solidFill>
            </a:ln>
          </c:spPr>
          <c:marker>
            <c:symbol val="none"/>
          </c:marker>
          <c:cat>
            <c:numRef>
              <c:f>Sheet1!$A$2:$A$401</c:f>
              <c:numCache>
                <c:formatCode>m/d/yyyy</c:formatCode>
                <c:ptCount val="400"/>
                <c:pt idx="0">
                  <c:v>32781</c:v>
                </c:pt>
                <c:pt idx="1">
                  <c:v>32812</c:v>
                </c:pt>
                <c:pt idx="2">
                  <c:v>32842</c:v>
                </c:pt>
                <c:pt idx="3">
                  <c:v>32873</c:v>
                </c:pt>
                <c:pt idx="4">
                  <c:v>32904</c:v>
                </c:pt>
                <c:pt idx="5">
                  <c:v>32932</c:v>
                </c:pt>
                <c:pt idx="6">
                  <c:v>32963</c:v>
                </c:pt>
                <c:pt idx="7">
                  <c:v>32993</c:v>
                </c:pt>
                <c:pt idx="8">
                  <c:v>33024</c:v>
                </c:pt>
                <c:pt idx="9">
                  <c:v>33054</c:v>
                </c:pt>
                <c:pt idx="10">
                  <c:v>33085</c:v>
                </c:pt>
                <c:pt idx="11">
                  <c:v>33116</c:v>
                </c:pt>
                <c:pt idx="12">
                  <c:v>33146</c:v>
                </c:pt>
                <c:pt idx="13">
                  <c:v>33177</c:v>
                </c:pt>
                <c:pt idx="14">
                  <c:v>33207</c:v>
                </c:pt>
                <c:pt idx="15">
                  <c:v>33238</c:v>
                </c:pt>
                <c:pt idx="16">
                  <c:v>33269</c:v>
                </c:pt>
                <c:pt idx="17">
                  <c:v>33297</c:v>
                </c:pt>
                <c:pt idx="18">
                  <c:v>33328</c:v>
                </c:pt>
                <c:pt idx="19">
                  <c:v>33358</c:v>
                </c:pt>
                <c:pt idx="20">
                  <c:v>33389</c:v>
                </c:pt>
                <c:pt idx="21">
                  <c:v>33419</c:v>
                </c:pt>
                <c:pt idx="22">
                  <c:v>33450</c:v>
                </c:pt>
                <c:pt idx="23">
                  <c:v>33481</c:v>
                </c:pt>
                <c:pt idx="24">
                  <c:v>33511</c:v>
                </c:pt>
                <c:pt idx="25">
                  <c:v>33542</c:v>
                </c:pt>
                <c:pt idx="26">
                  <c:v>33572</c:v>
                </c:pt>
                <c:pt idx="27">
                  <c:v>33603</c:v>
                </c:pt>
                <c:pt idx="28">
                  <c:v>33634</c:v>
                </c:pt>
                <c:pt idx="29">
                  <c:v>33663</c:v>
                </c:pt>
                <c:pt idx="30">
                  <c:v>33694</c:v>
                </c:pt>
                <c:pt idx="31">
                  <c:v>33724</c:v>
                </c:pt>
                <c:pt idx="32">
                  <c:v>33755</c:v>
                </c:pt>
                <c:pt idx="33">
                  <c:v>33785</c:v>
                </c:pt>
                <c:pt idx="34">
                  <c:v>33816</c:v>
                </c:pt>
                <c:pt idx="35">
                  <c:v>33847</c:v>
                </c:pt>
                <c:pt idx="36">
                  <c:v>33877</c:v>
                </c:pt>
                <c:pt idx="37">
                  <c:v>33908</c:v>
                </c:pt>
                <c:pt idx="38">
                  <c:v>33938</c:v>
                </c:pt>
                <c:pt idx="39">
                  <c:v>33969</c:v>
                </c:pt>
                <c:pt idx="40">
                  <c:v>34000</c:v>
                </c:pt>
                <c:pt idx="41">
                  <c:v>34028</c:v>
                </c:pt>
                <c:pt idx="42">
                  <c:v>34059</c:v>
                </c:pt>
                <c:pt idx="43">
                  <c:v>34089</c:v>
                </c:pt>
                <c:pt idx="44">
                  <c:v>34120</c:v>
                </c:pt>
                <c:pt idx="45">
                  <c:v>34150</c:v>
                </c:pt>
                <c:pt idx="46">
                  <c:v>34181</c:v>
                </c:pt>
                <c:pt idx="47">
                  <c:v>34212</c:v>
                </c:pt>
                <c:pt idx="48">
                  <c:v>34242</c:v>
                </c:pt>
                <c:pt idx="49">
                  <c:v>34273</c:v>
                </c:pt>
                <c:pt idx="50">
                  <c:v>34303</c:v>
                </c:pt>
                <c:pt idx="51">
                  <c:v>34334</c:v>
                </c:pt>
                <c:pt idx="52">
                  <c:v>34365</c:v>
                </c:pt>
                <c:pt idx="53">
                  <c:v>34393</c:v>
                </c:pt>
                <c:pt idx="54">
                  <c:v>34424</c:v>
                </c:pt>
                <c:pt idx="55">
                  <c:v>34454</c:v>
                </c:pt>
                <c:pt idx="56">
                  <c:v>34485</c:v>
                </c:pt>
                <c:pt idx="57">
                  <c:v>34515</c:v>
                </c:pt>
                <c:pt idx="58">
                  <c:v>34546</c:v>
                </c:pt>
                <c:pt idx="59">
                  <c:v>34577</c:v>
                </c:pt>
                <c:pt idx="60">
                  <c:v>34607</c:v>
                </c:pt>
                <c:pt idx="61">
                  <c:v>34638</c:v>
                </c:pt>
                <c:pt idx="62">
                  <c:v>34668</c:v>
                </c:pt>
                <c:pt idx="63">
                  <c:v>34699</c:v>
                </c:pt>
                <c:pt idx="64">
                  <c:v>34730</c:v>
                </c:pt>
                <c:pt idx="65">
                  <c:v>34758</c:v>
                </c:pt>
                <c:pt idx="66">
                  <c:v>34789</c:v>
                </c:pt>
                <c:pt idx="67">
                  <c:v>34819</c:v>
                </c:pt>
                <c:pt idx="68">
                  <c:v>34850</c:v>
                </c:pt>
                <c:pt idx="69">
                  <c:v>34880</c:v>
                </c:pt>
                <c:pt idx="70">
                  <c:v>34911</c:v>
                </c:pt>
                <c:pt idx="71">
                  <c:v>34942</c:v>
                </c:pt>
                <c:pt idx="72">
                  <c:v>34972</c:v>
                </c:pt>
                <c:pt idx="73">
                  <c:v>35003</c:v>
                </c:pt>
                <c:pt idx="74">
                  <c:v>35033</c:v>
                </c:pt>
                <c:pt idx="75">
                  <c:v>35064</c:v>
                </c:pt>
                <c:pt idx="76">
                  <c:v>35095</c:v>
                </c:pt>
                <c:pt idx="77">
                  <c:v>35124</c:v>
                </c:pt>
                <c:pt idx="78">
                  <c:v>35155</c:v>
                </c:pt>
                <c:pt idx="79">
                  <c:v>35185</c:v>
                </c:pt>
                <c:pt idx="80">
                  <c:v>35216</c:v>
                </c:pt>
                <c:pt idx="81">
                  <c:v>35246</c:v>
                </c:pt>
                <c:pt idx="82">
                  <c:v>35277</c:v>
                </c:pt>
                <c:pt idx="83">
                  <c:v>35308</c:v>
                </c:pt>
                <c:pt idx="84">
                  <c:v>35338</c:v>
                </c:pt>
                <c:pt idx="85">
                  <c:v>35369</c:v>
                </c:pt>
                <c:pt idx="86">
                  <c:v>35399</c:v>
                </c:pt>
                <c:pt idx="87">
                  <c:v>35430</c:v>
                </c:pt>
                <c:pt idx="88">
                  <c:v>35461</c:v>
                </c:pt>
                <c:pt idx="89">
                  <c:v>35489</c:v>
                </c:pt>
                <c:pt idx="90">
                  <c:v>35520</c:v>
                </c:pt>
                <c:pt idx="91">
                  <c:v>35550</c:v>
                </c:pt>
                <c:pt idx="92">
                  <c:v>35581</c:v>
                </c:pt>
                <c:pt idx="93">
                  <c:v>35611</c:v>
                </c:pt>
                <c:pt idx="94">
                  <c:v>35642</c:v>
                </c:pt>
                <c:pt idx="95">
                  <c:v>35673</c:v>
                </c:pt>
                <c:pt idx="96">
                  <c:v>35703</c:v>
                </c:pt>
                <c:pt idx="97">
                  <c:v>35734</c:v>
                </c:pt>
                <c:pt idx="98">
                  <c:v>35764</c:v>
                </c:pt>
                <c:pt idx="99">
                  <c:v>35795</c:v>
                </c:pt>
                <c:pt idx="100">
                  <c:v>35826</c:v>
                </c:pt>
                <c:pt idx="101">
                  <c:v>35854</c:v>
                </c:pt>
                <c:pt idx="102">
                  <c:v>35885</c:v>
                </c:pt>
                <c:pt idx="103">
                  <c:v>35915</c:v>
                </c:pt>
                <c:pt idx="104">
                  <c:v>35946</c:v>
                </c:pt>
                <c:pt idx="105">
                  <c:v>35976</c:v>
                </c:pt>
                <c:pt idx="106">
                  <c:v>36007</c:v>
                </c:pt>
                <c:pt idx="107">
                  <c:v>36038</c:v>
                </c:pt>
                <c:pt idx="108">
                  <c:v>36068</c:v>
                </c:pt>
                <c:pt idx="109">
                  <c:v>36099</c:v>
                </c:pt>
                <c:pt idx="110">
                  <c:v>36129</c:v>
                </c:pt>
                <c:pt idx="111">
                  <c:v>36160</c:v>
                </c:pt>
                <c:pt idx="112">
                  <c:v>36191</c:v>
                </c:pt>
                <c:pt idx="113">
                  <c:v>36219</c:v>
                </c:pt>
                <c:pt idx="114">
                  <c:v>36250</c:v>
                </c:pt>
                <c:pt idx="115">
                  <c:v>36280</c:v>
                </c:pt>
                <c:pt idx="116">
                  <c:v>36311</c:v>
                </c:pt>
                <c:pt idx="117">
                  <c:v>36341</c:v>
                </c:pt>
                <c:pt idx="118">
                  <c:v>36372</c:v>
                </c:pt>
                <c:pt idx="119">
                  <c:v>36403</c:v>
                </c:pt>
                <c:pt idx="120">
                  <c:v>36433</c:v>
                </c:pt>
                <c:pt idx="121">
                  <c:v>36464</c:v>
                </c:pt>
                <c:pt idx="122">
                  <c:v>36494</c:v>
                </c:pt>
                <c:pt idx="123">
                  <c:v>36525</c:v>
                </c:pt>
                <c:pt idx="124">
                  <c:v>36556</c:v>
                </c:pt>
                <c:pt idx="125">
                  <c:v>36585</c:v>
                </c:pt>
                <c:pt idx="126">
                  <c:v>36616</c:v>
                </c:pt>
                <c:pt idx="127">
                  <c:v>36646</c:v>
                </c:pt>
                <c:pt idx="128">
                  <c:v>36677</c:v>
                </c:pt>
                <c:pt idx="129">
                  <c:v>36707</c:v>
                </c:pt>
                <c:pt idx="130">
                  <c:v>36738</c:v>
                </c:pt>
                <c:pt idx="131">
                  <c:v>36769</c:v>
                </c:pt>
                <c:pt idx="132">
                  <c:v>36799</c:v>
                </c:pt>
                <c:pt idx="133">
                  <c:v>36830</c:v>
                </c:pt>
                <c:pt idx="134">
                  <c:v>36860</c:v>
                </c:pt>
                <c:pt idx="135">
                  <c:v>36891</c:v>
                </c:pt>
                <c:pt idx="136">
                  <c:v>36922</c:v>
                </c:pt>
                <c:pt idx="137">
                  <c:v>36950</c:v>
                </c:pt>
                <c:pt idx="138">
                  <c:v>36981</c:v>
                </c:pt>
                <c:pt idx="139">
                  <c:v>37011</c:v>
                </c:pt>
                <c:pt idx="140">
                  <c:v>37042</c:v>
                </c:pt>
                <c:pt idx="141">
                  <c:v>37072</c:v>
                </c:pt>
                <c:pt idx="142">
                  <c:v>37103</c:v>
                </c:pt>
                <c:pt idx="143">
                  <c:v>37134</c:v>
                </c:pt>
                <c:pt idx="144">
                  <c:v>37164</c:v>
                </c:pt>
                <c:pt idx="145">
                  <c:v>37195</c:v>
                </c:pt>
                <c:pt idx="146">
                  <c:v>37225</c:v>
                </c:pt>
                <c:pt idx="147">
                  <c:v>37256</c:v>
                </c:pt>
                <c:pt idx="148">
                  <c:v>37287</c:v>
                </c:pt>
                <c:pt idx="149">
                  <c:v>37315</c:v>
                </c:pt>
                <c:pt idx="150">
                  <c:v>37346</c:v>
                </c:pt>
                <c:pt idx="151">
                  <c:v>37376</c:v>
                </c:pt>
                <c:pt idx="152">
                  <c:v>37407</c:v>
                </c:pt>
                <c:pt idx="153">
                  <c:v>37437</c:v>
                </c:pt>
                <c:pt idx="154">
                  <c:v>37468</c:v>
                </c:pt>
                <c:pt idx="155">
                  <c:v>37499</c:v>
                </c:pt>
                <c:pt idx="156">
                  <c:v>37529</c:v>
                </c:pt>
                <c:pt idx="157">
                  <c:v>37560</c:v>
                </c:pt>
                <c:pt idx="158">
                  <c:v>37590</c:v>
                </c:pt>
                <c:pt idx="159">
                  <c:v>37621</c:v>
                </c:pt>
                <c:pt idx="160">
                  <c:v>37652</c:v>
                </c:pt>
                <c:pt idx="161">
                  <c:v>37680</c:v>
                </c:pt>
                <c:pt idx="162">
                  <c:v>37711</c:v>
                </c:pt>
                <c:pt idx="163">
                  <c:v>37741</c:v>
                </c:pt>
                <c:pt idx="164">
                  <c:v>37772</c:v>
                </c:pt>
                <c:pt idx="165">
                  <c:v>37802</c:v>
                </c:pt>
                <c:pt idx="166">
                  <c:v>37833</c:v>
                </c:pt>
                <c:pt idx="167">
                  <c:v>37864</c:v>
                </c:pt>
                <c:pt idx="168">
                  <c:v>37894</c:v>
                </c:pt>
                <c:pt idx="169">
                  <c:v>37925</c:v>
                </c:pt>
                <c:pt idx="170">
                  <c:v>37955</c:v>
                </c:pt>
                <c:pt idx="171">
                  <c:v>37986</c:v>
                </c:pt>
                <c:pt idx="172">
                  <c:v>38017</c:v>
                </c:pt>
                <c:pt idx="173">
                  <c:v>38046</c:v>
                </c:pt>
                <c:pt idx="174">
                  <c:v>38077</c:v>
                </c:pt>
                <c:pt idx="175">
                  <c:v>38107</c:v>
                </c:pt>
                <c:pt idx="176">
                  <c:v>38138</c:v>
                </c:pt>
                <c:pt idx="177">
                  <c:v>38168</c:v>
                </c:pt>
                <c:pt idx="178">
                  <c:v>38199</c:v>
                </c:pt>
                <c:pt idx="179">
                  <c:v>38230</c:v>
                </c:pt>
                <c:pt idx="180">
                  <c:v>38260</c:v>
                </c:pt>
                <c:pt idx="181">
                  <c:v>38291</c:v>
                </c:pt>
                <c:pt idx="182">
                  <c:v>38321</c:v>
                </c:pt>
                <c:pt idx="183">
                  <c:v>38352</c:v>
                </c:pt>
                <c:pt idx="184">
                  <c:v>38383</c:v>
                </c:pt>
                <c:pt idx="185">
                  <c:v>38411</c:v>
                </c:pt>
                <c:pt idx="186">
                  <c:v>38442</c:v>
                </c:pt>
                <c:pt idx="187">
                  <c:v>38472</c:v>
                </c:pt>
                <c:pt idx="188">
                  <c:v>38503</c:v>
                </c:pt>
                <c:pt idx="189">
                  <c:v>38533</c:v>
                </c:pt>
                <c:pt idx="190">
                  <c:v>38564</c:v>
                </c:pt>
                <c:pt idx="191">
                  <c:v>38595</c:v>
                </c:pt>
                <c:pt idx="192">
                  <c:v>38625</c:v>
                </c:pt>
                <c:pt idx="193">
                  <c:v>38656</c:v>
                </c:pt>
                <c:pt idx="194">
                  <c:v>38686</c:v>
                </c:pt>
                <c:pt idx="195">
                  <c:v>38717</c:v>
                </c:pt>
                <c:pt idx="196">
                  <c:v>38748</c:v>
                </c:pt>
                <c:pt idx="197">
                  <c:v>38776</c:v>
                </c:pt>
                <c:pt idx="198">
                  <c:v>38807</c:v>
                </c:pt>
                <c:pt idx="199">
                  <c:v>38837</c:v>
                </c:pt>
                <c:pt idx="200">
                  <c:v>38868</c:v>
                </c:pt>
                <c:pt idx="201">
                  <c:v>38898</c:v>
                </c:pt>
                <c:pt idx="202">
                  <c:v>38929</c:v>
                </c:pt>
                <c:pt idx="203">
                  <c:v>38960</c:v>
                </c:pt>
                <c:pt idx="204">
                  <c:v>38990</c:v>
                </c:pt>
                <c:pt idx="205">
                  <c:v>39021</c:v>
                </c:pt>
                <c:pt idx="206">
                  <c:v>39051</c:v>
                </c:pt>
                <c:pt idx="207">
                  <c:v>39082</c:v>
                </c:pt>
                <c:pt idx="208">
                  <c:v>39113</c:v>
                </c:pt>
                <c:pt idx="209">
                  <c:v>39141</c:v>
                </c:pt>
                <c:pt idx="210">
                  <c:v>39172</c:v>
                </c:pt>
                <c:pt idx="211">
                  <c:v>39202</c:v>
                </c:pt>
                <c:pt idx="212">
                  <c:v>39233</c:v>
                </c:pt>
                <c:pt idx="213">
                  <c:v>39263</c:v>
                </c:pt>
                <c:pt idx="214">
                  <c:v>39294</c:v>
                </c:pt>
                <c:pt idx="215">
                  <c:v>39325</c:v>
                </c:pt>
                <c:pt idx="216">
                  <c:v>39355</c:v>
                </c:pt>
                <c:pt idx="217">
                  <c:v>39386</c:v>
                </c:pt>
                <c:pt idx="218">
                  <c:v>39416</c:v>
                </c:pt>
                <c:pt idx="219">
                  <c:v>39447</c:v>
                </c:pt>
                <c:pt idx="220">
                  <c:v>39478</c:v>
                </c:pt>
                <c:pt idx="221">
                  <c:v>39507</c:v>
                </c:pt>
                <c:pt idx="222">
                  <c:v>39538</c:v>
                </c:pt>
                <c:pt idx="223">
                  <c:v>39568</c:v>
                </c:pt>
                <c:pt idx="224">
                  <c:v>39599</c:v>
                </c:pt>
                <c:pt idx="225">
                  <c:v>39629</c:v>
                </c:pt>
                <c:pt idx="226">
                  <c:v>39660</c:v>
                </c:pt>
                <c:pt idx="227">
                  <c:v>39691</c:v>
                </c:pt>
                <c:pt idx="228">
                  <c:v>39721</c:v>
                </c:pt>
                <c:pt idx="229">
                  <c:v>39752</c:v>
                </c:pt>
                <c:pt idx="230">
                  <c:v>39782</c:v>
                </c:pt>
                <c:pt idx="231">
                  <c:v>39813</c:v>
                </c:pt>
                <c:pt idx="232">
                  <c:v>39844</c:v>
                </c:pt>
                <c:pt idx="233">
                  <c:v>39872</c:v>
                </c:pt>
                <c:pt idx="234">
                  <c:v>39903</c:v>
                </c:pt>
                <c:pt idx="235">
                  <c:v>39933</c:v>
                </c:pt>
                <c:pt idx="236">
                  <c:v>39964</c:v>
                </c:pt>
                <c:pt idx="237">
                  <c:v>39994</c:v>
                </c:pt>
                <c:pt idx="238">
                  <c:v>40025</c:v>
                </c:pt>
                <c:pt idx="239">
                  <c:v>40056</c:v>
                </c:pt>
                <c:pt idx="240">
                  <c:v>40086</c:v>
                </c:pt>
                <c:pt idx="241">
                  <c:v>40117</c:v>
                </c:pt>
                <c:pt idx="242">
                  <c:v>40147</c:v>
                </c:pt>
                <c:pt idx="243">
                  <c:v>40178</c:v>
                </c:pt>
                <c:pt idx="244">
                  <c:v>40209</c:v>
                </c:pt>
                <c:pt idx="245">
                  <c:v>40237</c:v>
                </c:pt>
                <c:pt idx="246">
                  <c:v>40268</c:v>
                </c:pt>
                <c:pt idx="247">
                  <c:v>40298</c:v>
                </c:pt>
                <c:pt idx="248">
                  <c:v>40329</c:v>
                </c:pt>
                <c:pt idx="249">
                  <c:v>40359</c:v>
                </c:pt>
                <c:pt idx="250">
                  <c:v>40390</c:v>
                </c:pt>
                <c:pt idx="251">
                  <c:v>40421</c:v>
                </c:pt>
                <c:pt idx="252">
                  <c:v>40451</c:v>
                </c:pt>
                <c:pt idx="253">
                  <c:v>40482</c:v>
                </c:pt>
                <c:pt idx="254">
                  <c:v>40512</c:v>
                </c:pt>
                <c:pt idx="255">
                  <c:v>40543</c:v>
                </c:pt>
                <c:pt idx="256">
                  <c:v>40574</c:v>
                </c:pt>
                <c:pt idx="257">
                  <c:v>40602</c:v>
                </c:pt>
                <c:pt idx="258">
                  <c:v>40633</c:v>
                </c:pt>
                <c:pt idx="259">
                  <c:v>40663</c:v>
                </c:pt>
                <c:pt idx="260">
                  <c:v>40694</c:v>
                </c:pt>
                <c:pt idx="261">
                  <c:v>40724</c:v>
                </c:pt>
                <c:pt idx="262">
                  <c:v>40755</c:v>
                </c:pt>
                <c:pt idx="263">
                  <c:v>40786</c:v>
                </c:pt>
                <c:pt idx="264">
                  <c:v>40816</c:v>
                </c:pt>
                <c:pt idx="265">
                  <c:v>40847</c:v>
                </c:pt>
                <c:pt idx="266">
                  <c:v>40877</c:v>
                </c:pt>
                <c:pt idx="267">
                  <c:v>40908</c:v>
                </c:pt>
                <c:pt idx="268">
                  <c:v>40939</c:v>
                </c:pt>
                <c:pt idx="269">
                  <c:v>40968</c:v>
                </c:pt>
                <c:pt idx="270">
                  <c:v>40999</c:v>
                </c:pt>
                <c:pt idx="271">
                  <c:v>41029</c:v>
                </c:pt>
                <c:pt idx="272">
                  <c:v>41060</c:v>
                </c:pt>
                <c:pt idx="273">
                  <c:v>41090</c:v>
                </c:pt>
                <c:pt idx="274">
                  <c:v>41121</c:v>
                </c:pt>
                <c:pt idx="275">
                  <c:v>41152</c:v>
                </c:pt>
                <c:pt idx="276">
                  <c:v>41182</c:v>
                </c:pt>
                <c:pt idx="277">
                  <c:v>41213</c:v>
                </c:pt>
                <c:pt idx="278">
                  <c:v>41243</c:v>
                </c:pt>
                <c:pt idx="279">
                  <c:v>41274</c:v>
                </c:pt>
                <c:pt idx="280">
                  <c:v>41305</c:v>
                </c:pt>
                <c:pt idx="281">
                  <c:v>41333</c:v>
                </c:pt>
                <c:pt idx="282">
                  <c:v>41364</c:v>
                </c:pt>
                <c:pt idx="283">
                  <c:v>41394</c:v>
                </c:pt>
                <c:pt idx="284">
                  <c:v>41425</c:v>
                </c:pt>
                <c:pt idx="285">
                  <c:v>41455</c:v>
                </c:pt>
                <c:pt idx="286">
                  <c:v>41486</c:v>
                </c:pt>
                <c:pt idx="287">
                  <c:v>41517</c:v>
                </c:pt>
                <c:pt idx="288">
                  <c:v>41547</c:v>
                </c:pt>
                <c:pt idx="289">
                  <c:v>41578</c:v>
                </c:pt>
                <c:pt idx="290">
                  <c:v>41608</c:v>
                </c:pt>
                <c:pt idx="291">
                  <c:v>41639</c:v>
                </c:pt>
                <c:pt idx="292">
                  <c:v>41670</c:v>
                </c:pt>
                <c:pt idx="293">
                  <c:v>41698</c:v>
                </c:pt>
                <c:pt idx="294">
                  <c:v>41729</c:v>
                </c:pt>
                <c:pt idx="295">
                  <c:v>41759</c:v>
                </c:pt>
                <c:pt idx="296">
                  <c:v>41790</c:v>
                </c:pt>
                <c:pt idx="297">
                  <c:v>41820</c:v>
                </c:pt>
                <c:pt idx="298">
                  <c:v>41851</c:v>
                </c:pt>
                <c:pt idx="299">
                  <c:v>41882</c:v>
                </c:pt>
                <c:pt idx="300">
                  <c:v>41912</c:v>
                </c:pt>
                <c:pt idx="301">
                  <c:v>41943</c:v>
                </c:pt>
                <c:pt idx="302">
                  <c:v>41973</c:v>
                </c:pt>
                <c:pt idx="303">
                  <c:v>42004</c:v>
                </c:pt>
                <c:pt idx="304">
                  <c:v>42035</c:v>
                </c:pt>
                <c:pt idx="305">
                  <c:v>42063</c:v>
                </c:pt>
                <c:pt idx="306">
                  <c:v>42094</c:v>
                </c:pt>
                <c:pt idx="307">
                  <c:v>42124</c:v>
                </c:pt>
                <c:pt idx="308">
                  <c:v>42155</c:v>
                </c:pt>
                <c:pt idx="309">
                  <c:v>42185</c:v>
                </c:pt>
                <c:pt idx="310">
                  <c:v>42216</c:v>
                </c:pt>
                <c:pt idx="311">
                  <c:v>42247</c:v>
                </c:pt>
                <c:pt idx="312">
                  <c:v>42277</c:v>
                </c:pt>
                <c:pt idx="313">
                  <c:v>42308</c:v>
                </c:pt>
                <c:pt idx="314">
                  <c:v>42338</c:v>
                </c:pt>
                <c:pt idx="315">
                  <c:v>42369</c:v>
                </c:pt>
                <c:pt idx="316">
                  <c:v>42400</c:v>
                </c:pt>
                <c:pt idx="317">
                  <c:v>42429</c:v>
                </c:pt>
                <c:pt idx="318">
                  <c:v>42460</c:v>
                </c:pt>
                <c:pt idx="319">
                  <c:v>42490</c:v>
                </c:pt>
                <c:pt idx="320">
                  <c:v>42521</c:v>
                </c:pt>
                <c:pt idx="321">
                  <c:v>42551</c:v>
                </c:pt>
                <c:pt idx="322">
                  <c:v>42582</c:v>
                </c:pt>
                <c:pt idx="323">
                  <c:v>42613</c:v>
                </c:pt>
                <c:pt idx="324">
                  <c:v>42643</c:v>
                </c:pt>
                <c:pt idx="325">
                  <c:v>42674</c:v>
                </c:pt>
                <c:pt idx="326">
                  <c:v>42704</c:v>
                </c:pt>
                <c:pt idx="327">
                  <c:v>42735</c:v>
                </c:pt>
                <c:pt idx="328">
                  <c:v>42766</c:v>
                </c:pt>
                <c:pt idx="329">
                  <c:v>42794</c:v>
                </c:pt>
                <c:pt idx="330">
                  <c:v>42825</c:v>
                </c:pt>
                <c:pt idx="331">
                  <c:v>42855</c:v>
                </c:pt>
                <c:pt idx="332">
                  <c:v>42886</c:v>
                </c:pt>
                <c:pt idx="333">
                  <c:v>42916</c:v>
                </c:pt>
                <c:pt idx="334">
                  <c:v>42947</c:v>
                </c:pt>
                <c:pt idx="335">
                  <c:v>42978</c:v>
                </c:pt>
                <c:pt idx="336">
                  <c:v>43008</c:v>
                </c:pt>
                <c:pt idx="337">
                  <c:v>43039</c:v>
                </c:pt>
                <c:pt idx="338">
                  <c:v>43069</c:v>
                </c:pt>
                <c:pt idx="339">
                  <c:v>43100</c:v>
                </c:pt>
                <c:pt idx="340">
                  <c:v>43131</c:v>
                </c:pt>
                <c:pt idx="341">
                  <c:v>43159</c:v>
                </c:pt>
                <c:pt idx="342">
                  <c:v>43190</c:v>
                </c:pt>
                <c:pt idx="343">
                  <c:v>43220</c:v>
                </c:pt>
                <c:pt idx="344">
                  <c:v>43251</c:v>
                </c:pt>
                <c:pt idx="345">
                  <c:v>43281</c:v>
                </c:pt>
                <c:pt idx="346">
                  <c:v>43312</c:v>
                </c:pt>
                <c:pt idx="347">
                  <c:v>43343</c:v>
                </c:pt>
                <c:pt idx="348">
                  <c:v>43373</c:v>
                </c:pt>
                <c:pt idx="349">
                  <c:v>43404</c:v>
                </c:pt>
                <c:pt idx="350">
                  <c:v>43434</c:v>
                </c:pt>
                <c:pt idx="351">
                  <c:v>43465</c:v>
                </c:pt>
                <c:pt idx="352">
                  <c:v>43496</c:v>
                </c:pt>
                <c:pt idx="353">
                  <c:v>43524</c:v>
                </c:pt>
                <c:pt idx="354">
                  <c:v>43555</c:v>
                </c:pt>
                <c:pt idx="355">
                  <c:v>43585</c:v>
                </c:pt>
                <c:pt idx="356">
                  <c:v>43616</c:v>
                </c:pt>
                <c:pt idx="357">
                  <c:v>43646</c:v>
                </c:pt>
                <c:pt idx="358">
                  <c:v>43677</c:v>
                </c:pt>
                <c:pt idx="359">
                  <c:v>43708</c:v>
                </c:pt>
                <c:pt idx="360">
                  <c:v>43738</c:v>
                </c:pt>
                <c:pt idx="361">
                  <c:v>43769</c:v>
                </c:pt>
                <c:pt idx="362">
                  <c:v>43799</c:v>
                </c:pt>
                <c:pt idx="363">
                  <c:v>43830</c:v>
                </c:pt>
                <c:pt idx="364">
                  <c:v>43861</c:v>
                </c:pt>
                <c:pt idx="365">
                  <c:v>43890</c:v>
                </c:pt>
                <c:pt idx="366">
                  <c:v>43921</c:v>
                </c:pt>
                <c:pt idx="367">
                  <c:v>43951</c:v>
                </c:pt>
                <c:pt idx="368">
                  <c:v>43982</c:v>
                </c:pt>
                <c:pt idx="369">
                  <c:v>44012</c:v>
                </c:pt>
                <c:pt idx="370">
                  <c:v>44043</c:v>
                </c:pt>
                <c:pt idx="371">
                  <c:v>44074</c:v>
                </c:pt>
                <c:pt idx="372">
                  <c:v>44104</c:v>
                </c:pt>
                <c:pt idx="373">
                  <c:v>44135</c:v>
                </c:pt>
                <c:pt idx="374">
                  <c:v>44165</c:v>
                </c:pt>
                <c:pt idx="375">
                  <c:v>44196</c:v>
                </c:pt>
                <c:pt idx="376">
                  <c:v>44227</c:v>
                </c:pt>
                <c:pt idx="377">
                  <c:v>44255</c:v>
                </c:pt>
                <c:pt idx="378">
                  <c:v>44286</c:v>
                </c:pt>
                <c:pt idx="379">
                  <c:v>44316</c:v>
                </c:pt>
                <c:pt idx="380">
                  <c:v>44347</c:v>
                </c:pt>
                <c:pt idx="381">
                  <c:v>44377</c:v>
                </c:pt>
                <c:pt idx="382">
                  <c:v>44408</c:v>
                </c:pt>
                <c:pt idx="383">
                  <c:v>44439</c:v>
                </c:pt>
                <c:pt idx="384">
                  <c:v>44469</c:v>
                </c:pt>
                <c:pt idx="385">
                  <c:v>44500</c:v>
                </c:pt>
                <c:pt idx="386">
                  <c:v>44530</c:v>
                </c:pt>
                <c:pt idx="387">
                  <c:v>44561</c:v>
                </c:pt>
                <c:pt idx="388">
                  <c:v>44592</c:v>
                </c:pt>
                <c:pt idx="389">
                  <c:v>44620</c:v>
                </c:pt>
                <c:pt idx="390">
                  <c:v>44651</c:v>
                </c:pt>
                <c:pt idx="391">
                  <c:v>44681</c:v>
                </c:pt>
                <c:pt idx="392">
                  <c:v>44712</c:v>
                </c:pt>
                <c:pt idx="393">
                  <c:v>44742</c:v>
                </c:pt>
                <c:pt idx="394">
                  <c:v>44773</c:v>
                </c:pt>
                <c:pt idx="395">
                  <c:v>44804</c:v>
                </c:pt>
                <c:pt idx="396">
                  <c:v>44834</c:v>
                </c:pt>
                <c:pt idx="397">
                  <c:v>44865</c:v>
                </c:pt>
                <c:pt idx="398">
                  <c:v>44895</c:v>
                </c:pt>
                <c:pt idx="399">
                  <c:v>44926</c:v>
                </c:pt>
              </c:numCache>
            </c:numRef>
          </c:cat>
          <c:val>
            <c:numRef>
              <c:f>Sheet1!$C$2:$C$401</c:f>
              <c:numCache>
                <c:formatCode>_("$"* #,##0.00_);_("$"* \(#,##0.00\);_("$"* "-"??_);_(@_)</c:formatCode>
                <c:ptCount val="400"/>
                <c:pt idx="0">
                  <c:v>1</c:v>
                </c:pt>
                <c:pt idx="1">
                  <c:v>1.0141720000000001</c:v>
                </c:pt>
                <c:pt idx="2">
                  <c:v>1.0446359999999999</c:v>
                </c:pt>
                <c:pt idx="3">
                  <c:v>1.0684990000000001</c:v>
                </c:pt>
                <c:pt idx="4">
                  <c:v>1.0870759999999999</c:v>
                </c:pt>
                <c:pt idx="5">
                  <c:v>1.0817699999999999</c:v>
                </c:pt>
                <c:pt idx="6">
                  <c:v>1.0910620001</c:v>
                </c:pt>
                <c:pt idx="7">
                  <c:v>1.0955780000999999</c:v>
                </c:pt>
                <c:pt idx="8">
                  <c:v>1.1163770001</c:v>
                </c:pt>
                <c:pt idx="9">
                  <c:v>1.1333160001</c:v>
                </c:pt>
                <c:pt idx="10">
                  <c:v>1.1569550001</c:v>
                </c:pt>
                <c:pt idx="11">
                  <c:v>1.1705429999999999</c:v>
                </c:pt>
                <c:pt idx="12">
                  <c:v>1.1884300001000001</c:v>
                </c:pt>
                <c:pt idx="13">
                  <c:v>1.2151770001</c:v>
                </c:pt>
                <c:pt idx="14">
                  <c:v>1.2504550001000001</c:v>
                </c:pt>
                <c:pt idx="15">
                  <c:v>1.271614</c:v>
                </c:pt>
                <c:pt idx="16">
                  <c:v>1.3010710000000001</c:v>
                </c:pt>
                <c:pt idx="17">
                  <c:v>1.318157</c:v>
                </c:pt>
                <c:pt idx="18">
                  <c:v>1.33172</c:v>
                </c:pt>
                <c:pt idx="19">
                  <c:v>1.362781</c:v>
                </c:pt>
                <c:pt idx="20">
                  <c:v>1.3962330000000001</c:v>
                </c:pt>
                <c:pt idx="21">
                  <c:v>1.3867510000000001</c:v>
                </c:pt>
                <c:pt idx="22">
                  <c:v>1.4082520000000001</c:v>
                </c:pt>
                <c:pt idx="23">
                  <c:v>1.4338249999999999</c:v>
                </c:pt>
                <c:pt idx="24">
                  <c:v>1.4753689999999999</c:v>
                </c:pt>
                <c:pt idx="25">
                  <c:v>1.5270619999999999</c:v>
                </c:pt>
                <c:pt idx="26">
                  <c:v>1.5409189998999999</c:v>
                </c:pt>
                <c:pt idx="27">
                  <c:v>1.5862909999000001</c:v>
                </c:pt>
                <c:pt idx="28">
                  <c:v>1.5477869998</c:v>
                </c:pt>
                <c:pt idx="29">
                  <c:v>1.5622829999000001</c:v>
                </c:pt>
                <c:pt idx="30">
                  <c:v>1.5787729999</c:v>
                </c:pt>
                <c:pt idx="31">
                  <c:v>1.6258630000000001</c:v>
                </c:pt>
                <c:pt idx="32">
                  <c:v>1.6542409999000001</c:v>
                </c:pt>
                <c:pt idx="33">
                  <c:v>1.6924769998</c:v>
                </c:pt>
                <c:pt idx="34">
                  <c:v>1.7499949998</c:v>
                </c:pt>
                <c:pt idx="35">
                  <c:v>1.6923879998</c:v>
                </c:pt>
                <c:pt idx="36">
                  <c:v>1.7096639997</c:v>
                </c:pt>
                <c:pt idx="37">
                  <c:v>1.7254759997</c:v>
                </c:pt>
                <c:pt idx="38">
                  <c:v>1.7238959996000001</c:v>
                </c:pt>
                <c:pt idx="39">
                  <c:v>1.7514749996000001</c:v>
                </c:pt>
                <c:pt idx="40">
                  <c:v>1.7829239994999999</c:v>
                </c:pt>
                <c:pt idx="41">
                  <c:v>1.8393569996000001</c:v>
                </c:pt>
                <c:pt idx="42">
                  <c:v>1.8639659995</c:v>
                </c:pt>
                <c:pt idx="43">
                  <c:v>1.8976149994</c:v>
                </c:pt>
                <c:pt idx="44">
                  <c:v>1.8946499994999999</c:v>
                </c:pt>
                <c:pt idx="45">
                  <c:v>1.9283129995999999</c:v>
                </c:pt>
                <c:pt idx="46">
                  <c:v>1.9673289996000001</c:v>
                </c:pt>
                <c:pt idx="47">
                  <c:v>1.9968169997</c:v>
                </c:pt>
                <c:pt idx="48">
                  <c:v>1.9921669998</c:v>
                </c:pt>
                <c:pt idx="49">
                  <c:v>2.0288469996999998</c:v>
                </c:pt>
                <c:pt idx="50">
                  <c:v>2.0140239996</c:v>
                </c:pt>
                <c:pt idx="51">
                  <c:v>2.0373539997000001</c:v>
                </c:pt>
                <c:pt idx="52">
                  <c:v>2.0692229998</c:v>
                </c:pt>
                <c:pt idx="53">
                  <c:v>2.0282029997</c:v>
                </c:pt>
                <c:pt idx="54">
                  <c:v>1.9757409996999999</c:v>
                </c:pt>
                <c:pt idx="55">
                  <c:v>1.9594469996999999</c:v>
                </c:pt>
                <c:pt idx="56">
                  <c:v>1.9556829998</c:v>
                </c:pt>
                <c:pt idx="57">
                  <c:v>1.9064849998</c:v>
                </c:pt>
                <c:pt idx="58">
                  <c:v>1.9268229996999999</c:v>
                </c:pt>
                <c:pt idx="59">
                  <c:v>1.9522869998000001</c:v>
                </c:pt>
                <c:pt idx="60">
                  <c:v>1.9077499999</c:v>
                </c:pt>
                <c:pt idx="61">
                  <c:v>1.9048969998</c:v>
                </c:pt>
                <c:pt idx="62">
                  <c:v>1.9090299998</c:v>
                </c:pt>
                <c:pt idx="63">
                  <c:v>1.9423849998</c:v>
                </c:pt>
                <c:pt idx="64">
                  <c:v>1.9410559997000001</c:v>
                </c:pt>
                <c:pt idx="65">
                  <c:v>2.0015429996999998</c:v>
                </c:pt>
                <c:pt idx="66">
                  <c:v>2.0225349996999999</c:v>
                </c:pt>
                <c:pt idx="67">
                  <c:v>2.0520409997</c:v>
                </c:pt>
                <c:pt idx="68">
                  <c:v>2.1383979996</c:v>
                </c:pt>
                <c:pt idx="69">
                  <c:v>2.1329589997</c:v>
                </c:pt>
                <c:pt idx="70">
                  <c:v>2.1290609997000001</c:v>
                </c:pt>
                <c:pt idx="71">
                  <c:v>2.1800099997000002</c:v>
                </c:pt>
                <c:pt idx="72">
                  <c:v>2.2231949998</c:v>
                </c:pt>
                <c:pt idx="73">
                  <c:v>2.2210249999</c:v>
                </c:pt>
                <c:pt idx="74">
                  <c:v>2.2891999999000001</c:v>
                </c:pt>
                <c:pt idx="75">
                  <c:v>2.3042169999</c:v>
                </c:pt>
                <c:pt idx="76">
                  <c:v>2.3312929999000001</c:v>
                </c:pt>
                <c:pt idx="77">
                  <c:v>2.2932529999</c:v>
                </c:pt>
                <c:pt idx="78">
                  <c:v>2.2814619999999999</c:v>
                </c:pt>
                <c:pt idx="79">
                  <c:v>2.3148360000000001</c:v>
                </c:pt>
                <c:pt idx="80">
                  <c:v>2.3178399999999999</c:v>
                </c:pt>
                <c:pt idx="81">
                  <c:v>2.334568</c:v>
                </c:pt>
                <c:pt idx="82">
                  <c:v>2.4128960000999999</c:v>
                </c:pt>
                <c:pt idx="83">
                  <c:v>2.4539770001000001</c:v>
                </c:pt>
                <c:pt idx="84">
                  <c:v>2.4941869999000001</c:v>
                </c:pt>
                <c:pt idx="85">
                  <c:v>2.5444719999999998</c:v>
                </c:pt>
                <c:pt idx="86">
                  <c:v>2.5731220000000001</c:v>
                </c:pt>
                <c:pt idx="87">
                  <c:v>2.5777970001999999</c:v>
                </c:pt>
                <c:pt idx="88">
                  <c:v>2.5943840001999998</c:v>
                </c:pt>
                <c:pt idx="89">
                  <c:v>2.5797570001999999</c:v>
                </c:pt>
                <c:pt idx="90">
                  <c:v>2.5679700001999999</c:v>
                </c:pt>
                <c:pt idx="91">
                  <c:v>2.6076609999999998</c:v>
                </c:pt>
                <c:pt idx="92">
                  <c:v>2.6707040001000002</c:v>
                </c:pt>
                <c:pt idx="93">
                  <c:v>2.7258120000999999</c:v>
                </c:pt>
                <c:pt idx="94">
                  <c:v>2.7992430001000002</c:v>
                </c:pt>
                <c:pt idx="95">
                  <c:v>2.8044450001999999</c:v>
                </c:pt>
                <c:pt idx="96">
                  <c:v>2.8582679999999998</c:v>
                </c:pt>
                <c:pt idx="97">
                  <c:v>2.8811300001000002</c:v>
                </c:pt>
                <c:pt idx="98">
                  <c:v>2.8633800000999998</c:v>
                </c:pt>
                <c:pt idx="99">
                  <c:v>2.893011</c:v>
                </c:pt>
                <c:pt idx="100">
                  <c:v>2.9243739999999998</c:v>
                </c:pt>
                <c:pt idx="101">
                  <c:v>2.9306960000000002</c:v>
                </c:pt>
                <c:pt idx="102">
                  <c:v>2.9706310001</c:v>
                </c:pt>
                <c:pt idx="103">
                  <c:v>2.9723660001000001</c:v>
                </c:pt>
                <c:pt idx="104">
                  <c:v>3.0424190001999998</c:v>
                </c:pt>
                <c:pt idx="105">
                  <c:v>3.0224470002000001</c:v>
                </c:pt>
                <c:pt idx="106">
                  <c:v>3.0433030000999999</c:v>
                </c:pt>
                <c:pt idx="107">
                  <c:v>3.0009820002000001</c:v>
                </c:pt>
                <c:pt idx="108">
                  <c:v>3.1245170002</c:v>
                </c:pt>
                <c:pt idx="109">
                  <c:v>3.1590820002000002</c:v>
                </c:pt>
                <c:pt idx="110">
                  <c:v>3.1582700000999999</c:v>
                </c:pt>
                <c:pt idx="111">
                  <c:v>3.1689950002999998</c:v>
                </c:pt>
                <c:pt idx="112">
                  <c:v>3.1833860001000001</c:v>
                </c:pt>
                <c:pt idx="113">
                  <c:v>3.1389210001999999</c:v>
                </c:pt>
                <c:pt idx="114">
                  <c:v>3.1681820000999998</c:v>
                </c:pt>
                <c:pt idx="115">
                  <c:v>3.1786530001000002</c:v>
                </c:pt>
                <c:pt idx="116">
                  <c:v>3.1351650000000002</c:v>
                </c:pt>
                <c:pt idx="117">
                  <c:v>3.1216819999999998</c:v>
                </c:pt>
                <c:pt idx="118">
                  <c:v>3.1433790000999999</c:v>
                </c:pt>
                <c:pt idx="119">
                  <c:v>3.1405240000000001</c:v>
                </c:pt>
                <c:pt idx="120">
                  <c:v>3.1670780000000001</c:v>
                </c:pt>
                <c:pt idx="121">
                  <c:v>3.1397120001999999</c:v>
                </c:pt>
                <c:pt idx="122">
                  <c:v>3.1493070001999999</c:v>
                </c:pt>
                <c:pt idx="123">
                  <c:v>3.1303630003</c:v>
                </c:pt>
                <c:pt idx="124">
                  <c:v>3.1231480003000001</c:v>
                </c:pt>
                <c:pt idx="125">
                  <c:v>3.1871120002</c:v>
                </c:pt>
                <c:pt idx="126">
                  <c:v>3.2248710001999998</c:v>
                </c:pt>
                <c:pt idx="127">
                  <c:v>3.2378730003</c:v>
                </c:pt>
                <c:pt idx="128">
                  <c:v>3.2773520001000001</c:v>
                </c:pt>
                <c:pt idx="129">
                  <c:v>3.3142930003000002</c:v>
                </c:pt>
                <c:pt idx="130">
                  <c:v>3.3152830001</c:v>
                </c:pt>
                <c:pt idx="131">
                  <c:v>3.3233340001</c:v>
                </c:pt>
                <c:pt idx="132">
                  <c:v>3.3540780000999999</c:v>
                </c:pt>
                <c:pt idx="133">
                  <c:v>3.3784180001999999</c:v>
                </c:pt>
                <c:pt idx="134">
                  <c:v>3.4447060002000001</c:v>
                </c:pt>
                <c:pt idx="135">
                  <c:v>3.5084770002000001</c:v>
                </c:pt>
                <c:pt idx="136">
                  <c:v>3.5611160001000002</c:v>
                </c:pt>
                <c:pt idx="137">
                  <c:v>3.5848880002999999</c:v>
                </c:pt>
                <c:pt idx="138">
                  <c:v>3.6061770004000002</c:v>
                </c:pt>
                <c:pt idx="139">
                  <c:v>3.5713370001999998</c:v>
                </c:pt>
                <c:pt idx="140">
                  <c:v>3.5578680002</c:v>
                </c:pt>
                <c:pt idx="141">
                  <c:v>3.5602870003999998</c:v>
                </c:pt>
                <c:pt idx="142">
                  <c:v>3.5751030005</c:v>
                </c:pt>
                <c:pt idx="143">
                  <c:v>3.6702910005999998</c:v>
                </c:pt>
                <c:pt idx="144">
                  <c:v>3.7122030005000002</c:v>
                </c:pt>
                <c:pt idx="145">
                  <c:v>3.7728400004</c:v>
                </c:pt>
                <c:pt idx="146">
                  <c:v>3.7324720004</c:v>
                </c:pt>
                <c:pt idx="147">
                  <c:v>3.6996790005000002</c:v>
                </c:pt>
                <c:pt idx="148">
                  <c:v>3.7014290004000001</c:v>
                </c:pt>
                <c:pt idx="149">
                  <c:v>3.7227690005</c:v>
                </c:pt>
                <c:pt idx="150">
                  <c:v>3.6907740002999998</c:v>
                </c:pt>
                <c:pt idx="151">
                  <c:v>3.7440610003999999</c:v>
                </c:pt>
                <c:pt idx="152">
                  <c:v>3.7339340006000001</c:v>
                </c:pt>
                <c:pt idx="153">
                  <c:v>3.7813270004000001</c:v>
                </c:pt>
                <c:pt idx="154">
                  <c:v>3.8203500005</c:v>
                </c:pt>
                <c:pt idx="155">
                  <c:v>3.8601940003999999</c:v>
                </c:pt>
                <c:pt idx="156">
                  <c:v>3.9253140005999998</c:v>
                </c:pt>
                <c:pt idx="157">
                  <c:v>3.9327460004999999</c:v>
                </c:pt>
                <c:pt idx="158">
                  <c:v>3.9376500007000002</c:v>
                </c:pt>
                <c:pt idx="159">
                  <c:v>4.0256900006</c:v>
                </c:pt>
                <c:pt idx="160">
                  <c:v>4.0421140005999998</c:v>
                </c:pt>
                <c:pt idx="161">
                  <c:v>4.0812220004000004</c:v>
                </c:pt>
                <c:pt idx="162">
                  <c:v>4.0631310003000003</c:v>
                </c:pt>
                <c:pt idx="163">
                  <c:v>4.0855260003999998</c:v>
                </c:pt>
                <c:pt idx="164">
                  <c:v>4.1509960006000002</c:v>
                </c:pt>
                <c:pt idx="165">
                  <c:v>4.1513040006999997</c:v>
                </c:pt>
                <c:pt idx="166">
                  <c:v>4.1149770008999997</c:v>
                </c:pt>
                <c:pt idx="167">
                  <c:v>4.1141460010999999</c:v>
                </c:pt>
                <c:pt idx="168">
                  <c:v>4.1416130011999996</c:v>
                </c:pt>
                <c:pt idx="169">
                  <c:v>4.0959350011</c:v>
                </c:pt>
                <c:pt idx="170">
                  <c:v>4.0768770009999997</c:v>
                </c:pt>
                <c:pt idx="171">
                  <c:v>4.1483920008000004</c:v>
                </c:pt>
                <c:pt idx="172">
                  <c:v>4.1405970008999997</c:v>
                </c:pt>
                <c:pt idx="173">
                  <c:v>4.1935700011000003</c:v>
                </c:pt>
                <c:pt idx="174">
                  <c:v>4.2324570013000002</c:v>
                </c:pt>
                <c:pt idx="175">
                  <c:v>4.1932690015</c:v>
                </c:pt>
                <c:pt idx="176">
                  <c:v>4.2313450015000003</c:v>
                </c:pt>
                <c:pt idx="177">
                  <c:v>4.2479260016999998</c:v>
                </c:pt>
                <c:pt idx="178">
                  <c:v>4.2661580015</c:v>
                </c:pt>
                <c:pt idx="179">
                  <c:v>4.3263090017000003</c:v>
                </c:pt>
                <c:pt idx="180">
                  <c:v>4.3583640017</c:v>
                </c:pt>
                <c:pt idx="181">
                  <c:v>4.3896140016</c:v>
                </c:pt>
                <c:pt idx="182">
                  <c:v>4.4379540015999996</c:v>
                </c:pt>
                <c:pt idx="183">
                  <c:v>4.4370910014999998</c:v>
                </c:pt>
                <c:pt idx="184">
                  <c:v>4.4400230015000002</c:v>
                </c:pt>
                <c:pt idx="185">
                  <c:v>4.4283910016999997</c:v>
                </c:pt>
                <c:pt idx="186">
                  <c:v>4.4356160017999997</c:v>
                </c:pt>
                <c:pt idx="187">
                  <c:v>4.5053580017000003</c:v>
                </c:pt>
                <c:pt idx="188">
                  <c:v>4.5522170015999999</c:v>
                </c:pt>
                <c:pt idx="189">
                  <c:v>4.5788000015000003</c:v>
                </c:pt>
                <c:pt idx="190">
                  <c:v>4.5997210015999999</c:v>
                </c:pt>
                <c:pt idx="191">
                  <c:v>4.6373870014999996</c:v>
                </c:pt>
                <c:pt idx="192">
                  <c:v>4.6088640014999998</c:v>
                </c:pt>
                <c:pt idx="193">
                  <c:v>4.6170650016000003</c:v>
                </c:pt>
                <c:pt idx="194">
                  <c:v>4.6516390017999996</c:v>
                </c:pt>
                <c:pt idx="195">
                  <c:v>4.6945600019000002</c:v>
                </c:pt>
                <c:pt idx="196">
                  <c:v>4.7023210019999997</c:v>
                </c:pt>
                <c:pt idx="197">
                  <c:v>4.7291750021999999</c:v>
                </c:pt>
                <c:pt idx="198">
                  <c:v>4.7345550019999996</c:v>
                </c:pt>
                <c:pt idx="199">
                  <c:v>4.7081220017999996</c:v>
                </c:pt>
                <c:pt idx="200">
                  <c:v>4.7268840017000002</c:v>
                </c:pt>
                <c:pt idx="201">
                  <c:v>4.7350840014999998</c:v>
                </c:pt>
                <c:pt idx="202">
                  <c:v>4.7389340016999997</c:v>
                </c:pt>
                <c:pt idx="203">
                  <c:v>4.7889970018000003</c:v>
                </c:pt>
                <c:pt idx="204">
                  <c:v>4.8292350017999999</c:v>
                </c:pt>
                <c:pt idx="205">
                  <c:v>4.8202910017000002</c:v>
                </c:pt>
                <c:pt idx="206">
                  <c:v>4.8567640016000002</c:v>
                </c:pt>
                <c:pt idx="207">
                  <c:v>4.8420230016000003</c:v>
                </c:pt>
                <c:pt idx="208">
                  <c:v>4.8646770017999996</c:v>
                </c:pt>
                <c:pt idx="209">
                  <c:v>4.9228970018</c:v>
                </c:pt>
                <c:pt idx="210">
                  <c:v>4.9098250019999998</c:v>
                </c:pt>
                <c:pt idx="211">
                  <c:v>4.9437900018000001</c:v>
                </c:pt>
                <c:pt idx="212">
                  <c:v>4.9461970016999999</c:v>
                </c:pt>
                <c:pt idx="213">
                  <c:v>4.9239170016999996</c:v>
                </c:pt>
                <c:pt idx="214">
                  <c:v>4.9568570015000004</c:v>
                </c:pt>
                <c:pt idx="215">
                  <c:v>4.9993910013000002</c:v>
                </c:pt>
                <c:pt idx="216">
                  <c:v>4.9969680014</c:v>
                </c:pt>
                <c:pt idx="217">
                  <c:v>4.9950020012999996</c:v>
                </c:pt>
                <c:pt idx="218">
                  <c:v>5.0177840011999999</c:v>
                </c:pt>
                <c:pt idx="219">
                  <c:v>5.0096940010999997</c:v>
                </c:pt>
                <c:pt idx="220">
                  <c:v>5.0709200009000002</c:v>
                </c:pt>
                <c:pt idx="221">
                  <c:v>5.0396820009000001</c:v>
                </c:pt>
                <c:pt idx="222">
                  <c:v>5.1204730008999997</c:v>
                </c:pt>
                <c:pt idx="223">
                  <c:v>5.1212540010999996</c:v>
                </c:pt>
                <c:pt idx="224">
                  <c:v>5.1268350012999999</c:v>
                </c:pt>
                <c:pt idx="225">
                  <c:v>5.1415820011999998</c:v>
                </c:pt>
                <c:pt idx="226">
                  <c:v>5.2334880010999996</c:v>
                </c:pt>
                <c:pt idx="227">
                  <c:v>5.3466630012999996</c:v>
                </c:pt>
                <c:pt idx="228">
                  <c:v>5.4153670011999999</c:v>
                </c:pt>
                <c:pt idx="229">
                  <c:v>5.5241080011000001</c:v>
                </c:pt>
                <c:pt idx="230">
                  <c:v>5.6876330014000001</c:v>
                </c:pt>
                <c:pt idx="231">
                  <c:v>5.7586140014999998</c:v>
                </c:pt>
                <c:pt idx="232">
                  <c:v>5.8396210016000003</c:v>
                </c:pt>
                <c:pt idx="233">
                  <c:v>5.7679070016000002</c:v>
                </c:pt>
                <c:pt idx="234">
                  <c:v>5.7745550017999996</c:v>
                </c:pt>
                <c:pt idx="235">
                  <c:v>5.7747590017999997</c:v>
                </c:pt>
                <c:pt idx="236">
                  <c:v>5.7332110019</c:v>
                </c:pt>
                <c:pt idx="237">
                  <c:v>5.6979950021999999</c:v>
                </c:pt>
                <c:pt idx="238">
                  <c:v>5.7158660023000003</c:v>
                </c:pt>
                <c:pt idx="239">
                  <c:v>5.7568180021000002</c:v>
                </c:pt>
                <c:pt idx="240">
                  <c:v>5.7984710023000003</c:v>
                </c:pt>
                <c:pt idx="241">
                  <c:v>5.7940960024999999</c:v>
                </c:pt>
                <c:pt idx="242">
                  <c:v>5.8809040023000003</c:v>
                </c:pt>
                <c:pt idx="243">
                  <c:v>5.8584840021</c:v>
                </c:pt>
                <c:pt idx="244">
                  <c:v>5.9373810023000004</c:v>
                </c:pt>
                <c:pt idx="245">
                  <c:v>5.9668330024999996</c:v>
                </c:pt>
                <c:pt idx="246">
                  <c:v>5.9320290026000002</c:v>
                </c:pt>
                <c:pt idx="247">
                  <c:v>5.9647120028999998</c:v>
                </c:pt>
                <c:pt idx="248">
                  <c:v>6.0628500029000003</c:v>
                </c:pt>
                <c:pt idx="249">
                  <c:v>6.1456130031000002</c:v>
                </c:pt>
                <c:pt idx="250">
                  <c:v>6.1623750034000002</c:v>
                </c:pt>
                <c:pt idx="251">
                  <c:v>6.2807310036999997</c:v>
                </c:pt>
                <c:pt idx="252">
                  <c:v>6.2240500035000004</c:v>
                </c:pt>
                <c:pt idx="253">
                  <c:v>6.2240790032</c:v>
                </c:pt>
                <c:pt idx="254">
                  <c:v>6.2103990035000001</c:v>
                </c:pt>
                <c:pt idx="255">
                  <c:v>6.2120490033999998</c:v>
                </c:pt>
                <c:pt idx="256">
                  <c:v>6.2692100034999996</c:v>
                </c:pt>
                <c:pt idx="257">
                  <c:v>6.2958020037000004</c:v>
                </c:pt>
                <c:pt idx="258">
                  <c:v>6.3387920038000001</c:v>
                </c:pt>
                <c:pt idx="259">
                  <c:v>6.3691510039999999</c:v>
                </c:pt>
                <c:pt idx="260">
                  <c:v>6.4509260038000003</c:v>
                </c:pt>
                <c:pt idx="261">
                  <c:v>6.4864970039000003</c:v>
                </c:pt>
                <c:pt idx="262">
                  <c:v>6.5950580041000002</c:v>
                </c:pt>
                <c:pt idx="263">
                  <c:v>6.7263840038999998</c:v>
                </c:pt>
                <c:pt idx="264">
                  <c:v>6.7869330037999998</c:v>
                </c:pt>
                <c:pt idx="265">
                  <c:v>6.7481420038</c:v>
                </c:pt>
                <c:pt idx="266">
                  <c:v>6.8651000041000003</c:v>
                </c:pt>
                <c:pt idx="267">
                  <c:v>6.9186040039999996</c:v>
                </c:pt>
                <c:pt idx="268">
                  <c:v>6.9280010042000004</c:v>
                </c:pt>
                <c:pt idx="269">
                  <c:v>6.9133080040000001</c:v>
                </c:pt>
                <c:pt idx="270">
                  <c:v>6.9728670042000003</c:v>
                </c:pt>
                <c:pt idx="271">
                  <c:v>7.0840130044</c:v>
                </c:pt>
                <c:pt idx="272">
                  <c:v>7.3033750047000003</c:v>
                </c:pt>
                <c:pt idx="273">
                  <c:v>7.2914670044000003</c:v>
                </c:pt>
                <c:pt idx="274">
                  <c:v>7.3185590041999999</c:v>
                </c:pt>
                <c:pt idx="275">
                  <c:v>7.3644880044000001</c:v>
                </c:pt>
                <c:pt idx="276">
                  <c:v>7.4361450044000001</c:v>
                </c:pt>
                <c:pt idx="277">
                  <c:v>7.4374950044999997</c:v>
                </c:pt>
                <c:pt idx="278">
                  <c:v>7.4380730042999996</c:v>
                </c:pt>
                <c:pt idx="279">
                  <c:v>7.4516040045</c:v>
                </c:pt>
                <c:pt idx="280">
                  <c:v>7.4347710047</c:v>
                </c:pt>
                <c:pt idx="281">
                  <c:v>7.4789480051000004</c:v>
                </c:pt>
                <c:pt idx="282">
                  <c:v>7.4637850049000001</c:v>
                </c:pt>
                <c:pt idx="283">
                  <c:v>7.5788810047000004</c:v>
                </c:pt>
                <c:pt idx="284">
                  <c:v>7.5732340046999997</c:v>
                </c:pt>
                <c:pt idx="285">
                  <c:v>7.4939930050000001</c:v>
                </c:pt>
                <c:pt idx="286">
                  <c:v>7.5581040049999997</c:v>
                </c:pt>
                <c:pt idx="287">
                  <c:v>7.5338680051000004</c:v>
                </c:pt>
                <c:pt idx="288">
                  <c:v>7.5715930052999996</c:v>
                </c:pt>
                <c:pt idx="289">
                  <c:v>7.5673380054999999</c:v>
                </c:pt>
                <c:pt idx="290">
                  <c:v>7.5598670058000002</c:v>
                </c:pt>
                <c:pt idx="291">
                  <c:v>7.5995700060000004</c:v>
                </c:pt>
                <c:pt idx="292">
                  <c:v>7.6822140059999997</c:v>
                </c:pt>
                <c:pt idx="293">
                  <c:v>7.7084350057000002</c:v>
                </c:pt>
                <c:pt idx="294">
                  <c:v>7.7098980057000004</c:v>
                </c:pt>
                <c:pt idx="295">
                  <c:v>7.7798040056</c:v>
                </c:pt>
                <c:pt idx="296">
                  <c:v>7.8866060053</c:v>
                </c:pt>
                <c:pt idx="297">
                  <c:v>7.9500570054999997</c:v>
                </c:pt>
                <c:pt idx="298">
                  <c:v>7.9732090056000002</c:v>
                </c:pt>
                <c:pt idx="299">
                  <c:v>8.0540700055999999</c:v>
                </c:pt>
                <c:pt idx="300">
                  <c:v>8.0272500056999991</c:v>
                </c:pt>
                <c:pt idx="301">
                  <c:v>8.1040430058999995</c:v>
                </c:pt>
                <c:pt idx="302">
                  <c:v>8.2067730059000006</c:v>
                </c:pt>
                <c:pt idx="303">
                  <c:v>8.3450690061999993</c:v>
                </c:pt>
                <c:pt idx="304">
                  <c:v>8.4794550067000003</c:v>
                </c:pt>
                <c:pt idx="305">
                  <c:v>8.5031820064999994</c:v>
                </c:pt>
                <c:pt idx="306">
                  <c:v>8.5677810067000006</c:v>
                </c:pt>
                <c:pt idx="307">
                  <c:v>8.4728510067999991</c:v>
                </c:pt>
                <c:pt idx="308">
                  <c:v>8.4759160064000003</c:v>
                </c:pt>
                <c:pt idx="309">
                  <c:v>8.3974570064999998</c:v>
                </c:pt>
                <c:pt idx="310">
                  <c:v>8.5066250066000002</c:v>
                </c:pt>
                <c:pt idx="311">
                  <c:v>8.5608190062999991</c:v>
                </c:pt>
                <c:pt idx="312">
                  <c:v>8.5822230065999996</c:v>
                </c:pt>
                <c:pt idx="313">
                  <c:v>8.6079010177999997</c:v>
                </c:pt>
                <c:pt idx="314">
                  <c:v>8.5325044127999998</c:v>
                </c:pt>
                <c:pt idx="315">
                  <c:v>8.5609034270999995</c:v>
                </c:pt>
                <c:pt idx="316">
                  <c:v>8.6655354813999992</c:v>
                </c:pt>
                <c:pt idx="317">
                  <c:v>8.7551657318</c:v>
                </c:pt>
                <c:pt idx="318">
                  <c:v>8.7365012533000002</c:v>
                </c:pt>
                <c:pt idx="319">
                  <c:v>8.7591039230999996</c:v>
                </c:pt>
                <c:pt idx="320">
                  <c:v>8.8691233328999992</c:v>
                </c:pt>
                <c:pt idx="321">
                  <c:v>8.9868032160000002</c:v>
                </c:pt>
                <c:pt idx="322">
                  <c:v>9.0528893961999994</c:v>
                </c:pt>
                <c:pt idx="323">
                  <c:v>9.0910782433000001</c:v>
                </c:pt>
                <c:pt idx="324">
                  <c:v>9.0706401640000003</c:v>
                </c:pt>
                <c:pt idx="325">
                  <c:v>8.9548638117999992</c:v>
                </c:pt>
                <c:pt idx="326">
                  <c:v>8.8259176933999992</c:v>
                </c:pt>
                <c:pt idx="327">
                  <c:v>8.8107768668999995</c:v>
                </c:pt>
                <c:pt idx="328">
                  <c:v>8.8646898307999997</c:v>
                </c:pt>
                <c:pt idx="329">
                  <c:v>8.8799363074999995</c:v>
                </c:pt>
                <c:pt idx="330">
                  <c:v>8.9191084655000008</c:v>
                </c:pt>
                <c:pt idx="331">
                  <c:v>8.9861290957000008</c:v>
                </c:pt>
                <c:pt idx="332">
                  <c:v>9.0908482429999999</c:v>
                </c:pt>
                <c:pt idx="333">
                  <c:v>9.0092341265999991</c:v>
                </c:pt>
                <c:pt idx="334">
                  <c:v>9.0315694062999992</c:v>
                </c:pt>
                <c:pt idx="335">
                  <c:v>9.0310368263999994</c:v>
                </c:pt>
                <c:pt idx="336">
                  <c:v>9.0029145939999999</c:v>
                </c:pt>
                <c:pt idx="337">
                  <c:v>9.1014682882999995</c:v>
                </c:pt>
                <c:pt idx="338">
                  <c:v>9.1806081343999999</c:v>
                </c:pt>
                <c:pt idx="339">
                  <c:v>9.1328495027999992</c:v>
                </c:pt>
                <c:pt idx="340">
                  <c:v>9.1084039415000007</c:v>
                </c:pt>
                <c:pt idx="341">
                  <c:v>9.1351096935000005</c:v>
                </c:pt>
                <c:pt idx="342">
                  <c:v>9.2120547983000005</c:v>
                </c:pt>
                <c:pt idx="343">
                  <c:v>9.1801166834999997</c:v>
                </c:pt>
                <c:pt idx="344">
                  <c:v>9.2430910924000003</c:v>
                </c:pt>
                <c:pt idx="345">
                  <c:v>9.2871988828000003</c:v>
                </c:pt>
                <c:pt idx="346">
                  <c:v>9.3020128491000005</c:v>
                </c:pt>
                <c:pt idx="347">
                  <c:v>9.3774635636999992</c:v>
                </c:pt>
                <c:pt idx="348">
                  <c:v>9.3376193361999995</c:v>
                </c:pt>
                <c:pt idx="349">
                  <c:v>9.3828492468999993</c:v>
                </c:pt>
                <c:pt idx="350">
                  <c:v>9.4056355375000003</c:v>
                </c:pt>
                <c:pt idx="351">
                  <c:v>9.5470350210999992</c:v>
                </c:pt>
                <c:pt idx="352">
                  <c:v>9.6081344088999998</c:v>
                </c:pt>
                <c:pt idx="353">
                  <c:v>9.6982071696999999</c:v>
                </c:pt>
                <c:pt idx="354">
                  <c:v>9.8748692895999994</c:v>
                </c:pt>
                <c:pt idx="355">
                  <c:v>9.9029472925000004</c:v>
                </c:pt>
                <c:pt idx="356">
                  <c:v>10.071392878699999</c:v>
                </c:pt>
                <c:pt idx="357">
                  <c:v>10.1761839259</c:v>
                </c:pt>
                <c:pt idx="358">
                  <c:v>10.2727767094</c:v>
                </c:pt>
                <c:pt idx="359">
                  <c:v>10.428081449700001</c:v>
                </c:pt>
                <c:pt idx="360">
                  <c:v>10.377249906399999</c:v>
                </c:pt>
                <c:pt idx="361">
                  <c:v>10.3264010135</c:v>
                </c:pt>
                <c:pt idx="362">
                  <c:v>10.411280182200001</c:v>
                </c:pt>
                <c:pt idx="363">
                  <c:v>10.2402105447</c:v>
                </c:pt>
                <c:pt idx="364">
                  <c:v>10.478598332000001</c:v>
                </c:pt>
                <c:pt idx="365">
                  <c:v>10.5686822226</c:v>
                </c:pt>
                <c:pt idx="366">
                  <c:v>10.5460838826</c:v>
                </c:pt>
                <c:pt idx="367">
                  <c:v>10.5387789994</c:v>
                </c:pt>
                <c:pt idx="368">
                  <c:v>10.5688549232</c:v>
                </c:pt>
                <c:pt idx="369">
                  <c:v>10.601554328300001</c:v>
                </c:pt>
                <c:pt idx="370">
                  <c:v>10.6409994456</c:v>
                </c:pt>
                <c:pt idx="371">
                  <c:v>10.5960913953</c:v>
                </c:pt>
                <c:pt idx="372">
                  <c:v>10.7100512764</c:v>
                </c:pt>
                <c:pt idx="373">
                  <c:v>10.7398877099</c:v>
                </c:pt>
                <c:pt idx="374">
                  <c:v>10.7282097542</c:v>
                </c:pt>
                <c:pt idx="375">
                  <c:v>10.699015651</c:v>
                </c:pt>
                <c:pt idx="376">
                  <c:v>10.6541566609</c:v>
                </c:pt>
                <c:pt idx="377">
                  <c:v>10.272643198800001</c:v>
                </c:pt>
                <c:pt idx="378">
                  <c:v>10.3548612355</c:v>
                </c:pt>
                <c:pt idx="379">
                  <c:v>10.4130724113</c:v>
                </c:pt>
                <c:pt idx="380">
                  <c:v>10.4406680132</c:v>
                </c:pt>
                <c:pt idx="381">
                  <c:v>10.512514166100001</c:v>
                </c:pt>
                <c:pt idx="382">
                  <c:v>10.6976044898</c:v>
                </c:pt>
                <c:pt idx="383">
                  <c:v>10.707363323799999</c:v>
                </c:pt>
                <c:pt idx="384">
                  <c:v>10.545155490599999</c:v>
                </c:pt>
                <c:pt idx="385">
                  <c:v>10.170285041</c:v>
                </c:pt>
                <c:pt idx="386">
                  <c:v>10.3819542968</c:v>
                </c:pt>
                <c:pt idx="387">
                  <c:v>10.391456101099999</c:v>
                </c:pt>
                <c:pt idx="388">
                  <c:v>10.2854771932</c:v>
                </c:pt>
                <c:pt idx="389">
                  <c:v>10.161018866699999</c:v>
                </c:pt>
                <c:pt idx="390">
                  <c:v>9.7802364445999999</c:v>
                </c:pt>
                <c:pt idx="391">
                  <c:v>9.6347419288000005</c:v>
                </c:pt>
                <c:pt idx="392">
                  <c:v>9.5493964203000008</c:v>
                </c:pt>
                <c:pt idx="393">
                  <c:v>9.4080897366999992</c:v>
                </c:pt>
                <c:pt idx="394">
                  <c:v>9.7238825093999992</c:v>
                </c:pt>
                <c:pt idx="395">
                  <c:v>9.4765233581999997</c:v>
                </c:pt>
                <c:pt idx="396">
                  <c:v>9.3474082793999997</c:v>
                </c:pt>
                <c:pt idx="397">
                  <c:v>9.4340341883000001</c:v>
                </c:pt>
                <c:pt idx="398">
                  <c:v>9.5801320039999993</c:v>
                </c:pt>
                <c:pt idx="399">
                  <c:v>9.3828263353000008</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B5C-4E42-AF1F-A24064FFB75E}"/>
            </c:ext>
          </c:extLst>
        </c:ser>
        <c:ser>
          <c:idx val="2"/>
          <c:order val="2"/>
          <c:tx>
            <c:strRef>
              <c:f>Sheet1!$D$1</c:f>
              <c:strCache>
                <c:ptCount val="1"/>
                <c:pt idx="0">
                  <c:v>Bloomberg AusBond Bank Bill Index</c:v>
                </c:pt>
              </c:strCache>
            </c:strRef>
          </c:tx>
          <c:spPr>
            <a:ln>
              <a:solidFill>
                <a:schemeClr val="accent3"/>
              </a:solidFill>
            </a:ln>
          </c:spPr>
          <c:marker>
            <c:symbol val="none"/>
          </c:marker>
          <c:cat>
            <c:numRef>
              <c:f>Sheet1!$A$2:$A$401</c:f>
              <c:numCache>
                <c:formatCode>m/d/yyyy</c:formatCode>
                <c:ptCount val="400"/>
                <c:pt idx="0">
                  <c:v>32781</c:v>
                </c:pt>
                <c:pt idx="1">
                  <c:v>32812</c:v>
                </c:pt>
                <c:pt idx="2">
                  <c:v>32842</c:v>
                </c:pt>
                <c:pt idx="3">
                  <c:v>32873</c:v>
                </c:pt>
                <c:pt idx="4">
                  <c:v>32904</c:v>
                </c:pt>
                <c:pt idx="5">
                  <c:v>32932</c:v>
                </c:pt>
                <c:pt idx="6">
                  <c:v>32963</c:v>
                </c:pt>
                <c:pt idx="7">
                  <c:v>32993</c:v>
                </c:pt>
                <c:pt idx="8">
                  <c:v>33024</c:v>
                </c:pt>
                <c:pt idx="9">
                  <c:v>33054</c:v>
                </c:pt>
                <c:pt idx="10">
                  <c:v>33085</c:v>
                </c:pt>
                <c:pt idx="11">
                  <c:v>33116</c:v>
                </c:pt>
                <c:pt idx="12">
                  <c:v>33146</c:v>
                </c:pt>
                <c:pt idx="13">
                  <c:v>33177</c:v>
                </c:pt>
                <c:pt idx="14">
                  <c:v>33207</c:v>
                </c:pt>
                <c:pt idx="15">
                  <c:v>33238</c:v>
                </c:pt>
                <c:pt idx="16">
                  <c:v>33269</c:v>
                </c:pt>
                <c:pt idx="17">
                  <c:v>33297</c:v>
                </c:pt>
                <c:pt idx="18">
                  <c:v>33328</c:v>
                </c:pt>
                <c:pt idx="19">
                  <c:v>33358</c:v>
                </c:pt>
                <c:pt idx="20">
                  <c:v>33389</c:v>
                </c:pt>
                <c:pt idx="21">
                  <c:v>33419</c:v>
                </c:pt>
                <c:pt idx="22">
                  <c:v>33450</c:v>
                </c:pt>
                <c:pt idx="23">
                  <c:v>33481</c:v>
                </c:pt>
                <c:pt idx="24">
                  <c:v>33511</c:v>
                </c:pt>
                <c:pt idx="25">
                  <c:v>33542</c:v>
                </c:pt>
                <c:pt idx="26">
                  <c:v>33572</c:v>
                </c:pt>
                <c:pt idx="27">
                  <c:v>33603</c:v>
                </c:pt>
                <c:pt idx="28">
                  <c:v>33634</c:v>
                </c:pt>
                <c:pt idx="29">
                  <c:v>33663</c:v>
                </c:pt>
                <c:pt idx="30">
                  <c:v>33694</c:v>
                </c:pt>
                <c:pt idx="31">
                  <c:v>33724</c:v>
                </c:pt>
                <c:pt idx="32">
                  <c:v>33755</c:v>
                </c:pt>
                <c:pt idx="33">
                  <c:v>33785</c:v>
                </c:pt>
                <c:pt idx="34">
                  <c:v>33816</c:v>
                </c:pt>
                <c:pt idx="35">
                  <c:v>33847</c:v>
                </c:pt>
                <c:pt idx="36">
                  <c:v>33877</c:v>
                </c:pt>
                <c:pt idx="37">
                  <c:v>33908</c:v>
                </c:pt>
                <c:pt idx="38">
                  <c:v>33938</c:v>
                </c:pt>
                <c:pt idx="39">
                  <c:v>33969</c:v>
                </c:pt>
                <c:pt idx="40">
                  <c:v>34000</c:v>
                </c:pt>
                <c:pt idx="41">
                  <c:v>34028</c:v>
                </c:pt>
                <c:pt idx="42">
                  <c:v>34059</c:v>
                </c:pt>
                <c:pt idx="43">
                  <c:v>34089</c:v>
                </c:pt>
                <c:pt idx="44">
                  <c:v>34120</c:v>
                </c:pt>
                <c:pt idx="45">
                  <c:v>34150</c:v>
                </c:pt>
                <c:pt idx="46">
                  <c:v>34181</c:v>
                </c:pt>
                <c:pt idx="47">
                  <c:v>34212</c:v>
                </c:pt>
                <c:pt idx="48">
                  <c:v>34242</c:v>
                </c:pt>
                <c:pt idx="49">
                  <c:v>34273</c:v>
                </c:pt>
                <c:pt idx="50">
                  <c:v>34303</c:v>
                </c:pt>
                <c:pt idx="51">
                  <c:v>34334</c:v>
                </c:pt>
                <c:pt idx="52">
                  <c:v>34365</c:v>
                </c:pt>
                <c:pt idx="53">
                  <c:v>34393</c:v>
                </c:pt>
                <c:pt idx="54">
                  <c:v>34424</c:v>
                </c:pt>
                <c:pt idx="55">
                  <c:v>34454</c:v>
                </c:pt>
                <c:pt idx="56">
                  <c:v>34485</c:v>
                </c:pt>
                <c:pt idx="57">
                  <c:v>34515</c:v>
                </c:pt>
                <c:pt idx="58">
                  <c:v>34546</c:v>
                </c:pt>
                <c:pt idx="59">
                  <c:v>34577</c:v>
                </c:pt>
                <c:pt idx="60">
                  <c:v>34607</c:v>
                </c:pt>
                <c:pt idx="61">
                  <c:v>34638</c:v>
                </c:pt>
                <c:pt idx="62">
                  <c:v>34668</c:v>
                </c:pt>
                <c:pt idx="63">
                  <c:v>34699</c:v>
                </c:pt>
                <c:pt idx="64">
                  <c:v>34730</c:v>
                </c:pt>
                <c:pt idx="65">
                  <c:v>34758</c:v>
                </c:pt>
                <c:pt idx="66">
                  <c:v>34789</c:v>
                </c:pt>
                <c:pt idx="67">
                  <c:v>34819</c:v>
                </c:pt>
                <c:pt idx="68">
                  <c:v>34850</c:v>
                </c:pt>
                <c:pt idx="69">
                  <c:v>34880</c:v>
                </c:pt>
                <c:pt idx="70">
                  <c:v>34911</c:v>
                </c:pt>
                <c:pt idx="71">
                  <c:v>34942</c:v>
                </c:pt>
                <c:pt idx="72">
                  <c:v>34972</c:v>
                </c:pt>
                <c:pt idx="73">
                  <c:v>35003</c:v>
                </c:pt>
                <c:pt idx="74">
                  <c:v>35033</c:v>
                </c:pt>
                <c:pt idx="75">
                  <c:v>35064</c:v>
                </c:pt>
                <c:pt idx="76">
                  <c:v>35095</c:v>
                </c:pt>
                <c:pt idx="77">
                  <c:v>35124</c:v>
                </c:pt>
                <c:pt idx="78">
                  <c:v>35155</c:v>
                </c:pt>
                <c:pt idx="79">
                  <c:v>35185</c:v>
                </c:pt>
                <c:pt idx="80">
                  <c:v>35216</c:v>
                </c:pt>
                <c:pt idx="81">
                  <c:v>35246</c:v>
                </c:pt>
                <c:pt idx="82">
                  <c:v>35277</c:v>
                </c:pt>
                <c:pt idx="83">
                  <c:v>35308</c:v>
                </c:pt>
                <c:pt idx="84">
                  <c:v>35338</c:v>
                </c:pt>
                <c:pt idx="85">
                  <c:v>35369</c:v>
                </c:pt>
                <c:pt idx="86">
                  <c:v>35399</c:v>
                </c:pt>
                <c:pt idx="87">
                  <c:v>35430</c:v>
                </c:pt>
                <c:pt idx="88">
                  <c:v>35461</c:v>
                </c:pt>
                <c:pt idx="89">
                  <c:v>35489</c:v>
                </c:pt>
                <c:pt idx="90">
                  <c:v>35520</c:v>
                </c:pt>
                <c:pt idx="91">
                  <c:v>35550</c:v>
                </c:pt>
                <c:pt idx="92">
                  <c:v>35581</c:v>
                </c:pt>
                <c:pt idx="93">
                  <c:v>35611</c:v>
                </c:pt>
                <c:pt idx="94">
                  <c:v>35642</c:v>
                </c:pt>
                <c:pt idx="95">
                  <c:v>35673</c:v>
                </c:pt>
                <c:pt idx="96">
                  <c:v>35703</c:v>
                </c:pt>
                <c:pt idx="97">
                  <c:v>35734</c:v>
                </c:pt>
                <c:pt idx="98">
                  <c:v>35764</c:v>
                </c:pt>
                <c:pt idx="99">
                  <c:v>35795</c:v>
                </c:pt>
                <c:pt idx="100">
                  <c:v>35826</c:v>
                </c:pt>
                <c:pt idx="101">
                  <c:v>35854</c:v>
                </c:pt>
                <c:pt idx="102">
                  <c:v>35885</c:v>
                </c:pt>
                <c:pt idx="103">
                  <c:v>35915</c:v>
                </c:pt>
                <c:pt idx="104">
                  <c:v>35946</c:v>
                </c:pt>
                <c:pt idx="105">
                  <c:v>35976</c:v>
                </c:pt>
                <c:pt idx="106">
                  <c:v>36007</c:v>
                </c:pt>
                <c:pt idx="107">
                  <c:v>36038</c:v>
                </c:pt>
                <c:pt idx="108">
                  <c:v>36068</c:v>
                </c:pt>
                <c:pt idx="109">
                  <c:v>36099</c:v>
                </c:pt>
                <c:pt idx="110">
                  <c:v>36129</c:v>
                </c:pt>
                <c:pt idx="111">
                  <c:v>36160</c:v>
                </c:pt>
                <c:pt idx="112">
                  <c:v>36191</c:v>
                </c:pt>
                <c:pt idx="113">
                  <c:v>36219</c:v>
                </c:pt>
                <c:pt idx="114">
                  <c:v>36250</c:v>
                </c:pt>
                <c:pt idx="115">
                  <c:v>36280</c:v>
                </c:pt>
                <c:pt idx="116">
                  <c:v>36311</c:v>
                </c:pt>
                <c:pt idx="117">
                  <c:v>36341</c:v>
                </c:pt>
                <c:pt idx="118">
                  <c:v>36372</c:v>
                </c:pt>
                <c:pt idx="119">
                  <c:v>36403</c:v>
                </c:pt>
                <c:pt idx="120">
                  <c:v>36433</c:v>
                </c:pt>
                <c:pt idx="121">
                  <c:v>36464</c:v>
                </c:pt>
                <c:pt idx="122">
                  <c:v>36494</c:v>
                </c:pt>
                <c:pt idx="123">
                  <c:v>36525</c:v>
                </c:pt>
                <c:pt idx="124">
                  <c:v>36556</c:v>
                </c:pt>
                <c:pt idx="125">
                  <c:v>36585</c:v>
                </c:pt>
                <c:pt idx="126">
                  <c:v>36616</c:v>
                </c:pt>
                <c:pt idx="127">
                  <c:v>36646</c:v>
                </c:pt>
                <c:pt idx="128">
                  <c:v>36677</c:v>
                </c:pt>
                <c:pt idx="129">
                  <c:v>36707</c:v>
                </c:pt>
                <c:pt idx="130">
                  <c:v>36738</c:v>
                </c:pt>
                <c:pt idx="131">
                  <c:v>36769</c:v>
                </c:pt>
                <c:pt idx="132">
                  <c:v>36799</c:v>
                </c:pt>
                <c:pt idx="133">
                  <c:v>36830</c:v>
                </c:pt>
                <c:pt idx="134">
                  <c:v>36860</c:v>
                </c:pt>
                <c:pt idx="135">
                  <c:v>36891</c:v>
                </c:pt>
                <c:pt idx="136">
                  <c:v>36922</c:v>
                </c:pt>
                <c:pt idx="137">
                  <c:v>36950</c:v>
                </c:pt>
                <c:pt idx="138">
                  <c:v>36981</c:v>
                </c:pt>
                <c:pt idx="139">
                  <c:v>37011</c:v>
                </c:pt>
                <c:pt idx="140">
                  <c:v>37042</c:v>
                </c:pt>
                <c:pt idx="141">
                  <c:v>37072</c:v>
                </c:pt>
                <c:pt idx="142">
                  <c:v>37103</c:v>
                </c:pt>
                <c:pt idx="143">
                  <c:v>37134</c:v>
                </c:pt>
                <c:pt idx="144">
                  <c:v>37164</c:v>
                </c:pt>
                <c:pt idx="145">
                  <c:v>37195</c:v>
                </c:pt>
                <c:pt idx="146">
                  <c:v>37225</c:v>
                </c:pt>
                <c:pt idx="147">
                  <c:v>37256</c:v>
                </c:pt>
                <c:pt idx="148">
                  <c:v>37287</c:v>
                </c:pt>
                <c:pt idx="149">
                  <c:v>37315</c:v>
                </c:pt>
                <c:pt idx="150">
                  <c:v>37346</c:v>
                </c:pt>
                <c:pt idx="151">
                  <c:v>37376</c:v>
                </c:pt>
                <c:pt idx="152">
                  <c:v>37407</c:v>
                </c:pt>
                <c:pt idx="153">
                  <c:v>37437</c:v>
                </c:pt>
                <c:pt idx="154">
                  <c:v>37468</c:v>
                </c:pt>
                <c:pt idx="155">
                  <c:v>37499</c:v>
                </c:pt>
                <c:pt idx="156">
                  <c:v>37529</c:v>
                </c:pt>
                <c:pt idx="157">
                  <c:v>37560</c:v>
                </c:pt>
                <c:pt idx="158">
                  <c:v>37590</c:v>
                </c:pt>
                <c:pt idx="159">
                  <c:v>37621</c:v>
                </c:pt>
                <c:pt idx="160">
                  <c:v>37652</c:v>
                </c:pt>
                <c:pt idx="161">
                  <c:v>37680</c:v>
                </c:pt>
                <c:pt idx="162">
                  <c:v>37711</c:v>
                </c:pt>
                <c:pt idx="163">
                  <c:v>37741</c:v>
                </c:pt>
                <c:pt idx="164">
                  <c:v>37772</c:v>
                </c:pt>
                <c:pt idx="165">
                  <c:v>37802</c:v>
                </c:pt>
                <c:pt idx="166">
                  <c:v>37833</c:v>
                </c:pt>
                <c:pt idx="167">
                  <c:v>37864</c:v>
                </c:pt>
                <c:pt idx="168">
                  <c:v>37894</c:v>
                </c:pt>
                <c:pt idx="169">
                  <c:v>37925</c:v>
                </c:pt>
                <c:pt idx="170">
                  <c:v>37955</c:v>
                </c:pt>
                <c:pt idx="171">
                  <c:v>37986</c:v>
                </c:pt>
                <c:pt idx="172">
                  <c:v>38017</c:v>
                </c:pt>
                <c:pt idx="173">
                  <c:v>38046</c:v>
                </c:pt>
                <c:pt idx="174">
                  <c:v>38077</c:v>
                </c:pt>
                <c:pt idx="175">
                  <c:v>38107</c:v>
                </c:pt>
                <c:pt idx="176">
                  <c:v>38138</c:v>
                </c:pt>
                <c:pt idx="177">
                  <c:v>38168</c:v>
                </c:pt>
                <c:pt idx="178">
                  <c:v>38199</c:v>
                </c:pt>
                <c:pt idx="179">
                  <c:v>38230</c:v>
                </c:pt>
                <c:pt idx="180">
                  <c:v>38260</c:v>
                </c:pt>
                <c:pt idx="181">
                  <c:v>38291</c:v>
                </c:pt>
                <c:pt idx="182">
                  <c:v>38321</c:v>
                </c:pt>
                <c:pt idx="183">
                  <c:v>38352</c:v>
                </c:pt>
                <c:pt idx="184">
                  <c:v>38383</c:v>
                </c:pt>
                <c:pt idx="185">
                  <c:v>38411</c:v>
                </c:pt>
                <c:pt idx="186">
                  <c:v>38442</c:v>
                </c:pt>
                <c:pt idx="187">
                  <c:v>38472</c:v>
                </c:pt>
                <c:pt idx="188">
                  <c:v>38503</c:v>
                </c:pt>
                <c:pt idx="189">
                  <c:v>38533</c:v>
                </c:pt>
                <c:pt idx="190">
                  <c:v>38564</c:v>
                </c:pt>
                <c:pt idx="191">
                  <c:v>38595</c:v>
                </c:pt>
                <c:pt idx="192">
                  <c:v>38625</c:v>
                </c:pt>
                <c:pt idx="193">
                  <c:v>38656</c:v>
                </c:pt>
                <c:pt idx="194">
                  <c:v>38686</c:v>
                </c:pt>
                <c:pt idx="195">
                  <c:v>38717</c:v>
                </c:pt>
                <c:pt idx="196">
                  <c:v>38748</c:v>
                </c:pt>
                <c:pt idx="197">
                  <c:v>38776</c:v>
                </c:pt>
                <c:pt idx="198">
                  <c:v>38807</c:v>
                </c:pt>
                <c:pt idx="199">
                  <c:v>38837</c:v>
                </c:pt>
                <c:pt idx="200">
                  <c:v>38868</c:v>
                </c:pt>
                <c:pt idx="201">
                  <c:v>38898</c:v>
                </c:pt>
                <c:pt idx="202">
                  <c:v>38929</c:v>
                </c:pt>
                <c:pt idx="203">
                  <c:v>38960</c:v>
                </c:pt>
                <c:pt idx="204">
                  <c:v>38990</c:v>
                </c:pt>
                <c:pt idx="205">
                  <c:v>39021</c:v>
                </c:pt>
                <c:pt idx="206">
                  <c:v>39051</c:v>
                </c:pt>
                <c:pt idx="207">
                  <c:v>39082</c:v>
                </c:pt>
                <c:pt idx="208">
                  <c:v>39113</c:v>
                </c:pt>
                <c:pt idx="209">
                  <c:v>39141</c:v>
                </c:pt>
                <c:pt idx="210">
                  <c:v>39172</c:v>
                </c:pt>
                <c:pt idx="211">
                  <c:v>39202</c:v>
                </c:pt>
                <c:pt idx="212">
                  <c:v>39233</c:v>
                </c:pt>
                <c:pt idx="213">
                  <c:v>39263</c:v>
                </c:pt>
                <c:pt idx="214">
                  <c:v>39294</c:v>
                </c:pt>
                <c:pt idx="215">
                  <c:v>39325</c:v>
                </c:pt>
                <c:pt idx="216">
                  <c:v>39355</c:v>
                </c:pt>
                <c:pt idx="217">
                  <c:v>39386</c:v>
                </c:pt>
                <c:pt idx="218">
                  <c:v>39416</c:v>
                </c:pt>
                <c:pt idx="219">
                  <c:v>39447</c:v>
                </c:pt>
                <c:pt idx="220">
                  <c:v>39478</c:v>
                </c:pt>
                <c:pt idx="221">
                  <c:v>39507</c:v>
                </c:pt>
                <c:pt idx="222">
                  <c:v>39538</c:v>
                </c:pt>
                <c:pt idx="223">
                  <c:v>39568</c:v>
                </c:pt>
                <c:pt idx="224">
                  <c:v>39599</c:v>
                </c:pt>
                <c:pt idx="225">
                  <c:v>39629</c:v>
                </c:pt>
                <c:pt idx="226">
                  <c:v>39660</c:v>
                </c:pt>
                <c:pt idx="227">
                  <c:v>39691</c:v>
                </c:pt>
                <c:pt idx="228">
                  <c:v>39721</c:v>
                </c:pt>
                <c:pt idx="229">
                  <c:v>39752</c:v>
                </c:pt>
                <c:pt idx="230">
                  <c:v>39782</c:v>
                </c:pt>
                <c:pt idx="231">
                  <c:v>39813</c:v>
                </c:pt>
                <c:pt idx="232">
                  <c:v>39844</c:v>
                </c:pt>
                <c:pt idx="233">
                  <c:v>39872</c:v>
                </c:pt>
                <c:pt idx="234">
                  <c:v>39903</c:v>
                </c:pt>
                <c:pt idx="235">
                  <c:v>39933</c:v>
                </c:pt>
                <c:pt idx="236">
                  <c:v>39964</c:v>
                </c:pt>
                <c:pt idx="237">
                  <c:v>39994</c:v>
                </c:pt>
                <c:pt idx="238">
                  <c:v>40025</c:v>
                </c:pt>
                <c:pt idx="239">
                  <c:v>40056</c:v>
                </c:pt>
                <c:pt idx="240">
                  <c:v>40086</c:v>
                </c:pt>
                <c:pt idx="241">
                  <c:v>40117</c:v>
                </c:pt>
                <c:pt idx="242">
                  <c:v>40147</c:v>
                </c:pt>
                <c:pt idx="243">
                  <c:v>40178</c:v>
                </c:pt>
                <c:pt idx="244">
                  <c:v>40209</c:v>
                </c:pt>
                <c:pt idx="245">
                  <c:v>40237</c:v>
                </c:pt>
                <c:pt idx="246">
                  <c:v>40268</c:v>
                </c:pt>
                <c:pt idx="247">
                  <c:v>40298</c:v>
                </c:pt>
                <c:pt idx="248">
                  <c:v>40329</c:v>
                </c:pt>
                <c:pt idx="249">
                  <c:v>40359</c:v>
                </c:pt>
                <c:pt idx="250">
                  <c:v>40390</c:v>
                </c:pt>
                <c:pt idx="251">
                  <c:v>40421</c:v>
                </c:pt>
                <c:pt idx="252">
                  <c:v>40451</c:v>
                </c:pt>
                <c:pt idx="253">
                  <c:v>40482</c:v>
                </c:pt>
                <c:pt idx="254">
                  <c:v>40512</c:v>
                </c:pt>
                <c:pt idx="255">
                  <c:v>40543</c:v>
                </c:pt>
                <c:pt idx="256">
                  <c:v>40574</c:v>
                </c:pt>
                <c:pt idx="257">
                  <c:v>40602</c:v>
                </c:pt>
                <c:pt idx="258">
                  <c:v>40633</c:v>
                </c:pt>
                <c:pt idx="259">
                  <c:v>40663</c:v>
                </c:pt>
                <c:pt idx="260">
                  <c:v>40694</c:v>
                </c:pt>
                <c:pt idx="261">
                  <c:v>40724</c:v>
                </c:pt>
                <c:pt idx="262">
                  <c:v>40755</c:v>
                </c:pt>
                <c:pt idx="263">
                  <c:v>40786</c:v>
                </c:pt>
                <c:pt idx="264">
                  <c:v>40816</c:v>
                </c:pt>
                <c:pt idx="265">
                  <c:v>40847</c:v>
                </c:pt>
                <c:pt idx="266">
                  <c:v>40877</c:v>
                </c:pt>
                <c:pt idx="267">
                  <c:v>40908</c:v>
                </c:pt>
                <c:pt idx="268">
                  <c:v>40939</c:v>
                </c:pt>
                <c:pt idx="269">
                  <c:v>40968</c:v>
                </c:pt>
                <c:pt idx="270">
                  <c:v>40999</c:v>
                </c:pt>
                <c:pt idx="271">
                  <c:v>41029</c:v>
                </c:pt>
                <c:pt idx="272">
                  <c:v>41060</c:v>
                </c:pt>
                <c:pt idx="273">
                  <c:v>41090</c:v>
                </c:pt>
                <c:pt idx="274">
                  <c:v>41121</c:v>
                </c:pt>
                <c:pt idx="275">
                  <c:v>41152</c:v>
                </c:pt>
                <c:pt idx="276">
                  <c:v>41182</c:v>
                </c:pt>
                <c:pt idx="277">
                  <c:v>41213</c:v>
                </c:pt>
                <c:pt idx="278">
                  <c:v>41243</c:v>
                </c:pt>
                <c:pt idx="279">
                  <c:v>41274</c:v>
                </c:pt>
                <c:pt idx="280">
                  <c:v>41305</c:v>
                </c:pt>
                <c:pt idx="281">
                  <c:v>41333</c:v>
                </c:pt>
                <c:pt idx="282">
                  <c:v>41364</c:v>
                </c:pt>
                <c:pt idx="283">
                  <c:v>41394</c:v>
                </c:pt>
                <c:pt idx="284">
                  <c:v>41425</c:v>
                </c:pt>
                <c:pt idx="285">
                  <c:v>41455</c:v>
                </c:pt>
                <c:pt idx="286">
                  <c:v>41486</c:v>
                </c:pt>
                <c:pt idx="287">
                  <c:v>41517</c:v>
                </c:pt>
                <c:pt idx="288">
                  <c:v>41547</c:v>
                </c:pt>
                <c:pt idx="289">
                  <c:v>41578</c:v>
                </c:pt>
                <c:pt idx="290">
                  <c:v>41608</c:v>
                </c:pt>
                <c:pt idx="291">
                  <c:v>41639</c:v>
                </c:pt>
                <c:pt idx="292">
                  <c:v>41670</c:v>
                </c:pt>
                <c:pt idx="293">
                  <c:v>41698</c:v>
                </c:pt>
                <c:pt idx="294">
                  <c:v>41729</c:v>
                </c:pt>
                <c:pt idx="295">
                  <c:v>41759</c:v>
                </c:pt>
                <c:pt idx="296">
                  <c:v>41790</c:v>
                </c:pt>
                <c:pt idx="297">
                  <c:v>41820</c:v>
                </c:pt>
                <c:pt idx="298">
                  <c:v>41851</c:v>
                </c:pt>
                <c:pt idx="299">
                  <c:v>41882</c:v>
                </c:pt>
                <c:pt idx="300">
                  <c:v>41912</c:v>
                </c:pt>
                <c:pt idx="301">
                  <c:v>41943</c:v>
                </c:pt>
                <c:pt idx="302">
                  <c:v>41973</c:v>
                </c:pt>
                <c:pt idx="303">
                  <c:v>42004</c:v>
                </c:pt>
                <c:pt idx="304">
                  <c:v>42035</c:v>
                </c:pt>
                <c:pt idx="305">
                  <c:v>42063</c:v>
                </c:pt>
                <c:pt idx="306">
                  <c:v>42094</c:v>
                </c:pt>
                <c:pt idx="307">
                  <c:v>42124</c:v>
                </c:pt>
                <c:pt idx="308">
                  <c:v>42155</c:v>
                </c:pt>
                <c:pt idx="309">
                  <c:v>42185</c:v>
                </c:pt>
                <c:pt idx="310">
                  <c:v>42216</c:v>
                </c:pt>
                <c:pt idx="311">
                  <c:v>42247</c:v>
                </c:pt>
                <c:pt idx="312">
                  <c:v>42277</c:v>
                </c:pt>
                <c:pt idx="313">
                  <c:v>42308</c:v>
                </c:pt>
                <c:pt idx="314">
                  <c:v>42338</c:v>
                </c:pt>
                <c:pt idx="315">
                  <c:v>42369</c:v>
                </c:pt>
                <c:pt idx="316">
                  <c:v>42400</c:v>
                </c:pt>
                <c:pt idx="317">
                  <c:v>42429</c:v>
                </c:pt>
                <c:pt idx="318">
                  <c:v>42460</c:v>
                </c:pt>
                <c:pt idx="319">
                  <c:v>42490</c:v>
                </c:pt>
                <c:pt idx="320">
                  <c:v>42521</c:v>
                </c:pt>
                <c:pt idx="321">
                  <c:v>42551</c:v>
                </c:pt>
                <c:pt idx="322">
                  <c:v>42582</c:v>
                </c:pt>
                <c:pt idx="323">
                  <c:v>42613</c:v>
                </c:pt>
                <c:pt idx="324">
                  <c:v>42643</c:v>
                </c:pt>
                <c:pt idx="325">
                  <c:v>42674</c:v>
                </c:pt>
                <c:pt idx="326">
                  <c:v>42704</c:v>
                </c:pt>
                <c:pt idx="327">
                  <c:v>42735</c:v>
                </c:pt>
                <c:pt idx="328">
                  <c:v>42766</c:v>
                </c:pt>
                <c:pt idx="329">
                  <c:v>42794</c:v>
                </c:pt>
                <c:pt idx="330">
                  <c:v>42825</c:v>
                </c:pt>
                <c:pt idx="331">
                  <c:v>42855</c:v>
                </c:pt>
                <c:pt idx="332">
                  <c:v>42886</c:v>
                </c:pt>
                <c:pt idx="333">
                  <c:v>42916</c:v>
                </c:pt>
                <c:pt idx="334">
                  <c:v>42947</c:v>
                </c:pt>
                <c:pt idx="335">
                  <c:v>42978</c:v>
                </c:pt>
                <c:pt idx="336">
                  <c:v>43008</c:v>
                </c:pt>
                <c:pt idx="337">
                  <c:v>43039</c:v>
                </c:pt>
                <c:pt idx="338">
                  <c:v>43069</c:v>
                </c:pt>
                <c:pt idx="339">
                  <c:v>43100</c:v>
                </c:pt>
                <c:pt idx="340">
                  <c:v>43131</c:v>
                </c:pt>
                <c:pt idx="341">
                  <c:v>43159</c:v>
                </c:pt>
                <c:pt idx="342">
                  <c:v>43190</c:v>
                </c:pt>
                <c:pt idx="343">
                  <c:v>43220</c:v>
                </c:pt>
                <c:pt idx="344">
                  <c:v>43251</c:v>
                </c:pt>
                <c:pt idx="345">
                  <c:v>43281</c:v>
                </c:pt>
                <c:pt idx="346">
                  <c:v>43312</c:v>
                </c:pt>
                <c:pt idx="347">
                  <c:v>43343</c:v>
                </c:pt>
                <c:pt idx="348">
                  <c:v>43373</c:v>
                </c:pt>
                <c:pt idx="349">
                  <c:v>43404</c:v>
                </c:pt>
                <c:pt idx="350">
                  <c:v>43434</c:v>
                </c:pt>
                <c:pt idx="351">
                  <c:v>43465</c:v>
                </c:pt>
                <c:pt idx="352">
                  <c:v>43496</c:v>
                </c:pt>
                <c:pt idx="353">
                  <c:v>43524</c:v>
                </c:pt>
                <c:pt idx="354">
                  <c:v>43555</c:v>
                </c:pt>
                <c:pt idx="355">
                  <c:v>43585</c:v>
                </c:pt>
                <c:pt idx="356">
                  <c:v>43616</c:v>
                </c:pt>
                <c:pt idx="357">
                  <c:v>43646</c:v>
                </c:pt>
                <c:pt idx="358">
                  <c:v>43677</c:v>
                </c:pt>
                <c:pt idx="359">
                  <c:v>43708</c:v>
                </c:pt>
                <c:pt idx="360">
                  <c:v>43738</c:v>
                </c:pt>
                <c:pt idx="361">
                  <c:v>43769</c:v>
                </c:pt>
                <c:pt idx="362">
                  <c:v>43799</c:v>
                </c:pt>
                <c:pt idx="363">
                  <c:v>43830</c:v>
                </c:pt>
                <c:pt idx="364">
                  <c:v>43861</c:v>
                </c:pt>
                <c:pt idx="365">
                  <c:v>43890</c:v>
                </c:pt>
                <c:pt idx="366">
                  <c:v>43921</c:v>
                </c:pt>
                <c:pt idx="367">
                  <c:v>43951</c:v>
                </c:pt>
                <c:pt idx="368">
                  <c:v>43982</c:v>
                </c:pt>
                <c:pt idx="369">
                  <c:v>44012</c:v>
                </c:pt>
                <c:pt idx="370">
                  <c:v>44043</c:v>
                </c:pt>
                <c:pt idx="371">
                  <c:v>44074</c:v>
                </c:pt>
                <c:pt idx="372">
                  <c:v>44104</c:v>
                </c:pt>
                <c:pt idx="373">
                  <c:v>44135</c:v>
                </c:pt>
                <c:pt idx="374">
                  <c:v>44165</c:v>
                </c:pt>
                <c:pt idx="375">
                  <c:v>44196</c:v>
                </c:pt>
                <c:pt idx="376">
                  <c:v>44227</c:v>
                </c:pt>
                <c:pt idx="377">
                  <c:v>44255</c:v>
                </c:pt>
                <c:pt idx="378">
                  <c:v>44286</c:v>
                </c:pt>
                <c:pt idx="379">
                  <c:v>44316</c:v>
                </c:pt>
                <c:pt idx="380">
                  <c:v>44347</c:v>
                </c:pt>
                <c:pt idx="381">
                  <c:v>44377</c:v>
                </c:pt>
                <c:pt idx="382">
                  <c:v>44408</c:v>
                </c:pt>
                <c:pt idx="383">
                  <c:v>44439</c:v>
                </c:pt>
                <c:pt idx="384">
                  <c:v>44469</c:v>
                </c:pt>
                <c:pt idx="385">
                  <c:v>44500</c:v>
                </c:pt>
                <c:pt idx="386">
                  <c:v>44530</c:v>
                </c:pt>
                <c:pt idx="387">
                  <c:v>44561</c:v>
                </c:pt>
                <c:pt idx="388">
                  <c:v>44592</c:v>
                </c:pt>
                <c:pt idx="389">
                  <c:v>44620</c:v>
                </c:pt>
                <c:pt idx="390">
                  <c:v>44651</c:v>
                </c:pt>
                <c:pt idx="391">
                  <c:v>44681</c:v>
                </c:pt>
                <c:pt idx="392">
                  <c:v>44712</c:v>
                </c:pt>
                <c:pt idx="393">
                  <c:v>44742</c:v>
                </c:pt>
                <c:pt idx="394">
                  <c:v>44773</c:v>
                </c:pt>
                <c:pt idx="395">
                  <c:v>44804</c:v>
                </c:pt>
                <c:pt idx="396">
                  <c:v>44834</c:v>
                </c:pt>
                <c:pt idx="397">
                  <c:v>44865</c:v>
                </c:pt>
                <c:pt idx="398">
                  <c:v>44895</c:v>
                </c:pt>
                <c:pt idx="399">
                  <c:v>44926</c:v>
                </c:pt>
              </c:numCache>
            </c:numRef>
          </c:cat>
          <c:val>
            <c:numRef>
              <c:f>Sheet1!$D$2:$D$401</c:f>
              <c:numCache>
                <c:formatCode>_("$"* #,##0.00_);_("$"* \(#,##0.00\);_("$"* "-"??_);_(@_)</c:formatCode>
                <c:ptCount val="400"/>
                <c:pt idx="0">
                  <c:v>1</c:v>
                </c:pt>
                <c:pt idx="1">
                  <c:v>1.0153833898</c:v>
                </c:pt>
                <c:pt idx="2">
                  <c:v>1.0307603388</c:v>
                </c:pt>
                <c:pt idx="3">
                  <c:v>1.0465799435000001</c:v>
                </c:pt>
                <c:pt idx="4">
                  <c:v>1.0629137992</c:v>
                </c:pt>
                <c:pt idx="5">
                  <c:v>1.0766520607000001</c:v>
                </c:pt>
                <c:pt idx="6">
                  <c:v>1.0921798611</c:v>
                </c:pt>
                <c:pt idx="7">
                  <c:v>1.1059671409</c:v>
                </c:pt>
                <c:pt idx="8">
                  <c:v>1.1200694121000001</c:v>
                </c:pt>
                <c:pt idx="9">
                  <c:v>1.1336248213</c:v>
                </c:pt>
                <c:pt idx="10">
                  <c:v>1.1479396405</c:v>
                </c:pt>
                <c:pt idx="11">
                  <c:v>1.1628441701000001</c:v>
                </c:pt>
                <c:pt idx="12">
                  <c:v>1.1759835005999999</c:v>
                </c:pt>
                <c:pt idx="13">
                  <c:v>1.1899469884</c:v>
                </c:pt>
                <c:pt idx="14">
                  <c:v>1.2025073204000001</c:v>
                </c:pt>
                <c:pt idx="15">
                  <c:v>1.2154356623</c:v>
                </c:pt>
                <c:pt idx="16">
                  <c:v>1.2279523322999999</c:v>
                </c:pt>
                <c:pt idx="17">
                  <c:v>1.2389484196</c:v>
                </c:pt>
                <c:pt idx="18">
                  <c:v>1.2509754494000001</c:v>
                </c:pt>
                <c:pt idx="19">
                  <c:v>1.2631500087</c:v>
                </c:pt>
                <c:pt idx="20">
                  <c:v>1.2762285917</c:v>
                </c:pt>
                <c:pt idx="21">
                  <c:v>1.2867797860000001</c:v>
                </c:pt>
                <c:pt idx="22">
                  <c:v>1.2984872141999999</c:v>
                </c:pt>
                <c:pt idx="23">
                  <c:v>1.3094251306</c:v>
                </c:pt>
                <c:pt idx="24">
                  <c:v>1.3209086884000001</c:v>
                </c:pt>
                <c:pt idx="25">
                  <c:v>1.3324759096000001</c:v>
                </c:pt>
                <c:pt idx="26">
                  <c:v>1.3418905314</c:v>
                </c:pt>
                <c:pt idx="27">
                  <c:v>1.3515543802000001</c:v>
                </c:pt>
                <c:pt idx="28">
                  <c:v>1.3607220802</c:v>
                </c:pt>
                <c:pt idx="29">
                  <c:v>1.3689564674000001</c:v>
                </c:pt>
                <c:pt idx="30">
                  <c:v>1.3775533048999999</c:v>
                </c:pt>
                <c:pt idx="31">
                  <c:v>1.3870270468000001</c:v>
                </c:pt>
                <c:pt idx="32">
                  <c:v>1.3950783783</c:v>
                </c:pt>
                <c:pt idx="33">
                  <c:v>1.4025608812000001</c:v>
                </c:pt>
                <c:pt idx="34">
                  <c:v>1.4108029974</c:v>
                </c:pt>
                <c:pt idx="35">
                  <c:v>1.4171011978000001</c:v>
                </c:pt>
                <c:pt idx="36">
                  <c:v>1.4239044963</c:v>
                </c:pt>
                <c:pt idx="37">
                  <c:v>1.4309868531000001</c:v>
                </c:pt>
                <c:pt idx="38">
                  <c:v>1.4379826991</c:v>
                </c:pt>
                <c:pt idx="39">
                  <c:v>1.4450787511000001</c:v>
                </c:pt>
                <c:pt idx="40">
                  <c:v>1.4523741305</c:v>
                </c:pt>
                <c:pt idx="41">
                  <c:v>1.4592716687</c:v>
                </c:pt>
                <c:pt idx="42">
                  <c:v>1.4663721954</c:v>
                </c:pt>
                <c:pt idx="43">
                  <c:v>1.4728819269</c:v>
                </c:pt>
                <c:pt idx="44">
                  <c:v>1.4792899607000001</c:v>
                </c:pt>
                <c:pt idx="45">
                  <c:v>1.4855177864</c:v>
                </c:pt>
                <c:pt idx="46">
                  <c:v>1.4927135021</c:v>
                </c:pt>
                <c:pt idx="47">
                  <c:v>1.4987992223</c:v>
                </c:pt>
                <c:pt idx="48">
                  <c:v>1.5046610722</c:v>
                </c:pt>
                <c:pt idx="49">
                  <c:v>1.5110022568999999</c:v>
                </c:pt>
                <c:pt idx="50">
                  <c:v>1.5168311567999999</c:v>
                </c:pt>
                <c:pt idx="51">
                  <c:v>1.5229659631000001</c:v>
                </c:pt>
                <c:pt idx="52">
                  <c:v>1.5292923676000001</c:v>
                </c:pt>
                <c:pt idx="53">
                  <c:v>1.5347748176</c:v>
                </c:pt>
                <c:pt idx="54">
                  <c:v>1.54094054</c:v>
                </c:pt>
                <c:pt idx="55">
                  <c:v>1.5472838942</c:v>
                </c:pt>
                <c:pt idx="56">
                  <c:v>1.5537194541999999</c:v>
                </c:pt>
                <c:pt idx="57">
                  <c:v>1.558787656</c:v>
                </c:pt>
                <c:pt idx="58">
                  <c:v>1.5664327396</c:v>
                </c:pt>
                <c:pt idx="59">
                  <c:v>1.5731263402</c:v>
                </c:pt>
                <c:pt idx="60">
                  <c:v>1.5799661142000001</c:v>
                </c:pt>
                <c:pt idx="61">
                  <c:v>1.5872831890000001</c:v>
                </c:pt>
                <c:pt idx="62">
                  <c:v>1.5956846313999999</c:v>
                </c:pt>
                <c:pt idx="63">
                  <c:v>1.6046204609000001</c:v>
                </c:pt>
                <c:pt idx="64">
                  <c:v>1.615785773</c:v>
                </c:pt>
                <c:pt idx="65">
                  <c:v>1.6265731769</c:v>
                </c:pt>
                <c:pt idx="66">
                  <c:v>1.6371353545</c:v>
                </c:pt>
                <c:pt idx="67">
                  <c:v>1.6481058141</c:v>
                </c:pt>
                <c:pt idx="68">
                  <c:v>1.6593192632</c:v>
                </c:pt>
                <c:pt idx="69">
                  <c:v>1.6695299738</c:v>
                </c:pt>
                <c:pt idx="70">
                  <c:v>1.6801827301000001</c:v>
                </c:pt>
                <c:pt idx="71">
                  <c:v>1.6910481020999999</c:v>
                </c:pt>
                <c:pt idx="72">
                  <c:v>1.7014801068000001</c:v>
                </c:pt>
                <c:pt idx="73">
                  <c:v>1.7122125939999999</c:v>
                </c:pt>
                <c:pt idx="74">
                  <c:v>1.7227940263999999</c:v>
                </c:pt>
                <c:pt idx="75">
                  <c:v>1.733517293</c:v>
                </c:pt>
                <c:pt idx="76">
                  <c:v>1.74439514</c:v>
                </c:pt>
                <c:pt idx="77">
                  <c:v>1.7546603607</c:v>
                </c:pt>
                <c:pt idx="78">
                  <c:v>1.7657151614</c:v>
                </c:pt>
                <c:pt idx="79">
                  <c:v>1.7766679933</c:v>
                </c:pt>
                <c:pt idx="80">
                  <c:v>1.7880014455</c:v>
                </c:pt>
                <c:pt idx="81">
                  <c:v>1.7989702779000001</c:v>
                </c:pt>
                <c:pt idx="82">
                  <c:v>1.8116724442000001</c:v>
                </c:pt>
                <c:pt idx="83">
                  <c:v>1.8225351043</c:v>
                </c:pt>
                <c:pt idx="84">
                  <c:v>1.8329425660000001</c:v>
                </c:pt>
                <c:pt idx="85">
                  <c:v>1.843732953</c:v>
                </c:pt>
                <c:pt idx="86">
                  <c:v>1.8540069873</c:v>
                </c:pt>
                <c:pt idx="87">
                  <c:v>1.8646970327000001</c:v>
                </c:pt>
                <c:pt idx="88">
                  <c:v>1.8743842040000001</c:v>
                </c:pt>
                <c:pt idx="89">
                  <c:v>1.8823332956000001</c:v>
                </c:pt>
                <c:pt idx="90">
                  <c:v>1.891815987</c:v>
                </c:pt>
                <c:pt idx="91">
                  <c:v>1.901368782</c:v>
                </c:pt>
                <c:pt idx="92">
                  <c:v>1.9119556382</c:v>
                </c:pt>
                <c:pt idx="93">
                  <c:v>1.9206982421000001</c:v>
                </c:pt>
                <c:pt idx="94">
                  <c:v>1.9302145614999999</c:v>
                </c:pt>
                <c:pt idx="95">
                  <c:v>1.9383815572</c:v>
                </c:pt>
                <c:pt idx="96">
                  <c:v>1.9460263695</c:v>
                </c:pt>
                <c:pt idx="97">
                  <c:v>1.9539149846999999</c:v>
                </c:pt>
                <c:pt idx="98">
                  <c:v>1.9613512491</c:v>
                </c:pt>
                <c:pt idx="99">
                  <c:v>1.9697682852</c:v>
                </c:pt>
                <c:pt idx="100">
                  <c:v>1.9781442356000001</c:v>
                </c:pt>
                <c:pt idx="101">
                  <c:v>1.9856925030000001</c:v>
                </c:pt>
                <c:pt idx="102">
                  <c:v>1.9940837756000001</c:v>
                </c:pt>
                <c:pt idx="103">
                  <c:v>2.0021859559999999</c:v>
                </c:pt>
                <c:pt idx="104">
                  <c:v>2.0105719405000002</c:v>
                </c:pt>
                <c:pt idx="105">
                  <c:v>2.0188430742999999</c:v>
                </c:pt>
                <c:pt idx="106">
                  <c:v>2.0279981639</c:v>
                </c:pt>
                <c:pt idx="107">
                  <c:v>2.0362825863</c:v>
                </c:pt>
                <c:pt idx="108">
                  <c:v>2.0456130025000001</c:v>
                </c:pt>
                <c:pt idx="109">
                  <c:v>2.0543345891000002</c:v>
                </c:pt>
                <c:pt idx="110">
                  <c:v>2.0624455832000002</c:v>
                </c:pt>
                <c:pt idx="111">
                  <c:v>2.0710346917</c:v>
                </c:pt>
                <c:pt idx="112">
                  <c:v>2.0796300375999999</c:v>
                </c:pt>
                <c:pt idx="113">
                  <c:v>2.0870995232</c:v>
                </c:pt>
                <c:pt idx="114">
                  <c:v>2.0956004937000001</c:v>
                </c:pt>
                <c:pt idx="115">
                  <c:v>2.1038271519</c:v>
                </c:pt>
                <c:pt idx="116">
                  <c:v>2.1122665614999998</c:v>
                </c:pt>
                <c:pt idx="117">
                  <c:v>2.1205490857</c:v>
                </c:pt>
                <c:pt idx="118">
                  <c:v>2.1295733241999999</c:v>
                </c:pt>
                <c:pt idx="119">
                  <c:v>2.1383582346000001</c:v>
                </c:pt>
                <c:pt idx="120">
                  <c:v>2.1468392722999998</c:v>
                </c:pt>
                <c:pt idx="121">
                  <c:v>2.1558896812000001</c:v>
                </c:pt>
                <c:pt idx="122">
                  <c:v>2.1650408385</c:v>
                </c:pt>
                <c:pt idx="123">
                  <c:v>2.1747666549</c:v>
                </c:pt>
                <c:pt idx="124">
                  <c:v>2.1855823983999998</c:v>
                </c:pt>
                <c:pt idx="125">
                  <c:v>2.1950271226</c:v>
                </c:pt>
                <c:pt idx="126">
                  <c:v>2.2054029901000001</c:v>
                </c:pt>
                <c:pt idx="127">
                  <c:v>2.2155857677999999</c:v>
                </c:pt>
                <c:pt idx="128">
                  <c:v>2.2273189593999998</c:v>
                </c:pt>
                <c:pt idx="129">
                  <c:v>2.2388578408000002</c:v>
                </c:pt>
                <c:pt idx="130">
                  <c:v>2.2502296669000001</c:v>
                </c:pt>
                <c:pt idx="131">
                  <c:v>2.2619204167000002</c:v>
                </c:pt>
                <c:pt idx="132">
                  <c:v>2.2738559186999998</c:v>
                </c:pt>
                <c:pt idx="133">
                  <c:v>2.2867235131000001</c:v>
                </c:pt>
                <c:pt idx="134">
                  <c:v>2.2989095980999998</c:v>
                </c:pt>
                <c:pt idx="135">
                  <c:v>2.3112071434999999</c:v>
                </c:pt>
                <c:pt idx="136">
                  <c:v>2.3236050306</c:v>
                </c:pt>
                <c:pt idx="137">
                  <c:v>2.3345143359999998</c:v>
                </c:pt>
                <c:pt idx="138">
                  <c:v>2.3457688709000002</c:v>
                </c:pt>
                <c:pt idx="139">
                  <c:v>2.3559733441000001</c:v>
                </c:pt>
                <c:pt idx="140">
                  <c:v>2.3655144777000001</c:v>
                </c:pt>
                <c:pt idx="141">
                  <c:v>2.3749975760000002</c:v>
                </c:pt>
                <c:pt idx="142">
                  <c:v>2.3850222478999998</c:v>
                </c:pt>
                <c:pt idx="143">
                  <c:v>2.3955925613</c:v>
                </c:pt>
                <c:pt idx="144">
                  <c:v>2.4058623921</c:v>
                </c:pt>
                <c:pt idx="145">
                  <c:v>2.4149717854000001</c:v>
                </c:pt>
                <c:pt idx="146">
                  <c:v>2.4235949285</c:v>
                </c:pt>
                <c:pt idx="147">
                  <c:v>2.4323753640999999</c:v>
                </c:pt>
                <c:pt idx="148">
                  <c:v>2.441047051</c:v>
                </c:pt>
                <c:pt idx="149">
                  <c:v>2.4490860430999999</c:v>
                </c:pt>
                <c:pt idx="150">
                  <c:v>2.4576161668999998</c:v>
                </c:pt>
                <c:pt idx="151">
                  <c:v>2.4668993955</c:v>
                </c:pt>
                <c:pt idx="152">
                  <c:v>2.4760372641999999</c:v>
                </c:pt>
                <c:pt idx="153">
                  <c:v>2.4856838923</c:v>
                </c:pt>
                <c:pt idx="154">
                  <c:v>2.4965799091999998</c:v>
                </c:pt>
                <c:pt idx="155">
                  <c:v>2.5068961141999999</c:v>
                </c:pt>
                <c:pt idx="156">
                  <c:v>2.5172546255000001</c:v>
                </c:pt>
                <c:pt idx="157">
                  <c:v>2.5277557846000001</c:v>
                </c:pt>
                <c:pt idx="158">
                  <c:v>2.5378403902</c:v>
                </c:pt>
                <c:pt idx="159">
                  <c:v>2.5483325997000001</c:v>
                </c:pt>
                <c:pt idx="160">
                  <c:v>2.5586751104999998</c:v>
                </c:pt>
                <c:pt idx="161">
                  <c:v>2.5681066819999998</c:v>
                </c:pt>
                <c:pt idx="162">
                  <c:v>2.5783559020000002</c:v>
                </c:pt>
                <c:pt idx="163">
                  <c:v>2.5884513553000001</c:v>
                </c:pt>
                <c:pt idx="164">
                  <c:v>2.5989793624000002</c:v>
                </c:pt>
                <c:pt idx="165">
                  <c:v>2.6091491229999999</c:v>
                </c:pt>
                <c:pt idx="166">
                  <c:v>2.6193793594999999</c:v>
                </c:pt>
                <c:pt idx="167">
                  <c:v>2.6298588231000002</c:v>
                </c:pt>
                <c:pt idx="168">
                  <c:v>2.6402919124999999</c:v>
                </c:pt>
                <c:pt idx="169">
                  <c:v>2.6510661635999999</c:v>
                </c:pt>
                <c:pt idx="170">
                  <c:v>2.661252738</c:v>
                </c:pt>
                <c:pt idx="171">
                  <c:v>2.6731749514000001</c:v>
                </c:pt>
                <c:pt idx="172">
                  <c:v>2.6854009018</c:v>
                </c:pt>
                <c:pt idx="173">
                  <c:v>2.6972444690000001</c:v>
                </c:pt>
                <c:pt idx="174">
                  <c:v>2.7101188433000001</c:v>
                </c:pt>
                <c:pt idx="175">
                  <c:v>2.7222767239999999</c:v>
                </c:pt>
                <c:pt idx="176">
                  <c:v>2.7351470303999998</c:v>
                </c:pt>
                <c:pt idx="177">
                  <c:v>2.7474963737999998</c:v>
                </c:pt>
                <c:pt idx="178">
                  <c:v>2.7602139981999998</c:v>
                </c:pt>
                <c:pt idx="179">
                  <c:v>2.7729747424000002</c:v>
                </c:pt>
                <c:pt idx="180">
                  <c:v>2.7853292386000001</c:v>
                </c:pt>
                <c:pt idx="181">
                  <c:v>2.7980525580000002</c:v>
                </c:pt>
                <c:pt idx="182">
                  <c:v>2.8105293625000001</c:v>
                </c:pt>
                <c:pt idx="183">
                  <c:v>2.8233625152999999</c:v>
                </c:pt>
                <c:pt idx="184">
                  <c:v>2.8362181773000001</c:v>
                </c:pt>
                <c:pt idx="185">
                  <c:v>2.8475190864000002</c:v>
                </c:pt>
                <c:pt idx="186">
                  <c:v>2.8608935417999999</c:v>
                </c:pt>
                <c:pt idx="187">
                  <c:v>2.8750932392999999</c:v>
                </c:pt>
                <c:pt idx="188">
                  <c:v>2.8890290654999999</c:v>
                </c:pt>
                <c:pt idx="189">
                  <c:v>2.9024162669</c:v>
                </c:pt>
                <c:pt idx="190">
                  <c:v>2.9163390755999998</c:v>
                </c:pt>
                <c:pt idx="191">
                  <c:v>2.9302903595999998</c:v>
                </c:pt>
                <c:pt idx="192">
                  <c:v>2.9436550521</c:v>
                </c:pt>
                <c:pt idx="193">
                  <c:v>2.9577099322999998</c:v>
                </c:pt>
                <c:pt idx="194">
                  <c:v>2.9714152437000001</c:v>
                </c:pt>
                <c:pt idx="195">
                  <c:v>2.9854606321000001</c:v>
                </c:pt>
                <c:pt idx="196">
                  <c:v>2.9997609426</c:v>
                </c:pt>
                <c:pt idx="197">
                  <c:v>3.0126754534</c:v>
                </c:pt>
                <c:pt idx="198">
                  <c:v>3.0269556952999999</c:v>
                </c:pt>
                <c:pt idx="199">
                  <c:v>3.0403409984</c:v>
                </c:pt>
                <c:pt idx="200">
                  <c:v>3.0550453872999999</c:v>
                </c:pt>
                <c:pt idx="201">
                  <c:v>3.0697240127000001</c:v>
                </c:pt>
                <c:pt idx="202">
                  <c:v>3.0845303703</c:v>
                </c:pt>
                <c:pt idx="203">
                  <c:v>3.1006501185999999</c:v>
                </c:pt>
                <c:pt idx="204">
                  <c:v>3.1164905372999998</c:v>
                </c:pt>
                <c:pt idx="205">
                  <c:v>3.1322748189</c:v>
                </c:pt>
                <c:pt idx="206">
                  <c:v>3.1484295511</c:v>
                </c:pt>
                <c:pt idx="207">
                  <c:v>3.1652302663</c:v>
                </c:pt>
                <c:pt idx="208">
                  <c:v>3.1825855726999999</c:v>
                </c:pt>
                <c:pt idx="209">
                  <c:v>3.1982442918</c:v>
                </c:pt>
                <c:pt idx="210">
                  <c:v>3.2149877854</c:v>
                </c:pt>
                <c:pt idx="211">
                  <c:v>3.2325898780000002</c:v>
                </c:pt>
                <c:pt idx="212">
                  <c:v>3.2500509497999999</c:v>
                </c:pt>
                <c:pt idx="213">
                  <c:v>3.2669007512000001</c:v>
                </c:pt>
                <c:pt idx="214">
                  <c:v>3.2840583574000002</c:v>
                </c:pt>
                <c:pt idx="215">
                  <c:v>3.3014876995</c:v>
                </c:pt>
                <c:pt idx="216">
                  <c:v>3.3203931485</c:v>
                </c:pt>
                <c:pt idx="217">
                  <c:v>3.3394192787999999</c:v>
                </c:pt>
                <c:pt idx="218">
                  <c:v>3.3580218043999999</c:v>
                </c:pt>
                <c:pt idx="219">
                  <c:v>3.3782718314000002</c:v>
                </c:pt>
                <c:pt idx="220">
                  <c:v>3.3984361612999998</c:v>
                </c:pt>
                <c:pt idx="221">
                  <c:v>3.4168339360000002</c:v>
                </c:pt>
                <c:pt idx="222">
                  <c:v>3.4395916903999999</c:v>
                </c:pt>
                <c:pt idx="223">
                  <c:v>3.4620598099</c:v>
                </c:pt>
                <c:pt idx="224">
                  <c:v>3.4847679357999999</c:v>
                </c:pt>
                <c:pt idx="225">
                  <c:v>3.5066849900000001</c:v>
                </c:pt>
                <c:pt idx="226">
                  <c:v>3.5301041854999999</c:v>
                </c:pt>
                <c:pt idx="227">
                  <c:v>3.5536812158000002</c:v>
                </c:pt>
                <c:pt idx="228">
                  <c:v>3.5745102412</c:v>
                </c:pt>
                <c:pt idx="229">
                  <c:v>3.6000466453</c:v>
                </c:pt>
                <c:pt idx="230">
                  <c:v>3.6196550279999999</c:v>
                </c:pt>
                <c:pt idx="231">
                  <c:v>3.6350639776000002</c:v>
                </c:pt>
                <c:pt idx="232">
                  <c:v>3.6496249051</c:v>
                </c:pt>
                <c:pt idx="233">
                  <c:v>3.6602456605999998</c:v>
                </c:pt>
                <c:pt idx="234">
                  <c:v>3.6698684234000001</c:v>
                </c:pt>
                <c:pt idx="235">
                  <c:v>3.6795690189000001</c:v>
                </c:pt>
                <c:pt idx="236">
                  <c:v>3.6888207889000002</c:v>
                </c:pt>
                <c:pt idx="237">
                  <c:v>3.6986878972000001</c:v>
                </c:pt>
                <c:pt idx="238">
                  <c:v>3.7084931736</c:v>
                </c:pt>
                <c:pt idx="239">
                  <c:v>3.7178767438000002</c:v>
                </c:pt>
                <c:pt idx="240">
                  <c:v>3.7283963441000001</c:v>
                </c:pt>
                <c:pt idx="241">
                  <c:v>3.7379328676000001</c:v>
                </c:pt>
                <c:pt idx="242">
                  <c:v>3.7492790660000002</c:v>
                </c:pt>
                <c:pt idx="243">
                  <c:v>3.7613745720999998</c:v>
                </c:pt>
                <c:pt idx="244">
                  <c:v>3.7744216968000002</c:v>
                </c:pt>
                <c:pt idx="245">
                  <c:v>3.7874541770999999</c:v>
                </c:pt>
                <c:pt idx="246">
                  <c:v>3.7998311823000002</c:v>
                </c:pt>
                <c:pt idx="247">
                  <c:v>3.8129930219000001</c:v>
                </c:pt>
                <c:pt idx="248">
                  <c:v>3.8273011970000002</c:v>
                </c:pt>
                <c:pt idx="249">
                  <c:v>3.8424221392</c:v>
                </c:pt>
                <c:pt idx="250">
                  <c:v>3.8586422291</c:v>
                </c:pt>
                <c:pt idx="251">
                  <c:v>3.8743077281999998</c:v>
                </c:pt>
                <c:pt idx="252">
                  <c:v>3.8887002443999998</c:v>
                </c:pt>
                <c:pt idx="253">
                  <c:v>3.9050298964999999</c:v>
                </c:pt>
                <c:pt idx="254">
                  <c:v>3.9202094166000001</c:v>
                </c:pt>
                <c:pt idx="255">
                  <c:v>3.9368379241999998</c:v>
                </c:pt>
                <c:pt idx="256">
                  <c:v>3.9537045396999999</c:v>
                </c:pt>
                <c:pt idx="257">
                  <c:v>3.9683723174000001</c:v>
                </c:pt>
                <c:pt idx="258">
                  <c:v>3.9849916044000002</c:v>
                </c:pt>
                <c:pt idx="259">
                  <c:v>4.0010370455000004</c:v>
                </c:pt>
                <c:pt idx="260">
                  <c:v>4.0177010795000001</c:v>
                </c:pt>
                <c:pt idx="261">
                  <c:v>4.0339401527999996</c:v>
                </c:pt>
                <c:pt idx="262">
                  <c:v>4.0508113785999997</c:v>
                </c:pt>
                <c:pt idx="263">
                  <c:v>4.0680766488</c:v>
                </c:pt>
                <c:pt idx="264">
                  <c:v>4.0838134716000001</c:v>
                </c:pt>
                <c:pt idx="265">
                  <c:v>4.1009708066000004</c:v>
                </c:pt>
                <c:pt idx="266">
                  <c:v>4.1170609946000001</c:v>
                </c:pt>
                <c:pt idx="267">
                  <c:v>4.1336615692000001</c:v>
                </c:pt>
                <c:pt idx="268">
                  <c:v>4.1497566389999996</c:v>
                </c:pt>
                <c:pt idx="269">
                  <c:v>4.1635528003999998</c:v>
                </c:pt>
                <c:pt idx="270">
                  <c:v>4.1798097723999996</c:v>
                </c:pt>
                <c:pt idx="271">
                  <c:v>4.1956222582000002</c:v>
                </c:pt>
                <c:pt idx="272">
                  <c:v>4.2116064096999999</c:v>
                </c:pt>
                <c:pt idx="273">
                  <c:v>4.2235581834999998</c:v>
                </c:pt>
                <c:pt idx="274">
                  <c:v>4.2359118660000004</c:v>
                </c:pt>
                <c:pt idx="275">
                  <c:v>4.2485820315999998</c:v>
                </c:pt>
                <c:pt idx="276">
                  <c:v>4.2618889598000003</c:v>
                </c:pt>
                <c:pt idx="277">
                  <c:v>4.2745287516000001</c:v>
                </c:pt>
                <c:pt idx="278">
                  <c:v>4.2854006324</c:v>
                </c:pt>
                <c:pt idx="279">
                  <c:v>4.2977217716</c:v>
                </c:pt>
                <c:pt idx="280">
                  <c:v>4.3092583477000002</c:v>
                </c:pt>
                <c:pt idx="281">
                  <c:v>4.3189353493000002</c:v>
                </c:pt>
                <c:pt idx="282">
                  <c:v>4.3295737323000001</c:v>
                </c:pt>
                <c:pt idx="283">
                  <c:v>4.3408903704000004</c:v>
                </c:pt>
                <c:pt idx="284">
                  <c:v>4.3520410381000003</c:v>
                </c:pt>
                <c:pt idx="285">
                  <c:v>4.3620480826000003</c:v>
                </c:pt>
                <c:pt idx="286">
                  <c:v>4.3730910862999997</c:v>
                </c:pt>
                <c:pt idx="287">
                  <c:v>4.3832093200999998</c:v>
                </c:pt>
                <c:pt idx="288">
                  <c:v>4.3924591918000004</c:v>
                </c:pt>
                <c:pt idx="289">
                  <c:v>4.4020334108999997</c:v>
                </c:pt>
                <c:pt idx="290">
                  <c:v>4.4114175235999999</c:v>
                </c:pt>
                <c:pt idx="291">
                  <c:v>4.4208919435</c:v>
                </c:pt>
                <c:pt idx="292">
                  <c:v>4.4308062397999999</c:v>
                </c:pt>
                <c:pt idx="293">
                  <c:v>4.4396373886999996</c:v>
                </c:pt>
                <c:pt idx="294">
                  <c:v>4.4493149329000001</c:v>
                </c:pt>
                <c:pt idx="295">
                  <c:v>4.4591679390000003</c:v>
                </c:pt>
                <c:pt idx="296">
                  <c:v>4.4691950514999998</c:v>
                </c:pt>
                <c:pt idx="297">
                  <c:v>4.4790366677</c:v>
                </c:pt>
                <c:pt idx="298">
                  <c:v>4.4893349741000002</c:v>
                </c:pt>
                <c:pt idx="299">
                  <c:v>4.4995085312</c:v>
                </c:pt>
                <c:pt idx="300">
                  <c:v>4.5088392188000004</c:v>
                </c:pt>
                <c:pt idx="301">
                  <c:v>4.5192611891999999</c:v>
                </c:pt>
                <c:pt idx="302">
                  <c:v>4.5294238986000002</c:v>
                </c:pt>
                <c:pt idx="303">
                  <c:v>4.5399237015000002</c:v>
                </c:pt>
                <c:pt idx="304">
                  <c:v>4.5513382404999998</c:v>
                </c:pt>
                <c:pt idx="305">
                  <c:v>4.5608495429999998</c:v>
                </c:pt>
                <c:pt idx="306">
                  <c:v>4.5702122314000002</c:v>
                </c:pt>
                <c:pt idx="307">
                  <c:v>4.5784256011000002</c:v>
                </c:pt>
                <c:pt idx="308">
                  <c:v>4.5875946570000004</c:v>
                </c:pt>
                <c:pt idx="309">
                  <c:v>4.5956642942999997</c:v>
                </c:pt>
                <c:pt idx="310">
                  <c:v>4.6039530559999999</c:v>
                </c:pt>
                <c:pt idx="311">
                  <c:v>4.6122835812999998</c:v>
                </c:pt>
                <c:pt idx="312">
                  <c:v>4.6204096265999999</c:v>
                </c:pt>
                <c:pt idx="313">
                  <c:v>4.6291474846999998</c:v>
                </c:pt>
                <c:pt idx="314">
                  <c:v>4.6368640276999997</c:v>
                </c:pt>
                <c:pt idx="315">
                  <c:v>4.6457461457000004</c:v>
                </c:pt>
                <c:pt idx="316">
                  <c:v>4.6550843783999998</c:v>
                </c:pt>
                <c:pt idx="317">
                  <c:v>4.6633649933000001</c:v>
                </c:pt>
                <c:pt idx="318">
                  <c:v>4.6726014261</c:v>
                </c:pt>
                <c:pt idx="319">
                  <c:v>4.6818975315999998</c:v>
                </c:pt>
                <c:pt idx="320">
                  <c:v>4.6909575009999998</c:v>
                </c:pt>
                <c:pt idx="321">
                  <c:v>4.6986901372999998</c:v>
                </c:pt>
                <c:pt idx="322">
                  <c:v>4.7068195877000001</c:v>
                </c:pt>
                <c:pt idx="323">
                  <c:v>4.7147706867999997</c:v>
                </c:pt>
                <c:pt idx="324">
                  <c:v>4.7214464824000002</c:v>
                </c:pt>
                <c:pt idx="325">
                  <c:v>4.7283454783999996</c:v>
                </c:pt>
                <c:pt idx="326">
                  <c:v>4.7351801864</c:v>
                </c:pt>
                <c:pt idx="327">
                  <c:v>4.7420524287000001</c:v>
                </c:pt>
                <c:pt idx="328">
                  <c:v>4.7494972708000001</c:v>
                </c:pt>
                <c:pt idx="329">
                  <c:v>4.7558826563999999</c:v>
                </c:pt>
                <c:pt idx="330">
                  <c:v>4.7630237032</c:v>
                </c:pt>
                <c:pt idx="331">
                  <c:v>4.7700970687000002</c:v>
                </c:pt>
                <c:pt idx="332">
                  <c:v>4.7771922722999998</c:v>
                </c:pt>
                <c:pt idx="333">
                  <c:v>4.7840381551000002</c:v>
                </c:pt>
                <c:pt idx="334">
                  <c:v>4.7910107089</c:v>
                </c:pt>
                <c:pt idx="335">
                  <c:v>4.7978178579000001</c:v>
                </c:pt>
                <c:pt idx="336">
                  <c:v>4.8046121210999999</c:v>
                </c:pt>
                <c:pt idx="337">
                  <c:v>4.8116654806000003</c:v>
                </c:pt>
                <c:pt idx="338">
                  <c:v>4.8180761818000004</c:v>
                </c:pt>
                <c:pt idx="339">
                  <c:v>4.8249807927999999</c:v>
                </c:pt>
                <c:pt idx="340">
                  <c:v>4.8325005369999996</c:v>
                </c:pt>
                <c:pt idx="341">
                  <c:v>4.8389657175999998</c:v>
                </c:pt>
                <c:pt idx="342">
                  <c:v>4.8456573869000001</c:v>
                </c:pt>
                <c:pt idx="343">
                  <c:v>4.8536072639999999</c:v>
                </c:pt>
                <c:pt idx="344">
                  <c:v>4.8619879070999996</c:v>
                </c:pt>
                <c:pt idx="345">
                  <c:v>4.8693485273999997</c:v>
                </c:pt>
                <c:pt idx="346">
                  <c:v>4.8786142189000001</c:v>
                </c:pt>
                <c:pt idx="347">
                  <c:v>4.8867820534000002</c:v>
                </c:pt>
                <c:pt idx="348">
                  <c:v>4.8944939951000004</c:v>
                </c:pt>
                <c:pt idx="349">
                  <c:v>4.9027207580000001</c:v>
                </c:pt>
                <c:pt idx="350">
                  <c:v>4.9102981364999998</c:v>
                </c:pt>
                <c:pt idx="351">
                  <c:v>4.9177732924999997</c:v>
                </c:pt>
                <c:pt idx="352">
                  <c:v>4.926640259</c:v>
                </c:pt>
                <c:pt idx="353">
                  <c:v>4.9351637910999999</c:v>
                </c:pt>
                <c:pt idx="354">
                  <c:v>4.9433259272000001</c:v>
                </c:pt>
                <c:pt idx="355">
                  <c:v>4.9514172768</c:v>
                </c:pt>
                <c:pt idx="356">
                  <c:v>4.9588917995999999</c:v>
                </c:pt>
                <c:pt idx="357">
                  <c:v>4.9654592304999996</c:v>
                </c:pt>
                <c:pt idx="358">
                  <c:v>4.9714089901999996</c:v>
                </c:pt>
                <c:pt idx="359">
                  <c:v>4.9755645656</c:v>
                </c:pt>
                <c:pt idx="360">
                  <c:v>4.9797714880999999</c:v>
                </c:pt>
                <c:pt idx="361">
                  <c:v>4.9837920833</c:v>
                </c:pt>
                <c:pt idx="362">
                  <c:v>4.9878893246000002</c:v>
                </c:pt>
                <c:pt idx="363">
                  <c:v>4.9914903452999999</c:v>
                </c:pt>
                <c:pt idx="364">
                  <c:v>4.9955608882</c:v>
                </c:pt>
                <c:pt idx="365">
                  <c:v>4.9993272693000002</c:v>
                </c:pt>
                <c:pt idx="366">
                  <c:v>5.004293841</c:v>
                </c:pt>
                <c:pt idx="367">
                  <c:v>5.0066694283000004</c:v>
                </c:pt>
                <c:pt idx="368">
                  <c:v>5.0071151961</c:v>
                </c:pt>
                <c:pt idx="369">
                  <c:v>5.0074906942000004</c:v>
                </c:pt>
                <c:pt idx="370">
                  <c:v>5.0079457259</c:v>
                </c:pt>
                <c:pt idx="371">
                  <c:v>5.0084111603999997</c:v>
                </c:pt>
                <c:pt idx="372">
                  <c:v>5.0087701126999997</c:v>
                </c:pt>
                <c:pt idx="373">
                  <c:v>5.0093278887999997</c:v>
                </c:pt>
                <c:pt idx="374">
                  <c:v>5.0096796764000002</c:v>
                </c:pt>
                <c:pt idx="375">
                  <c:v>5.0098081802000003</c:v>
                </c:pt>
                <c:pt idx="376">
                  <c:v>5.0098701023999999</c:v>
                </c:pt>
                <c:pt idx="377">
                  <c:v>5.0098472583999998</c:v>
                </c:pt>
                <c:pt idx="378">
                  <c:v>5.0099487974999999</c:v>
                </c:pt>
                <c:pt idx="379">
                  <c:v>5.0100935580000003</c:v>
                </c:pt>
                <c:pt idx="380">
                  <c:v>5.0102907431999997</c:v>
                </c:pt>
                <c:pt idx="381">
                  <c:v>5.0104217462999996</c:v>
                </c:pt>
                <c:pt idx="382">
                  <c:v>5.0105717168000004</c:v>
                </c:pt>
                <c:pt idx="383">
                  <c:v>5.0106481570000003</c:v>
                </c:pt>
                <c:pt idx="384">
                  <c:v>5.0106757216000002</c:v>
                </c:pt>
                <c:pt idx="385">
                  <c:v>5.0106226970999996</c:v>
                </c:pt>
                <c:pt idx="386">
                  <c:v>5.0109006273999999</c:v>
                </c:pt>
                <c:pt idx="387">
                  <c:v>5.0110824499</c:v>
                </c:pt>
                <c:pt idx="388">
                  <c:v>5.0113340593000002</c:v>
                </c:pt>
                <c:pt idx="389">
                  <c:v>5.0115890510999996</c:v>
                </c:pt>
                <c:pt idx="390">
                  <c:v>5.0117585159000004</c:v>
                </c:pt>
                <c:pt idx="391">
                  <c:v>5.0109578944999997</c:v>
                </c:pt>
                <c:pt idx="392">
                  <c:v>5.0127044694</c:v>
                </c:pt>
                <c:pt idx="393">
                  <c:v>5.0152233679</c:v>
                </c:pt>
                <c:pt idx="394">
                  <c:v>5.0213777666999997</c:v>
                </c:pt>
                <c:pt idx="395">
                  <c:v>5.0291499200000001</c:v>
                </c:pt>
                <c:pt idx="396">
                  <c:v>5.0364865083000003</c:v>
                </c:pt>
                <c:pt idx="397">
                  <c:v>5.0486978984000004</c:v>
                </c:pt>
                <c:pt idx="398">
                  <c:v>5.0612745840000004</c:v>
                </c:pt>
                <c:pt idx="399">
                  <c:v>5.0739104812000004</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7B5C-4E42-AF1F-A24064FFB75E}"/>
            </c:ext>
          </c:extLst>
        </c:ser>
        <c:ser>
          <c:idx val="3"/>
          <c:order val="3"/>
          <c:tx>
            <c:strRef>
              <c:f>Sheet1!$E$1</c:f>
              <c:strCache>
                <c:ptCount val="1"/>
                <c:pt idx="0">
                  <c:v>Australian Consumer Price Index</c:v>
                </c:pt>
              </c:strCache>
            </c:strRef>
          </c:tx>
          <c:spPr>
            <a:ln>
              <a:solidFill>
                <a:schemeClr val="bg1">
                  <a:lumMod val="50000"/>
                </a:schemeClr>
              </a:solidFill>
            </a:ln>
          </c:spPr>
          <c:marker>
            <c:symbol val="none"/>
          </c:marker>
          <c:cat>
            <c:numRef>
              <c:f>Sheet1!$A$2:$A$401</c:f>
              <c:numCache>
                <c:formatCode>m/d/yyyy</c:formatCode>
                <c:ptCount val="400"/>
                <c:pt idx="0">
                  <c:v>32781</c:v>
                </c:pt>
                <c:pt idx="1">
                  <c:v>32812</c:v>
                </c:pt>
                <c:pt idx="2">
                  <c:v>32842</c:v>
                </c:pt>
                <c:pt idx="3">
                  <c:v>32873</c:v>
                </c:pt>
                <c:pt idx="4">
                  <c:v>32904</c:v>
                </c:pt>
                <c:pt idx="5">
                  <c:v>32932</c:v>
                </c:pt>
                <c:pt idx="6">
                  <c:v>32963</c:v>
                </c:pt>
                <c:pt idx="7">
                  <c:v>32993</c:v>
                </c:pt>
                <c:pt idx="8">
                  <c:v>33024</c:v>
                </c:pt>
                <c:pt idx="9">
                  <c:v>33054</c:v>
                </c:pt>
                <c:pt idx="10">
                  <c:v>33085</c:v>
                </c:pt>
                <c:pt idx="11">
                  <c:v>33116</c:v>
                </c:pt>
                <c:pt idx="12">
                  <c:v>33146</c:v>
                </c:pt>
                <c:pt idx="13">
                  <c:v>33177</c:v>
                </c:pt>
                <c:pt idx="14">
                  <c:v>33207</c:v>
                </c:pt>
                <c:pt idx="15">
                  <c:v>33238</c:v>
                </c:pt>
                <c:pt idx="16">
                  <c:v>33269</c:v>
                </c:pt>
                <c:pt idx="17">
                  <c:v>33297</c:v>
                </c:pt>
                <c:pt idx="18">
                  <c:v>33328</c:v>
                </c:pt>
                <c:pt idx="19">
                  <c:v>33358</c:v>
                </c:pt>
                <c:pt idx="20">
                  <c:v>33389</c:v>
                </c:pt>
                <c:pt idx="21">
                  <c:v>33419</c:v>
                </c:pt>
                <c:pt idx="22">
                  <c:v>33450</c:v>
                </c:pt>
                <c:pt idx="23">
                  <c:v>33481</c:v>
                </c:pt>
                <c:pt idx="24">
                  <c:v>33511</c:v>
                </c:pt>
                <c:pt idx="25">
                  <c:v>33542</c:v>
                </c:pt>
                <c:pt idx="26">
                  <c:v>33572</c:v>
                </c:pt>
                <c:pt idx="27">
                  <c:v>33603</c:v>
                </c:pt>
                <c:pt idx="28">
                  <c:v>33634</c:v>
                </c:pt>
                <c:pt idx="29">
                  <c:v>33663</c:v>
                </c:pt>
                <c:pt idx="30">
                  <c:v>33694</c:v>
                </c:pt>
                <c:pt idx="31">
                  <c:v>33724</c:v>
                </c:pt>
                <c:pt idx="32">
                  <c:v>33755</c:v>
                </c:pt>
                <c:pt idx="33">
                  <c:v>33785</c:v>
                </c:pt>
                <c:pt idx="34">
                  <c:v>33816</c:v>
                </c:pt>
                <c:pt idx="35">
                  <c:v>33847</c:v>
                </c:pt>
                <c:pt idx="36">
                  <c:v>33877</c:v>
                </c:pt>
                <c:pt idx="37">
                  <c:v>33908</c:v>
                </c:pt>
                <c:pt idx="38">
                  <c:v>33938</c:v>
                </c:pt>
                <c:pt idx="39">
                  <c:v>33969</c:v>
                </c:pt>
                <c:pt idx="40">
                  <c:v>34000</c:v>
                </c:pt>
                <c:pt idx="41">
                  <c:v>34028</c:v>
                </c:pt>
                <c:pt idx="42">
                  <c:v>34059</c:v>
                </c:pt>
                <c:pt idx="43">
                  <c:v>34089</c:v>
                </c:pt>
                <c:pt idx="44">
                  <c:v>34120</c:v>
                </c:pt>
                <c:pt idx="45">
                  <c:v>34150</c:v>
                </c:pt>
                <c:pt idx="46">
                  <c:v>34181</c:v>
                </c:pt>
                <c:pt idx="47">
                  <c:v>34212</c:v>
                </c:pt>
                <c:pt idx="48">
                  <c:v>34242</c:v>
                </c:pt>
                <c:pt idx="49">
                  <c:v>34273</c:v>
                </c:pt>
                <c:pt idx="50">
                  <c:v>34303</c:v>
                </c:pt>
                <c:pt idx="51">
                  <c:v>34334</c:v>
                </c:pt>
                <c:pt idx="52">
                  <c:v>34365</c:v>
                </c:pt>
                <c:pt idx="53">
                  <c:v>34393</c:v>
                </c:pt>
                <c:pt idx="54">
                  <c:v>34424</c:v>
                </c:pt>
                <c:pt idx="55">
                  <c:v>34454</c:v>
                </c:pt>
                <c:pt idx="56">
                  <c:v>34485</c:v>
                </c:pt>
                <c:pt idx="57">
                  <c:v>34515</c:v>
                </c:pt>
                <c:pt idx="58">
                  <c:v>34546</c:v>
                </c:pt>
                <c:pt idx="59">
                  <c:v>34577</c:v>
                </c:pt>
                <c:pt idx="60">
                  <c:v>34607</c:v>
                </c:pt>
                <c:pt idx="61">
                  <c:v>34638</c:v>
                </c:pt>
                <c:pt idx="62">
                  <c:v>34668</c:v>
                </c:pt>
                <c:pt idx="63">
                  <c:v>34699</c:v>
                </c:pt>
                <c:pt idx="64">
                  <c:v>34730</c:v>
                </c:pt>
                <c:pt idx="65">
                  <c:v>34758</c:v>
                </c:pt>
                <c:pt idx="66">
                  <c:v>34789</c:v>
                </c:pt>
                <c:pt idx="67">
                  <c:v>34819</c:v>
                </c:pt>
                <c:pt idx="68">
                  <c:v>34850</c:v>
                </c:pt>
                <c:pt idx="69">
                  <c:v>34880</c:v>
                </c:pt>
                <c:pt idx="70">
                  <c:v>34911</c:v>
                </c:pt>
                <c:pt idx="71">
                  <c:v>34942</c:v>
                </c:pt>
                <c:pt idx="72">
                  <c:v>34972</c:v>
                </c:pt>
                <c:pt idx="73">
                  <c:v>35003</c:v>
                </c:pt>
                <c:pt idx="74">
                  <c:v>35033</c:v>
                </c:pt>
                <c:pt idx="75">
                  <c:v>35064</c:v>
                </c:pt>
                <c:pt idx="76">
                  <c:v>35095</c:v>
                </c:pt>
                <c:pt idx="77">
                  <c:v>35124</c:v>
                </c:pt>
                <c:pt idx="78">
                  <c:v>35155</c:v>
                </c:pt>
                <c:pt idx="79">
                  <c:v>35185</c:v>
                </c:pt>
                <c:pt idx="80">
                  <c:v>35216</c:v>
                </c:pt>
                <c:pt idx="81">
                  <c:v>35246</c:v>
                </c:pt>
                <c:pt idx="82">
                  <c:v>35277</c:v>
                </c:pt>
                <c:pt idx="83">
                  <c:v>35308</c:v>
                </c:pt>
                <c:pt idx="84">
                  <c:v>35338</c:v>
                </c:pt>
                <c:pt idx="85">
                  <c:v>35369</c:v>
                </c:pt>
                <c:pt idx="86">
                  <c:v>35399</c:v>
                </c:pt>
                <c:pt idx="87">
                  <c:v>35430</c:v>
                </c:pt>
                <c:pt idx="88">
                  <c:v>35461</c:v>
                </c:pt>
                <c:pt idx="89">
                  <c:v>35489</c:v>
                </c:pt>
                <c:pt idx="90">
                  <c:v>35520</c:v>
                </c:pt>
                <c:pt idx="91">
                  <c:v>35550</c:v>
                </c:pt>
                <c:pt idx="92">
                  <c:v>35581</c:v>
                </c:pt>
                <c:pt idx="93">
                  <c:v>35611</c:v>
                </c:pt>
                <c:pt idx="94">
                  <c:v>35642</c:v>
                </c:pt>
                <c:pt idx="95">
                  <c:v>35673</c:v>
                </c:pt>
                <c:pt idx="96">
                  <c:v>35703</c:v>
                </c:pt>
                <c:pt idx="97">
                  <c:v>35734</c:v>
                </c:pt>
                <c:pt idx="98">
                  <c:v>35764</c:v>
                </c:pt>
                <c:pt idx="99">
                  <c:v>35795</c:v>
                </c:pt>
                <c:pt idx="100">
                  <c:v>35826</c:v>
                </c:pt>
                <c:pt idx="101">
                  <c:v>35854</c:v>
                </c:pt>
                <c:pt idx="102">
                  <c:v>35885</c:v>
                </c:pt>
                <c:pt idx="103">
                  <c:v>35915</c:v>
                </c:pt>
                <c:pt idx="104">
                  <c:v>35946</c:v>
                </c:pt>
                <c:pt idx="105">
                  <c:v>35976</c:v>
                </c:pt>
                <c:pt idx="106">
                  <c:v>36007</c:v>
                </c:pt>
                <c:pt idx="107">
                  <c:v>36038</c:v>
                </c:pt>
                <c:pt idx="108">
                  <c:v>36068</c:v>
                </c:pt>
                <c:pt idx="109">
                  <c:v>36099</c:v>
                </c:pt>
                <c:pt idx="110">
                  <c:v>36129</c:v>
                </c:pt>
                <c:pt idx="111">
                  <c:v>36160</c:v>
                </c:pt>
                <c:pt idx="112">
                  <c:v>36191</c:v>
                </c:pt>
                <c:pt idx="113">
                  <c:v>36219</c:v>
                </c:pt>
                <c:pt idx="114">
                  <c:v>36250</c:v>
                </c:pt>
                <c:pt idx="115">
                  <c:v>36280</c:v>
                </c:pt>
                <c:pt idx="116">
                  <c:v>36311</c:v>
                </c:pt>
                <c:pt idx="117">
                  <c:v>36341</c:v>
                </c:pt>
                <c:pt idx="118">
                  <c:v>36372</c:v>
                </c:pt>
                <c:pt idx="119">
                  <c:v>36403</c:v>
                </c:pt>
                <c:pt idx="120">
                  <c:v>36433</c:v>
                </c:pt>
                <c:pt idx="121">
                  <c:v>36464</c:v>
                </c:pt>
                <c:pt idx="122">
                  <c:v>36494</c:v>
                </c:pt>
                <c:pt idx="123">
                  <c:v>36525</c:v>
                </c:pt>
                <c:pt idx="124">
                  <c:v>36556</c:v>
                </c:pt>
                <c:pt idx="125">
                  <c:v>36585</c:v>
                </c:pt>
                <c:pt idx="126">
                  <c:v>36616</c:v>
                </c:pt>
                <c:pt idx="127">
                  <c:v>36646</c:v>
                </c:pt>
                <c:pt idx="128">
                  <c:v>36677</c:v>
                </c:pt>
                <c:pt idx="129">
                  <c:v>36707</c:v>
                </c:pt>
                <c:pt idx="130">
                  <c:v>36738</c:v>
                </c:pt>
                <c:pt idx="131">
                  <c:v>36769</c:v>
                </c:pt>
                <c:pt idx="132">
                  <c:v>36799</c:v>
                </c:pt>
                <c:pt idx="133">
                  <c:v>36830</c:v>
                </c:pt>
                <c:pt idx="134">
                  <c:v>36860</c:v>
                </c:pt>
                <c:pt idx="135">
                  <c:v>36891</c:v>
                </c:pt>
                <c:pt idx="136">
                  <c:v>36922</c:v>
                </c:pt>
                <c:pt idx="137">
                  <c:v>36950</c:v>
                </c:pt>
                <c:pt idx="138">
                  <c:v>36981</c:v>
                </c:pt>
                <c:pt idx="139">
                  <c:v>37011</c:v>
                </c:pt>
                <c:pt idx="140">
                  <c:v>37042</c:v>
                </c:pt>
                <c:pt idx="141">
                  <c:v>37072</c:v>
                </c:pt>
                <c:pt idx="142">
                  <c:v>37103</c:v>
                </c:pt>
                <c:pt idx="143">
                  <c:v>37134</c:v>
                </c:pt>
                <c:pt idx="144">
                  <c:v>37164</c:v>
                </c:pt>
                <c:pt idx="145">
                  <c:v>37195</c:v>
                </c:pt>
                <c:pt idx="146">
                  <c:v>37225</c:v>
                </c:pt>
                <c:pt idx="147">
                  <c:v>37256</c:v>
                </c:pt>
                <c:pt idx="148">
                  <c:v>37287</c:v>
                </c:pt>
                <c:pt idx="149">
                  <c:v>37315</c:v>
                </c:pt>
                <c:pt idx="150">
                  <c:v>37346</c:v>
                </c:pt>
                <c:pt idx="151">
                  <c:v>37376</c:v>
                </c:pt>
                <c:pt idx="152">
                  <c:v>37407</c:v>
                </c:pt>
                <c:pt idx="153">
                  <c:v>37437</c:v>
                </c:pt>
                <c:pt idx="154">
                  <c:v>37468</c:v>
                </c:pt>
                <c:pt idx="155">
                  <c:v>37499</c:v>
                </c:pt>
                <c:pt idx="156">
                  <c:v>37529</c:v>
                </c:pt>
                <c:pt idx="157">
                  <c:v>37560</c:v>
                </c:pt>
                <c:pt idx="158">
                  <c:v>37590</c:v>
                </c:pt>
                <c:pt idx="159">
                  <c:v>37621</c:v>
                </c:pt>
                <c:pt idx="160">
                  <c:v>37652</c:v>
                </c:pt>
                <c:pt idx="161">
                  <c:v>37680</c:v>
                </c:pt>
                <c:pt idx="162">
                  <c:v>37711</c:v>
                </c:pt>
                <c:pt idx="163">
                  <c:v>37741</c:v>
                </c:pt>
                <c:pt idx="164">
                  <c:v>37772</c:v>
                </c:pt>
                <c:pt idx="165">
                  <c:v>37802</c:v>
                </c:pt>
                <c:pt idx="166">
                  <c:v>37833</c:v>
                </c:pt>
                <c:pt idx="167">
                  <c:v>37864</c:v>
                </c:pt>
                <c:pt idx="168">
                  <c:v>37894</c:v>
                </c:pt>
                <c:pt idx="169">
                  <c:v>37925</c:v>
                </c:pt>
                <c:pt idx="170">
                  <c:v>37955</c:v>
                </c:pt>
                <c:pt idx="171">
                  <c:v>37986</c:v>
                </c:pt>
                <c:pt idx="172">
                  <c:v>38017</c:v>
                </c:pt>
                <c:pt idx="173">
                  <c:v>38046</c:v>
                </c:pt>
                <c:pt idx="174">
                  <c:v>38077</c:v>
                </c:pt>
                <c:pt idx="175">
                  <c:v>38107</c:v>
                </c:pt>
                <c:pt idx="176">
                  <c:v>38138</c:v>
                </c:pt>
                <c:pt idx="177">
                  <c:v>38168</c:v>
                </c:pt>
                <c:pt idx="178">
                  <c:v>38199</c:v>
                </c:pt>
                <c:pt idx="179">
                  <c:v>38230</c:v>
                </c:pt>
                <c:pt idx="180">
                  <c:v>38260</c:v>
                </c:pt>
                <c:pt idx="181">
                  <c:v>38291</c:v>
                </c:pt>
                <c:pt idx="182">
                  <c:v>38321</c:v>
                </c:pt>
                <c:pt idx="183">
                  <c:v>38352</c:v>
                </c:pt>
                <c:pt idx="184">
                  <c:v>38383</c:v>
                </c:pt>
                <c:pt idx="185">
                  <c:v>38411</c:v>
                </c:pt>
                <c:pt idx="186">
                  <c:v>38442</c:v>
                </c:pt>
                <c:pt idx="187">
                  <c:v>38472</c:v>
                </c:pt>
                <c:pt idx="188">
                  <c:v>38503</c:v>
                </c:pt>
                <c:pt idx="189">
                  <c:v>38533</c:v>
                </c:pt>
                <c:pt idx="190">
                  <c:v>38564</c:v>
                </c:pt>
                <c:pt idx="191">
                  <c:v>38595</c:v>
                </c:pt>
                <c:pt idx="192">
                  <c:v>38625</c:v>
                </c:pt>
                <c:pt idx="193">
                  <c:v>38656</c:v>
                </c:pt>
                <c:pt idx="194">
                  <c:v>38686</c:v>
                </c:pt>
                <c:pt idx="195">
                  <c:v>38717</c:v>
                </c:pt>
                <c:pt idx="196">
                  <c:v>38748</c:v>
                </c:pt>
                <c:pt idx="197">
                  <c:v>38776</c:v>
                </c:pt>
                <c:pt idx="198">
                  <c:v>38807</c:v>
                </c:pt>
                <c:pt idx="199">
                  <c:v>38837</c:v>
                </c:pt>
                <c:pt idx="200">
                  <c:v>38868</c:v>
                </c:pt>
                <c:pt idx="201">
                  <c:v>38898</c:v>
                </c:pt>
                <c:pt idx="202">
                  <c:v>38929</c:v>
                </c:pt>
                <c:pt idx="203">
                  <c:v>38960</c:v>
                </c:pt>
                <c:pt idx="204">
                  <c:v>38990</c:v>
                </c:pt>
                <c:pt idx="205">
                  <c:v>39021</c:v>
                </c:pt>
                <c:pt idx="206">
                  <c:v>39051</c:v>
                </c:pt>
                <c:pt idx="207">
                  <c:v>39082</c:v>
                </c:pt>
                <c:pt idx="208">
                  <c:v>39113</c:v>
                </c:pt>
                <c:pt idx="209">
                  <c:v>39141</c:v>
                </c:pt>
                <c:pt idx="210">
                  <c:v>39172</c:v>
                </c:pt>
                <c:pt idx="211">
                  <c:v>39202</c:v>
                </c:pt>
                <c:pt idx="212">
                  <c:v>39233</c:v>
                </c:pt>
                <c:pt idx="213">
                  <c:v>39263</c:v>
                </c:pt>
                <c:pt idx="214">
                  <c:v>39294</c:v>
                </c:pt>
                <c:pt idx="215">
                  <c:v>39325</c:v>
                </c:pt>
                <c:pt idx="216">
                  <c:v>39355</c:v>
                </c:pt>
                <c:pt idx="217">
                  <c:v>39386</c:v>
                </c:pt>
                <c:pt idx="218">
                  <c:v>39416</c:v>
                </c:pt>
                <c:pt idx="219">
                  <c:v>39447</c:v>
                </c:pt>
                <c:pt idx="220">
                  <c:v>39478</c:v>
                </c:pt>
                <c:pt idx="221">
                  <c:v>39507</c:v>
                </c:pt>
                <c:pt idx="222">
                  <c:v>39538</c:v>
                </c:pt>
                <c:pt idx="223">
                  <c:v>39568</c:v>
                </c:pt>
                <c:pt idx="224">
                  <c:v>39599</c:v>
                </c:pt>
                <c:pt idx="225">
                  <c:v>39629</c:v>
                </c:pt>
                <c:pt idx="226">
                  <c:v>39660</c:v>
                </c:pt>
                <c:pt idx="227">
                  <c:v>39691</c:v>
                </c:pt>
                <c:pt idx="228">
                  <c:v>39721</c:v>
                </c:pt>
                <c:pt idx="229">
                  <c:v>39752</c:v>
                </c:pt>
                <c:pt idx="230">
                  <c:v>39782</c:v>
                </c:pt>
                <c:pt idx="231">
                  <c:v>39813</c:v>
                </c:pt>
                <c:pt idx="232">
                  <c:v>39844</c:v>
                </c:pt>
                <c:pt idx="233">
                  <c:v>39872</c:v>
                </c:pt>
                <c:pt idx="234">
                  <c:v>39903</c:v>
                </c:pt>
                <c:pt idx="235">
                  <c:v>39933</c:v>
                </c:pt>
                <c:pt idx="236">
                  <c:v>39964</c:v>
                </c:pt>
                <c:pt idx="237">
                  <c:v>39994</c:v>
                </c:pt>
                <c:pt idx="238">
                  <c:v>40025</c:v>
                </c:pt>
                <c:pt idx="239">
                  <c:v>40056</c:v>
                </c:pt>
                <c:pt idx="240">
                  <c:v>40086</c:v>
                </c:pt>
                <c:pt idx="241">
                  <c:v>40117</c:v>
                </c:pt>
                <c:pt idx="242">
                  <c:v>40147</c:v>
                </c:pt>
                <c:pt idx="243">
                  <c:v>40178</c:v>
                </c:pt>
                <c:pt idx="244">
                  <c:v>40209</c:v>
                </c:pt>
                <c:pt idx="245">
                  <c:v>40237</c:v>
                </c:pt>
                <c:pt idx="246">
                  <c:v>40268</c:v>
                </c:pt>
                <c:pt idx="247">
                  <c:v>40298</c:v>
                </c:pt>
                <c:pt idx="248">
                  <c:v>40329</c:v>
                </c:pt>
                <c:pt idx="249">
                  <c:v>40359</c:v>
                </c:pt>
                <c:pt idx="250">
                  <c:v>40390</c:v>
                </c:pt>
                <c:pt idx="251">
                  <c:v>40421</c:v>
                </c:pt>
                <c:pt idx="252">
                  <c:v>40451</c:v>
                </c:pt>
                <c:pt idx="253">
                  <c:v>40482</c:v>
                </c:pt>
                <c:pt idx="254">
                  <c:v>40512</c:v>
                </c:pt>
                <c:pt idx="255">
                  <c:v>40543</c:v>
                </c:pt>
                <c:pt idx="256">
                  <c:v>40574</c:v>
                </c:pt>
                <c:pt idx="257">
                  <c:v>40602</c:v>
                </c:pt>
                <c:pt idx="258">
                  <c:v>40633</c:v>
                </c:pt>
                <c:pt idx="259">
                  <c:v>40663</c:v>
                </c:pt>
                <c:pt idx="260">
                  <c:v>40694</c:v>
                </c:pt>
                <c:pt idx="261">
                  <c:v>40724</c:v>
                </c:pt>
                <c:pt idx="262">
                  <c:v>40755</c:v>
                </c:pt>
                <c:pt idx="263">
                  <c:v>40786</c:v>
                </c:pt>
                <c:pt idx="264">
                  <c:v>40816</c:v>
                </c:pt>
                <c:pt idx="265">
                  <c:v>40847</c:v>
                </c:pt>
                <c:pt idx="266">
                  <c:v>40877</c:v>
                </c:pt>
                <c:pt idx="267">
                  <c:v>40908</c:v>
                </c:pt>
                <c:pt idx="268">
                  <c:v>40939</c:v>
                </c:pt>
                <c:pt idx="269">
                  <c:v>40968</c:v>
                </c:pt>
                <c:pt idx="270">
                  <c:v>40999</c:v>
                </c:pt>
                <c:pt idx="271">
                  <c:v>41029</c:v>
                </c:pt>
                <c:pt idx="272">
                  <c:v>41060</c:v>
                </c:pt>
                <c:pt idx="273">
                  <c:v>41090</c:v>
                </c:pt>
                <c:pt idx="274">
                  <c:v>41121</c:v>
                </c:pt>
                <c:pt idx="275">
                  <c:v>41152</c:v>
                </c:pt>
                <c:pt idx="276">
                  <c:v>41182</c:v>
                </c:pt>
                <c:pt idx="277">
                  <c:v>41213</c:v>
                </c:pt>
                <c:pt idx="278">
                  <c:v>41243</c:v>
                </c:pt>
                <c:pt idx="279">
                  <c:v>41274</c:v>
                </c:pt>
                <c:pt idx="280">
                  <c:v>41305</c:v>
                </c:pt>
                <c:pt idx="281">
                  <c:v>41333</c:v>
                </c:pt>
                <c:pt idx="282">
                  <c:v>41364</c:v>
                </c:pt>
                <c:pt idx="283">
                  <c:v>41394</c:v>
                </c:pt>
                <c:pt idx="284">
                  <c:v>41425</c:v>
                </c:pt>
                <c:pt idx="285">
                  <c:v>41455</c:v>
                </c:pt>
                <c:pt idx="286">
                  <c:v>41486</c:v>
                </c:pt>
                <c:pt idx="287">
                  <c:v>41517</c:v>
                </c:pt>
                <c:pt idx="288">
                  <c:v>41547</c:v>
                </c:pt>
                <c:pt idx="289">
                  <c:v>41578</c:v>
                </c:pt>
                <c:pt idx="290">
                  <c:v>41608</c:v>
                </c:pt>
                <c:pt idx="291">
                  <c:v>41639</c:v>
                </c:pt>
                <c:pt idx="292">
                  <c:v>41670</c:v>
                </c:pt>
                <c:pt idx="293">
                  <c:v>41698</c:v>
                </c:pt>
                <c:pt idx="294">
                  <c:v>41729</c:v>
                </c:pt>
                <c:pt idx="295">
                  <c:v>41759</c:v>
                </c:pt>
                <c:pt idx="296">
                  <c:v>41790</c:v>
                </c:pt>
                <c:pt idx="297">
                  <c:v>41820</c:v>
                </c:pt>
                <c:pt idx="298">
                  <c:v>41851</c:v>
                </c:pt>
                <c:pt idx="299">
                  <c:v>41882</c:v>
                </c:pt>
                <c:pt idx="300">
                  <c:v>41912</c:v>
                </c:pt>
                <c:pt idx="301">
                  <c:v>41943</c:v>
                </c:pt>
                <c:pt idx="302">
                  <c:v>41973</c:v>
                </c:pt>
                <c:pt idx="303">
                  <c:v>42004</c:v>
                </c:pt>
                <c:pt idx="304">
                  <c:v>42035</c:v>
                </c:pt>
                <c:pt idx="305">
                  <c:v>42063</c:v>
                </c:pt>
                <c:pt idx="306">
                  <c:v>42094</c:v>
                </c:pt>
                <c:pt idx="307">
                  <c:v>42124</c:v>
                </c:pt>
                <c:pt idx="308">
                  <c:v>42155</c:v>
                </c:pt>
                <c:pt idx="309">
                  <c:v>42185</c:v>
                </c:pt>
                <c:pt idx="310">
                  <c:v>42216</c:v>
                </c:pt>
                <c:pt idx="311">
                  <c:v>42247</c:v>
                </c:pt>
                <c:pt idx="312">
                  <c:v>42277</c:v>
                </c:pt>
                <c:pt idx="313">
                  <c:v>42308</c:v>
                </c:pt>
                <c:pt idx="314">
                  <c:v>42338</c:v>
                </c:pt>
                <c:pt idx="315">
                  <c:v>42369</c:v>
                </c:pt>
                <c:pt idx="316">
                  <c:v>42400</c:v>
                </c:pt>
                <c:pt idx="317">
                  <c:v>42429</c:v>
                </c:pt>
                <c:pt idx="318">
                  <c:v>42460</c:v>
                </c:pt>
                <c:pt idx="319">
                  <c:v>42490</c:v>
                </c:pt>
                <c:pt idx="320">
                  <c:v>42521</c:v>
                </c:pt>
                <c:pt idx="321">
                  <c:v>42551</c:v>
                </c:pt>
                <c:pt idx="322">
                  <c:v>42582</c:v>
                </c:pt>
                <c:pt idx="323">
                  <c:v>42613</c:v>
                </c:pt>
                <c:pt idx="324">
                  <c:v>42643</c:v>
                </c:pt>
                <c:pt idx="325">
                  <c:v>42674</c:v>
                </c:pt>
                <c:pt idx="326">
                  <c:v>42704</c:v>
                </c:pt>
                <c:pt idx="327">
                  <c:v>42735</c:v>
                </c:pt>
                <c:pt idx="328">
                  <c:v>42766</c:v>
                </c:pt>
                <c:pt idx="329">
                  <c:v>42794</c:v>
                </c:pt>
                <c:pt idx="330">
                  <c:v>42825</c:v>
                </c:pt>
                <c:pt idx="331">
                  <c:v>42855</c:v>
                </c:pt>
                <c:pt idx="332">
                  <c:v>42886</c:v>
                </c:pt>
                <c:pt idx="333">
                  <c:v>42916</c:v>
                </c:pt>
                <c:pt idx="334">
                  <c:v>42947</c:v>
                </c:pt>
                <c:pt idx="335">
                  <c:v>42978</c:v>
                </c:pt>
                <c:pt idx="336">
                  <c:v>43008</c:v>
                </c:pt>
                <c:pt idx="337">
                  <c:v>43039</c:v>
                </c:pt>
                <c:pt idx="338">
                  <c:v>43069</c:v>
                </c:pt>
                <c:pt idx="339">
                  <c:v>43100</c:v>
                </c:pt>
                <c:pt idx="340">
                  <c:v>43131</c:v>
                </c:pt>
                <c:pt idx="341">
                  <c:v>43159</c:v>
                </c:pt>
                <c:pt idx="342">
                  <c:v>43190</c:v>
                </c:pt>
                <c:pt idx="343">
                  <c:v>43220</c:v>
                </c:pt>
                <c:pt idx="344">
                  <c:v>43251</c:v>
                </c:pt>
                <c:pt idx="345">
                  <c:v>43281</c:v>
                </c:pt>
                <c:pt idx="346">
                  <c:v>43312</c:v>
                </c:pt>
                <c:pt idx="347">
                  <c:v>43343</c:v>
                </c:pt>
                <c:pt idx="348">
                  <c:v>43373</c:v>
                </c:pt>
                <c:pt idx="349">
                  <c:v>43404</c:v>
                </c:pt>
                <c:pt idx="350">
                  <c:v>43434</c:v>
                </c:pt>
                <c:pt idx="351">
                  <c:v>43465</c:v>
                </c:pt>
                <c:pt idx="352">
                  <c:v>43496</c:v>
                </c:pt>
                <c:pt idx="353">
                  <c:v>43524</c:v>
                </c:pt>
                <c:pt idx="354">
                  <c:v>43555</c:v>
                </c:pt>
                <c:pt idx="355">
                  <c:v>43585</c:v>
                </c:pt>
                <c:pt idx="356">
                  <c:v>43616</c:v>
                </c:pt>
                <c:pt idx="357">
                  <c:v>43646</c:v>
                </c:pt>
                <c:pt idx="358">
                  <c:v>43677</c:v>
                </c:pt>
                <c:pt idx="359">
                  <c:v>43708</c:v>
                </c:pt>
                <c:pt idx="360">
                  <c:v>43738</c:v>
                </c:pt>
                <c:pt idx="361">
                  <c:v>43769</c:v>
                </c:pt>
                <c:pt idx="362">
                  <c:v>43799</c:v>
                </c:pt>
                <c:pt idx="363">
                  <c:v>43830</c:v>
                </c:pt>
                <c:pt idx="364">
                  <c:v>43861</c:v>
                </c:pt>
                <c:pt idx="365">
                  <c:v>43890</c:v>
                </c:pt>
                <c:pt idx="366">
                  <c:v>43921</c:v>
                </c:pt>
                <c:pt idx="367">
                  <c:v>43951</c:v>
                </c:pt>
                <c:pt idx="368">
                  <c:v>43982</c:v>
                </c:pt>
                <c:pt idx="369">
                  <c:v>44012</c:v>
                </c:pt>
                <c:pt idx="370">
                  <c:v>44043</c:v>
                </c:pt>
                <c:pt idx="371">
                  <c:v>44074</c:v>
                </c:pt>
                <c:pt idx="372">
                  <c:v>44104</c:v>
                </c:pt>
                <c:pt idx="373">
                  <c:v>44135</c:v>
                </c:pt>
                <c:pt idx="374">
                  <c:v>44165</c:v>
                </c:pt>
                <c:pt idx="375">
                  <c:v>44196</c:v>
                </c:pt>
                <c:pt idx="376">
                  <c:v>44227</c:v>
                </c:pt>
                <c:pt idx="377">
                  <c:v>44255</c:v>
                </c:pt>
                <c:pt idx="378">
                  <c:v>44286</c:v>
                </c:pt>
                <c:pt idx="379">
                  <c:v>44316</c:v>
                </c:pt>
                <c:pt idx="380">
                  <c:v>44347</c:v>
                </c:pt>
                <c:pt idx="381">
                  <c:v>44377</c:v>
                </c:pt>
                <c:pt idx="382">
                  <c:v>44408</c:v>
                </c:pt>
                <c:pt idx="383">
                  <c:v>44439</c:v>
                </c:pt>
                <c:pt idx="384">
                  <c:v>44469</c:v>
                </c:pt>
                <c:pt idx="385">
                  <c:v>44500</c:v>
                </c:pt>
                <c:pt idx="386">
                  <c:v>44530</c:v>
                </c:pt>
                <c:pt idx="387">
                  <c:v>44561</c:v>
                </c:pt>
                <c:pt idx="388">
                  <c:v>44592</c:v>
                </c:pt>
                <c:pt idx="389">
                  <c:v>44620</c:v>
                </c:pt>
                <c:pt idx="390">
                  <c:v>44651</c:v>
                </c:pt>
                <c:pt idx="391">
                  <c:v>44681</c:v>
                </c:pt>
                <c:pt idx="392">
                  <c:v>44712</c:v>
                </c:pt>
                <c:pt idx="393">
                  <c:v>44742</c:v>
                </c:pt>
                <c:pt idx="394">
                  <c:v>44773</c:v>
                </c:pt>
                <c:pt idx="395">
                  <c:v>44804</c:v>
                </c:pt>
                <c:pt idx="396">
                  <c:v>44834</c:v>
                </c:pt>
                <c:pt idx="397">
                  <c:v>44865</c:v>
                </c:pt>
                <c:pt idx="398">
                  <c:v>44895</c:v>
                </c:pt>
                <c:pt idx="399">
                  <c:v>44926</c:v>
                </c:pt>
              </c:numCache>
            </c:numRef>
          </c:cat>
          <c:val>
            <c:numRef>
              <c:f>Sheet1!$E$2:$E$401</c:f>
              <c:numCache>
                <c:formatCode>_("$"* #,##0.00_);_("$"* \(#,##0.00\);_("$"* "-"??_);_(@_)</c:formatCode>
                <c:ptCount val="400"/>
                <c:pt idx="0">
                  <c:v>1</c:v>
                </c:pt>
                <c:pt idx="1">
                  <c:v>1.0061126212</c:v>
                </c:pt>
                <c:pt idx="2">
                  <c:v>1.0122626065</c:v>
                </c:pt>
                <c:pt idx="3">
                  <c:v>1.0184501844</c:v>
                </c:pt>
                <c:pt idx="4">
                  <c:v>1.0245634772000001</c:v>
                </c:pt>
                <c:pt idx="5">
                  <c:v>1.0307134652000001</c:v>
                </c:pt>
                <c:pt idx="6">
                  <c:v>1.0369003689</c:v>
                </c:pt>
                <c:pt idx="7">
                  <c:v>1.0424061378</c:v>
                </c:pt>
                <c:pt idx="8">
                  <c:v>1.0479411415</c:v>
                </c:pt>
                <c:pt idx="9">
                  <c:v>1.0535055351</c:v>
                </c:pt>
                <c:pt idx="10">
                  <c:v>1.0559598375000001</c:v>
                </c:pt>
                <c:pt idx="11">
                  <c:v>1.0584198575999999</c:v>
                </c:pt>
                <c:pt idx="12">
                  <c:v>1.0608856087</c:v>
                </c:pt>
                <c:pt idx="13">
                  <c:v>1.0700316256</c:v>
                </c:pt>
                <c:pt idx="14">
                  <c:v>1.0792564913</c:v>
                </c:pt>
                <c:pt idx="15">
                  <c:v>1.0885608856</c:v>
                </c:pt>
                <c:pt idx="16">
                  <c:v>1.0879455317</c:v>
                </c:pt>
                <c:pt idx="17">
                  <c:v>1.0873305257000001</c:v>
                </c:pt>
                <c:pt idx="18">
                  <c:v>1.0867158672999999</c:v>
                </c:pt>
                <c:pt idx="19">
                  <c:v>1.0873305257000001</c:v>
                </c:pt>
                <c:pt idx="20">
                  <c:v>1.0879455318</c:v>
                </c:pt>
                <c:pt idx="21">
                  <c:v>1.0885608858</c:v>
                </c:pt>
                <c:pt idx="22">
                  <c:v>1.0904027859000001</c:v>
                </c:pt>
                <c:pt idx="23">
                  <c:v>1.0922478026</c:v>
                </c:pt>
                <c:pt idx="24">
                  <c:v>1.0940959411</c:v>
                </c:pt>
                <c:pt idx="25">
                  <c:v>1.0977736022</c:v>
                </c:pt>
                <c:pt idx="26">
                  <c:v>1.1014636252000001</c:v>
                </c:pt>
                <c:pt idx="27">
                  <c:v>1.1051660517999999</c:v>
                </c:pt>
                <c:pt idx="28">
                  <c:v>1.1051660517999999</c:v>
                </c:pt>
                <c:pt idx="29">
                  <c:v>1.1051660517999999</c:v>
                </c:pt>
                <c:pt idx="30">
                  <c:v>1.1051660517999999</c:v>
                </c:pt>
                <c:pt idx="31">
                  <c:v>1.1039346678999999</c:v>
                </c:pt>
                <c:pt idx="32">
                  <c:v>1.1027046561</c:v>
                </c:pt>
                <c:pt idx="33">
                  <c:v>1.1014760147</c:v>
                </c:pt>
                <c:pt idx="34">
                  <c:v>1.1020906777999999</c:v>
                </c:pt>
                <c:pt idx="35">
                  <c:v>1.1027056838</c:v>
                </c:pt>
                <c:pt idx="36">
                  <c:v>1.1033210331000001</c:v>
                </c:pt>
                <c:pt idx="37">
                  <c:v>1.1051629748</c:v>
                </c:pt>
                <c:pt idx="38">
                  <c:v>1.1070079916</c:v>
                </c:pt>
                <c:pt idx="39">
                  <c:v>1.1088560885000001</c:v>
                </c:pt>
                <c:pt idx="40">
                  <c:v>1.1119226309000001</c:v>
                </c:pt>
                <c:pt idx="41">
                  <c:v>1.1149976537999999</c:v>
                </c:pt>
                <c:pt idx="42">
                  <c:v>1.1180811807</c:v>
                </c:pt>
                <c:pt idx="43">
                  <c:v>1.1193098424000001</c:v>
                </c:pt>
                <c:pt idx="44">
                  <c:v>1.1205398542</c:v>
                </c:pt>
                <c:pt idx="45">
                  <c:v>1.1217712177000001</c:v>
                </c:pt>
                <c:pt idx="46">
                  <c:v>1.1236132099</c:v>
                </c:pt>
                <c:pt idx="47">
                  <c:v>1.1254582267</c:v>
                </c:pt>
                <c:pt idx="48">
                  <c:v>1.1273062731000001</c:v>
                </c:pt>
                <c:pt idx="49">
                  <c:v>1.1279209441</c:v>
                </c:pt>
                <c:pt idx="50">
                  <c:v>1.1285359502000001</c:v>
                </c:pt>
                <c:pt idx="51">
                  <c:v>1.1291512915999999</c:v>
                </c:pt>
                <c:pt idx="52">
                  <c:v>1.1309933035999999</c:v>
                </c:pt>
                <c:pt idx="53">
                  <c:v>1.1328383204000001</c:v>
                </c:pt>
                <c:pt idx="54">
                  <c:v>1.1346863470999999</c:v>
                </c:pt>
                <c:pt idx="55">
                  <c:v>1.1371410576000001</c:v>
                </c:pt>
                <c:pt idx="56">
                  <c:v>1.1396010783999999</c:v>
                </c:pt>
                <c:pt idx="57">
                  <c:v>1.142066421</c:v>
                </c:pt>
                <c:pt idx="58">
                  <c:v>1.1445211657000001</c:v>
                </c:pt>
                <c:pt idx="59">
                  <c:v>1.1469811864999999</c:v>
                </c:pt>
                <c:pt idx="60">
                  <c:v>1.1494464949000001</c:v>
                </c:pt>
                <c:pt idx="61">
                  <c:v>1.1525133357999999</c:v>
                </c:pt>
                <c:pt idx="62">
                  <c:v>1.1555883593</c:v>
                </c:pt>
                <c:pt idx="63">
                  <c:v>1.1586715872</c:v>
                </c:pt>
                <c:pt idx="64">
                  <c:v>1.1647892907999999</c:v>
                </c:pt>
                <c:pt idx="65">
                  <c:v>1.1709392955</c:v>
                </c:pt>
                <c:pt idx="66">
                  <c:v>1.1771217717</c:v>
                </c:pt>
                <c:pt idx="67">
                  <c:v>1.1826310021999999</c:v>
                </c:pt>
                <c:pt idx="68">
                  <c:v>1.1881660172999999</c:v>
                </c:pt>
                <c:pt idx="69">
                  <c:v>1.1937269377999999</c:v>
                </c:pt>
                <c:pt idx="70">
                  <c:v>1.1986268467000001</c:v>
                </c:pt>
                <c:pt idx="71">
                  <c:v>1.2035468684999999</c:v>
                </c:pt>
                <c:pt idx="72">
                  <c:v>1.2084870855000001</c:v>
                </c:pt>
                <c:pt idx="73">
                  <c:v>1.2115543248</c:v>
                </c:pt>
                <c:pt idx="74">
                  <c:v>1.214629349</c:v>
                </c:pt>
                <c:pt idx="75">
                  <c:v>1.2177121779</c:v>
                </c:pt>
                <c:pt idx="76">
                  <c:v>1.2189409497999999</c:v>
                </c:pt>
                <c:pt idx="77">
                  <c:v>1.2201709617000001</c:v>
                </c:pt>
                <c:pt idx="78">
                  <c:v>1.2214022147000001</c:v>
                </c:pt>
                <c:pt idx="79">
                  <c:v>1.224469536</c:v>
                </c:pt>
                <c:pt idx="80">
                  <c:v>1.2275445602999999</c:v>
                </c:pt>
                <c:pt idx="81">
                  <c:v>1.230627307</c:v>
                </c:pt>
                <c:pt idx="82">
                  <c:v>1.2318560918999999</c:v>
                </c:pt>
                <c:pt idx="83">
                  <c:v>1.2330861038000001</c:v>
                </c:pt>
                <c:pt idx="84">
                  <c:v>1.2343173437999999</c:v>
                </c:pt>
                <c:pt idx="85">
                  <c:v>1.2349320439</c:v>
                </c:pt>
                <c:pt idx="86">
                  <c:v>1.2355470500000001</c:v>
                </c:pt>
                <c:pt idx="87">
                  <c:v>1.2361623625</c:v>
                </c:pt>
                <c:pt idx="88">
                  <c:v>1.2367770628999999</c:v>
                </c:pt>
                <c:pt idx="89">
                  <c:v>1.237392069</c:v>
                </c:pt>
                <c:pt idx="90">
                  <c:v>1.2380073808000001</c:v>
                </c:pt>
                <c:pt idx="91">
                  <c:v>1.2367761445000001</c:v>
                </c:pt>
                <c:pt idx="92">
                  <c:v>1.2355461326999999</c:v>
                </c:pt>
                <c:pt idx="93">
                  <c:v>1.2343173440999999</c:v>
                </c:pt>
                <c:pt idx="94">
                  <c:v>1.2324695609</c:v>
                </c:pt>
                <c:pt idx="95">
                  <c:v>1.2306245439000001</c:v>
                </c:pt>
                <c:pt idx="96">
                  <c:v>1.2287822888</c:v>
                </c:pt>
                <c:pt idx="97">
                  <c:v>1.2300110719999999</c:v>
                </c:pt>
                <c:pt idx="98">
                  <c:v>1.2312410839000001</c:v>
                </c:pt>
                <c:pt idx="99">
                  <c:v>1.2324723259000001</c:v>
                </c:pt>
                <c:pt idx="100">
                  <c:v>1.2337011125999999</c:v>
                </c:pt>
                <c:pt idx="101">
                  <c:v>1.2349311245000001</c:v>
                </c:pt>
                <c:pt idx="102">
                  <c:v>1.2361623626</c:v>
                </c:pt>
                <c:pt idx="103">
                  <c:v>1.2386175077999999</c:v>
                </c:pt>
                <c:pt idx="104">
                  <c:v>1.2410775291</c:v>
                </c:pt>
                <c:pt idx="105">
                  <c:v>1.2435424363000001</c:v>
                </c:pt>
                <c:pt idx="106">
                  <c:v>1.2441571386000001</c:v>
                </c:pt>
                <c:pt idx="107">
                  <c:v>1.2447721448</c:v>
                </c:pt>
                <c:pt idx="108">
                  <c:v>1.2453874548999999</c:v>
                </c:pt>
                <c:pt idx="109">
                  <c:v>1.2472297468</c:v>
                </c:pt>
                <c:pt idx="110">
                  <c:v>1.2490747638999999</c:v>
                </c:pt>
                <c:pt idx="111">
                  <c:v>1.2509225102999999</c:v>
                </c:pt>
                <c:pt idx="112">
                  <c:v>1.2509225102999999</c:v>
                </c:pt>
                <c:pt idx="113">
                  <c:v>1.2509225102999999</c:v>
                </c:pt>
                <c:pt idx="114">
                  <c:v>1.2509225102999999</c:v>
                </c:pt>
                <c:pt idx="115">
                  <c:v>1.2527648142000001</c:v>
                </c:pt>
                <c:pt idx="116">
                  <c:v>1.2546098313</c:v>
                </c:pt>
                <c:pt idx="117">
                  <c:v>1.2564575656999999</c:v>
                </c:pt>
                <c:pt idx="118">
                  <c:v>1.2601368182999999</c:v>
                </c:pt>
                <c:pt idx="119">
                  <c:v>1.2638268447000001</c:v>
                </c:pt>
                <c:pt idx="120">
                  <c:v>1.2675276764000001</c:v>
                </c:pt>
                <c:pt idx="121">
                  <c:v>1.2699829418999999</c:v>
                </c:pt>
                <c:pt idx="122">
                  <c:v>1.2724429634000001</c:v>
                </c:pt>
                <c:pt idx="123">
                  <c:v>1.2749077500999999</c:v>
                </c:pt>
                <c:pt idx="124">
                  <c:v>1.2785871579000001</c:v>
                </c:pt>
                <c:pt idx="125">
                  <c:v>1.2822771846000001</c:v>
                </c:pt>
                <c:pt idx="126">
                  <c:v>1.2859778608000001</c:v>
                </c:pt>
                <c:pt idx="127">
                  <c:v>1.2890455676999999</c:v>
                </c:pt>
                <c:pt idx="128">
                  <c:v>1.2921205925999999</c:v>
                </c:pt>
                <c:pt idx="129">
                  <c:v>1.295202953</c:v>
                </c:pt>
                <c:pt idx="130">
                  <c:v>1.3115996677999999</c:v>
                </c:pt>
                <c:pt idx="131">
                  <c:v>1.328203958</c:v>
                </c:pt>
                <c:pt idx="132">
                  <c:v>1.3450184513000001</c:v>
                </c:pt>
                <c:pt idx="133">
                  <c:v>1.3462473404999999</c:v>
                </c:pt>
                <c:pt idx="134">
                  <c:v>1.3474773524000001</c:v>
                </c:pt>
                <c:pt idx="135">
                  <c:v>1.3487084882</c:v>
                </c:pt>
                <c:pt idx="136">
                  <c:v>1.3536106975</c:v>
                </c:pt>
                <c:pt idx="137">
                  <c:v>1.3585307250000001</c:v>
                </c:pt>
                <c:pt idx="138">
                  <c:v>1.3634686356000001</c:v>
                </c:pt>
                <c:pt idx="139">
                  <c:v>1.3671487307000001</c:v>
                </c:pt>
                <c:pt idx="140">
                  <c:v>1.3708387585999999</c:v>
                </c:pt>
                <c:pt idx="141">
                  <c:v>1.3745387462000001</c:v>
                </c:pt>
                <c:pt idx="142">
                  <c:v>1.3757676593999999</c:v>
                </c:pt>
                <c:pt idx="143">
                  <c:v>1.3769976714000001</c:v>
                </c:pt>
                <c:pt idx="144">
                  <c:v>1.3782287831</c:v>
                </c:pt>
                <c:pt idx="145">
                  <c:v>1.3825204484</c:v>
                </c:pt>
                <c:pt idx="146">
                  <c:v>1.3868254776</c:v>
                </c:pt>
                <c:pt idx="147">
                  <c:v>1.3911439122</c:v>
                </c:pt>
                <c:pt idx="148">
                  <c:v>1.3954357011</c:v>
                </c:pt>
                <c:pt idx="149">
                  <c:v>1.3997407305</c:v>
                </c:pt>
                <c:pt idx="150">
                  <c:v>1.4040590412</c:v>
                </c:pt>
                <c:pt idx="151">
                  <c:v>1.4071273617</c:v>
                </c:pt>
                <c:pt idx="152">
                  <c:v>1.4102023876000001</c:v>
                </c:pt>
                <c:pt idx="153">
                  <c:v>1.4132841332999999</c:v>
                </c:pt>
                <c:pt idx="154">
                  <c:v>1.4163524974999999</c:v>
                </c:pt>
                <c:pt idx="155">
                  <c:v>1.4194275234</c:v>
                </c:pt>
                <c:pt idx="156">
                  <c:v>1.4225092255</c:v>
                </c:pt>
                <c:pt idx="157">
                  <c:v>1.4255776328</c:v>
                </c:pt>
                <c:pt idx="158">
                  <c:v>1.4286526587999999</c:v>
                </c:pt>
                <c:pt idx="159">
                  <c:v>1.4317343176999999</c:v>
                </c:pt>
                <c:pt idx="160">
                  <c:v>1.4378581489</c:v>
                </c:pt>
                <c:pt idx="161">
                  <c:v>1.4440081730000001</c:v>
                </c:pt>
                <c:pt idx="162">
                  <c:v>1.4501845020999999</c:v>
                </c:pt>
                <c:pt idx="163">
                  <c:v>1.4501845020999999</c:v>
                </c:pt>
                <c:pt idx="164">
                  <c:v>1.4501845020999999</c:v>
                </c:pt>
                <c:pt idx="165">
                  <c:v>1.4501845020999999</c:v>
                </c:pt>
                <c:pt idx="166">
                  <c:v>1.4532530353999999</c:v>
                </c:pt>
                <c:pt idx="167">
                  <c:v>1.4563280616000001</c:v>
                </c:pt>
                <c:pt idx="168">
                  <c:v>1.4594095944000001</c:v>
                </c:pt>
                <c:pt idx="169">
                  <c:v>1.4618654839</c:v>
                </c:pt>
                <c:pt idx="170">
                  <c:v>1.4643255061</c:v>
                </c:pt>
                <c:pt idx="171">
                  <c:v>1.4667896681000001</c:v>
                </c:pt>
                <c:pt idx="172">
                  <c:v>1.4710821373</c:v>
                </c:pt>
                <c:pt idx="173">
                  <c:v>1.4753871680999999</c:v>
                </c:pt>
                <c:pt idx="174">
                  <c:v>1.4797047972999999</c:v>
                </c:pt>
                <c:pt idx="175">
                  <c:v>1.4821607433999999</c:v>
                </c:pt>
                <c:pt idx="176">
                  <c:v>1.4846207657999999</c:v>
                </c:pt>
                <c:pt idx="177">
                  <c:v>1.4870848712</c:v>
                </c:pt>
                <c:pt idx="178">
                  <c:v>1.4889276052</c:v>
                </c:pt>
                <c:pt idx="179">
                  <c:v>1.4907726227</c:v>
                </c:pt>
                <c:pt idx="180">
                  <c:v>1.4926199264</c:v>
                </c:pt>
                <c:pt idx="181">
                  <c:v>1.4963008782</c:v>
                </c:pt>
                <c:pt idx="182">
                  <c:v>1.4999909075</c:v>
                </c:pt>
                <c:pt idx="183">
                  <c:v>1.5036900368999999</c:v>
                </c:pt>
                <c:pt idx="184">
                  <c:v>1.5073710553999999</c:v>
                </c:pt>
                <c:pt idx="185">
                  <c:v>1.5110610849999999</c:v>
                </c:pt>
                <c:pt idx="186">
                  <c:v>1.5147601476999999</c:v>
                </c:pt>
                <c:pt idx="187">
                  <c:v>1.5178289571000001</c:v>
                </c:pt>
                <c:pt idx="188">
                  <c:v>1.5209039837</c:v>
                </c:pt>
                <c:pt idx="189">
                  <c:v>1.5239852401</c:v>
                </c:pt>
                <c:pt idx="190">
                  <c:v>1.5288894903000001</c:v>
                </c:pt>
                <c:pt idx="191">
                  <c:v>1.5338095225999999</c:v>
                </c:pt>
                <c:pt idx="192">
                  <c:v>1.5387453876999999</c:v>
                </c:pt>
                <c:pt idx="193">
                  <c:v>1.5412014898999999</c:v>
                </c:pt>
                <c:pt idx="194">
                  <c:v>1.5436615123999999</c:v>
                </c:pt>
                <c:pt idx="195">
                  <c:v>1.5461254615</c:v>
                </c:pt>
                <c:pt idx="196">
                  <c:v>1.5504185729</c:v>
                </c:pt>
                <c:pt idx="197">
                  <c:v>1.554723605</c:v>
                </c:pt>
                <c:pt idx="198">
                  <c:v>1.5590405908</c:v>
                </c:pt>
                <c:pt idx="199">
                  <c:v>1.5676035589999999</c:v>
                </c:pt>
                <c:pt idx="200">
                  <c:v>1.5762135589999999</c:v>
                </c:pt>
                <c:pt idx="201">
                  <c:v>1.5848708491000001</c:v>
                </c:pt>
                <c:pt idx="202">
                  <c:v>1.5897757030999999</c:v>
                </c:pt>
                <c:pt idx="203">
                  <c:v>1.5946957367000001</c:v>
                </c:pt>
                <c:pt idx="204">
                  <c:v>1.5996309967</c:v>
                </c:pt>
                <c:pt idx="205">
                  <c:v>1.5990157540000001</c:v>
                </c:pt>
                <c:pt idx="206">
                  <c:v>1.5984007479</c:v>
                </c:pt>
                <c:pt idx="207">
                  <c:v>1.5977859783999999</c:v>
                </c:pt>
                <c:pt idx="208">
                  <c:v>1.5977859783999999</c:v>
                </c:pt>
                <c:pt idx="209">
                  <c:v>1.5977859783999999</c:v>
                </c:pt>
                <c:pt idx="210">
                  <c:v>1.5977859783999999</c:v>
                </c:pt>
                <c:pt idx="211">
                  <c:v>1.6045226028999999</c:v>
                </c:pt>
                <c:pt idx="212">
                  <c:v>1.6112876305999999</c:v>
                </c:pt>
                <c:pt idx="213">
                  <c:v>1.6180811812</c:v>
                </c:pt>
                <c:pt idx="214">
                  <c:v>1.6217628347999999</c:v>
                </c:pt>
                <c:pt idx="215">
                  <c:v>1.6254528653</c:v>
                </c:pt>
                <c:pt idx="216">
                  <c:v>1.6291512919</c:v>
                </c:pt>
                <c:pt idx="217">
                  <c:v>1.6340565568000001</c:v>
                </c:pt>
                <c:pt idx="218">
                  <c:v>1.6389765911</c:v>
                </c:pt>
                <c:pt idx="219">
                  <c:v>1.6439114393000001</c:v>
                </c:pt>
                <c:pt idx="220">
                  <c:v>1.6512586271</c:v>
                </c:pt>
                <c:pt idx="221">
                  <c:v>1.6586386519</c:v>
                </c:pt>
                <c:pt idx="222">
                  <c:v>1.6660516606</c:v>
                </c:pt>
                <c:pt idx="223">
                  <c:v>1.6740086775</c:v>
                </c:pt>
                <c:pt idx="224">
                  <c:v>1.6820036969000001</c:v>
                </c:pt>
                <c:pt idx="225">
                  <c:v>1.6900369003</c:v>
                </c:pt>
                <c:pt idx="226">
                  <c:v>1.6967750672999999</c:v>
                </c:pt>
                <c:pt idx="227">
                  <c:v>1.7035400993000001</c:v>
                </c:pt>
                <c:pt idx="228">
                  <c:v>1.7103321034000001</c:v>
                </c:pt>
                <c:pt idx="229">
                  <c:v>1.7084850912</c:v>
                </c:pt>
                <c:pt idx="230">
                  <c:v>1.7066400735</c:v>
                </c:pt>
                <c:pt idx="231">
                  <c:v>1.7047970482999999</c:v>
                </c:pt>
                <c:pt idx="232">
                  <c:v>1.7054118328000001</c:v>
                </c:pt>
                <c:pt idx="233">
                  <c:v>1.7060268389</c:v>
                </c:pt>
                <c:pt idx="234">
                  <c:v>1.7066420668</c:v>
                </c:pt>
                <c:pt idx="235">
                  <c:v>1.7090985540000001</c:v>
                </c:pt>
                <c:pt idx="236">
                  <c:v>1.7115585768999999</c:v>
                </c:pt>
                <c:pt idx="237">
                  <c:v>1.7140221408</c:v>
                </c:pt>
                <c:pt idx="238">
                  <c:v>1.7195394174</c:v>
                </c:pt>
                <c:pt idx="239">
                  <c:v>1.7250744537</c:v>
                </c:pt>
                <c:pt idx="240">
                  <c:v>1.7306273067</c:v>
                </c:pt>
                <c:pt idx="241">
                  <c:v>1.7336968898</c:v>
                </c:pt>
                <c:pt idx="242">
                  <c:v>1.7367719172</c:v>
                </c:pt>
                <c:pt idx="243">
                  <c:v>1.7398523988000001</c:v>
                </c:pt>
                <c:pt idx="244">
                  <c:v>1.7453699381000001</c:v>
                </c:pt>
                <c:pt idx="245">
                  <c:v>1.7509049750000001</c:v>
                </c:pt>
                <c:pt idx="246">
                  <c:v>1.7564575650000001</c:v>
                </c:pt>
                <c:pt idx="247">
                  <c:v>1.7601398767000001</c:v>
                </c:pt>
                <c:pt idx="248">
                  <c:v>1.7638299083</c:v>
                </c:pt>
                <c:pt idx="249">
                  <c:v>1.7675276757</c:v>
                </c:pt>
                <c:pt idx="250">
                  <c:v>1.7718222756999999</c:v>
                </c:pt>
                <c:pt idx="251">
                  <c:v>1.7761273103999999</c:v>
                </c:pt>
                <c:pt idx="252">
                  <c:v>1.7804428051000001</c:v>
                </c:pt>
                <c:pt idx="253">
                  <c:v>1.7828994385000001</c:v>
                </c:pt>
                <c:pt idx="254">
                  <c:v>1.7853594615999999</c:v>
                </c:pt>
                <c:pt idx="255">
                  <c:v>1.7878228789999999</c:v>
                </c:pt>
                <c:pt idx="256">
                  <c:v>1.7963918289</c:v>
                </c:pt>
                <c:pt idx="257">
                  <c:v>1.8050018495</c:v>
                </c:pt>
                <c:pt idx="258">
                  <c:v>1.8136531374</c:v>
                </c:pt>
                <c:pt idx="259">
                  <c:v>1.8191713858</c:v>
                </c:pt>
                <c:pt idx="260">
                  <c:v>1.8247064242</c:v>
                </c:pt>
                <c:pt idx="261">
                  <c:v>1.8302583035</c:v>
                </c:pt>
                <c:pt idx="262">
                  <c:v>1.8339409257999999</c:v>
                </c:pt>
                <c:pt idx="263">
                  <c:v>1.8376309578000001</c:v>
                </c:pt>
                <c:pt idx="264">
                  <c:v>1.8413284143999999</c:v>
                </c:pt>
                <c:pt idx="265">
                  <c:v>1.8413284143999999</c:v>
                </c:pt>
                <c:pt idx="266">
                  <c:v>1.8413284143999999</c:v>
                </c:pt>
                <c:pt idx="267">
                  <c:v>1.8413284143999999</c:v>
                </c:pt>
                <c:pt idx="268">
                  <c:v>1.8419432151999999</c:v>
                </c:pt>
                <c:pt idx="269">
                  <c:v>1.8425582212</c:v>
                </c:pt>
                <c:pt idx="270">
                  <c:v>1.8431734326</c:v>
                </c:pt>
                <c:pt idx="271">
                  <c:v>1.8462433475</c:v>
                </c:pt>
                <c:pt idx="272">
                  <c:v>1.8493183754</c:v>
                </c:pt>
                <c:pt idx="273">
                  <c:v>1.8523985249999999</c:v>
                </c:pt>
                <c:pt idx="274">
                  <c:v>1.8609688980000001</c:v>
                </c:pt>
                <c:pt idx="275">
                  <c:v>1.8695789229999999</c:v>
                </c:pt>
                <c:pt idx="276">
                  <c:v>1.8782287834</c:v>
                </c:pt>
                <c:pt idx="277">
                  <c:v>1.8794579909</c:v>
                </c:pt>
                <c:pt idx="278">
                  <c:v>1.8806880029999999</c:v>
                </c:pt>
                <c:pt idx="279">
                  <c:v>1.8819188200000001</c:v>
                </c:pt>
                <c:pt idx="280">
                  <c:v>1.8843756357999999</c:v>
                </c:pt>
                <c:pt idx="281">
                  <c:v>1.8868356589999999</c:v>
                </c:pt>
                <c:pt idx="282">
                  <c:v>1.8892988936999999</c:v>
                </c:pt>
                <c:pt idx="283">
                  <c:v>1.8917557221000001</c:v>
                </c:pt>
                <c:pt idx="284">
                  <c:v>1.8942157453999999</c:v>
                </c:pt>
                <c:pt idx="285">
                  <c:v>1.8966789676</c:v>
                </c:pt>
                <c:pt idx="286">
                  <c:v>1.9040305104999999</c:v>
                </c:pt>
                <c:pt idx="287">
                  <c:v>1.9114105480000001</c:v>
                </c:pt>
                <c:pt idx="288">
                  <c:v>1.9188191906000001</c:v>
                </c:pt>
                <c:pt idx="289">
                  <c:v>1.9237266779</c:v>
                </c:pt>
                <c:pt idx="290">
                  <c:v>1.9286467164000001</c:v>
                </c:pt>
                <c:pt idx="291">
                  <c:v>1.9335793381999999</c:v>
                </c:pt>
                <c:pt idx="292">
                  <c:v>1.9372623553999999</c:v>
                </c:pt>
                <c:pt idx="293">
                  <c:v>1.9409523877999999</c:v>
                </c:pt>
                <c:pt idx="294">
                  <c:v>1.9446494488999999</c:v>
                </c:pt>
                <c:pt idx="295">
                  <c:v>1.9477196298999999</c:v>
                </c:pt>
                <c:pt idx="296">
                  <c:v>1.9507946581</c:v>
                </c:pt>
                <c:pt idx="297">
                  <c:v>1.9538745411</c:v>
                </c:pt>
                <c:pt idx="298">
                  <c:v>1.9569447450999999</c:v>
                </c:pt>
                <c:pt idx="299">
                  <c:v>1.9600197734</c:v>
                </c:pt>
                <c:pt idx="300">
                  <c:v>1.9630996335999999</c:v>
                </c:pt>
                <c:pt idx="301">
                  <c:v>1.9643288758999999</c:v>
                </c:pt>
                <c:pt idx="302">
                  <c:v>1.9655588879999999</c:v>
                </c:pt>
                <c:pt idx="303">
                  <c:v>1.9667896703000001</c:v>
                </c:pt>
                <c:pt idx="304">
                  <c:v>1.9680189142</c:v>
                </c:pt>
                <c:pt idx="305">
                  <c:v>1.9692489263999999</c:v>
                </c:pt>
                <c:pt idx="306">
                  <c:v>1.9704797074</c:v>
                </c:pt>
                <c:pt idx="307">
                  <c:v>1.974775379</c:v>
                </c:pt>
                <c:pt idx="308">
                  <c:v>1.9790804152000001</c:v>
                </c:pt>
                <c:pt idx="309">
                  <c:v>1.9833948364</c:v>
                </c:pt>
                <c:pt idx="310">
                  <c:v>1.9864651120000001</c:v>
                </c:pt>
                <c:pt idx="311">
                  <c:v>1.9895401402999999</c:v>
                </c:pt>
                <c:pt idx="312">
                  <c:v>1.9926199286999999</c:v>
                </c:pt>
                <c:pt idx="313">
                  <c:v>1.9950769226</c:v>
                </c:pt>
                <c:pt idx="314">
                  <c:v>1.9975369460000001</c:v>
                </c:pt>
                <c:pt idx="315">
                  <c:v>2.0000000026999998</c:v>
                </c:pt>
                <c:pt idx="316">
                  <c:v>1.9987692331</c:v>
                </c:pt>
                <c:pt idx="317">
                  <c:v>1.9975392209</c:v>
                </c:pt>
                <c:pt idx="318">
                  <c:v>1.9963099656000001</c:v>
                </c:pt>
                <c:pt idx="319">
                  <c:v>1.998766965</c:v>
                </c:pt>
                <c:pt idx="320">
                  <c:v>2.0012269885</c:v>
                </c:pt>
                <c:pt idx="321">
                  <c:v>2.0036900395999999</c:v>
                </c:pt>
                <c:pt idx="322">
                  <c:v>2.0085980568999999</c:v>
                </c:pt>
                <c:pt idx="323">
                  <c:v>2.0135180963999999</c:v>
                </c:pt>
                <c:pt idx="324">
                  <c:v>2.0184501874</c:v>
                </c:pt>
                <c:pt idx="325">
                  <c:v>2.0221334989000002</c:v>
                </c:pt>
                <c:pt idx="326">
                  <c:v>2.0258235318</c:v>
                </c:pt>
                <c:pt idx="327">
                  <c:v>2.0295202983</c:v>
                </c:pt>
                <c:pt idx="328">
                  <c:v>2.0325906815999999</c:v>
                </c:pt>
                <c:pt idx="329">
                  <c:v>2.03566571</c:v>
                </c:pt>
                <c:pt idx="330">
                  <c:v>2.0387453904999999</c:v>
                </c:pt>
                <c:pt idx="331">
                  <c:v>2.0399746614000001</c:v>
                </c:pt>
                <c:pt idx="332">
                  <c:v>2.0412046734999998</c:v>
                </c:pt>
                <c:pt idx="333">
                  <c:v>2.0424354273000001</c:v>
                </c:pt>
                <c:pt idx="334">
                  <c:v>2.0467314280000002</c:v>
                </c:pt>
                <c:pt idx="335">
                  <c:v>2.0510364647000001</c:v>
                </c:pt>
                <c:pt idx="336">
                  <c:v>2.0553505566000001</c:v>
                </c:pt>
                <c:pt idx="337">
                  <c:v>2.0596466139</c:v>
                </c:pt>
                <c:pt idx="338">
                  <c:v>2.0639516508</c:v>
                </c:pt>
                <c:pt idx="339">
                  <c:v>2.0682656860000002</c:v>
                </c:pt>
                <c:pt idx="340">
                  <c:v>2.0713361561000001</c:v>
                </c:pt>
                <c:pt idx="341">
                  <c:v>2.0744111845000002</c:v>
                </c:pt>
                <c:pt idx="342">
                  <c:v>2.077490778</c:v>
                </c:pt>
                <c:pt idx="343">
                  <c:v>2.0799478953000001</c:v>
                </c:pt>
                <c:pt idx="344">
                  <c:v>2.0824079187</c:v>
                </c:pt>
                <c:pt idx="345">
                  <c:v>2.0848708516999999</c:v>
                </c:pt>
                <c:pt idx="346">
                  <c:v>2.0879413582000002</c:v>
                </c:pt>
                <c:pt idx="347">
                  <c:v>2.0910163867999998</c:v>
                </c:pt>
                <c:pt idx="348">
                  <c:v>2.0940959441000002</c:v>
                </c:pt>
                <c:pt idx="349">
                  <c:v>2.0977794977999999</c:v>
                </c:pt>
                <c:pt idx="350">
                  <c:v>2.1014695309999998</c:v>
                </c:pt>
                <c:pt idx="351">
                  <c:v>2.1051660550000002</c:v>
                </c:pt>
                <c:pt idx="352">
                  <c:v>2.1051660550000002</c:v>
                </c:pt>
                <c:pt idx="353">
                  <c:v>2.1051660550000002</c:v>
                </c:pt>
                <c:pt idx="354">
                  <c:v>2.1051660550000002</c:v>
                </c:pt>
                <c:pt idx="355">
                  <c:v>2.1094623241999999</c:v>
                </c:pt>
                <c:pt idx="356">
                  <c:v>2.1137673612999999</c:v>
                </c:pt>
                <c:pt idx="357">
                  <c:v>2.1180811841999998</c:v>
                </c:pt>
                <c:pt idx="358">
                  <c:v>2.1217648109999998</c:v>
                </c:pt>
                <c:pt idx="359">
                  <c:v>2.1254548441000001</c:v>
                </c:pt>
                <c:pt idx="360">
                  <c:v>2.1291512947000002</c:v>
                </c:pt>
                <c:pt idx="361">
                  <c:v>2.1340600183</c:v>
                </c:pt>
                <c:pt idx="362">
                  <c:v>2.1389800589000001</c:v>
                </c:pt>
                <c:pt idx="363">
                  <c:v>2.1439114424999999</c:v>
                </c:pt>
                <c:pt idx="364">
                  <c:v>2.1463686497999999</c:v>
                </c:pt>
                <c:pt idx="365">
                  <c:v>2.1488286733000002</c:v>
                </c:pt>
                <c:pt idx="366">
                  <c:v>2.1512915163000002</c:v>
                </c:pt>
                <c:pt idx="367">
                  <c:v>2.1376753823999999</c:v>
                </c:pt>
                <c:pt idx="368">
                  <c:v>2.1241454288999999</c:v>
                </c:pt>
                <c:pt idx="369">
                  <c:v>2.1107011103</c:v>
                </c:pt>
                <c:pt idx="370">
                  <c:v>2.1217136631</c:v>
                </c:pt>
                <c:pt idx="371">
                  <c:v>2.1327836738000001</c:v>
                </c:pt>
                <c:pt idx="372">
                  <c:v>2.1439114420999998</c:v>
                </c:pt>
                <c:pt idx="373">
                  <c:v>2.1500439454000002</c:v>
                </c:pt>
                <c:pt idx="374">
                  <c:v>2.1561939901999998</c:v>
                </c:pt>
                <c:pt idx="375">
                  <c:v>2.1623616268000001</c:v>
                </c:pt>
                <c:pt idx="376">
                  <c:v>2.1666581272999998</c:v>
                </c:pt>
                <c:pt idx="377">
                  <c:v>2.1709631647999998</c:v>
                </c:pt>
                <c:pt idx="378">
                  <c:v>2.1752767562000002</c:v>
                </c:pt>
                <c:pt idx="379">
                  <c:v>2.1807977868999999</c:v>
                </c:pt>
                <c:pt idx="380">
                  <c:v>2.1863328306000001</c:v>
                </c:pt>
                <c:pt idx="381">
                  <c:v>2.1918819225999999</c:v>
                </c:pt>
                <c:pt idx="382">
                  <c:v>2.197403059</c:v>
                </c:pt>
                <c:pt idx="383">
                  <c:v>2.2029381026000001</c:v>
                </c:pt>
                <c:pt idx="384">
                  <c:v>2.2084870884000001</c:v>
                </c:pt>
                <c:pt idx="385">
                  <c:v>2.2182836662000001</c:v>
                </c:pt>
                <c:pt idx="386">
                  <c:v>2.2281237002999998</c:v>
                </c:pt>
                <c:pt idx="387">
                  <c:v>2.2380073836999999</c:v>
                </c:pt>
                <c:pt idx="388">
                  <c:v>2.2538846381000002</c:v>
                </c:pt>
                <c:pt idx="389">
                  <c:v>2.2698745317000002</c:v>
                </c:pt>
                <c:pt idx="390">
                  <c:v>2.2859778635999999</c:v>
                </c:pt>
                <c:pt idx="391">
                  <c:v>2.2994286980999998</c:v>
                </c:pt>
                <c:pt idx="392">
                  <c:v>2.3129586781999998</c:v>
                </c:pt>
                <c:pt idx="393">
                  <c:v>2.3265682696000001</c:v>
                </c:pt>
                <c:pt idx="394">
                  <c:v>2.3406282719</c:v>
                </c:pt>
                <c:pt idx="395">
                  <c:v>2.3547732420999998</c:v>
                </c:pt>
                <c:pt idx="396">
                  <c:v>2.3690036936999999</c:v>
                </c:pt>
                <c:pt idx="397">
                  <c:v>2.3836728210999998</c:v>
                </c:pt>
                <c:pt idx="398">
                  <c:v>2.3984327813999999</c:v>
                </c:pt>
                <c:pt idx="399">
                  <c:v>2.4132841369000002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B5C-4E42-AF1F-A24064FFB75E}"/>
            </c:ext>
          </c:extLst>
        </c:ser>
        <c:dLbls>
          <c:showLegendKey val="0"/>
          <c:showVal val="0"/>
          <c:showCatName val="0"/>
          <c:showSerName val="0"/>
          <c:showPercent val="0"/>
          <c:showBubbleSize val="0"/>
        </c:dLbls>
        <c:smooth val="0"/>
        <c:axId val="84759296"/>
        <c:axId val="84760832"/>
      </c:lineChart>
      <c:dateAx>
        <c:axId val="84759296"/>
        <c:scaling>
          <c:orientation val="minMax"/>
          <c:max val="44926"/>
          <c:min val="32781"/>
        </c:scaling>
        <c:delete val="0"/>
        <c:axPos val="b"/>
        <c:numFmt formatCode="yyyy" sourceLinked="0"/>
        <c:majorTickMark val="none"/>
        <c:minorTickMark val="none"/>
        <c:tickLblPos val="nextTo"/>
        <c:crossAx val="84760832"/>
        <c:crosses val="autoZero"/>
        <c:auto val="0"/>
        <c:lblOffset val="100"/>
        <c:baseTimeUnit val="months"/>
        <c:majorUnit val="28"/>
        <c:majorTimeUnit val="months"/>
      </c:dateAx>
      <c:valAx>
        <c:axId val="84760832"/>
        <c:scaling>
          <c:orientation val="minMax"/>
          <c:max val="18"/>
        </c:scaling>
        <c:delete val="0"/>
        <c:axPos val="l"/>
        <c:numFmt formatCode="&quot;$&quot;#,##0.00" sourceLinked="0"/>
        <c:majorTickMark val="none"/>
        <c:minorTickMark val="none"/>
        <c:tickLblPos val="nextTo"/>
        <c:crossAx val="84759296"/>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2">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717622727155685"/>
          <c:y val="7.839561440050602E-3"/>
          <c:w val="0.87493854761123657"/>
          <c:h val="0.95798188447952271"/>
        </c:manualLayout>
      </c:layout>
      <c:barChart>
        <c:barDir val="col"/>
        <c:grouping val="clustered"/>
        <c:varyColors val="0"/>
        <c:ser>
          <c:idx val="0"/>
          <c:order val="0"/>
          <c:tx>
            <c:strRef>
              <c:f>Sheet1!$B$1</c:f>
              <c:strCache>
                <c:ptCount val="1"/>
                <c:pt idx="0">
                  <c:v>Series 1</c:v>
                </c:pt>
              </c:strCache>
            </c:strRef>
          </c:tx>
          <c:spPr>
            <a:solidFill>
              <a:srgbClr val="1B92B7"/>
            </a:solidFill>
          </c:spPr>
          <c:invertIfNegative val="0"/>
          <c:dPt>
            <c:idx val="0"/>
            <c:invertIfNegative val="0"/>
            <c:bubble3D val="0"/>
            <c:spPr>
              <a:solidFill>
                <a:srgbClr val="1B92B7"/>
              </a:solidFill>
              <a:ln>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5B4-46D0-87C9-A32E98FF5F3A}"/>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D5B4-46D0-87C9-A32E98FF5F3A}"/>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5B4-46D0-87C9-A32E98FF5F3A}"/>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D5B4-46D0-87C9-A32E98FF5F3A}"/>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5B4-46D0-87C9-A32E98FF5F3A}"/>
              </c:ext>
            </c:extLst>
          </c:dPt>
          <c:dPt>
            <c:idx val="5"/>
            <c:invertIfNegative val="0"/>
            <c:bubble3D val="0"/>
            <c:spPr>
              <a:solidFill>
                <a:schemeClr val="bg1">
                  <a:lumMod val="65000"/>
                </a:schemeClr>
              </a:solidFill>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D5B4-46D0-87C9-A32E98FF5F3A}"/>
              </c:ext>
            </c:extLst>
          </c:dPt>
          <c:dLbls>
            <c:dLbl>
              <c:idx val="0"/>
              <c:numFmt formatCode="&quot;$&quot;#,##0" sourceLinked="0"/>
              <c:spPr/>
              <c:txPr>
                <a:bodyPr/>
                <a:lstStyle/>
                <a:p>
                  <a:pPr>
                    <a:defRPr sz="1050"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5B4-46D0-87C9-A32E98FF5F3A}"/>
                </c:ext>
              </c:extLst>
            </c:dLbl>
            <c:dLbl>
              <c:idx val="1"/>
              <c:numFmt formatCode="&quot;$&quot;#,##0" sourceLinked="0"/>
              <c:spPr/>
              <c:txPr>
                <a:bodyPr/>
                <a:lstStyle/>
                <a:p>
                  <a:pPr>
                    <a:defRPr sz="1050"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D5B4-46D0-87C9-A32E98FF5F3A}"/>
                </c:ext>
              </c:extLst>
            </c:dLbl>
            <c:dLbl>
              <c:idx val="2"/>
              <c:numFmt formatCode="&quot;$&quot;#,##0" sourceLinked="0"/>
              <c:spPr/>
              <c:txPr>
                <a:bodyPr/>
                <a:lstStyle/>
                <a:p>
                  <a:pPr>
                    <a:defRPr sz="1050"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5B4-46D0-87C9-A32E98FF5F3A}"/>
                </c:ext>
              </c:extLst>
            </c:dLbl>
            <c:dLbl>
              <c:idx val="3"/>
              <c:numFmt formatCode="&quot;$&quot;#,##0" sourceLinked="0"/>
              <c:spPr/>
              <c:txPr>
                <a:bodyPr/>
                <a:lstStyle/>
                <a:p>
                  <a:pPr>
                    <a:defRPr sz="1050"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D5B4-46D0-87C9-A32E98FF5F3A}"/>
                </c:ext>
              </c:extLst>
            </c:dLbl>
            <c:dLbl>
              <c:idx val="4"/>
              <c:numFmt formatCode="&quot;$&quot;#,##0" sourceLinked="0"/>
              <c:spPr/>
              <c:txPr>
                <a:bodyPr/>
                <a:lstStyle/>
                <a:p>
                  <a:pPr>
                    <a:defRPr sz="1050"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5B4-46D0-87C9-A32E98FF5F3A}"/>
                </c:ext>
              </c:extLst>
            </c:dLbl>
            <c:dLbl>
              <c:idx val="5"/>
              <c:numFmt formatCode="&quot;$&quot;#,##0" sourceLinked="0"/>
              <c:spPr/>
              <c:txPr>
                <a:bodyPr/>
                <a:lstStyle/>
                <a:p>
                  <a:pPr>
                    <a:defRPr sz="1050" smtId="4294967295">
                      <a:solidFill>
                        <a:schemeClr val="bg1"/>
                      </a:solidFill>
                    </a:defRPr>
                  </a:pPr>
                  <a:endParaRPr lang="en-US"/>
                </a:p>
              </c:txPr>
              <c:dLblPos val="in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D5B4-46D0-87C9-A32E98FF5F3A}"/>
                </c:ext>
              </c:extLst>
            </c:dLbl>
            <c:numFmt formatCode="&quot;$&quot;#,##0" sourceLinked="0"/>
            <c:spPr>
              <a:noFill/>
              <a:ln>
                <a:noFill/>
              </a:ln>
              <a:effectLst/>
            </c:spPr>
            <c:txPr>
              <a:bodyPr/>
              <a:lstStyle/>
              <a:p>
                <a:pPr>
                  <a:defRPr sz="1050" smtId="4294967295">
                    <a:solidFill>
                      <a:schemeClr val="bg1"/>
                    </a:solidFill>
                  </a:defRPr>
                </a:pPr>
                <a:endParaRPr lang="en-US"/>
              </a:p>
            </c:txPr>
            <c:dLblPos val="inEnd"/>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Sheet1!$A$2:$A$7</c:f>
              <c:strCache>
                <c:ptCount val="6"/>
                <c:pt idx="0">
                  <c:v>Total Period</c:v>
                </c:pt>
                <c:pt idx="1">
                  <c:v>Missed 1 Best Day</c:v>
                </c:pt>
                <c:pt idx="2">
                  <c:v>Missed 5 Best Single Days</c:v>
                </c:pt>
                <c:pt idx="3">
                  <c:v>Missed 10 Best Single Days</c:v>
                </c:pt>
                <c:pt idx="4">
                  <c:v>Missed 25 Best Single Days</c:v>
                </c:pt>
                <c:pt idx="5">
                  <c:v>AusBond Bank Bills</c:v>
                </c:pt>
              </c:strCache>
            </c:strRef>
          </c:cat>
          <c:val>
            <c:numRef>
              <c:f>Sheet1!$B$2:$B$7</c:f>
              <c:numCache>
                <c:formatCode>_("$"* #,##0.00_);_("$"* \(#,##0.00\);_("$"* "-"??_);_(@_)</c:formatCode>
                <c:ptCount val="6"/>
                <c:pt idx="0">
                  <c:v>5485.9810292421098</c:v>
                </c:pt>
                <c:pt idx="1">
                  <c:v>5133.3280049735704</c:v>
                </c:pt>
                <c:pt idx="2">
                  <c:v>4124.7987503594804</c:v>
                </c:pt>
                <c:pt idx="3">
                  <c:v>2654.0539269658898</c:v>
                </c:pt>
                <c:pt idx="4">
                  <c:v>1803.4093447717401</c:v>
                </c:pt>
                <c:pt idx="5">
                  <c:v>2167.6153928362801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D5B4-46D0-87C9-A32E98FF5F3A}"/>
            </c:ext>
          </c:extLst>
        </c:ser>
        <c:dLbls>
          <c:showLegendKey val="0"/>
          <c:showVal val="0"/>
          <c:showCatName val="0"/>
          <c:showSerName val="0"/>
          <c:showPercent val="0"/>
          <c:showBubbleSize val="0"/>
        </c:dLbls>
        <c:gapWidth val="44"/>
        <c:axId val="-169100624"/>
        <c:axId val="-169069616"/>
      </c:barChart>
      <c:catAx>
        <c:axId val="-169100624"/>
        <c:scaling>
          <c:orientation val="minMax"/>
        </c:scaling>
        <c:delete val="1"/>
        <c:axPos val="b"/>
        <c:numFmt formatCode="General" sourceLinked="0"/>
        <c:majorTickMark val="out"/>
        <c:minorTickMark val="none"/>
        <c:tickLblPos val="nextTo"/>
        <c:crossAx val="-169069616"/>
        <c:crosses val="autoZero"/>
        <c:auto val="0"/>
        <c:lblAlgn val="ctr"/>
        <c:lblOffset val="100"/>
        <c:noMultiLvlLbl val="0"/>
      </c:catAx>
      <c:valAx>
        <c:axId val="-169069616"/>
        <c:scaling>
          <c:orientation val="minMax"/>
        </c:scaling>
        <c:delete val="1"/>
        <c:axPos val="l"/>
        <c:title>
          <c:tx>
            <c:rich>
              <a:bodyPr rot="-5400000" vert="horz"/>
              <a:lstStyle/>
              <a:p>
                <a:pPr>
                  <a:defRPr/>
                </a:pPr>
                <a:r>
                  <a:rPr lang="en-US"/>
                  <a:t> Growth of $1,000</a:t>
                </a:r>
              </a:p>
            </c:rich>
          </c:tx>
          <c:layout>
            <c:manualLayout>
              <c:xMode val="edge"/>
              <c:yMode val="edge"/>
              <c:x val="5.9728547930717468E-2"/>
              <c:y val="0.44006219506263733"/>
            </c:manualLayout>
          </c:layout>
          <c:overlay val="0"/>
          <c:spPr>
            <a:solidFill>
              <a:schemeClr val="bg1"/>
            </a:solidFill>
          </c:spPr>
        </c:title>
        <c:numFmt formatCode="_(&quot;$&quot;* #,##0.00_);_(&quot;$&quot;* \(#,##0.00\);_(&quot;$&quot;* &quot;-&quot;??_);_(@_)" sourceLinked="1"/>
        <c:majorTickMark val="out"/>
        <c:minorTickMark val="none"/>
        <c:tickLblPos val="nextTo"/>
        <c:crossAx val="-169100624"/>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211967289447784E-2"/>
          <c:y val="5.3996454924345016E-2"/>
          <c:w val="0.89101600646972656"/>
          <c:h val="0.88353818655014038"/>
        </c:manualLayout>
      </c:layout>
      <c:lineChart>
        <c:grouping val="standard"/>
        <c:varyColors val="0"/>
        <c:ser>
          <c:idx val="0"/>
          <c:order val="0"/>
          <c:tx>
            <c:strRef>
              <c:f>Sheet1!$B$1</c:f>
              <c:strCache>
                <c:ptCount val="1"/>
                <c:pt idx="0">
                  <c:v>S&amp;P/ASX 300 Index (Total Return)</c:v>
                </c:pt>
              </c:strCache>
            </c:strRef>
          </c:tx>
          <c:marker>
            <c:symbol val="none"/>
          </c:marker>
          <c:cat>
            <c:numRef>
              <c:f>Sheet1!$A$2:$A$401</c:f>
              <c:numCache>
                <c:formatCode>m/d/yyyy</c:formatCode>
                <c:ptCount val="400"/>
                <c:pt idx="0">
                  <c:v>32781</c:v>
                </c:pt>
                <c:pt idx="1">
                  <c:v>32812</c:v>
                </c:pt>
                <c:pt idx="2">
                  <c:v>32842</c:v>
                </c:pt>
                <c:pt idx="3">
                  <c:v>32873</c:v>
                </c:pt>
                <c:pt idx="4">
                  <c:v>32904</c:v>
                </c:pt>
                <c:pt idx="5">
                  <c:v>32932</c:v>
                </c:pt>
                <c:pt idx="6">
                  <c:v>32963</c:v>
                </c:pt>
                <c:pt idx="7">
                  <c:v>32993</c:v>
                </c:pt>
                <c:pt idx="8">
                  <c:v>33024</c:v>
                </c:pt>
                <c:pt idx="9">
                  <c:v>33054</c:v>
                </c:pt>
                <c:pt idx="10">
                  <c:v>33085</c:v>
                </c:pt>
                <c:pt idx="11">
                  <c:v>33116</c:v>
                </c:pt>
                <c:pt idx="12">
                  <c:v>33146</c:v>
                </c:pt>
                <c:pt idx="13">
                  <c:v>33177</c:v>
                </c:pt>
                <c:pt idx="14">
                  <c:v>33207</c:v>
                </c:pt>
                <c:pt idx="15">
                  <c:v>33238</c:v>
                </c:pt>
                <c:pt idx="16">
                  <c:v>33269</c:v>
                </c:pt>
                <c:pt idx="17">
                  <c:v>33297</c:v>
                </c:pt>
                <c:pt idx="18">
                  <c:v>33328</c:v>
                </c:pt>
                <c:pt idx="19">
                  <c:v>33358</c:v>
                </c:pt>
                <c:pt idx="20">
                  <c:v>33389</c:v>
                </c:pt>
                <c:pt idx="21">
                  <c:v>33419</c:v>
                </c:pt>
                <c:pt idx="22">
                  <c:v>33450</c:v>
                </c:pt>
                <c:pt idx="23">
                  <c:v>33481</c:v>
                </c:pt>
                <c:pt idx="24">
                  <c:v>33511</c:v>
                </c:pt>
                <c:pt idx="25">
                  <c:v>33542</c:v>
                </c:pt>
                <c:pt idx="26">
                  <c:v>33572</c:v>
                </c:pt>
                <c:pt idx="27">
                  <c:v>33603</c:v>
                </c:pt>
                <c:pt idx="28">
                  <c:v>33634</c:v>
                </c:pt>
                <c:pt idx="29">
                  <c:v>33663</c:v>
                </c:pt>
                <c:pt idx="30">
                  <c:v>33694</c:v>
                </c:pt>
                <c:pt idx="31">
                  <c:v>33724</c:v>
                </c:pt>
                <c:pt idx="32">
                  <c:v>33755</c:v>
                </c:pt>
                <c:pt idx="33">
                  <c:v>33785</c:v>
                </c:pt>
                <c:pt idx="34">
                  <c:v>33816</c:v>
                </c:pt>
                <c:pt idx="35">
                  <c:v>33847</c:v>
                </c:pt>
                <c:pt idx="36">
                  <c:v>33877</c:v>
                </c:pt>
                <c:pt idx="37">
                  <c:v>33908</c:v>
                </c:pt>
                <c:pt idx="38">
                  <c:v>33938</c:v>
                </c:pt>
                <c:pt idx="39">
                  <c:v>33969</c:v>
                </c:pt>
                <c:pt idx="40">
                  <c:v>34000</c:v>
                </c:pt>
                <c:pt idx="41">
                  <c:v>34028</c:v>
                </c:pt>
                <c:pt idx="42">
                  <c:v>34059</c:v>
                </c:pt>
                <c:pt idx="43">
                  <c:v>34089</c:v>
                </c:pt>
                <c:pt idx="44">
                  <c:v>34120</c:v>
                </c:pt>
                <c:pt idx="45">
                  <c:v>34150</c:v>
                </c:pt>
                <c:pt idx="46">
                  <c:v>34181</c:v>
                </c:pt>
                <c:pt idx="47">
                  <c:v>34212</c:v>
                </c:pt>
                <c:pt idx="48">
                  <c:v>34242</c:v>
                </c:pt>
                <c:pt idx="49">
                  <c:v>34273</c:v>
                </c:pt>
                <c:pt idx="50">
                  <c:v>34303</c:v>
                </c:pt>
                <c:pt idx="51">
                  <c:v>34334</c:v>
                </c:pt>
                <c:pt idx="52">
                  <c:v>34365</c:v>
                </c:pt>
                <c:pt idx="53">
                  <c:v>34393</c:v>
                </c:pt>
                <c:pt idx="54">
                  <c:v>34424</c:v>
                </c:pt>
                <c:pt idx="55">
                  <c:v>34454</c:v>
                </c:pt>
                <c:pt idx="56">
                  <c:v>34485</c:v>
                </c:pt>
                <c:pt idx="57">
                  <c:v>34515</c:v>
                </c:pt>
                <c:pt idx="58">
                  <c:v>34546</c:v>
                </c:pt>
                <c:pt idx="59">
                  <c:v>34577</c:v>
                </c:pt>
                <c:pt idx="60">
                  <c:v>34607</c:v>
                </c:pt>
                <c:pt idx="61">
                  <c:v>34638</c:v>
                </c:pt>
                <c:pt idx="62">
                  <c:v>34668</c:v>
                </c:pt>
                <c:pt idx="63">
                  <c:v>34699</c:v>
                </c:pt>
                <c:pt idx="64">
                  <c:v>34730</c:v>
                </c:pt>
                <c:pt idx="65">
                  <c:v>34758</c:v>
                </c:pt>
                <c:pt idx="66">
                  <c:v>34789</c:v>
                </c:pt>
                <c:pt idx="67">
                  <c:v>34819</c:v>
                </c:pt>
                <c:pt idx="68">
                  <c:v>34850</c:v>
                </c:pt>
                <c:pt idx="69">
                  <c:v>34880</c:v>
                </c:pt>
                <c:pt idx="70">
                  <c:v>34911</c:v>
                </c:pt>
                <c:pt idx="71">
                  <c:v>34942</c:v>
                </c:pt>
                <c:pt idx="72">
                  <c:v>34972</c:v>
                </c:pt>
                <c:pt idx="73">
                  <c:v>35003</c:v>
                </c:pt>
                <c:pt idx="74">
                  <c:v>35033</c:v>
                </c:pt>
                <c:pt idx="75">
                  <c:v>35064</c:v>
                </c:pt>
                <c:pt idx="76">
                  <c:v>35095</c:v>
                </c:pt>
                <c:pt idx="77">
                  <c:v>35124</c:v>
                </c:pt>
                <c:pt idx="78">
                  <c:v>35155</c:v>
                </c:pt>
                <c:pt idx="79">
                  <c:v>35185</c:v>
                </c:pt>
                <c:pt idx="80">
                  <c:v>35216</c:v>
                </c:pt>
                <c:pt idx="81">
                  <c:v>35246</c:v>
                </c:pt>
                <c:pt idx="82">
                  <c:v>35277</c:v>
                </c:pt>
                <c:pt idx="83">
                  <c:v>35308</c:v>
                </c:pt>
                <c:pt idx="84">
                  <c:v>35338</c:v>
                </c:pt>
                <c:pt idx="85">
                  <c:v>35369</c:v>
                </c:pt>
                <c:pt idx="86">
                  <c:v>35399</c:v>
                </c:pt>
                <c:pt idx="87">
                  <c:v>35430</c:v>
                </c:pt>
                <c:pt idx="88">
                  <c:v>35461</c:v>
                </c:pt>
                <c:pt idx="89">
                  <c:v>35489</c:v>
                </c:pt>
                <c:pt idx="90">
                  <c:v>35520</c:v>
                </c:pt>
                <c:pt idx="91">
                  <c:v>35550</c:v>
                </c:pt>
                <c:pt idx="92">
                  <c:v>35581</c:v>
                </c:pt>
                <c:pt idx="93">
                  <c:v>35611</c:v>
                </c:pt>
                <c:pt idx="94">
                  <c:v>35642</c:v>
                </c:pt>
                <c:pt idx="95">
                  <c:v>35673</c:v>
                </c:pt>
                <c:pt idx="96">
                  <c:v>35703</c:v>
                </c:pt>
                <c:pt idx="97">
                  <c:v>35734</c:v>
                </c:pt>
                <c:pt idx="98">
                  <c:v>35764</c:v>
                </c:pt>
                <c:pt idx="99">
                  <c:v>35795</c:v>
                </c:pt>
                <c:pt idx="100">
                  <c:v>35826</c:v>
                </c:pt>
                <c:pt idx="101">
                  <c:v>35854</c:v>
                </c:pt>
                <c:pt idx="102">
                  <c:v>35885</c:v>
                </c:pt>
                <c:pt idx="103">
                  <c:v>35915</c:v>
                </c:pt>
                <c:pt idx="104">
                  <c:v>35946</c:v>
                </c:pt>
                <c:pt idx="105">
                  <c:v>35976</c:v>
                </c:pt>
                <c:pt idx="106">
                  <c:v>36007</c:v>
                </c:pt>
                <c:pt idx="107">
                  <c:v>36038</c:v>
                </c:pt>
                <c:pt idx="108">
                  <c:v>36068</c:v>
                </c:pt>
                <c:pt idx="109">
                  <c:v>36099</c:v>
                </c:pt>
                <c:pt idx="110">
                  <c:v>36129</c:v>
                </c:pt>
                <c:pt idx="111">
                  <c:v>36160</c:v>
                </c:pt>
                <c:pt idx="112">
                  <c:v>36191</c:v>
                </c:pt>
                <c:pt idx="113">
                  <c:v>36219</c:v>
                </c:pt>
                <c:pt idx="114">
                  <c:v>36250</c:v>
                </c:pt>
                <c:pt idx="115">
                  <c:v>36280</c:v>
                </c:pt>
                <c:pt idx="116">
                  <c:v>36311</c:v>
                </c:pt>
                <c:pt idx="117">
                  <c:v>36341</c:v>
                </c:pt>
                <c:pt idx="118">
                  <c:v>36372</c:v>
                </c:pt>
                <c:pt idx="119">
                  <c:v>36403</c:v>
                </c:pt>
                <c:pt idx="120">
                  <c:v>36433</c:v>
                </c:pt>
                <c:pt idx="121">
                  <c:v>36464</c:v>
                </c:pt>
                <c:pt idx="122">
                  <c:v>36494</c:v>
                </c:pt>
                <c:pt idx="123">
                  <c:v>36525</c:v>
                </c:pt>
                <c:pt idx="124">
                  <c:v>36556</c:v>
                </c:pt>
                <c:pt idx="125">
                  <c:v>36585</c:v>
                </c:pt>
                <c:pt idx="126">
                  <c:v>36616</c:v>
                </c:pt>
                <c:pt idx="127">
                  <c:v>36646</c:v>
                </c:pt>
                <c:pt idx="128">
                  <c:v>36677</c:v>
                </c:pt>
                <c:pt idx="129">
                  <c:v>36707</c:v>
                </c:pt>
                <c:pt idx="130">
                  <c:v>36738</c:v>
                </c:pt>
                <c:pt idx="131">
                  <c:v>36769</c:v>
                </c:pt>
                <c:pt idx="132">
                  <c:v>36799</c:v>
                </c:pt>
                <c:pt idx="133">
                  <c:v>36830</c:v>
                </c:pt>
                <c:pt idx="134">
                  <c:v>36860</c:v>
                </c:pt>
                <c:pt idx="135">
                  <c:v>36891</c:v>
                </c:pt>
                <c:pt idx="136">
                  <c:v>36922</c:v>
                </c:pt>
                <c:pt idx="137">
                  <c:v>36950</c:v>
                </c:pt>
                <c:pt idx="138">
                  <c:v>36981</c:v>
                </c:pt>
                <c:pt idx="139">
                  <c:v>37011</c:v>
                </c:pt>
                <c:pt idx="140">
                  <c:v>37042</c:v>
                </c:pt>
                <c:pt idx="141">
                  <c:v>37072</c:v>
                </c:pt>
                <c:pt idx="142">
                  <c:v>37103</c:v>
                </c:pt>
                <c:pt idx="143">
                  <c:v>37134</c:v>
                </c:pt>
                <c:pt idx="144">
                  <c:v>37164</c:v>
                </c:pt>
                <c:pt idx="145">
                  <c:v>37195</c:v>
                </c:pt>
                <c:pt idx="146">
                  <c:v>37225</c:v>
                </c:pt>
                <c:pt idx="147">
                  <c:v>37256</c:v>
                </c:pt>
                <c:pt idx="148">
                  <c:v>37287</c:v>
                </c:pt>
                <c:pt idx="149">
                  <c:v>37315</c:v>
                </c:pt>
                <c:pt idx="150">
                  <c:v>37346</c:v>
                </c:pt>
                <c:pt idx="151">
                  <c:v>37376</c:v>
                </c:pt>
                <c:pt idx="152">
                  <c:v>37407</c:v>
                </c:pt>
                <c:pt idx="153">
                  <c:v>37437</c:v>
                </c:pt>
                <c:pt idx="154">
                  <c:v>37468</c:v>
                </c:pt>
                <c:pt idx="155">
                  <c:v>37499</c:v>
                </c:pt>
                <c:pt idx="156">
                  <c:v>37529</c:v>
                </c:pt>
                <c:pt idx="157">
                  <c:v>37560</c:v>
                </c:pt>
                <c:pt idx="158">
                  <c:v>37590</c:v>
                </c:pt>
                <c:pt idx="159">
                  <c:v>37621</c:v>
                </c:pt>
                <c:pt idx="160">
                  <c:v>37652</c:v>
                </c:pt>
                <c:pt idx="161">
                  <c:v>37680</c:v>
                </c:pt>
                <c:pt idx="162">
                  <c:v>37711</c:v>
                </c:pt>
                <c:pt idx="163">
                  <c:v>37741</c:v>
                </c:pt>
                <c:pt idx="164">
                  <c:v>37772</c:v>
                </c:pt>
                <c:pt idx="165">
                  <c:v>37802</c:v>
                </c:pt>
                <c:pt idx="166">
                  <c:v>37833</c:v>
                </c:pt>
                <c:pt idx="167">
                  <c:v>37864</c:v>
                </c:pt>
                <c:pt idx="168">
                  <c:v>37894</c:v>
                </c:pt>
                <c:pt idx="169">
                  <c:v>37925</c:v>
                </c:pt>
                <c:pt idx="170">
                  <c:v>37955</c:v>
                </c:pt>
                <c:pt idx="171">
                  <c:v>37986</c:v>
                </c:pt>
                <c:pt idx="172">
                  <c:v>38017</c:v>
                </c:pt>
                <c:pt idx="173">
                  <c:v>38046</c:v>
                </c:pt>
                <c:pt idx="174">
                  <c:v>38077</c:v>
                </c:pt>
                <c:pt idx="175">
                  <c:v>38107</c:v>
                </c:pt>
                <c:pt idx="176">
                  <c:v>38138</c:v>
                </c:pt>
                <c:pt idx="177">
                  <c:v>38168</c:v>
                </c:pt>
                <c:pt idx="178">
                  <c:v>38199</c:v>
                </c:pt>
                <c:pt idx="179">
                  <c:v>38230</c:v>
                </c:pt>
                <c:pt idx="180">
                  <c:v>38260</c:v>
                </c:pt>
                <c:pt idx="181">
                  <c:v>38291</c:v>
                </c:pt>
                <c:pt idx="182">
                  <c:v>38321</c:v>
                </c:pt>
                <c:pt idx="183">
                  <c:v>38352</c:v>
                </c:pt>
                <c:pt idx="184">
                  <c:v>38383</c:v>
                </c:pt>
                <c:pt idx="185">
                  <c:v>38411</c:v>
                </c:pt>
                <c:pt idx="186">
                  <c:v>38442</c:v>
                </c:pt>
                <c:pt idx="187">
                  <c:v>38472</c:v>
                </c:pt>
                <c:pt idx="188">
                  <c:v>38503</c:v>
                </c:pt>
                <c:pt idx="189">
                  <c:v>38533</c:v>
                </c:pt>
                <c:pt idx="190">
                  <c:v>38564</c:v>
                </c:pt>
                <c:pt idx="191">
                  <c:v>38595</c:v>
                </c:pt>
                <c:pt idx="192">
                  <c:v>38625</c:v>
                </c:pt>
                <c:pt idx="193">
                  <c:v>38656</c:v>
                </c:pt>
                <c:pt idx="194">
                  <c:v>38686</c:v>
                </c:pt>
                <c:pt idx="195">
                  <c:v>38717</c:v>
                </c:pt>
                <c:pt idx="196">
                  <c:v>38748</c:v>
                </c:pt>
                <c:pt idx="197">
                  <c:v>38776</c:v>
                </c:pt>
                <c:pt idx="198">
                  <c:v>38807</c:v>
                </c:pt>
                <c:pt idx="199">
                  <c:v>38837</c:v>
                </c:pt>
                <c:pt idx="200">
                  <c:v>38868</c:v>
                </c:pt>
                <c:pt idx="201">
                  <c:v>38898</c:v>
                </c:pt>
                <c:pt idx="202">
                  <c:v>38929</c:v>
                </c:pt>
                <c:pt idx="203">
                  <c:v>38960</c:v>
                </c:pt>
                <c:pt idx="204">
                  <c:v>38990</c:v>
                </c:pt>
                <c:pt idx="205">
                  <c:v>39021</c:v>
                </c:pt>
                <c:pt idx="206">
                  <c:v>39051</c:v>
                </c:pt>
                <c:pt idx="207">
                  <c:v>39082</c:v>
                </c:pt>
                <c:pt idx="208">
                  <c:v>39113</c:v>
                </c:pt>
                <c:pt idx="209">
                  <c:v>39141</c:v>
                </c:pt>
                <c:pt idx="210">
                  <c:v>39172</c:v>
                </c:pt>
                <c:pt idx="211">
                  <c:v>39202</c:v>
                </c:pt>
                <c:pt idx="212">
                  <c:v>39233</c:v>
                </c:pt>
                <c:pt idx="213">
                  <c:v>39263</c:v>
                </c:pt>
                <c:pt idx="214">
                  <c:v>39294</c:v>
                </c:pt>
                <c:pt idx="215">
                  <c:v>39325</c:v>
                </c:pt>
                <c:pt idx="216">
                  <c:v>39355</c:v>
                </c:pt>
                <c:pt idx="217">
                  <c:v>39386</c:v>
                </c:pt>
                <c:pt idx="218">
                  <c:v>39416</c:v>
                </c:pt>
                <c:pt idx="219">
                  <c:v>39447</c:v>
                </c:pt>
                <c:pt idx="220">
                  <c:v>39478</c:v>
                </c:pt>
                <c:pt idx="221">
                  <c:v>39507</c:v>
                </c:pt>
                <c:pt idx="222">
                  <c:v>39538</c:v>
                </c:pt>
                <c:pt idx="223">
                  <c:v>39568</c:v>
                </c:pt>
                <c:pt idx="224">
                  <c:v>39599</c:v>
                </c:pt>
                <c:pt idx="225">
                  <c:v>39629</c:v>
                </c:pt>
                <c:pt idx="226">
                  <c:v>39660</c:v>
                </c:pt>
                <c:pt idx="227">
                  <c:v>39691</c:v>
                </c:pt>
                <c:pt idx="228">
                  <c:v>39721</c:v>
                </c:pt>
                <c:pt idx="229">
                  <c:v>39752</c:v>
                </c:pt>
                <c:pt idx="230">
                  <c:v>39782</c:v>
                </c:pt>
                <c:pt idx="231">
                  <c:v>39813</c:v>
                </c:pt>
                <c:pt idx="232">
                  <c:v>39844</c:v>
                </c:pt>
                <c:pt idx="233">
                  <c:v>39872</c:v>
                </c:pt>
                <c:pt idx="234">
                  <c:v>39903</c:v>
                </c:pt>
                <c:pt idx="235">
                  <c:v>39933</c:v>
                </c:pt>
                <c:pt idx="236">
                  <c:v>39964</c:v>
                </c:pt>
                <c:pt idx="237">
                  <c:v>39994</c:v>
                </c:pt>
                <c:pt idx="238">
                  <c:v>40025</c:v>
                </c:pt>
                <c:pt idx="239">
                  <c:v>40056</c:v>
                </c:pt>
                <c:pt idx="240">
                  <c:v>40086</c:v>
                </c:pt>
                <c:pt idx="241">
                  <c:v>40117</c:v>
                </c:pt>
                <c:pt idx="242">
                  <c:v>40147</c:v>
                </c:pt>
                <c:pt idx="243">
                  <c:v>40178</c:v>
                </c:pt>
                <c:pt idx="244">
                  <c:v>40209</c:v>
                </c:pt>
                <c:pt idx="245">
                  <c:v>40237</c:v>
                </c:pt>
                <c:pt idx="246">
                  <c:v>40268</c:v>
                </c:pt>
                <c:pt idx="247">
                  <c:v>40298</c:v>
                </c:pt>
                <c:pt idx="248">
                  <c:v>40329</c:v>
                </c:pt>
                <c:pt idx="249">
                  <c:v>40359</c:v>
                </c:pt>
                <c:pt idx="250">
                  <c:v>40390</c:v>
                </c:pt>
                <c:pt idx="251">
                  <c:v>40421</c:v>
                </c:pt>
                <c:pt idx="252">
                  <c:v>40451</c:v>
                </c:pt>
                <c:pt idx="253">
                  <c:v>40482</c:v>
                </c:pt>
                <c:pt idx="254">
                  <c:v>40512</c:v>
                </c:pt>
                <c:pt idx="255">
                  <c:v>40543</c:v>
                </c:pt>
                <c:pt idx="256">
                  <c:v>40574</c:v>
                </c:pt>
                <c:pt idx="257">
                  <c:v>40602</c:v>
                </c:pt>
                <c:pt idx="258">
                  <c:v>40633</c:v>
                </c:pt>
                <c:pt idx="259">
                  <c:v>40663</c:v>
                </c:pt>
                <c:pt idx="260">
                  <c:v>40694</c:v>
                </c:pt>
                <c:pt idx="261">
                  <c:v>40724</c:v>
                </c:pt>
                <c:pt idx="262">
                  <c:v>40755</c:v>
                </c:pt>
                <c:pt idx="263">
                  <c:v>40786</c:v>
                </c:pt>
                <c:pt idx="264">
                  <c:v>40816</c:v>
                </c:pt>
                <c:pt idx="265">
                  <c:v>40847</c:v>
                </c:pt>
                <c:pt idx="266">
                  <c:v>40877</c:v>
                </c:pt>
                <c:pt idx="267">
                  <c:v>40908</c:v>
                </c:pt>
                <c:pt idx="268">
                  <c:v>40939</c:v>
                </c:pt>
                <c:pt idx="269">
                  <c:v>40968</c:v>
                </c:pt>
                <c:pt idx="270">
                  <c:v>40999</c:v>
                </c:pt>
                <c:pt idx="271">
                  <c:v>41029</c:v>
                </c:pt>
                <c:pt idx="272">
                  <c:v>41060</c:v>
                </c:pt>
                <c:pt idx="273">
                  <c:v>41090</c:v>
                </c:pt>
                <c:pt idx="274">
                  <c:v>41121</c:v>
                </c:pt>
                <c:pt idx="275">
                  <c:v>41152</c:v>
                </c:pt>
                <c:pt idx="276">
                  <c:v>41182</c:v>
                </c:pt>
                <c:pt idx="277">
                  <c:v>41213</c:v>
                </c:pt>
                <c:pt idx="278">
                  <c:v>41243</c:v>
                </c:pt>
                <c:pt idx="279">
                  <c:v>41274</c:v>
                </c:pt>
                <c:pt idx="280">
                  <c:v>41305</c:v>
                </c:pt>
                <c:pt idx="281">
                  <c:v>41333</c:v>
                </c:pt>
                <c:pt idx="282">
                  <c:v>41364</c:v>
                </c:pt>
                <c:pt idx="283">
                  <c:v>41394</c:v>
                </c:pt>
                <c:pt idx="284">
                  <c:v>41425</c:v>
                </c:pt>
                <c:pt idx="285">
                  <c:v>41455</c:v>
                </c:pt>
                <c:pt idx="286">
                  <c:v>41486</c:v>
                </c:pt>
                <c:pt idx="287">
                  <c:v>41517</c:v>
                </c:pt>
                <c:pt idx="288">
                  <c:v>41547</c:v>
                </c:pt>
                <c:pt idx="289">
                  <c:v>41578</c:v>
                </c:pt>
                <c:pt idx="290">
                  <c:v>41608</c:v>
                </c:pt>
                <c:pt idx="291">
                  <c:v>41639</c:v>
                </c:pt>
                <c:pt idx="292">
                  <c:v>41670</c:v>
                </c:pt>
                <c:pt idx="293">
                  <c:v>41698</c:v>
                </c:pt>
                <c:pt idx="294">
                  <c:v>41729</c:v>
                </c:pt>
                <c:pt idx="295">
                  <c:v>41759</c:v>
                </c:pt>
                <c:pt idx="296">
                  <c:v>41790</c:v>
                </c:pt>
                <c:pt idx="297">
                  <c:v>41820</c:v>
                </c:pt>
                <c:pt idx="298">
                  <c:v>41851</c:v>
                </c:pt>
                <c:pt idx="299">
                  <c:v>41882</c:v>
                </c:pt>
                <c:pt idx="300">
                  <c:v>41912</c:v>
                </c:pt>
                <c:pt idx="301">
                  <c:v>41943</c:v>
                </c:pt>
                <c:pt idx="302">
                  <c:v>41973</c:v>
                </c:pt>
                <c:pt idx="303">
                  <c:v>42004</c:v>
                </c:pt>
                <c:pt idx="304">
                  <c:v>42035</c:v>
                </c:pt>
                <c:pt idx="305">
                  <c:v>42063</c:v>
                </c:pt>
                <c:pt idx="306">
                  <c:v>42094</c:v>
                </c:pt>
                <c:pt idx="307">
                  <c:v>42124</c:v>
                </c:pt>
                <c:pt idx="308">
                  <c:v>42155</c:v>
                </c:pt>
                <c:pt idx="309">
                  <c:v>42185</c:v>
                </c:pt>
                <c:pt idx="310">
                  <c:v>42216</c:v>
                </c:pt>
                <c:pt idx="311">
                  <c:v>42247</c:v>
                </c:pt>
                <c:pt idx="312">
                  <c:v>42277</c:v>
                </c:pt>
                <c:pt idx="313">
                  <c:v>42308</c:v>
                </c:pt>
                <c:pt idx="314">
                  <c:v>42338</c:v>
                </c:pt>
                <c:pt idx="315">
                  <c:v>42369</c:v>
                </c:pt>
                <c:pt idx="316">
                  <c:v>42400</c:v>
                </c:pt>
                <c:pt idx="317">
                  <c:v>42429</c:v>
                </c:pt>
                <c:pt idx="318">
                  <c:v>42460</c:v>
                </c:pt>
                <c:pt idx="319">
                  <c:v>42490</c:v>
                </c:pt>
                <c:pt idx="320">
                  <c:v>42521</c:v>
                </c:pt>
                <c:pt idx="321">
                  <c:v>42551</c:v>
                </c:pt>
                <c:pt idx="322">
                  <c:v>42582</c:v>
                </c:pt>
                <c:pt idx="323">
                  <c:v>42613</c:v>
                </c:pt>
                <c:pt idx="324">
                  <c:v>42643</c:v>
                </c:pt>
                <c:pt idx="325">
                  <c:v>42674</c:v>
                </c:pt>
                <c:pt idx="326">
                  <c:v>42704</c:v>
                </c:pt>
                <c:pt idx="327">
                  <c:v>42735</c:v>
                </c:pt>
                <c:pt idx="328">
                  <c:v>42766</c:v>
                </c:pt>
                <c:pt idx="329">
                  <c:v>42794</c:v>
                </c:pt>
                <c:pt idx="330">
                  <c:v>42825</c:v>
                </c:pt>
                <c:pt idx="331">
                  <c:v>42855</c:v>
                </c:pt>
                <c:pt idx="332">
                  <c:v>42886</c:v>
                </c:pt>
                <c:pt idx="333">
                  <c:v>42916</c:v>
                </c:pt>
                <c:pt idx="334">
                  <c:v>42947</c:v>
                </c:pt>
                <c:pt idx="335">
                  <c:v>42978</c:v>
                </c:pt>
                <c:pt idx="336">
                  <c:v>43008</c:v>
                </c:pt>
                <c:pt idx="337">
                  <c:v>43039</c:v>
                </c:pt>
                <c:pt idx="338">
                  <c:v>43069</c:v>
                </c:pt>
                <c:pt idx="339">
                  <c:v>43100</c:v>
                </c:pt>
                <c:pt idx="340">
                  <c:v>43131</c:v>
                </c:pt>
                <c:pt idx="341">
                  <c:v>43159</c:v>
                </c:pt>
                <c:pt idx="342">
                  <c:v>43190</c:v>
                </c:pt>
                <c:pt idx="343">
                  <c:v>43220</c:v>
                </c:pt>
                <c:pt idx="344">
                  <c:v>43251</c:v>
                </c:pt>
                <c:pt idx="345">
                  <c:v>43281</c:v>
                </c:pt>
                <c:pt idx="346">
                  <c:v>43312</c:v>
                </c:pt>
                <c:pt idx="347">
                  <c:v>43343</c:v>
                </c:pt>
                <c:pt idx="348">
                  <c:v>43373</c:v>
                </c:pt>
                <c:pt idx="349">
                  <c:v>43404</c:v>
                </c:pt>
                <c:pt idx="350">
                  <c:v>43434</c:v>
                </c:pt>
                <c:pt idx="351">
                  <c:v>43465</c:v>
                </c:pt>
                <c:pt idx="352">
                  <c:v>43496</c:v>
                </c:pt>
                <c:pt idx="353">
                  <c:v>43524</c:v>
                </c:pt>
                <c:pt idx="354">
                  <c:v>43555</c:v>
                </c:pt>
                <c:pt idx="355">
                  <c:v>43585</c:v>
                </c:pt>
                <c:pt idx="356">
                  <c:v>43616</c:v>
                </c:pt>
                <c:pt idx="357">
                  <c:v>43646</c:v>
                </c:pt>
                <c:pt idx="358">
                  <c:v>43677</c:v>
                </c:pt>
                <c:pt idx="359">
                  <c:v>43708</c:v>
                </c:pt>
                <c:pt idx="360">
                  <c:v>43738</c:v>
                </c:pt>
                <c:pt idx="361">
                  <c:v>43769</c:v>
                </c:pt>
                <c:pt idx="362">
                  <c:v>43799</c:v>
                </c:pt>
                <c:pt idx="363">
                  <c:v>43830</c:v>
                </c:pt>
                <c:pt idx="364">
                  <c:v>43861</c:v>
                </c:pt>
                <c:pt idx="365">
                  <c:v>43890</c:v>
                </c:pt>
                <c:pt idx="366">
                  <c:v>43921</c:v>
                </c:pt>
                <c:pt idx="367">
                  <c:v>43951</c:v>
                </c:pt>
                <c:pt idx="368">
                  <c:v>43982</c:v>
                </c:pt>
                <c:pt idx="369">
                  <c:v>44012</c:v>
                </c:pt>
                <c:pt idx="370">
                  <c:v>44043</c:v>
                </c:pt>
                <c:pt idx="371">
                  <c:v>44074</c:v>
                </c:pt>
                <c:pt idx="372">
                  <c:v>44104</c:v>
                </c:pt>
                <c:pt idx="373">
                  <c:v>44135</c:v>
                </c:pt>
                <c:pt idx="374">
                  <c:v>44165</c:v>
                </c:pt>
                <c:pt idx="375">
                  <c:v>44196</c:v>
                </c:pt>
                <c:pt idx="376">
                  <c:v>44227</c:v>
                </c:pt>
                <c:pt idx="377">
                  <c:v>44255</c:v>
                </c:pt>
                <c:pt idx="378">
                  <c:v>44286</c:v>
                </c:pt>
                <c:pt idx="379">
                  <c:v>44316</c:v>
                </c:pt>
                <c:pt idx="380">
                  <c:v>44347</c:v>
                </c:pt>
                <c:pt idx="381">
                  <c:v>44377</c:v>
                </c:pt>
                <c:pt idx="382">
                  <c:v>44408</c:v>
                </c:pt>
                <c:pt idx="383">
                  <c:v>44439</c:v>
                </c:pt>
                <c:pt idx="384">
                  <c:v>44469</c:v>
                </c:pt>
                <c:pt idx="385">
                  <c:v>44500</c:v>
                </c:pt>
                <c:pt idx="386">
                  <c:v>44530</c:v>
                </c:pt>
                <c:pt idx="387">
                  <c:v>44561</c:v>
                </c:pt>
                <c:pt idx="388">
                  <c:v>44592</c:v>
                </c:pt>
                <c:pt idx="389">
                  <c:v>44620</c:v>
                </c:pt>
                <c:pt idx="390">
                  <c:v>44651</c:v>
                </c:pt>
                <c:pt idx="391">
                  <c:v>44681</c:v>
                </c:pt>
                <c:pt idx="392">
                  <c:v>44712</c:v>
                </c:pt>
                <c:pt idx="393">
                  <c:v>44742</c:v>
                </c:pt>
                <c:pt idx="394">
                  <c:v>44773</c:v>
                </c:pt>
                <c:pt idx="395">
                  <c:v>44804</c:v>
                </c:pt>
                <c:pt idx="396">
                  <c:v>44834</c:v>
                </c:pt>
                <c:pt idx="397">
                  <c:v>44865</c:v>
                </c:pt>
                <c:pt idx="398">
                  <c:v>44895</c:v>
                </c:pt>
                <c:pt idx="399">
                  <c:v>44926</c:v>
                </c:pt>
              </c:numCache>
            </c:numRef>
          </c:cat>
          <c:val>
            <c:numRef>
              <c:f>Sheet1!$B$2:$B$401</c:f>
              <c:numCache>
                <c:formatCode>_("$"* #,##0.00_);_("$"* \(#,##0.00\);_("$"* "-"??_);_(@_)</c:formatCode>
                <c:ptCount val="400"/>
                <c:pt idx="0">
                  <c:v>1</c:v>
                </c:pt>
                <c:pt idx="1">
                  <c:v>0.95650188380000001</c:v>
                </c:pt>
                <c:pt idx="2">
                  <c:v>0.94274460559999995</c:v>
                </c:pt>
                <c:pt idx="3">
                  <c:v>0.96837538540000001</c:v>
                </c:pt>
                <c:pt idx="4">
                  <c:v>0.98610952549999997</c:v>
                </c:pt>
                <c:pt idx="5">
                  <c:v>0.92611409219999996</c:v>
                </c:pt>
                <c:pt idx="6">
                  <c:v>0.91070137380000005</c:v>
                </c:pt>
                <c:pt idx="7">
                  <c:v>0.85772729010000004</c:v>
                </c:pt>
                <c:pt idx="8">
                  <c:v>0.90817064349999999</c:v>
                </c:pt>
                <c:pt idx="9">
                  <c:v>0.9070860449</c:v>
                </c:pt>
                <c:pt idx="10">
                  <c:v>0.95300072309999995</c:v>
                </c:pt>
                <c:pt idx="11">
                  <c:v>0.91425961870000005</c:v>
                </c:pt>
                <c:pt idx="12">
                  <c:v>0.84945008950000001</c:v>
                </c:pt>
                <c:pt idx="13">
                  <c:v>0.81558016519999998</c:v>
                </c:pt>
                <c:pt idx="14">
                  <c:v>0.81839631619999997</c:v>
                </c:pt>
                <c:pt idx="15">
                  <c:v>0.79874034329999999</c:v>
                </c:pt>
                <c:pt idx="16">
                  <c:v>0.82498002049999997</c:v>
                </c:pt>
                <c:pt idx="17">
                  <c:v>0.87949537619999996</c:v>
                </c:pt>
                <c:pt idx="18">
                  <c:v>0.90874148489999995</c:v>
                </c:pt>
                <c:pt idx="19">
                  <c:v>0.96904136689999998</c:v>
                </c:pt>
                <c:pt idx="20">
                  <c:v>0.95869010919999997</c:v>
                </c:pt>
                <c:pt idx="21">
                  <c:v>0.96026943720000002</c:v>
                </c:pt>
                <c:pt idx="22">
                  <c:v>1.0035201888</c:v>
                </c:pt>
                <c:pt idx="23">
                  <c:v>0.98441602920000004</c:v>
                </c:pt>
                <c:pt idx="24">
                  <c:v>1.0003805609</c:v>
                </c:pt>
                <c:pt idx="25">
                  <c:v>1.0846177265000001</c:v>
                </c:pt>
                <c:pt idx="26">
                  <c:v>1.0406629371</c:v>
                </c:pt>
                <c:pt idx="27">
                  <c:v>1.0722114397</c:v>
                </c:pt>
                <c:pt idx="28">
                  <c:v>1.0549530007000001</c:v>
                </c:pt>
                <c:pt idx="29">
                  <c:v>1.0514328119</c:v>
                </c:pt>
                <c:pt idx="30">
                  <c:v>1.0343456254000001</c:v>
                </c:pt>
                <c:pt idx="31">
                  <c:v>1.0876241579000001</c:v>
                </c:pt>
                <c:pt idx="32">
                  <c:v>1.1067473455000001</c:v>
                </c:pt>
                <c:pt idx="33">
                  <c:v>1.0855162561</c:v>
                </c:pt>
                <c:pt idx="34">
                  <c:v>1.0654561874999999</c:v>
                </c:pt>
                <c:pt idx="35">
                  <c:v>1.0174914083</c:v>
                </c:pt>
                <c:pt idx="36">
                  <c:v>0.97599457180000004</c:v>
                </c:pt>
                <c:pt idx="37">
                  <c:v>0.9452236665</c:v>
                </c:pt>
                <c:pt idx="38">
                  <c:v>0.96526950619999996</c:v>
                </c:pt>
                <c:pt idx="39">
                  <c:v>1.0413064487000001</c:v>
                </c:pt>
                <c:pt idx="40">
                  <c:v>1.0232838936999999</c:v>
                </c:pt>
                <c:pt idx="41">
                  <c:v>1.0808548713999999</c:v>
                </c:pt>
                <c:pt idx="42">
                  <c:v>1.1242594679</c:v>
                </c:pt>
                <c:pt idx="43">
                  <c:v>1.1357005504</c:v>
                </c:pt>
                <c:pt idx="44">
                  <c:v>1.1752199320000001</c:v>
                </c:pt>
                <c:pt idx="45">
                  <c:v>1.1795604142</c:v>
                </c:pt>
                <c:pt idx="46">
                  <c:v>1.2513671669999999</c:v>
                </c:pt>
                <c:pt idx="47">
                  <c:v>1.3371798687000001</c:v>
                </c:pt>
                <c:pt idx="48">
                  <c:v>1.3136712196</c:v>
                </c:pt>
                <c:pt idx="49">
                  <c:v>1.4257416781000001</c:v>
                </c:pt>
                <c:pt idx="50">
                  <c:v>1.3480104463</c:v>
                </c:pt>
                <c:pt idx="51">
                  <c:v>1.4642141274</c:v>
                </c:pt>
                <c:pt idx="52">
                  <c:v>1.5572835704000001</c:v>
                </c:pt>
                <c:pt idx="53">
                  <c:v>1.4685023993999999</c:v>
                </c:pt>
                <c:pt idx="54">
                  <c:v>1.3843169833</c:v>
                </c:pt>
                <c:pt idx="55">
                  <c:v>1.4018415280000001</c:v>
                </c:pt>
                <c:pt idx="56">
                  <c:v>1.4191702185999999</c:v>
                </c:pt>
                <c:pt idx="57">
                  <c:v>1.3628842055999999</c:v>
                </c:pt>
                <c:pt idx="58">
                  <c:v>1.4143347749999999</c:v>
                </c:pt>
                <c:pt idx="59">
                  <c:v>1.4577968891999999</c:v>
                </c:pt>
                <c:pt idx="60">
                  <c:v>1.3976267716999999</c:v>
                </c:pt>
                <c:pt idx="61">
                  <c:v>1.4124288408000001</c:v>
                </c:pt>
                <c:pt idx="62">
                  <c:v>1.3119742766</c:v>
                </c:pt>
                <c:pt idx="63">
                  <c:v>1.3350887523999999</c:v>
                </c:pt>
                <c:pt idx="64">
                  <c:v>1.2835436060000001</c:v>
                </c:pt>
                <c:pt idx="65">
                  <c:v>1.3529265766</c:v>
                </c:pt>
                <c:pt idx="66">
                  <c:v>1.3521123315000001</c:v>
                </c:pt>
                <c:pt idx="67">
                  <c:v>1.4556126828</c:v>
                </c:pt>
                <c:pt idx="68">
                  <c:v>1.4417315565</c:v>
                </c:pt>
                <c:pt idx="69">
                  <c:v>1.4499437023999999</c:v>
                </c:pt>
                <c:pt idx="70">
                  <c:v>1.5249918892000001</c:v>
                </c:pt>
                <c:pt idx="71">
                  <c:v>1.5373563988000001</c:v>
                </c:pt>
                <c:pt idx="72">
                  <c:v>1.5439497097999999</c:v>
                </c:pt>
                <c:pt idx="73">
                  <c:v>1.5068195547000001</c:v>
                </c:pt>
                <c:pt idx="74">
                  <c:v>1.5734880488</c:v>
                </c:pt>
                <c:pt idx="75">
                  <c:v>1.6121785987999999</c:v>
                </c:pt>
                <c:pt idx="76">
                  <c:v>1.6683028808</c:v>
                </c:pt>
                <c:pt idx="77">
                  <c:v>1.6753926400000001</c:v>
                </c:pt>
                <c:pt idx="78">
                  <c:v>1.6350133341999999</c:v>
                </c:pt>
                <c:pt idx="79">
                  <c:v>1.7046376309</c:v>
                </c:pt>
                <c:pt idx="80">
                  <c:v>1.6741049272999999</c:v>
                </c:pt>
                <c:pt idx="81">
                  <c:v>1.6619812168000001</c:v>
                </c:pt>
                <c:pt idx="82">
                  <c:v>1.6165021607000001</c:v>
                </c:pt>
                <c:pt idx="83">
                  <c:v>1.6852559745</c:v>
                </c:pt>
                <c:pt idx="84">
                  <c:v>1.7086055465000001</c:v>
                </c:pt>
                <c:pt idx="85">
                  <c:v>1.7712055068000001</c:v>
                </c:pt>
                <c:pt idx="86">
                  <c:v>1.8055337041999999</c:v>
                </c:pt>
                <c:pt idx="87">
                  <c:v>1.8465327938</c:v>
                </c:pt>
                <c:pt idx="88">
                  <c:v>1.8495230581</c:v>
                </c:pt>
                <c:pt idx="89">
                  <c:v>1.8706263888000001</c:v>
                </c:pt>
                <c:pt idx="90">
                  <c:v>1.8576913692999999</c:v>
                </c:pt>
                <c:pt idx="91">
                  <c:v>1.9100843001000001</c:v>
                </c:pt>
                <c:pt idx="92">
                  <c:v>2.0087510522000001</c:v>
                </c:pt>
                <c:pt idx="93">
                  <c:v>2.1133536513000002</c:v>
                </c:pt>
                <c:pt idx="94">
                  <c:v>2.1185006432</c:v>
                </c:pt>
                <c:pt idx="95">
                  <c:v>2.0107357346999999</c:v>
                </c:pt>
                <c:pt idx="96">
                  <c:v>2.1589367516000002</c:v>
                </c:pt>
                <c:pt idx="97">
                  <c:v>1.9353685653999999</c:v>
                </c:pt>
                <c:pt idx="98">
                  <c:v>1.9484157032</c:v>
                </c:pt>
                <c:pt idx="99">
                  <c:v>2.0709444547999998</c:v>
                </c:pt>
                <c:pt idx="100">
                  <c:v>2.0983227538999998</c:v>
                </c:pt>
                <c:pt idx="101">
                  <c:v>2.1273486654</c:v>
                </c:pt>
                <c:pt idx="102">
                  <c:v>2.1830042418</c:v>
                </c:pt>
                <c:pt idx="103">
                  <c:v>2.2050146251</c:v>
                </c:pt>
                <c:pt idx="104">
                  <c:v>2.1660046408000002</c:v>
                </c:pt>
                <c:pt idx="105">
                  <c:v>2.1478081398</c:v>
                </c:pt>
                <c:pt idx="106">
                  <c:v>2.1840502517</c:v>
                </c:pt>
                <c:pt idx="107">
                  <c:v>2.0018077603000002</c:v>
                </c:pt>
                <c:pt idx="108">
                  <c:v>2.0803479106</c:v>
                </c:pt>
                <c:pt idx="109">
                  <c:v>2.1293265342000001</c:v>
                </c:pt>
                <c:pt idx="110">
                  <c:v>2.2410027440000002</c:v>
                </c:pt>
                <c:pt idx="111">
                  <c:v>2.2727772172999998</c:v>
                </c:pt>
                <c:pt idx="112">
                  <c:v>2.3256765153000001</c:v>
                </c:pt>
                <c:pt idx="113">
                  <c:v>2.3232959278999998</c:v>
                </c:pt>
                <c:pt idx="114">
                  <c:v>2.4200516829000001</c:v>
                </c:pt>
                <c:pt idx="115">
                  <c:v>2.5591473725</c:v>
                </c:pt>
                <c:pt idx="116">
                  <c:v>2.3997168241</c:v>
                </c:pt>
                <c:pt idx="117">
                  <c:v>2.4727486147</c:v>
                </c:pt>
                <c:pt idx="118">
                  <c:v>2.5164453547000001</c:v>
                </c:pt>
                <c:pt idx="119">
                  <c:v>2.4581994656999999</c:v>
                </c:pt>
                <c:pt idx="120">
                  <c:v>2.4285703139999999</c:v>
                </c:pt>
                <c:pt idx="121">
                  <c:v>2.4442713613999998</c:v>
                </c:pt>
                <c:pt idx="122">
                  <c:v>2.5837164488000002</c:v>
                </c:pt>
                <c:pt idx="123">
                  <c:v>2.7163254120999998</c:v>
                </c:pt>
                <c:pt idx="124">
                  <c:v>2.6913447904000001</c:v>
                </c:pt>
                <c:pt idx="125">
                  <c:v>2.7427915203</c:v>
                </c:pt>
                <c:pt idx="126">
                  <c:v>2.7648500672999998</c:v>
                </c:pt>
                <c:pt idx="127">
                  <c:v>2.7419366590999998</c:v>
                </c:pt>
                <c:pt idx="128">
                  <c:v>2.7120672917999999</c:v>
                </c:pt>
                <c:pt idx="129">
                  <c:v>2.9299799171999998</c:v>
                </c:pt>
                <c:pt idx="130">
                  <c:v>2.8810257234000001</c:v>
                </c:pt>
                <c:pt idx="131">
                  <c:v>2.9292834931999998</c:v>
                </c:pt>
                <c:pt idx="132">
                  <c:v>2.9465236862999999</c:v>
                </c:pt>
                <c:pt idx="133">
                  <c:v>2.9102740270999998</c:v>
                </c:pt>
                <c:pt idx="134">
                  <c:v>2.9461849412999999</c:v>
                </c:pt>
                <c:pt idx="135">
                  <c:v>2.8878203090999999</c:v>
                </c:pt>
                <c:pt idx="136">
                  <c:v>3.0125675406000001</c:v>
                </c:pt>
                <c:pt idx="137">
                  <c:v>3.0069211644</c:v>
                </c:pt>
                <c:pt idx="138">
                  <c:v>2.8611882351000002</c:v>
                </c:pt>
                <c:pt idx="139">
                  <c:v>3.0286973926999998</c:v>
                </c:pt>
                <c:pt idx="140">
                  <c:v>3.0806627988000002</c:v>
                </c:pt>
                <c:pt idx="141">
                  <c:v>3.1970156382999999</c:v>
                </c:pt>
                <c:pt idx="142">
                  <c:v>3.0453352678000001</c:v>
                </c:pt>
                <c:pt idx="143">
                  <c:v>3.0128875393999999</c:v>
                </c:pt>
                <c:pt idx="144">
                  <c:v>2.8181063099000001</c:v>
                </c:pt>
                <c:pt idx="145">
                  <c:v>3.0086338230999998</c:v>
                </c:pt>
                <c:pt idx="146">
                  <c:v>3.1083487874000002</c:v>
                </c:pt>
                <c:pt idx="147">
                  <c:v>3.1907105180999999</c:v>
                </c:pt>
                <c:pt idx="148">
                  <c:v>3.2318728257</c:v>
                </c:pt>
                <c:pt idx="149">
                  <c:v>3.1959054853</c:v>
                </c:pt>
                <c:pt idx="150">
                  <c:v>3.2166651023999999</c:v>
                </c:pt>
                <c:pt idx="151">
                  <c:v>3.1587143869999998</c:v>
                </c:pt>
                <c:pt idx="152">
                  <c:v>3.1854596895</c:v>
                </c:pt>
                <c:pt idx="153">
                  <c:v>3.0518850264999999</c:v>
                </c:pt>
                <c:pt idx="154">
                  <c:v>2.9291140266000002</c:v>
                </c:pt>
                <c:pt idx="155">
                  <c:v>2.9767130525000001</c:v>
                </c:pt>
                <c:pt idx="156">
                  <c:v>2.8529633097999998</c:v>
                </c:pt>
                <c:pt idx="157">
                  <c:v>2.9293399194999998</c:v>
                </c:pt>
                <c:pt idx="158">
                  <c:v>2.9622771134999999</c:v>
                </c:pt>
                <c:pt idx="159">
                  <c:v>2.9150357668</c:v>
                </c:pt>
                <c:pt idx="160">
                  <c:v>2.8672110364000001</c:v>
                </c:pt>
                <c:pt idx="161">
                  <c:v>2.7260703799999999</c:v>
                </c:pt>
                <c:pt idx="162">
                  <c:v>2.8330315270000002</c:v>
                </c:pt>
                <c:pt idx="163">
                  <c:v>2.9551437832</c:v>
                </c:pt>
                <c:pt idx="164">
                  <c:v>2.9661167247</c:v>
                </c:pt>
                <c:pt idx="165">
                  <c:v>3.0027615551000002</c:v>
                </c:pt>
                <c:pt idx="166">
                  <c:v>3.1008390327000002</c:v>
                </c:pt>
                <c:pt idx="167">
                  <c:v>3.1936469356999999</c:v>
                </c:pt>
                <c:pt idx="168">
                  <c:v>3.1891860726000001</c:v>
                </c:pt>
                <c:pt idx="169">
                  <c:v>3.2961643091999999</c:v>
                </c:pt>
                <c:pt idx="170">
                  <c:v>3.2295201697000002</c:v>
                </c:pt>
                <c:pt idx="171">
                  <c:v>3.3510488538000001</c:v>
                </c:pt>
                <c:pt idx="172">
                  <c:v>3.3245487544999999</c:v>
                </c:pt>
                <c:pt idx="173">
                  <c:v>3.4284795665000001</c:v>
                </c:pt>
                <c:pt idx="174">
                  <c:v>3.5080368550999999</c:v>
                </c:pt>
                <c:pt idx="175">
                  <c:v>3.4942785194999999</c:v>
                </c:pt>
                <c:pt idx="176">
                  <c:v>3.5596070879999999</c:v>
                </c:pt>
                <c:pt idx="177">
                  <c:v>3.6552943374</c:v>
                </c:pt>
                <c:pt idx="178">
                  <c:v>3.6652368904000001</c:v>
                </c:pt>
                <c:pt idx="179">
                  <c:v>3.7076163298</c:v>
                </c:pt>
                <c:pt idx="180">
                  <c:v>3.8485319939</c:v>
                </c:pt>
                <c:pt idx="181">
                  <c:v>3.9739921907000002</c:v>
                </c:pt>
                <c:pt idx="182">
                  <c:v>4.1559415181999997</c:v>
                </c:pt>
                <c:pt idx="183">
                  <c:v>4.2866426243999998</c:v>
                </c:pt>
                <c:pt idx="184">
                  <c:v>4.3481895905999997</c:v>
                </c:pt>
                <c:pt idx="185">
                  <c:v>4.4421999058999999</c:v>
                </c:pt>
                <c:pt idx="186">
                  <c:v>4.3989371286000001</c:v>
                </c:pt>
                <c:pt idx="187">
                  <c:v>4.2604744574</c:v>
                </c:pt>
                <c:pt idx="188">
                  <c:v>4.3970836681999996</c:v>
                </c:pt>
                <c:pt idx="189">
                  <c:v>4.6067939677999998</c:v>
                </c:pt>
                <c:pt idx="190">
                  <c:v>4.7288078991000004</c:v>
                </c:pt>
                <c:pt idx="191">
                  <c:v>4.8240346134000003</c:v>
                </c:pt>
                <c:pt idx="192">
                  <c:v>5.0696839452000004</c:v>
                </c:pt>
                <c:pt idx="193">
                  <c:v>4.8748519968000004</c:v>
                </c:pt>
                <c:pt idx="194">
                  <c:v>5.0912041473</c:v>
                </c:pt>
                <c:pt idx="195">
                  <c:v>5.2491971624999998</c:v>
                </c:pt>
                <c:pt idx="196">
                  <c:v>5.4358973882999999</c:v>
                </c:pt>
                <c:pt idx="197">
                  <c:v>5.4674362186999996</c:v>
                </c:pt>
                <c:pt idx="198">
                  <c:v>5.7282932738000003</c:v>
                </c:pt>
                <c:pt idx="199">
                  <c:v>5.8773689859999996</c:v>
                </c:pt>
                <c:pt idx="200">
                  <c:v>5.5990203048999998</c:v>
                </c:pt>
                <c:pt idx="201">
                  <c:v>5.7132649357999998</c:v>
                </c:pt>
                <c:pt idx="202">
                  <c:v>5.6172147917000004</c:v>
                </c:pt>
                <c:pt idx="203">
                  <c:v>5.8049913482999997</c:v>
                </c:pt>
                <c:pt idx="204">
                  <c:v>5.8811086181999999</c:v>
                </c:pt>
                <c:pt idx="205">
                  <c:v>6.1583203070000003</c:v>
                </c:pt>
                <c:pt idx="206">
                  <c:v>6.3043074332</c:v>
                </c:pt>
                <c:pt idx="207">
                  <c:v>6.5357088506999999</c:v>
                </c:pt>
                <c:pt idx="208">
                  <c:v>6.6590108521999998</c:v>
                </c:pt>
                <c:pt idx="209">
                  <c:v>6.7669117793</c:v>
                </c:pt>
                <c:pt idx="210">
                  <c:v>6.9903862305000004</c:v>
                </c:pt>
                <c:pt idx="211">
                  <c:v>7.2000211699000003</c:v>
                </c:pt>
                <c:pt idx="212">
                  <c:v>7.3902893404999999</c:v>
                </c:pt>
                <c:pt idx="213">
                  <c:v>7.3819293166</c:v>
                </c:pt>
                <c:pt idx="214">
                  <c:v>7.2311990092</c:v>
                </c:pt>
                <c:pt idx="215">
                  <c:v>7.3918538576000001</c:v>
                </c:pt>
                <c:pt idx="216">
                  <c:v>7.8044274915000003</c:v>
                </c:pt>
                <c:pt idx="217">
                  <c:v>8.0340408902</c:v>
                </c:pt>
                <c:pt idx="218">
                  <c:v>7.8016689921999998</c:v>
                </c:pt>
                <c:pt idx="219">
                  <c:v>7.5960651892</c:v>
                </c:pt>
                <c:pt idx="220">
                  <c:v>6.7607257605999997</c:v>
                </c:pt>
                <c:pt idx="221">
                  <c:v>6.7156790110999998</c:v>
                </c:pt>
                <c:pt idx="222">
                  <c:v>6.4860325057999999</c:v>
                </c:pt>
                <c:pt idx="223">
                  <c:v>6.7786868262000004</c:v>
                </c:pt>
                <c:pt idx="224">
                  <c:v>6.8946250123999997</c:v>
                </c:pt>
                <c:pt idx="225">
                  <c:v>6.3729711864</c:v>
                </c:pt>
                <c:pt idx="226">
                  <c:v>6.0737797930999999</c:v>
                </c:pt>
                <c:pt idx="227">
                  <c:v>6.3190453597999996</c:v>
                </c:pt>
                <c:pt idx="228">
                  <c:v>5.6909782946999998</c:v>
                </c:pt>
                <c:pt idx="229">
                  <c:v>4.9577798307999998</c:v>
                </c:pt>
                <c:pt idx="230">
                  <c:v>4.6456741969999999</c:v>
                </c:pt>
                <c:pt idx="231">
                  <c:v>4.6393073246999998</c:v>
                </c:pt>
                <c:pt idx="232">
                  <c:v>4.4147738202999998</c:v>
                </c:pt>
                <c:pt idx="233">
                  <c:v>4.2134657986999997</c:v>
                </c:pt>
                <c:pt idx="234">
                  <c:v>4.5534820336999999</c:v>
                </c:pt>
                <c:pt idx="235">
                  <c:v>4.8132469479999997</c:v>
                </c:pt>
                <c:pt idx="236">
                  <c:v>4.8833825791000001</c:v>
                </c:pt>
                <c:pt idx="237">
                  <c:v>5.0767617716000002</c:v>
                </c:pt>
                <c:pt idx="238">
                  <c:v>5.4493571443000004</c:v>
                </c:pt>
                <c:pt idx="239">
                  <c:v>5.8111207540000001</c:v>
                </c:pt>
                <c:pt idx="240">
                  <c:v>6.1751730466000003</c:v>
                </c:pt>
                <c:pt idx="241">
                  <c:v>6.0472827316000002</c:v>
                </c:pt>
                <c:pt idx="242">
                  <c:v>6.1562403068</c:v>
                </c:pt>
                <c:pt idx="243">
                  <c:v>6.3833293149000001</c:v>
                </c:pt>
                <c:pt idx="244">
                  <c:v>5.9896665344000004</c:v>
                </c:pt>
                <c:pt idx="245">
                  <c:v>6.1122121163000003</c:v>
                </c:pt>
                <c:pt idx="246">
                  <c:v>6.4631367147000001</c:v>
                </c:pt>
                <c:pt idx="247">
                  <c:v>6.3761456167999997</c:v>
                </c:pt>
                <c:pt idx="248">
                  <c:v>5.8953789993000001</c:v>
                </c:pt>
                <c:pt idx="249">
                  <c:v>5.7393453188999999</c:v>
                </c:pt>
                <c:pt idx="250">
                  <c:v>5.9962407988999997</c:v>
                </c:pt>
                <c:pt idx="251">
                  <c:v>5.9314217069000001</c:v>
                </c:pt>
                <c:pt idx="252">
                  <c:v>6.2154019172000003</c:v>
                </c:pt>
                <c:pt idx="253">
                  <c:v>6.3294696521000002</c:v>
                </c:pt>
                <c:pt idx="254">
                  <c:v>6.2681793574000002</c:v>
                </c:pt>
                <c:pt idx="255">
                  <c:v>6.5046904959000003</c:v>
                </c:pt>
                <c:pt idx="256">
                  <c:v>6.5115433532000004</c:v>
                </c:pt>
                <c:pt idx="257">
                  <c:v>6.6633838467000004</c:v>
                </c:pt>
                <c:pt idx="258">
                  <c:v>6.7079020114999999</c:v>
                </c:pt>
                <c:pt idx="259">
                  <c:v>6.6865869377999996</c:v>
                </c:pt>
                <c:pt idx="260">
                  <c:v>6.5516738121999998</c:v>
                </c:pt>
                <c:pt idx="261">
                  <c:v>6.4222408909000004</c:v>
                </c:pt>
                <c:pt idx="262">
                  <c:v>6.1762102993000001</c:v>
                </c:pt>
                <c:pt idx="263">
                  <c:v>6.0540143967000004</c:v>
                </c:pt>
                <c:pt idx="264">
                  <c:v>5.6741006918999997</c:v>
                </c:pt>
                <c:pt idx="265">
                  <c:v>6.0844228482</c:v>
                </c:pt>
                <c:pt idx="266">
                  <c:v>5.8751973762</c:v>
                </c:pt>
                <c:pt idx="267">
                  <c:v>5.7906561090000004</c:v>
                </c:pt>
                <c:pt idx="268">
                  <c:v>6.0878257504000004</c:v>
                </c:pt>
                <c:pt idx="269">
                  <c:v>6.2117435160000003</c:v>
                </c:pt>
                <c:pt idx="270">
                  <c:v>6.2873645423999998</c:v>
                </c:pt>
                <c:pt idx="271">
                  <c:v>6.3692980304000004</c:v>
                </c:pt>
                <c:pt idx="272">
                  <c:v>5.9401744544000001</c:v>
                </c:pt>
                <c:pt idx="273">
                  <c:v>5.9719875363000003</c:v>
                </c:pt>
                <c:pt idx="274">
                  <c:v>6.2227715870000004</c:v>
                </c:pt>
                <c:pt idx="275">
                  <c:v>6.3557445232000003</c:v>
                </c:pt>
                <c:pt idx="276">
                  <c:v>6.4943888124000004</c:v>
                </c:pt>
                <c:pt idx="277">
                  <c:v>6.6839188739999997</c:v>
                </c:pt>
                <c:pt idx="278">
                  <c:v>6.7101054161000002</c:v>
                </c:pt>
                <c:pt idx="279">
                  <c:v>6.9337600356999998</c:v>
                </c:pt>
                <c:pt idx="280">
                  <c:v>7.2790440758999999</c:v>
                </c:pt>
                <c:pt idx="281">
                  <c:v>7.6642189055000003</c:v>
                </c:pt>
                <c:pt idx="282">
                  <c:v>7.4914809441000001</c:v>
                </c:pt>
                <c:pt idx="283">
                  <c:v>7.8133457688999997</c:v>
                </c:pt>
                <c:pt idx="284">
                  <c:v>7.4588054715999998</c:v>
                </c:pt>
                <c:pt idx="285">
                  <c:v>7.2795822504999999</c:v>
                </c:pt>
                <c:pt idx="286">
                  <c:v>7.6651820266000001</c:v>
                </c:pt>
                <c:pt idx="287">
                  <c:v>7.8578050983000001</c:v>
                </c:pt>
                <c:pt idx="288">
                  <c:v>8.0276963639000005</c:v>
                </c:pt>
                <c:pt idx="289">
                  <c:v>8.3435574903000003</c:v>
                </c:pt>
                <c:pt idx="290">
                  <c:v>8.2302880771000009</c:v>
                </c:pt>
                <c:pt idx="291">
                  <c:v>8.2980629917000002</c:v>
                </c:pt>
                <c:pt idx="292">
                  <c:v>8.0494929986999999</c:v>
                </c:pt>
                <c:pt idx="293">
                  <c:v>8.4452371311000007</c:v>
                </c:pt>
                <c:pt idx="294">
                  <c:v>8.4629261767999999</c:v>
                </c:pt>
                <c:pt idx="295">
                  <c:v>8.6054052972000008</c:v>
                </c:pt>
                <c:pt idx="296">
                  <c:v>8.6609272723000004</c:v>
                </c:pt>
                <c:pt idx="297">
                  <c:v>8.5356166582000004</c:v>
                </c:pt>
                <c:pt idx="298">
                  <c:v>8.9122403126999998</c:v>
                </c:pt>
                <c:pt idx="299">
                  <c:v>8.9694878209999995</c:v>
                </c:pt>
                <c:pt idx="300">
                  <c:v>8.4880598958999993</c:v>
                </c:pt>
                <c:pt idx="301">
                  <c:v>8.8501132440999992</c:v>
                </c:pt>
                <c:pt idx="302">
                  <c:v>8.5631662746000003</c:v>
                </c:pt>
                <c:pt idx="303">
                  <c:v>8.7378764876999995</c:v>
                </c:pt>
                <c:pt idx="304">
                  <c:v>9.0195497942999996</c:v>
                </c:pt>
                <c:pt idx="305">
                  <c:v>9.6439036344000009</c:v>
                </c:pt>
                <c:pt idx="306">
                  <c:v>9.6389141188000007</c:v>
                </c:pt>
                <c:pt idx="307">
                  <c:v>9.4801135156999994</c:v>
                </c:pt>
                <c:pt idx="308">
                  <c:v>9.5207557805</c:v>
                </c:pt>
                <c:pt idx="309">
                  <c:v>9.0147023607999994</c:v>
                </c:pt>
                <c:pt idx="310">
                  <c:v>9.4035453116000003</c:v>
                </c:pt>
                <c:pt idx="311">
                  <c:v>8.6796842832000003</c:v>
                </c:pt>
                <c:pt idx="312">
                  <c:v>8.4316300962999993</c:v>
                </c:pt>
                <c:pt idx="313">
                  <c:v>8.8043474665999994</c:v>
                </c:pt>
                <c:pt idx="314">
                  <c:v>8.7443319216000006</c:v>
                </c:pt>
                <c:pt idx="315">
                  <c:v>8.9828834830000002</c:v>
                </c:pt>
                <c:pt idx="316">
                  <c:v>8.4933399320999996</c:v>
                </c:pt>
                <c:pt idx="317">
                  <c:v>8.3468556023999998</c:v>
                </c:pt>
                <c:pt idx="318">
                  <c:v>8.7455137842999999</c:v>
                </c:pt>
                <c:pt idx="319">
                  <c:v>9.0375935449</c:v>
                </c:pt>
                <c:pt idx="320">
                  <c:v>9.3210410192000008</c:v>
                </c:pt>
                <c:pt idx="321">
                  <c:v>9.0934001618</c:v>
                </c:pt>
                <c:pt idx="322">
                  <c:v>9.6716698526999991</c:v>
                </c:pt>
                <c:pt idx="323">
                  <c:v>9.5210957894000003</c:v>
                </c:pt>
                <c:pt idx="324">
                  <c:v>9.5700674265999996</c:v>
                </c:pt>
                <c:pt idx="325">
                  <c:v>9.3619382318</c:v>
                </c:pt>
                <c:pt idx="326">
                  <c:v>9.6245361344999996</c:v>
                </c:pt>
                <c:pt idx="327">
                  <c:v>10.0422827463</c:v>
                </c:pt>
                <c:pt idx="328">
                  <c:v>9.9644878048999992</c:v>
                </c:pt>
                <c:pt idx="329">
                  <c:v>10.182025510600001</c:v>
                </c:pt>
                <c:pt idx="330">
                  <c:v>10.515512728799999</c:v>
                </c:pt>
                <c:pt idx="331">
                  <c:v>10.6188559417</c:v>
                </c:pt>
                <c:pt idx="332">
                  <c:v>10.327564737599999</c:v>
                </c:pt>
                <c:pt idx="333">
                  <c:v>10.3503397753</c:v>
                </c:pt>
                <c:pt idx="334">
                  <c:v>10.3517950786</c:v>
                </c:pt>
                <c:pt idx="335">
                  <c:v>10.429367709499999</c:v>
                </c:pt>
                <c:pt idx="336">
                  <c:v>10.4330440553</c:v>
                </c:pt>
                <c:pt idx="337">
                  <c:v>10.851967804199999</c:v>
                </c:pt>
                <c:pt idx="338">
                  <c:v>11.0357414123</c:v>
                </c:pt>
                <c:pt idx="339">
                  <c:v>11.240876865800001</c:v>
                </c:pt>
                <c:pt idx="340">
                  <c:v>11.196913440099999</c:v>
                </c:pt>
                <c:pt idx="341">
                  <c:v>11.2347734056</c:v>
                </c:pt>
                <c:pt idx="342">
                  <c:v>10.8162136682</c:v>
                </c:pt>
                <c:pt idx="343">
                  <c:v>11.2249001266</c:v>
                </c:pt>
                <c:pt idx="344">
                  <c:v>11.358854428800001</c:v>
                </c:pt>
                <c:pt idx="345">
                  <c:v>11.720931779400001</c:v>
                </c:pt>
                <c:pt idx="346">
                  <c:v>11.8739831182</c:v>
                </c:pt>
                <c:pt idx="347">
                  <c:v>12.040606778800001</c:v>
                </c:pt>
                <c:pt idx="348">
                  <c:v>11.896887056000001</c:v>
                </c:pt>
                <c:pt idx="349">
                  <c:v>11.164508440600001</c:v>
                </c:pt>
                <c:pt idx="350">
                  <c:v>10.921544576900001</c:v>
                </c:pt>
                <c:pt idx="351">
                  <c:v>10.8967944926</c:v>
                </c:pt>
                <c:pt idx="352">
                  <c:v>11.3182579978</c:v>
                </c:pt>
                <c:pt idx="353">
                  <c:v>11.9983052753</c:v>
                </c:pt>
                <c:pt idx="354">
                  <c:v>12.0862686343</c:v>
                </c:pt>
                <c:pt idx="355">
                  <c:v>12.383784716099999</c:v>
                </c:pt>
                <c:pt idx="356">
                  <c:v>12.5999685053</c:v>
                </c:pt>
                <c:pt idx="357">
                  <c:v>13.059089869699999</c:v>
                </c:pt>
                <c:pt idx="358">
                  <c:v>13.446890804200001</c:v>
                </c:pt>
                <c:pt idx="359">
                  <c:v>13.141404079400001</c:v>
                </c:pt>
                <c:pt idx="360">
                  <c:v>13.3921268042</c:v>
                </c:pt>
                <c:pt idx="361">
                  <c:v>13.341365613500001</c:v>
                </c:pt>
                <c:pt idx="362">
                  <c:v>13.7657882714</c:v>
                </c:pt>
                <c:pt idx="363">
                  <c:v>13.4870590378</c:v>
                </c:pt>
                <c:pt idx="364">
                  <c:v>14.1462422245</c:v>
                </c:pt>
                <c:pt idx="365">
                  <c:v>13.047876304800001</c:v>
                </c:pt>
                <c:pt idx="366">
                  <c:v>10.330114888000001</c:v>
                </c:pt>
                <c:pt idx="367">
                  <c:v>11.262131116200001</c:v>
                </c:pt>
                <c:pt idx="368">
                  <c:v>11.7782656994</c:v>
                </c:pt>
                <c:pt idx="369">
                  <c:v>12.0648121776</c:v>
                </c:pt>
                <c:pt idx="370">
                  <c:v>12.137506650000001</c:v>
                </c:pt>
                <c:pt idx="371">
                  <c:v>12.507615277299999</c:v>
                </c:pt>
                <c:pt idx="372">
                  <c:v>12.0579942212</c:v>
                </c:pt>
                <c:pt idx="373">
                  <c:v>12.2855939796</c:v>
                </c:pt>
                <c:pt idx="374">
                  <c:v>13.5421802365</c:v>
                </c:pt>
                <c:pt idx="375">
                  <c:v>13.720889353900001</c:v>
                </c:pt>
                <c:pt idx="376">
                  <c:v>13.766405365100001</c:v>
                </c:pt>
                <c:pt idx="377">
                  <c:v>13.9696052602</c:v>
                </c:pt>
                <c:pt idx="378">
                  <c:v>14.290396426099999</c:v>
                </c:pt>
                <c:pt idx="379">
                  <c:v>14.8187696093</c:v>
                </c:pt>
                <c:pt idx="380">
                  <c:v>15.160809308199999</c:v>
                </c:pt>
                <c:pt idx="381">
                  <c:v>15.5024825246</c:v>
                </c:pt>
                <c:pt idx="382">
                  <c:v>15.6739131403</c:v>
                </c:pt>
                <c:pt idx="383">
                  <c:v>16.082839526299999</c:v>
                </c:pt>
                <c:pt idx="384">
                  <c:v>15.779362792100001</c:v>
                </c:pt>
                <c:pt idx="385">
                  <c:v>15.7950767273</c:v>
                </c:pt>
                <c:pt idx="386">
                  <c:v>15.7111118306</c:v>
                </c:pt>
                <c:pt idx="387">
                  <c:v>16.127563486300001</c:v>
                </c:pt>
                <c:pt idx="388">
                  <c:v>15.086636459899999</c:v>
                </c:pt>
                <c:pt idx="389">
                  <c:v>15.4014786917</c:v>
                </c:pt>
                <c:pt idx="390">
                  <c:v>16.463763635500001</c:v>
                </c:pt>
                <c:pt idx="391">
                  <c:v>16.326058599300001</c:v>
                </c:pt>
                <c:pt idx="392">
                  <c:v>15.8755261637</c:v>
                </c:pt>
                <c:pt idx="393">
                  <c:v>14.452067942099999</c:v>
                </c:pt>
                <c:pt idx="394">
                  <c:v>15.3126165069</c:v>
                </c:pt>
                <c:pt idx="395">
                  <c:v>15.4929460834</c:v>
                </c:pt>
                <c:pt idx="396">
                  <c:v>14.5177112995</c:v>
                </c:pt>
                <c:pt idx="397">
                  <c:v>15.3834930264</c:v>
                </c:pt>
                <c:pt idx="398">
                  <c:v>16.3819846363</c:v>
                </c:pt>
                <c:pt idx="399">
                  <c:v>15.842530207099999</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058C-4672-9F65-C8619159B797}"/>
            </c:ext>
          </c:extLst>
        </c:ser>
        <c:ser>
          <c:idx val="1"/>
          <c:order val="1"/>
          <c:tx>
            <c:strRef>
              <c:f>Sheet1!$C$1</c:f>
              <c:strCache>
                <c:ptCount val="1"/>
                <c:pt idx="0">
                  <c:v>Bloomberg AusBond Composite 0+ Yr Index</c:v>
                </c:pt>
              </c:strCache>
            </c:strRef>
          </c:tx>
          <c:spPr>
            <a:ln>
              <a:solidFill>
                <a:schemeClr val="accent2">
                  <a:lumMod val="60000"/>
                  <a:lumOff val="40000"/>
                </a:schemeClr>
              </a:solidFill>
            </a:ln>
          </c:spPr>
          <c:marker>
            <c:symbol val="none"/>
          </c:marker>
          <c:cat>
            <c:numRef>
              <c:f>Sheet1!$A$2:$A$401</c:f>
              <c:numCache>
                <c:formatCode>m/d/yyyy</c:formatCode>
                <c:ptCount val="400"/>
                <c:pt idx="0">
                  <c:v>32781</c:v>
                </c:pt>
                <c:pt idx="1">
                  <c:v>32812</c:v>
                </c:pt>
                <c:pt idx="2">
                  <c:v>32842</c:v>
                </c:pt>
                <c:pt idx="3">
                  <c:v>32873</c:v>
                </c:pt>
                <c:pt idx="4">
                  <c:v>32904</c:v>
                </c:pt>
                <c:pt idx="5">
                  <c:v>32932</c:v>
                </c:pt>
                <c:pt idx="6">
                  <c:v>32963</c:v>
                </c:pt>
                <c:pt idx="7">
                  <c:v>32993</c:v>
                </c:pt>
                <c:pt idx="8">
                  <c:v>33024</c:v>
                </c:pt>
                <c:pt idx="9">
                  <c:v>33054</c:v>
                </c:pt>
                <c:pt idx="10">
                  <c:v>33085</c:v>
                </c:pt>
                <c:pt idx="11">
                  <c:v>33116</c:v>
                </c:pt>
                <c:pt idx="12">
                  <c:v>33146</c:v>
                </c:pt>
                <c:pt idx="13">
                  <c:v>33177</c:v>
                </c:pt>
                <c:pt idx="14">
                  <c:v>33207</c:v>
                </c:pt>
                <c:pt idx="15">
                  <c:v>33238</c:v>
                </c:pt>
                <c:pt idx="16">
                  <c:v>33269</c:v>
                </c:pt>
                <c:pt idx="17">
                  <c:v>33297</c:v>
                </c:pt>
                <c:pt idx="18">
                  <c:v>33328</c:v>
                </c:pt>
                <c:pt idx="19">
                  <c:v>33358</c:v>
                </c:pt>
                <c:pt idx="20">
                  <c:v>33389</c:v>
                </c:pt>
                <c:pt idx="21">
                  <c:v>33419</c:v>
                </c:pt>
                <c:pt idx="22">
                  <c:v>33450</c:v>
                </c:pt>
                <c:pt idx="23">
                  <c:v>33481</c:v>
                </c:pt>
                <c:pt idx="24">
                  <c:v>33511</c:v>
                </c:pt>
                <c:pt idx="25">
                  <c:v>33542</c:v>
                </c:pt>
                <c:pt idx="26">
                  <c:v>33572</c:v>
                </c:pt>
                <c:pt idx="27">
                  <c:v>33603</c:v>
                </c:pt>
                <c:pt idx="28">
                  <c:v>33634</c:v>
                </c:pt>
                <c:pt idx="29">
                  <c:v>33663</c:v>
                </c:pt>
                <c:pt idx="30">
                  <c:v>33694</c:v>
                </c:pt>
                <c:pt idx="31">
                  <c:v>33724</c:v>
                </c:pt>
                <c:pt idx="32">
                  <c:v>33755</c:v>
                </c:pt>
                <c:pt idx="33">
                  <c:v>33785</c:v>
                </c:pt>
                <c:pt idx="34">
                  <c:v>33816</c:v>
                </c:pt>
                <c:pt idx="35">
                  <c:v>33847</c:v>
                </c:pt>
                <c:pt idx="36">
                  <c:v>33877</c:v>
                </c:pt>
                <c:pt idx="37">
                  <c:v>33908</c:v>
                </c:pt>
                <c:pt idx="38">
                  <c:v>33938</c:v>
                </c:pt>
                <c:pt idx="39">
                  <c:v>33969</c:v>
                </c:pt>
                <c:pt idx="40">
                  <c:v>34000</c:v>
                </c:pt>
                <c:pt idx="41">
                  <c:v>34028</c:v>
                </c:pt>
                <c:pt idx="42">
                  <c:v>34059</c:v>
                </c:pt>
                <c:pt idx="43">
                  <c:v>34089</c:v>
                </c:pt>
                <c:pt idx="44">
                  <c:v>34120</c:v>
                </c:pt>
                <c:pt idx="45">
                  <c:v>34150</c:v>
                </c:pt>
                <c:pt idx="46">
                  <c:v>34181</c:v>
                </c:pt>
                <c:pt idx="47">
                  <c:v>34212</c:v>
                </c:pt>
                <c:pt idx="48">
                  <c:v>34242</c:v>
                </c:pt>
                <c:pt idx="49">
                  <c:v>34273</c:v>
                </c:pt>
                <c:pt idx="50">
                  <c:v>34303</c:v>
                </c:pt>
                <c:pt idx="51">
                  <c:v>34334</c:v>
                </c:pt>
                <c:pt idx="52">
                  <c:v>34365</c:v>
                </c:pt>
                <c:pt idx="53">
                  <c:v>34393</c:v>
                </c:pt>
                <c:pt idx="54">
                  <c:v>34424</c:v>
                </c:pt>
                <c:pt idx="55">
                  <c:v>34454</c:v>
                </c:pt>
                <c:pt idx="56">
                  <c:v>34485</c:v>
                </c:pt>
                <c:pt idx="57">
                  <c:v>34515</c:v>
                </c:pt>
                <c:pt idx="58">
                  <c:v>34546</c:v>
                </c:pt>
                <c:pt idx="59">
                  <c:v>34577</c:v>
                </c:pt>
                <c:pt idx="60">
                  <c:v>34607</c:v>
                </c:pt>
                <c:pt idx="61">
                  <c:v>34638</c:v>
                </c:pt>
                <c:pt idx="62">
                  <c:v>34668</c:v>
                </c:pt>
                <c:pt idx="63">
                  <c:v>34699</c:v>
                </c:pt>
                <c:pt idx="64">
                  <c:v>34730</c:v>
                </c:pt>
                <c:pt idx="65">
                  <c:v>34758</c:v>
                </c:pt>
                <c:pt idx="66">
                  <c:v>34789</c:v>
                </c:pt>
                <c:pt idx="67">
                  <c:v>34819</c:v>
                </c:pt>
                <c:pt idx="68">
                  <c:v>34850</c:v>
                </c:pt>
                <c:pt idx="69">
                  <c:v>34880</c:v>
                </c:pt>
                <c:pt idx="70">
                  <c:v>34911</c:v>
                </c:pt>
                <c:pt idx="71">
                  <c:v>34942</c:v>
                </c:pt>
                <c:pt idx="72">
                  <c:v>34972</c:v>
                </c:pt>
                <c:pt idx="73">
                  <c:v>35003</c:v>
                </c:pt>
                <c:pt idx="74">
                  <c:v>35033</c:v>
                </c:pt>
                <c:pt idx="75">
                  <c:v>35064</c:v>
                </c:pt>
                <c:pt idx="76">
                  <c:v>35095</c:v>
                </c:pt>
                <c:pt idx="77">
                  <c:v>35124</c:v>
                </c:pt>
                <c:pt idx="78">
                  <c:v>35155</c:v>
                </c:pt>
                <c:pt idx="79">
                  <c:v>35185</c:v>
                </c:pt>
                <c:pt idx="80">
                  <c:v>35216</c:v>
                </c:pt>
                <c:pt idx="81">
                  <c:v>35246</c:v>
                </c:pt>
                <c:pt idx="82">
                  <c:v>35277</c:v>
                </c:pt>
                <c:pt idx="83">
                  <c:v>35308</c:v>
                </c:pt>
                <c:pt idx="84">
                  <c:v>35338</c:v>
                </c:pt>
                <c:pt idx="85">
                  <c:v>35369</c:v>
                </c:pt>
                <c:pt idx="86">
                  <c:v>35399</c:v>
                </c:pt>
                <c:pt idx="87">
                  <c:v>35430</c:v>
                </c:pt>
                <c:pt idx="88">
                  <c:v>35461</c:v>
                </c:pt>
                <c:pt idx="89">
                  <c:v>35489</c:v>
                </c:pt>
                <c:pt idx="90">
                  <c:v>35520</c:v>
                </c:pt>
                <c:pt idx="91">
                  <c:v>35550</c:v>
                </c:pt>
                <c:pt idx="92">
                  <c:v>35581</c:v>
                </c:pt>
                <c:pt idx="93">
                  <c:v>35611</c:v>
                </c:pt>
                <c:pt idx="94">
                  <c:v>35642</c:v>
                </c:pt>
                <c:pt idx="95">
                  <c:v>35673</c:v>
                </c:pt>
                <c:pt idx="96">
                  <c:v>35703</c:v>
                </c:pt>
                <c:pt idx="97">
                  <c:v>35734</c:v>
                </c:pt>
                <c:pt idx="98">
                  <c:v>35764</c:v>
                </c:pt>
                <c:pt idx="99">
                  <c:v>35795</c:v>
                </c:pt>
                <c:pt idx="100">
                  <c:v>35826</c:v>
                </c:pt>
                <c:pt idx="101">
                  <c:v>35854</c:v>
                </c:pt>
                <c:pt idx="102">
                  <c:v>35885</c:v>
                </c:pt>
                <c:pt idx="103">
                  <c:v>35915</c:v>
                </c:pt>
                <c:pt idx="104">
                  <c:v>35946</c:v>
                </c:pt>
                <c:pt idx="105">
                  <c:v>35976</c:v>
                </c:pt>
                <c:pt idx="106">
                  <c:v>36007</c:v>
                </c:pt>
                <c:pt idx="107">
                  <c:v>36038</c:v>
                </c:pt>
                <c:pt idx="108">
                  <c:v>36068</c:v>
                </c:pt>
                <c:pt idx="109">
                  <c:v>36099</c:v>
                </c:pt>
                <c:pt idx="110">
                  <c:v>36129</c:v>
                </c:pt>
                <c:pt idx="111">
                  <c:v>36160</c:v>
                </c:pt>
                <c:pt idx="112">
                  <c:v>36191</c:v>
                </c:pt>
                <c:pt idx="113">
                  <c:v>36219</c:v>
                </c:pt>
                <c:pt idx="114">
                  <c:v>36250</c:v>
                </c:pt>
                <c:pt idx="115">
                  <c:v>36280</c:v>
                </c:pt>
                <c:pt idx="116">
                  <c:v>36311</c:v>
                </c:pt>
                <c:pt idx="117">
                  <c:v>36341</c:v>
                </c:pt>
                <c:pt idx="118">
                  <c:v>36372</c:v>
                </c:pt>
                <c:pt idx="119">
                  <c:v>36403</c:v>
                </c:pt>
                <c:pt idx="120">
                  <c:v>36433</c:v>
                </c:pt>
                <c:pt idx="121">
                  <c:v>36464</c:v>
                </c:pt>
                <c:pt idx="122">
                  <c:v>36494</c:v>
                </c:pt>
                <c:pt idx="123">
                  <c:v>36525</c:v>
                </c:pt>
                <c:pt idx="124">
                  <c:v>36556</c:v>
                </c:pt>
                <c:pt idx="125">
                  <c:v>36585</c:v>
                </c:pt>
                <c:pt idx="126">
                  <c:v>36616</c:v>
                </c:pt>
                <c:pt idx="127">
                  <c:v>36646</c:v>
                </c:pt>
                <c:pt idx="128">
                  <c:v>36677</c:v>
                </c:pt>
                <c:pt idx="129">
                  <c:v>36707</c:v>
                </c:pt>
                <c:pt idx="130">
                  <c:v>36738</c:v>
                </c:pt>
                <c:pt idx="131">
                  <c:v>36769</c:v>
                </c:pt>
                <c:pt idx="132">
                  <c:v>36799</c:v>
                </c:pt>
                <c:pt idx="133">
                  <c:v>36830</c:v>
                </c:pt>
                <c:pt idx="134">
                  <c:v>36860</c:v>
                </c:pt>
                <c:pt idx="135">
                  <c:v>36891</c:v>
                </c:pt>
                <c:pt idx="136">
                  <c:v>36922</c:v>
                </c:pt>
                <c:pt idx="137">
                  <c:v>36950</c:v>
                </c:pt>
                <c:pt idx="138">
                  <c:v>36981</c:v>
                </c:pt>
                <c:pt idx="139">
                  <c:v>37011</c:v>
                </c:pt>
                <c:pt idx="140">
                  <c:v>37042</c:v>
                </c:pt>
                <c:pt idx="141">
                  <c:v>37072</c:v>
                </c:pt>
                <c:pt idx="142">
                  <c:v>37103</c:v>
                </c:pt>
                <c:pt idx="143">
                  <c:v>37134</c:v>
                </c:pt>
                <c:pt idx="144">
                  <c:v>37164</c:v>
                </c:pt>
                <c:pt idx="145">
                  <c:v>37195</c:v>
                </c:pt>
                <c:pt idx="146">
                  <c:v>37225</c:v>
                </c:pt>
                <c:pt idx="147">
                  <c:v>37256</c:v>
                </c:pt>
                <c:pt idx="148">
                  <c:v>37287</c:v>
                </c:pt>
                <c:pt idx="149">
                  <c:v>37315</c:v>
                </c:pt>
                <c:pt idx="150">
                  <c:v>37346</c:v>
                </c:pt>
                <c:pt idx="151">
                  <c:v>37376</c:v>
                </c:pt>
                <c:pt idx="152">
                  <c:v>37407</c:v>
                </c:pt>
                <c:pt idx="153">
                  <c:v>37437</c:v>
                </c:pt>
                <c:pt idx="154">
                  <c:v>37468</c:v>
                </c:pt>
                <c:pt idx="155">
                  <c:v>37499</c:v>
                </c:pt>
                <c:pt idx="156">
                  <c:v>37529</c:v>
                </c:pt>
                <c:pt idx="157">
                  <c:v>37560</c:v>
                </c:pt>
                <c:pt idx="158">
                  <c:v>37590</c:v>
                </c:pt>
                <c:pt idx="159">
                  <c:v>37621</c:v>
                </c:pt>
                <c:pt idx="160">
                  <c:v>37652</c:v>
                </c:pt>
                <c:pt idx="161">
                  <c:v>37680</c:v>
                </c:pt>
                <c:pt idx="162">
                  <c:v>37711</c:v>
                </c:pt>
                <c:pt idx="163">
                  <c:v>37741</c:v>
                </c:pt>
                <c:pt idx="164">
                  <c:v>37772</c:v>
                </c:pt>
                <c:pt idx="165">
                  <c:v>37802</c:v>
                </c:pt>
                <c:pt idx="166">
                  <c:v>37833</c:v>
                </c:pt>
                <c:pt idx="167">
                  <c:v>37864</c:v>
                </c:pt>
                <c:pt idx="168">
                  <c:v>37894</c:v>
                </c:pt>
                <c:pt idx="169">
                  <c:v>37925</c:v>
                </c:pt>
                <c:pt idx="170">
                  <c:v>37955</c:v>
                </c:pt>
                <c:pt idx="171">
                  <c:v>37986</c:v>
                </c:pt>
                <c:pt idx="172">
                  <c:v>38017</c:v>
                </c:pt>
                <c:pt idx="173">
                  <c:v>38046</c:v>
                </c:pt>
                <c:pt idx="174">
                  <c:v>38077</c:v>
                </c:pt>
                <c:pt idx="175">
                  <c:v>38107</c:v>
                </c:pt>
                <c:pt idx="176">
                  <c:v>38138</c:v>
                </c:pt>
                <c:pt idx="177">
                  <c:v>38168</c:v>
                </c:pt>
                <c:pt idx="178">
                  <c:v>38199</c:v>
                </c:pt>
                <c:pt idx="179">
                  <c:v>38230</c:v>
                </c:pt>
                <c:pt idx="180">
                  <c:v>38260</c:v>
                </c:pt>
                <c:pt idx="181">
                  <c:v>38291</c:v>
                </c:pt>
                <c:pt idx="182">
                  <c:v>38321</c:v>
                </c:pt>
                <c:pt idx="183">
                  <c:v>38352</c:v>
                </c:pt>
                <c:pt idx="184">
                  <c:v>38383</c:v>
                </c:pt>
                <c:pt idx="185">
                  <c:v>38411</c:v>
                </c:pt>
                <c:pt idx="186">
                  <c:v>38442</c:v>
                </c:pt>
                <c:pt idx="187">
                  <c:v>38472</c:v>
                </c:pt>
                <c:pt idx="188">
                  <c:v>38503</c:v>
                </c:pt>
                <c:pt idx="189">
                  <c:v>38533</c:v>
                </c:pt>
                <c:pt idx="190">
                  <c:v>38564</c:v>
                </c:pt>
                <c:pt idx="191">
                  <c:v>38595</c:v>
                </c:pt>
                <c:pt idx="192">
                  <c:v>38625</c:v>
                </c:pt>
                <c:pt idx="193">
                  <c:v>38656</c:v>
                </c:pt>
                <c:pt idx="194">
                  <c:v>38686</c:v>
                </c:pt>
                <c:pt idx="195">
                  <c:v>38717</c:v>
                </c:pt>
                <c:pt idx="196">
                  <c:v>38748</c:v>
                </c:pt>
                <c:pt idx="197">
                  <c:v>38776</c:v>
                </c:pt>
                <c:pt idx="198">
                  <c:v>38807</c:v>
                </c:pt>
                <c:pt idx="199">
                  <c:v>38837</c:v>
                </c:pt>
                <c:pt idx="200">
                  <c:v>38868</c:v>
                </c:pt>
                <c:pt idx="201">
                  <c:v>38898</c:v>
                </c:pt>
                <c:pt idx="202">
                  <c:v>38929</c:v>
                </c:pt>
                <c:pt idx="203">
                  <c:v>38960</c:v>
                </c:pt>
                <c:pt idx="204">
                  <c:v>38990</c:v>
                </c:pt>
                <c:pt idx="205">
                  <c:v>39021</c:v>
                </c:pt>
                <c:pt idx="206">
                  <c:v>39051</c:v>
                </c:pt>
                <c:pt idx="207">
                  <c:v>39082</c:v>
                </c:pt>
                <c:pt idx="208">
                  <c:v>39113</c:v>
                </c:pt>
                <c:pt idx="209">
                  <c:v>39141</c:v>
                </c:pt>
                <c:pt idx="210">
                  <c:v>39172</c:v>
                </c:pt>
                <c:pt idx="211">
                  <c:v>39202</c:v>
                </c:pt>
                <c:pt idx="212">
                  <c:v>39233</c:v>
                </c:pt>
                <c:pt idx="213">
                  <c:v>39263</c:v>
                </c:pt>
                <c:pt idx="214">
                  <c:v>39294</c:v>
                </c:pt>
                <c:pt idx="215">
                  <c:v>39325</c:v>
                </c:pt>
                <c:pt idx="216">
                  <c:v>39355</c:v>
                </c:pt>
                <c:pt idx="217">
                  <c:v>39386</c:v>
                </c:pt>
                <c:pt idx="218">
                  <c:v>39416</c:v>
                </c:pt>
                <c:pt idx="219">
                  <c:v>39447</c:v>
                </c:pt>
                <c:pt idx="220">
                  <c:v>39478</c:v>
                </c:pt>
                <c:pt idx="221">
                  <c:v>39507</c:v>
                </c:pt>
                <c:pt idx="222">
                  <c:v>39538</c:v>
                </c:pt>
                <c:pt idx="223">
                  <c:v>39568</c:v>
                </c:pt>
                <c:pt idx="224">
                  <c:v>39599</c:v>
                </c:pt>
                <c:pt idx="225">
                  <c:v>39629</c:v>
                </c:pt>
                <c:pt idx="226">
                  <c:v>39660</c:v>
                </c:pt>
                <c:pt idx="227">
                  <c:v>39691</c:v>
                </c:pt>
                <c:pt idx="228">
                  <c:v>39721</c:v>
                </c:pt>
                <c:pt idx="229">
                  <c:v>39752</c:v>
                </c:pt>
                <c:pt idx="230">
                  <c:v>39782</c:v>
                </c:pt>
                <c:pt idx="231">
                  <c:v>39813</c:v>
                </c:pt>
                <c:pt idx="232">
                  <c:v>39844</c:v>
                </c:pt>
                <c:pt idx="233">
                  <c:v>39872</c:v>
                </c:pt>
                <c:pt idx="234">
                  <c:v>39903</c:v>
                </c:pt>
                <c:pt idx="235">
                  <c:v>39933</c:v>
                </c:pt>
                <c:pt idx="236">
                  <c:v>39964</c:v>
                </c:pt>
                <c:pt idx="237">
                  <c:v>39994</c:v>
                </c:pt>
                <c:pt idx="238">
                  <c:v>40025</c:v>
                </c:pt>
                <c:pt idx="239">
                  <c:v>40056</c:v>
                </c:pt>
                <c:pt idx="240">
                  <c:v>40086</c:v>
                </c:pt>
                <c:pt idx="241">
                  <c:v>40117</c:v>
                </c:pt>
                <c:pt idx="242">
                  <c:v>40147</c:v>
                </c:pt>
                <c:pt idx="243">
                  <c:v>40178</c:v>
                </c:pt>
                <c:pt idx="244">
                  <c:v>40209</c:v>
                </c:pt>
                <c:pt idx="245">
                  <c:v>40237</c:v>
                </c:pt>
                <c:pt idx="246">
                  <c:v>40268</c:v>
                </c:pt>
                <c:pt idx="247">
                  <c:v>40298</c:v>
                </c:pt>
                <c:pt idx="248">
                  <c:v>40329</c:v>
                </c:pt>
                <c:pt idx="249">
                  <c:v>40359</c:v>
                </c:pt>
                <c:pt idx="250">
                  <c:v>40390</c:v>
                </c:pt>
                <c:pt idx="251">
                  <c:v>40421</c:v>
                </c:pt>
                <c:pt idx="252">
                  <c:v>40451</c:v>
                </c:pt>
                <c:pt idx="253">
                  <c:v>40482</c:v>
                </c:pt>
                <c:pt idx="254">
                  <c:v>40512</c:v>
                </c:pt>
                <c:pt idx="255">
                  <c:v>40543</c:v>
                </c:pt>
                <c:pt idx="256">
                  <c:v>40574</c:v>
                </c:pt>
                <c:pt idx="257">
                  <c:v>40602</c:v>
                </c:pt>
                <c:pt idx="258">
                  <c:v>40633</c:v>
                </c:pt>
                <c:pt idx="259">
                  <c:v>40663</c:v>
                </c:pt>
                <c:pt idx="260">
                  <c:v>40694</c:v>
                </c:pt>
                <c:pt idx="261">
                  <c:v>40724</c:v>
                </c:pt>
                <c:pt idx="262">
                  <c:v>40755</c:v>
                </c:pt>
                <c:pt idx="263">
                  <c:v>40786</c:v>
                </c:pt>
                <c:pt idx="264">
                  <c:v>40816</c:v>
                </c:pt>
                <c:pt idx="265">
                  <c:v>40847</c:v>
                </c:pt>
                <c:pt idx="266">
                  <c:v>40877</c:v>
                </c:pt>
                <c:pt idx="267">
                  <c:v>40908</c:v>
                </c:pt>
                <c:pt idx="268">
                  <c:v>40939</c:v>
                </c:pt>
                <c:pt idx="269">
                  <c:v>40968</c:v>
                </c:pt>
                <c:pt idx="270">
                  <c:v>40999</c:v>
                </c:pt>
                <c:pt idx="271">
                  <c:v>41029</c:v>
                </c:pt>
                <c:pt idx="272">
                  <c:v>41060</c:v>
                </c:pt>
                <c:pt idx="273">
                  <c:v>41090</c:v>
                </c:pt>
                <c:pt idx="274">
                  <c:v>41121</c:v>
                </c:pt>
                <c:pt idx="275">
                  <c:v>41152</c:v>
                </c:pt>
                <c:pt idx="276">
                  <c:v>41182</c:v>
                </c:pt>
                <c:pt idx="277">
                  <c:v>41213</c:v>
                </c:pt>
                <c:pt idx="278">
                  <c:v>41243</c:v>
                </c:pt>
                <c:pt idx="279">
                  <c:v>41274</c:v>
                </c:pt>
                <c:pt idx="280">
                  <c:v>41305</c:v>
                </c:pt>
                <c:pt idx="281">
                  <c:v>41333</c:v>
                </c:pt>
                <c:pt idx="282">
                  <c:v>41364</c:v>
                </c:pt>
                <c:pt idx="283">
                  <c:v>41394</c:v>
                </c:pt>
                <c:pt idx="284">
                  <c:v>41425</c:v>
                </c:pt>
                <c:pt idx="285">
                  <c:v>41455</c:v>
                </c:pt>
                <c:pt idx="286">
                  <c:v>41486</c:v>
                </c:pt>
                <c:pt idx="287">
                  <c:v>41517</c:v>
                </c:pt>
                <c:pt idx="288">
                  <c:v>41547</c:v>
                </c:pt>
                <c:pt idx="289">
                  <c:v>41578</c:v>
                </c:pt>
                <c:pt idx="290">
                  <c:v>41608</c:v>
                </c:pt>
                <c:pt idx="291">
                  <c:v>41639</c:v>
                </c:pt>
                <c:pt idx="292">
                  <c:v>41670</c:v>
                </c:pt>
                <c:pt idx="293">
                  <c:v>41698</c:v>
                </c:pt>
                <c:pt idx="294">
                  <c:v>41729</c:v>
                </c:pt>
                <c:pt idx="295">
                  <c:v>41759</c:v>
                </c:pt>
                <c:pt idx="296">
                  <c:v>41790</c:v>
                </c:pt>
                <c:pt idx="297">
                  <c:v>41820</c:v>
                </c:pt>
                <c:pt idx="298">
                  <c:v>41851</c:v>
                </c:pt>
                <c:pt idx="299">
                  <c:v>41882</c:v>
                </c:pt>
                <c:pt idx="300">
                  <c:v>41912</c:v>
                </c:pt>
                <c:pt idx="301">
                  <c:v>41943</c:v>
                </c:pt>
                <c:pt idx="302">
                  <c:v>41973</c:v>
                </c:pt>
                <c:pt idx="303">
                  <c:v>42004</c:v>
                </c:pt>
                <c:pt idx="304">
                  <c:v>42035</c:v>
                </c:pt>
                <c:pt idx="305">
                  <c:v>42063</c:v>
                </c:pt>
                <c:pt idx="306">
                  <c:v>42094</c:v>
                </c:pt>
                <c:pt idx="307">
                  <c:v>42124</c:v>
                </c:pt>
                <c:pt idx="308">
                  <c:v>42155</c:v>
                </c:pt>
                <c:pt idx="309">
                  <c:v>42185</c:v>
                </c:pt>
                <c:pt idx="310">
                  <c:v>42216</c:v>
                </c:pt>
                <c:pt idx="311">
                  <c:v>42247</c:v>
                </c:pt>
                <c:pt idx="312">
                  <c:v>42277</c:v>
                </c:pt>
                <c:pt idx="313">
                  <c:v>42308</c:v>
                </c:pt>
                <c:pt idx="314">
                  <c:v>42338</c:v>
                </c:pt>
                <c:pt idx="315">
                  <c:v>42369</c:v>
                </c:pt>
                <c:pt idx="316">
                  <c:v>42400</c:v>
                </c:pt>
                <c:pt idx="317">
                  <c:v>42429</c:v>
                </c:pt>
                <c:pt idx="318">
                  <c:v>42460</c:v>
                </c:pt>
                <c:pt idx="319">
                  <c:v>42490</c:v>
                </c:pt>
                <c:pt idx="320">
                  <c:v>42521</c:v>
                </c:pt>
                <c:pt idx="321">
                  <c:v>42551</c:v>
                </c:pt>
                <c:pt idx="322">
                  <c:v>42582</c:v>
                </c:pt>
                <c:pt idx="323">
                  <c:v>42613</c:v>
                </c:pt>
                <c:pt idx="324">
                  <c:v>42643</c:v>
                </c:pt>
                <c:pt idx="325">
                  <c:v>42674</c:v>
                </c:pt>
                <c:pt idx="326">
                  <c:v>42704</c:v>
                </c:pt>
                <c:pt idx="327">
                  <c:v>42735</c:v>
                </c:pt>
                <c:pt idx="328">
                  <c:v>42766</c:v>
                </c:pt>
                <c:pt idx="329">
                  <c:v>42794</c:v>
                </c:pt>
                <c:pt idx="330">
                  <c:v>42825</c:v>
                </c:pt>
                <c:pt idx="331">
                  <c:v>42855</c:v>
                </c:pt>
                <c:pt idx="332">
                  <c:v>42886</c:v>
                </c:pt>
                <c:pt idx="333">
                  <c:v>42916</c:v>
                </c:pt>
                <c:pt idx="334">
                  <c:v>42947</c:v>
                </c:pt>
                <c:pt idx="335">
                  <c:v>42978</c:v>
                </c:pt>
                <c:pt idx="336">
                  <c:v>43008</c:v>
                </c:pt>
                <c:pt idx="337">
                  <c:v>43039</c:v>
                </c:pt>
                <c:pt idx="338">
                  <c:v>43069</c:v>
                </c:pt>
                <c:pt idx="339">
                  <c:v>43100</c:v>
                </c:pt>
                <c:pt idx="340">
                  <c:v>43131</c:v>
                </c:pt>
                <c:pt idx="341">
                  <c:v>43159</c:v>
                </c:pt>
                <c:pt idx="342">
                  <c:v>43190</c:v>
                </c:pt>
                <c:pt idx="343">
                  <c:v>43220</c:v>
                </c:pt>
                <c:pt idx="344">
                  <c:v>43251</c:v>
                </c:pt>
                <c:pt idx="345">
                  <c:v>43281</c:v>
                </c:pt>
                <c:pt idx="346">
                  <c:v>43312</c:v>
                </c:pt>
                <c:pt idx="347">
                  <c:v>43343</c:v>
                </c:pt>
                <c:pt idx="348">
                  <c:v>43373</c:v>
                </c:pt>
                <c:pt idx="349">
                  <c:v>43404</c:v>
                </c:pt>
                <c:pt idx="350">
                  <c:v>43434</c:v>
                </c:pt>
                <c:pt idx="351">
                  <c:v>43465</c:v>
                </c:pt>
                <c:pt idx="352">
                  <c:v>43496</c:v>
                </c:pt>
                <c:pt idx="353">
                  <c:v>43524</c:v>
                </c:pt>
                <c:pt idx="354">
                  <c:v>43555</c:v>
                </c:pt>
                <c:pt idx="355">
                  <c:v>43585</c:v>
                </c:pt>
                <c:pt idx="356">
                  <c:v>43616</c:v>
                </c:pt>
                <c:pt idx="357">
                  <c:v>43646</c:v>
                </c:pt>
                <c:pt idx="358">
                  <c:v>43677</c:v>
                </c:pt>
                <c:pt idx="359">
                  <c:v>43708</c:v>
                </c:pt>
                <c:pt idx="360">
                  <c:v>43738</c:v>
                </c:pt>
                <c:pt idx="361">
                  <c:v>43769</c:v>
                </c:pt>
                <c:pt idx="362">
                  <c:v>43799</c:v>
                </c:pt>
                <c:pt idx="363">
                  <c:v>43830</c:v>
                </c:pt>
                <c:pt idx="364">
                  <c:v>43861</c:v>
                </c:pt>
                <c:pt idx="365">
                  <c:v>43890</c:v>
                </c:pt>
                <c:pt idx="366">
                  <c:v>43921</c:v>
                </c:pt>
                <c:pt idx="367">
                  <c:v>43951</c:v>
                </c:pt>
                <c:pt idx="368">
                  <c:v>43982</c:v>
                </c:pt>
                <c:pt idx="369">
                  <c:v>44012</c:v>
                </c:pt>
                <c:pt idx="370">
                  <c:v>44043</c:v>
                </c:pt>
                <c:pt idx="371">
                  <c:v>44074</c:v>
                </c:pt>
                <c:pt idx="372">
                  <c:v>44104</c:v>
                </c:pt>
                <c:pt idx="373">
                  <c:v>44135</c:v>
                </c:pt>
                <c:pt idx="374">
                  <c:v>44165</c:v>
                </c:pt>
                <c:pt idx="375">
                  <c:v>44196</c:v>
                </c:pt>
                <c:pt idx="376">
                  <c:v>44227</c:v>
                </c:pt>
                <c:pt idx="377">
                  <c:v>44255</c:v>
                </c:pt>
                <c:pt idx="378">
                  <c:v>44286</c:v>
                </c:pt>
                <c:pt idx="379">
                  <c:v>44316</c:v>
                </c:pt>
                <c:pt idx="380">
                  <c:v>44347</c:v>
                </c:pt>
                <c:pt idx="381">
                  <c:v>44377</c:v>
                </c:pt>
                <c:pt idx="382">
                  <c:v>44408</c:v>
                </c:pt>
                <c:pt idx="383">
                  <c:v>44439</c:v>
                </c:pt>
                <c:pt idx="384">
                  <c:v>44469</c:v>
                </c:pt>
                <c:pt idx="385">
                  <c:v>44500</c:v>
                </c:pt>
                <c:pt idx="386">
                  <c:v>44530</c:v>
                </c:pt>
                <c:pt idx="387">
                  <c:v>44561</c:v>
                </c:pt>
                <c:pt idx="388">
                  <c:v>44592</c:v>
                </c:pt>
                <c:pt idx="389">
                  <c:v>44620</c:v>
                </c:pt>
                <c:pt idx="390">
                  <c:v>44651</c:v>
                </c:pt>
                <c:pt idx="391">
                  <c:v>44681</c:v>
                </c:pt>
                <c:pt idx="392">
                  <c:v>44712</c:v>
                </c:pt>
                <c:pt idx="393">
                  <c:v>44742</c:v>
                </c:pt>
                <c:pt idx="394">
                  <c:v>44773</c:v>
                </c:pt>
                <c:pt idx="395">
                  <c:v>44804</c:v>
                </c:pt>
                <c:pt idx="396">
                  <c:v>44834</c:v>
                </c:pt>
                <c:pt idx="397">
                  <c:v>44865</c:v>
                </c:pt>
                <c:pt idx="398">
                  <c:v>44895</c:v>
                </c:pt>
                <c:pt idx="399">
                  <c:v>44926</c:v>
                </c:pt>
              </c:numCache>
            </c:numRef>
          </c:cat>
          <c:val>
            <c:numRef>
              <c:f>Sheet1!$C$2:$C$401</c:f>
              <c:numCache>
                <c:formatCode>_("$"* #,##0.00_);_("$"* \(#,##0.00\);_("$"* "-"??_);_(@_)</c:formatCode>
                <c:ptCount val="400"/>
                <c:pt idx="0">
                  <c:v>1</c:v>
                </c:pt>
                <c:pt idx="1">
                  <c:v>1.0141720000000001</c:v>
                </c:pt>
                <c:pt idx="2">
                  <c:v>1.0446359999999999</c:v>
                </c:pt>
                <c:pt idx="3">
                  <c:v>1.0684990000000001</c:v>
                </c:pt>
                <c:pt idx="4">
                  <c:v>1.0870759999999999</c:v>
                </c:pt>
                <c:pt idx="5">
                  <c:v>1.0817699999999999</c:v>
                </c:pt>
                <c:pt idx="6">
                  <c:v>1.0910620001</c:v>
                </c:pt>
                <c:pt idx="7">
                  <c:v>1.0955780000999999</c:v>
                </c:pt>
                <c:pt idx="8">
                  <c:v>1.1163770001</c:v>
                </c:pt>
                <c:pt idx="9">
                  <c:v>1.1333160001</c:v>
                </c:pt>
                <c:pt idx="10">
                  <c:v>1.1569550001</c:v>
                </c:pt>
                <c:pt idx="11">
                  <c:v>1.1705429999999999</c:v>
                </c:pt>
                <c:pt idx="12">
                  <c:v>1.1884300001000001</c:v>
                </c:pt>
                <c:pt idx="13">
                  <c:v>1.2151770001</c:v>
                </c:pt>
                <c:pt idx="14">
                  <c:v>1.2504550001000001</c:v>
                </c:pt>
                <c:pt idx="15">
                  <c:v>1.271614</c:v>
                </c:pt>
                <c:pt idx="16">
                  <c:v>1.3010710000000001</c:v>
                </c:pt>
                <c:pt idx="17">
                  <c:v>1.318157</c:v>
                </c:pt>
                <c:pt idx="18">
                  <c:v>1.33172</c:v>
                </c:pt>
                <c:pt idx="19">
                  <c:v>1.362781</c:v>
                </c:pt>
                <c:pt idx="20">
                  <c:v>1.3962330000000001</c:v>
                </c:pt>
                <c:pt idx="21">
                  <c:v>1.3867510000000001</c:v>
                </c:pt>
                <c:pt idx="22">
                  <c:v>1.4082520000000001</c:v>
                </c:pt>
                <c:pt idx="23">
                  <c:v>1.4338249999999999</c:v>
                </c:pt>
                <c:pt idx="24">
                  <c:v>1.4753689999999999</c:v>
                </c:pt>
                <c:pt idx="25">
                  <c:v>1.5270619999999999</c:v>
                </c:pt>
                <c:pt idx="26">
                  <c:v>1.5409189998999999</c:v>
                </c:pt>
                <c:pt idx="27">
                  <c:v>1.5862909999000001</c:v>
                </c:pt>
                <c:pt idx="28">
                  <c:v>1.5477869998</c:v>
                </c:pt>
                <c:pt idx="29">
                  <c:v>1.5622829999000001</c:v>
                </c:pt>
                <c:pt idx="30">
                  <c:v>1.5787729999</c:v>
                </c:pt>
                <c:pt idx="31">
                  <c:v>1.6258630000000001</c:v>
                </c:pt>
                <c:pt idx="32">
                  <c:v>1.6542409999000001</c:v>
                </c:pt>
                <c:pt idx="33">
                  <c:v>1.6924769998</c:v>
                </c:pt>
                <c:pt idx="34">
                  <c:v>1.7499949998</c:v>
                </c:pt>
                <c:pt idx="35">
                  <c:v>1.6923879998</c:v>
                </c:pt>
                <c:pt idx="36">
                  <c:v>1.7096639997</c:v>
                </c:pt>
                <c:pt idx="37">
                  <c:v>1.7254759997</c:v>
                </c:pt>
                <c:pt idx="38">
                  <c:v>1.7238959996000001</c:v>
                </c:pt>
                <c:pt idx="39">
                  <c:v>1.7514749996000001</c:v>
                </c:pt>
                <c:pt idx="40">
                  <c:v>1.7829239994999999</c:v>
                </c:pt>
                <c:pt idx="41">
                  <c:v>1.8393569996000001</c:v>
                </c:pt>
                <c:pt idx="42">
                  <c:v>1.8639659995</c:v>
                </c:pt>
                <c:pt idx="43">
                  <c:v>1.8976149994</c:v>
                </c:pt>
                <c:pt idx="44">
                  <c:v>1.8946499994999999</c:v>
                </c:pt>
                <c:pt idx="45">
                  <c:v>1.9283129995999999</c:v>
                </c:pt>
                <c:pt idx="46">
                  <c:v>1.9673289996000001</c:v>
                </c:pt>
                <c:pt idx="47">
                  <c:v>1.9968169997</c:v>
                </c:pt>
                <c:pt idx="48">
                  <c:v>1.9921669998</c:v>
                </c:pt>
                <c:pt idx="49">
                  <c:v>2.0288469996999998</c:v>
                </c:pt>
                <c:pt idx="50">
                  <c:v>2.0140239996</c:v>
                </c:pt>
                <c:pt idx="51">
                  <c:v>2.0373539997000001</c:v>
                </c:pt>
                <c:pt idx="52">
                  <c:v>2.0692229998</c:v>
                </c:pt>
                <c:pt idx="53">
                  <c:v>2.0282029997</c:v>
                </c:pt>
                <c:pt idx="54">
                  <c:v>1.9757409996999999</c:v>
                </c:pt>
                <c:pt idx="55">
                  <c:v>1.9594469996999999</c:v>
                </c:pt>
                <c:pt idx="56">
                  <c:v>1.9556829998</c:v>
                </c:pt>
                <c:pt idx="57">
                  <c:v>1.9064849998</c:v>
                </c:pt>
                <c:pt idx="58">
                  <c:v>1.9268229996999999</c:v>
                </c:pt>
                <c:pt idx="59">
                  <c:v>1.9522869998000001</c:v>
                </c:pt>
                <c:pt idx="60">
                  <c:v>1.9077499999</c:v>
                </c:pt>
                <c:pt idx="61">
                  <c:v>1.9048969998</c:v>
                </c:pt>
                <c:pt idx="62">
                  <c:v>1.9090299998</c:v>
                </c:pt>
                <c:pt idx="63">
                  <c:v>1.9423849998</c:v>
                </c:pt>
                <c:pt idx="64">
                  <c:v>1.9410559997000001</c:v>
                </c:pt>
                <c:pt idx="65">
                  <c:v>2.0015429996999998</c:v>
                </c:pt>
                <c:pt idx="66">
                  <c:v>2.0225349996999999</c:v>
                </c:pt>
                <c:pt idx="67">
                  <c:v>2.0520409997</c:v>
                </c:pt>
                <c:pt idx="68">
                  <c:v>2.1383979996</c:v>
                </c:pt>
                <c:pt idx="69">
                  <c:v>2.1329589997</c:v>
                </c:pt>
                <c:pt idx="70">
                  <c:v>2.1290609997000001</c:v>
                </c:pt>
                <c:pt idx="71">
                  <c:v>2.1800099997000002</c:v>
                </c:pt>
                <c:pt idx="72">
                  <c:v>2.2231949998</c:v>
                </c:pt>
                <c:pt idx="73">
                  <c:v>2.2210249999</c:v>
                </c:pt>
                <c:pt idx="74">
                  <c:v>2.2891999999000001</c:v>
                </c:pt>
                <c:pt idx="75">
                  <c:v>2.3042169999</c:v>
                </c:pt>
                <c:pt idx="76">
                  <c:v>2.3312929999000001</c:v>
                </c:pt>
                <c:pt idx="77">
                  <c:v>2.2932529999</c:v>
                </c:pt>
                <c:pt idx="78">
                  <c:v>2.2814619999999999</c:v>
                </c:pt>
                <c:pt idx="79">
                  <c:v>2.3148360000000001</c:v>
                </c:pt>
                <c:pt idx="80">
                  <c:v>2.3178399999999999</c:v>
                </c:pt>
                <c:pt idx="81">
                  <c:v>2.334568</c:v>
                </c:pt>
                <c:pt idx="82">
                  <c:v>2.4128960000999999</c:v>
                </c:pt>
                <c:pt idx="83">
                  <c:v>2.4539770001000001</c:v>
                </c:pt>
                <c:pt idx="84">
                  <c:v>2.4941869999000001</c:v>
                </c:pt>
                <c:pt idx="85">
                  <c:v>2.5444719999999998</c:v>
                </c:pt>
                <c:pt idx="86">
                  <c:v>2.5731220000000001</c:v>
                </c:pt>
                <c:pt idx="87">
                  <c:v>2.5777970001999999</c:v>
                </c:pt>
                <c:pt idx="88">
                  <c:v>2.5943840001999998</c:v>
                </c:pt>
                <c:pt idx="89">
                  <c:v>2.5797570001999999</c:v>
                </c:pt>
                <c:pt idx="90">
                  <c:v>2.5679700001999999</c:v>
                </c:pt>
                <c:pt idx="91">
                  <c:v>2.6076609999999998</c:v>
                </c:pt>
                <c:pt idx="92">
                  <c:v>2.6707040001000002</c:v>
                </c:pt>
                <c:pt idx="93">
                  <c:v>2.7258120000999999</c:v>
                </c:pt>
                <c:pt idx="94">
                  <c:v>2.7992430001000002</c:v>
                </c:pt>
                <c:pt idx="95">
                  <c:v>2.8044450001999999</c:v>
                </c:pt>
                <c:pt idx="96">
                  <c:v>2.8582679999999998</c:v>
                </c:pt>
                <c:pt idx="97">
                  <c:v>2.8811300001000002</c:v>
                </c:pt>
                <c:pt idx="98">
                  <c:v>2.8633800000999998</c:v>
                </c:pt>
                <c:pt idx="99">
                  <c:v>2.893011</c:v>
                </c:pt>
                <c:pt idx="100">
                  <c:v>2.9243739999999998</c:v>
                </c:pt>
                <c:pt idx="101">
                  <c:v>2.9306960000000002</c:v>
                </c:pt>
                <c:pt idx="102">
                  <c:v>2.9706310001</c:v>
                </c:pt>
                <c:pt idx="103">
                  <c:v>2.9723660001000001</c:v>
                </c:pt>
                <c:pt idx="104">
                  <c:v>3.0424190001999998</c:v>
                </c:pt>
                <c:pt idx="105">
                  <c:v>3.0224470002000001</c:v>
                </c:pt>
                <c:pt idx="106">
                  <c:v>3.0433030000999999</c:v>
                </c:pt>
                <c:pt idx="107">
                  <c:v>3.0009820002000001</c:v>
                </c:pt>
                <c:pt idx="108">
                  <c:v>3.1245170002</c:v>
                </c:pt>
                <c:pt idx="109">
                  <c:v>3.1590820002000002</c:v>
                </c:pt>
                <c:pt idx="110">
                  <c:v>3.1582700000999999</c:v>
                </c:pt>
                <c:pt idx="111">
                  <c:v>3.1689950002999998</c:v>
                </c:pt>
                <c:pt idx="112">
                  <c:v>3.1833860001000001</c:v>
                </c:pt>
                <c:pt idx="113">
                  <c:v>3.1389210001999999</c:v>
                </c:pt>
                <c:pt idx="114">
                  <c:v>3.1681820000999998</c:v>
                </c:pt>
                <c:pt idx="115">
                  <c:v>3.1786530001000002</c:v>
                </c:pt>
                <c:pt idx="116">
                  <c:v>3.1351650000000002</c:v>
                </c:pt>
                <c:pt idx="117">
                  <c:v>3.1216819999999998</c:v>
                </c:pt>
                <c:pt idx="118">
                  <c:v>3.1433790000999999</c:v>
                </c:pt>
                <c:pt idx="119">
                  <c:v>3.1405240000000001</c:v>
                </c:pt>
                <c:pt idx="120">
                  <c:v>3.1670780000000001</c:v>
                </c:pt>
                <c:pt idx="121">
                  <c:v>3.1397120001999999</c:v>
                </c:pt>
                <c:pt idx="122">
                  <c:v>3.1493070001999999</c:v>
                </c:pt>
                <c:pt idx="123">
                  <c:v>3.1303630003</c:v>
                </c:pt>
                <c:pt idx="124">
                  <c:v>3.1231480003000001</c:v>
                </c:pt>
                <c:pt idx="125">
                  <c:v>3.1871120002</c:v>
                </c:pt>
                <c:pt idx="126">
                  <c:v>3.2248710001999998</c:v>
                </c:pt>
                <c:pt idx="127">
                  <c:v>3.2378730003</c:v>
                </c:pt>
                <c:pt idx="128">
                  <c:v>3.2773520001000001</c:v>
                </c:pt>
                <c:pt idx="129">
                  <c:v>3.3142930003000002</c:v>
                </c:pt>
                <c:pt idx="130">
                  <c:v>3.3152830001</c:v>
                </c:pt>
                <c:pt idx="131">
                  <c:v>3.3233340001</c:v>
                </c:pt>
                <c:pt idx="132">
                  <c:v>3.3540780000999999</c:v>
                </c:pt>
                <c:pt idx="133">
                  <c:v>3.3784180001999999</c:v>
                </c:pt>
                <c:pt idx="134">
                  <c:v>3.4447060002000001</c:v>
                </c:pt>
                <c:pt idx="135">
                  <c:v>3.5084770002000001</c:v>
                </c:pt>
                <c:pt idx="136">
                  <c:v>3.5611160001000002</c:v>
                </c:pt>
                <c:pt idx="137">
                  <c:v>3.5848880002999999</c:v>
                </c:pt>
                <c:pt idx="138">
                  <c:v>3.6061770004000002</c:v>
                </c:pt>
                <c:pt idx="139">
                  <c:v>3.5713370001999998</c:v>
                </c:pt>
                <c:pt idx="140">
                  <c:v>3.5578680002</c:v>
                </c:pt>
                <c:pt idx="141">
                  <c:v>3.5602870003999998</c:v>
                </c:pt>
                <c:pt idx="142">
                  <c:v>3.5751030005</c:v>
                </c:pt>
                <c:pt idx="143">
                  <c:v>3.6702910005999998</c:v>
                </c:pt>
                <c:pt idx="144">
                  <c:v>3.7122030005000002</c:v>
                </c:pt>
                <c:pt idx="145">
                  <c:v>3.7728400004</c:v>
                </c:pt>
                <c:pt idx="146">
                  <c:v>3.7324720004</c:v>
                </c:pt>
                <c:pt idx="147">
                  <c:v>3.6996790005000002</c:v>
                </c:pt>
                <c:pt idx="148">
                  <c:v>3.7014290004000001</c:v>
                </c:pt>
                <c:pt idx="149">
                  <c:v>3.7227690005</c:v>
                </c:pt>
                <c:pt idx="150">
                  <c:v>3.6907740002999998</c:v>
                </c:pt>
                <c:pt idx="151">
                  <c:v>3.7440610003999999</c:v>
                </c:pt>
                <c:pt idx="152">
                  <c:v>3.7339340006000001</c:v>
                </c:pt>
                <c:pt idx="153">
                  <c:v>3.7813270004000001</c:v>
                </c:pt>
                <c:pt idx="154">
                  <c:v>3.8203500005</c:v>
                </c:pt>
                <c:pt idx="155">
                  <c:v>3.8601940003999999</c:v>
                </c:pt>
                <c:pt idx="156">
                  <c:v>3.9253140005999998</c:v>
                </c:pt>
                <c:pt idx="157">
                  <c:v>3.9327460004999999</c:v>
                </c:pt>
                <c:pt idx="158">
                  <c:v>3.9376500007000002</c:v>
                </c:pt>
                <c:pt idx="159">
                  <c:v>4.0256900006</c:v>
                </c:pt>
                <c:pt idx="160">
                  <c:v>4.0421140005999998</c:v>
                </c:pt>
                <c:pt idx="161">
                  <c:v>4.0812220004000004</c:v>
                </c:pt>
                <c:pt idx="162">
                  <c:v>4.0631310003000003</c:v>
                </c:pt>
                <c:pt idx="163">
                  <c:v>4.0855260003999998</c:v>
                </c:pt>
                <c:pt idx="164">
                  <c:v>4.1509960006000002</c:v>
                </c:pt>
                <c:pt idx="165">
                  <c:v>4.1513040006999997</c:v>
                </c:pt>
                <c:pt idx="166">
                  <c:v>4.1149770008999997</c:v>
                </c:pt>
                <c:pt idx="167">
                  <c:v>4.1141460010999999</c:v>
                </c:pt>
                <c:pt idx="168">
                  <c:v>4.1416130011999996</c:v>
                </c:pt>
                <c:pt idx="169">
                  <c:v>4.0959350011</c:v>
                </c:pt>
                <c:pt idx="170">
                  <c:v>4.0768770009999997</c:v>
                </c:pt>
                <c:pt idx="171">
                  <c:v>4.1483920008000004</c:v>
                </c:pt>
                <c:pt idx="172">
                  <c:v>4.1405970008999997</c:v>
                </c:pt>
                <c:pt idx="173">
                  <c:v>4.1935700011000003</c:v>
                </c:pt>
                <c:pt idx="174">
                  <c:v>4.2324570013000002</c:v>
                </c:pt>
                <c:pt idx="175">
                  <c:v>4.1932690015</c:v>
                </c:pt>
                <c:pt idx="176">
                  <c:v>4.2313450015000003</c:v>
                </c:pt>
                <c:pt idx="177">
                  <c:v>4.2479260016999998</c:v>
                </c:pt>
                <c:pt idx="178">
                  <c:v>4.2661580015</c:v>
                </c:pt>
                <c:pt idx="179">
                  <c:v>4.3263090017000003</c:v>
                </c:pt>
                <c:pt idx="180">
                  <c:v>4.3583640017</c:v>
                </c:pt>
                <c:pt idx="181">
                  <c:v>4.3896140016</c:v>
                </c:pt>
                <c:pt idx="182">
                  <c:v>4.4379540015999996</c:v>
                </c:pt>
                <c:pt idx="183">
                  <c:v>4.4370910014999998</c:v>
                </c:pt>
                <c:pt idx="184">
                  <c:v>4.4400230015000002</c:v>
                </c:pt>
                <c:pt idx="185">
                  <c:v>4.4283910016999997</c:v>
                </c:pt>
                <c:pt idx="186">
                  <c:v>4.4356160017999997</c:v>
                </c:pt>
                <c:pt idx="187">
                  <c:v>4.5053580017000003</c:v>
                </c:pt>
                <c:pt idx="188">
                  <c:v>4.5522170015999999</c:v>
                </c:pt>
                <c:pt idx="189">
                  <c:v>4.5788000015000003</c:v>
                </c:pt>
                <c:pt idx="190">
                  <c:v>4.5997210015999999</c:v>
                </c:pt>
                <c:pt idx="191">
                  <c:v>4.6373870014999996</c:v>
                </c:pt>
                <c:pt idx="192">
                  <c:v>4.6088640014999998</c:v>
                </c:pt>
                <c:pt idx="193">
                  <c:v>4.6170650016000003</c:v>
                </c:pt>
                <c:pt idx="194">
                  <c:v>4.6516390017999996</c:v>
                </c:pt>
                <c:pt idx="195">
                  <c:v>4.6945600019000002</c:v>
                </c:pt>
                <c:pt idx="196">
                  <c:v>4.7023210019999997</c:v>
                </c:pt>
                <c:pt idx="197">
                  <c:v>4.7291750021999999</c:v>
                </c:pt>
                <c:pt idx="198">
                  <c:v>4.7345550019999996</c:v>
                </c:pt>
                <c:pt idx="199">
                  <c:v>4.7081220017999996</c:v>
                </c:pt>
                <c:pt idx="200">
                  <c:v>4.7268840017000002</c:v>
                </c:pt>
                <c:pt idx="201">
                  <c:v>4.7350840014999998</c:v>
                </c:pt>
                <c:pt idx="202">
                  <c:v>4.7389340016999997</c:v>
                </c:pt>
                <c:pt idx="203">
                  <c:v>4.7889970018000003</c:v>
                </c:pt>
                <c:pt idx="204">
                  <c:v>4.8292350017999999</c:v>
                </c:pt>
                <c:pt idx="205">
                  <c:v>4.8202910017000002</c:v>
                </c:pt>
                <c:pt idx="206">
                  <c:v>4.8567640016000002</c:v>
                </c:pt>
                <c:pt idx="207">
                  <c:v>4.8420230016000003</c:v>
                </c:pt>
                <c:pt idx="208">
                  <c:v>4.8646770017999996</c:v>
                </c:pt>
                <c:pt idx="209">
                  <c:v>4.9228970018</c:v>
                </c:pt>
                <c:pt idx="210">
                  <c:v>4.9098250019999998</c:v>
                </c:pt>
                <c:pt idx="211">
                  <c:v>4.9437900018000001</c:v>
                </c:pt>
                <c:pt idx="212">
                  <c:v>4.9461970016999999</c:v>
                </c:pt>
                <c:pt idx="213">
                  <c:v>4.9239170016999996</c:v>
                </c:pt>
                <c:pt idx="214">
                  <c:v>4.9568570015000004</c:v>
                </c:pt>
                <c:pt idx="215">
                  <c:v>4.9993910013000002</c:v>
                </c:pt>
                <c:pt idx="216">
                  <c:v>4.9969680014</c:v>
                </c:pt>
                <c:pt idx="217">
                  <c:v>4.9950020012999996</c:v>
                </c:pt>
                <c:pt idx="218">
                  <c:v>5.0177840011999999</c:v>
                </c:pt>
                <c:pt idx="219">
                  <c:v>5.0096940010999997</c:v>
                </c:pt>
                <c:pt idx="220">
                  <c:v>5.0709200009000002</c:v>
                </c:pt>
                <c:pt idx="221">
                  <c:v>5.0396820009000001</c:v>
                </c:pt>
                <c:pt idx="222">
                  <c:v>5.1204730008999997</c:v>
                </c:pt>
                <c:pt idx="223">
                  <c:v>5.1212540010999996</c:v>
                </c:pt>
                <c:pt idx="224">
                  <c:v>5.1268350012999999</c:v>
                </c:pt>
                <c:pt idx="225">
                  <c:v>5.1415820011999998</c:v>
                </c:pt>
                <c:pt idx="226">
                  <c:v>5.2334880010999996</c:v>
                </c:pt>
                <c:pt idx="227">
                  <c:v>5.3466630012999996</c:v>
                </c:pt>
                <c:pt idx="228">
                  <c:v>5.4153670011999999</c:v>
                </c:pt>
                <c:pt idx="229">
                  <c:v>5.5241080011000001</c:v>
                </c:pt>
                <c:pt idx="230">
                  <c:v>5.6876330014000001</c:v>
                </c:pt>
                <c:pt idx="231">
                  <c:v>5.7586140014999998</c:v>
                </c:pt>
                <c:pt idx="232">
                  <c:v>5.8396210016000003</c:v>
                </c:pt>
                <c:pt idx="233">
                  <c:v>5.7679070016000002</c:v>
                </c:pt>
                <c:pt idx="234">
                  <c:v>5.7745550017999996</c:v>
                </c:pt>
                <c:pt idx="235">
                  <c:v>5.7747590017999997</c:v>
                </c:pt>
                <c:pt idx="236">
                  <c:v>5.7332110019</c:v>
                </c:pt>
                <c:pt idx="237">
                  <c:v>5.6979950021999999</c:v>
                </c:pt>
                <c:pt idx="238">
                  <c:v>5.7158660023000003</c:v>
                </c:pt>
                <c:pt idx="239">
                  <c:v>5.7568180021000002</c:v>
                </c:pt>
                <c:pt idx="240">
                  <c:v>5.7984710023000003</c:v>
                </c:pt>
                <c:pt idx="241">
                  <c:v>5.7940960024999999</c:v>
                </c:pt>
                <c:pt idx="242">
                  <c:v>5.8809040023000003</c:v>
                </c:pt>
                <c:pt idx="243">
                  <c:v>5.8584840021</c:v>
                </c:pt>
                <c:pt idx="244">
                  <c:v>5.9373810023000004</c:v>
                </c:pt>
                <c:pt idx="245">
                  <c:v>5.9668330024999996</c:v>
                </c:pt>
                <c:pt idx="246">
                  <c:v>5.9320290026000002</c:v>
                </c:pt>
                <c:pt idx="247">
                  <c:v>5.9647120028999998</c:v>
                </c:pt>
                <c:pt idx="248">
                  <c:v>6.0628500029000003</c:v>
                </c:pt>
                <c:pt idx="249">
                  <c:v>6.1456130031000002</c:v>
                </c:pt>
                <c:pt idx="250">
                  <c:v>6.1623750034000002</c:v>
                </c:pt>
                <c:pt idx="251">
                  <c:v>6.2807310036999997</c:v>
                </c:pt>
                <c:pt idx="252">
                  <c:v>6.2240500035000004</c:v>
                </c:pt>
                <c:pt idx="253">
                  <c:v>6.2240790032</c:v>
                </c:pt>
                <c:pt idx="254">
                  <c:v>6.2103990035000001</c:v>
                </c:pt>
                <c:pt idx="255">
                  <c:v>6.2120490033999998</c:v>
                </c:pt>
                <c:pt idx="256">
                  <c:v>6.2692100034999996</c:v>
                </c:pt>
                <c:pt idx="257">
                  <c:v>6.2958020037000004</c:v>
                </c:pt>
                <c:pt idx="258">
                  <c:v>6.3387920038000001</c:v>
                </c:pt>
                <c:pt idx="259">
                  <c:v>6.3691510039999999</c:v>
                </c:pt>
                <c:pt idx="260">
                  <c:v>6.4509260038000003</c:v>
                </c:pt>
                <c:pt idx="261">
                  <c:v>6.4864970039000003</c:v>
                </c:pt>
                <c:pt idx="262">
                  <c:v>6.5950580041000002</c:v>
                </c:pt>
                <c:pt idx="263">
                  <c:v>6.7263840038999998</c:v>
                </c:pt>
                <c:pt idx="264">
                  <c:v>6.7869330037999998</c:v>
                </c:pt>
                <c:pt idx="265">
                  <c:v>6.7481420038</c:v>
                </c:pt>
                <c:pt idx="266">
                  <c:v>6.8651000041000003</c:v>
                </c:pt>
                <c:pt idx="267">
                  <c:v>6.9186040039999996</c:v>
                </c:pt>
                <c:pt idx="268">
                  <c:v>6.9280010042000004</c:v>
                </c:pt>
                <c:pt idx="269">
                  <c:v>6.9133080040000001</c:v>
                </c:pt>
                <c:pt idx="270">
                  <c:v>6.9728670042000003</c:v>
                </c:pt>
                <c:pt idx="271">
                  <c:v>7.0840130044</c:v>
                </c:pt>
                <c:pt idx="272">
                  <c:v>7.3033750047000003</c:v>
                </c:pt>
                <c:pt idx="273">
                  <c:v>7.2914670044000003</c:v>
                </c:pt>
                <c:pt idx="274">
                  <c:v>7.3185590041999999</c:v>
                </c:pt>
                <c:pt idx="275">
                  <c:v>7.3644880044000001</c:v>
                </c:pt>
                <c:pt idx="276">
                  <c:v>7.4361450044000001</c:v>
                </c:pt>
                <c:pt idx="277">
                  <c:v>7.4374950044999997</c:v>
                </c:pt>
                <c:pt idx="278">
                  <c:v>7.4380730042999996</c:v>
                </c:pt>
                <c:pt idx="279">
                  <c:v>7.4516040045</c:v>
                </c:pt>
                <c:pt idx="280">
                  <c:v>7.4347710047</c:v>
                </c:pt>
                <c:pt idx="281">
                  <c:v>7.4789480051000004</c:v>
                </c:pt>
                <c:pt idx="282">
                  <c:v>7.4637850049000001</c:v>
                </c:pt>
                <c:pt idx="283">
                  <c:v>7.5788810047000004</c:v>
                </c:pt>
                <c:pt idx="284">
                  <c:v>7.5732340046999997</c:v>
                </c:pt>
                <c:pt idx="285">
                  <c:v>7.4939930050000001</c:v>
                </c:pt>
                <c:pt idx="286">
                  <c:v>7.5581040049999997</c:v>
                </c:pt>
                <c:pt idx="287">
                  <c:v>7.5338680051000004</c:v>
                </c:pt>
                <c:pt idx="288">
                  <c:v>7.5715930052999996</c:v>
                </c:pt>
                <c:pt idx="289">
                  <c:v>7.5673380054999999</c:v>
                </c:pt>
                <c:pt idx="290">
                  <c:v>7.5598670058000002</c:v>
                </c:pt>
                <c:pt idx="291">
                  <c:v>7.5995700060000004</c:v>
                </c:pt>
                <c:pt idx="292">
                  <c:v>7.6822140059999997</c:v>
                </c:pt>
                <c:pt idx="293">
                  <c:v>7.7084350057000002</c:v>
                </c:pt>
                <c:pt idx="294">
                  <c:v>7.7098980057000004</c:v>
                </c:pt>
                <c:pt idx="295">
                  <c:v>7.7798040056</c:v>
                </c:pt>
                <c:pt idx="296">
                  <c:v>7.8866060053</c:v>
                </c:pt>
                <c:pt idx="297">
                  <c:v>7.9500570054999997</c:v>
                </c:pt>
                <c:pt idx="298">
                  <c:v>7.9732090056000002</c:v>
                </c:pt>
                <c:pt idx="299">
                  <c:v>8.0540700055999999</c:v>
                </c:pt>
                <c:pt idx="300">
                  <c:v>8.0272500056999991</c:v>
                </c:pt>
                <c:pt idx="301">
                  <c:v>8.1040430058999995</c:v>
                </c:pt>
                <c:pt idx="302">
                  <c:v>8.2067730059000006</c:v>
                </c:pt>
                <c:pt idx="303">
                  <c:v>8.3450690061999993</c:v>
                </c:pt>
                <c:pt idx="304">
                  <c:v>8.4794550067000003</c:v>
                </c:pt>
                <c:pt idx="305">
                  <c:v>8.5031820064999994</c:v>
                </c:pt>
                <c:pt idx="306">
                  <c:v>8.5677810067000006</c:v>
                </c:pt>
                <c:pt idx="307">
                  <c:v>8.4728510067999991</c:v>
                </c:pt>
                <c:pt idx="308">
                  <c:v>8.4759160064000003</c:v>
                </c:pt>
                <c:pt idx="309">
                  <c:v>8.3974570064999998</c:v>
                </c:pt>
                <c:pt idx="310">
                  <c:v>8.5066250066000002</c:v>
                </c:pt>
                <c:pt idx="311">
                  <c:v>8.5608190062999991</c:v>
                </c:pt>
                <c:pt idx="312">
                  <c:v>8.5822230065999996</c:v>
                </c:pt>
                <c:pt idx="313">
                  <c:v>8.6079010177999997</c:v>
                </c:pt>
                <c:pt idx="314">
                  <c:v>8.5325044127999998</c:v>
                </c:pt>
                <c:pt idx="315">
                  <c:v>8.5609034270999995</c:v>
                </c:pt>
                <c:pt idx="316">
                  <c:v>8.6655354813999992</c:v>
                </c:pt>
                <c:pt idx="317">
                  <c:v>8.7551657318</c:v>
                </c:pt>
                <c:pt idx="318">
                  <c:v>8.7365012533000002</c:v>
                </c:pt>
                <c:pt idx="319">
                  <c:v>8.7591039230999996</c:v>
                </c:pt>
                <c:pt idx="320">
                  <c:v>8.8691233328999992</c:v>
                </c:pt>
                <c:pt idx="321">
                  <c:v>8.9868032160000002</c:v>
                </c:pt>
                <c:pt idx="322">
                  <c:v>9.0528893961999994</c:v>
                </c:pt>
                <c:pt idx="323">
                  <c:v>9.0910782433000001</c:v>
                </c:pt>
                <c:pt idx="324">
                  <c:v>9.0706401640000003</c:v>
                </c:pt>
                <c:pt idx="325">
                  <c:v>8.9548638117999992</c:v>
                </c:pt>
                <c:pt idx="326">
                  <c:v>8.8259176933999992</c:v>
                </c:pt>
                <c:pt idx="327">
                  <c:v>8.8107768668999995</c:v>
                </c:pt>
                <c:pt idx="328">
                  <c:v>8.8646898307999997</c:v>
                </c:pt>
                <c:pt idx="329">
                  <c:v>8.8799363074999995</c:v>
                </c:pt>
                <c:pt idx="330">
                  <c:v>8.9191084655000008</c:v>
                </c:pt>
                <c:pt idx="331">
                  <c:v>8.9861290957000008</c:v>
                </c:pt>
                <c:pt idx="332">
                  <c:v>9.0908482429999999</c:v>
                </c:pt>
                <c:pt idx="333">
                  <c:v>9.0092341265999991</c:v>
                </c:pt>
                <c:pt idx="334">
                  <c:v>9.0315694062999992</c:v>
                </c:pt>
                <c:pt idx="335">
                  <c:v>9.0310368263999994</c:v>
                </c:pt>
                <c:pt idx="336">
                  <c:v>9.0029145939999999</c:v>
                </c:pt>
                <c:pt idx="337">
                  <c:v>9.1014682882999995</c:v>
                </c:pt>
                <c:pt idx="338">
                  <c:v>9.1806081343999999</c:v>
                </c:pt>
                <c:pt idx="339">
                  <c:v>9.1328495027999992</c:v>
                </c:pt>
                <c:pt idx="340">
                  <c:v>9.1084039415000007</c:v>
                </c:pt>
                <c:pt idx="341">
                  <c:v>9.1351096935000005</c:v>
                </c:pt>
                <c:pt idx="342">
                  <c:v>9.2120547983000005</c:v>
                </c:pt>
                <c:pt idx="343">
                  <c:v>9.1801166834999997</c:v>
                </c:pt>
                <c:pt idx="344">
                  <c:v>9.2430910924000003</c:v>
                </c:pt>
                <c:pt idx="345">
                  <c:v>9.2871988828000003</c:v>
                </c:pt>
                <c:pt idx="346">
                  <c:v>9.3020128491000005</c:v>
                </c:pt>
                <c:pt idx="347">
                  <c:v>9.3774635636999992</c:v>
                </c:pt>
                <c:pt idx="348">
                  <c:v>9.3376193361999995</c:v>
                </c:pt>
                <c:pt idx="349">
                  <c:v>9.3828492468999993</c:v>
                </c:pt>
                <c:pt idx="350">
                  <c:v>9.4056355375000003</c:v>
                </c:pt>
                <c:pt idx="351">
                  <c:v>9.5470350210999992</c:v>
                </c:pt>
                <c:pt idx="352">
                  <c:v>9.6081344088999998</c:v>
                </c:pt>
                <c:pt idx="353">
                  <c:v>9.6982071696999999</c:v>
                </c:pt>
                <c:pt idx="354">
                  <c:v>9.8748692895999994</c:v>
                </c:pt>
                <c:pt idx="355">
                  <c:v>9.9029472925000004</c:v>
                </c:pt>
                <c:pt idx="356">
                  <c:v>10.071392878699999</c:v>
                </c:pt>
                <c:pt idx="357">
                  <c:v>10.1761839259</c:v>
                </c:pt>
                <c:pt idx="358">
                  <c:v>10.2727767094</c:v>
                </c:pt>
                <c:pt idx="359">
                  <c:v>10.428081449700001</c:v>
                </c:pt>
                <c:pt idx="360">
                  <c:v>10.377249906399999</c:v>
                </c:pt>
                <c:pt idx="361">
                  <c:v>10.3264010135</c:v>
                </c:pt>
                <c:pt idx="362">
                  <c:v>10.411280182200001</c:v>
                </c:pt>
                <c:pt idx="363">
                  <c:v>10.2402105447</c:v>
                </c:pt>
                <c:pt idx="364">
                  <c:v>10.478598332000001</c:v>
                </c:pt>
                <c:pt idx="365">
                  <c:v>10.5686822226</c:v>
                </c:pt>
                <c:pt idx="366">
                  <c:v>10.5460838826</c:v>
                </c:pt>
                <c:pt idx="367">
                  <c:v>10.5387789994</c:v>
                </c:pt>
                <c:pt idx="368">
                  <c:v>10.5688549232</c:v>
                </c:pt>
                <c:pt idx="369">
                  <c:v>10.601554328300001</c:v>
                </c:pt>
                <c:pt idx="370">
                  <c:v>10.6409994456</c:v>
                </c:pt>
                <c:pt idx="371">
                  <c:v>10.5960913953</c:v>
                </c:pt>
                <c:pt idx="372">
                  <c:v>10.7100512764</c:v>
                </c:pt>
                <c:pt idx="373">
                  <c:v>10.7398877099</c:v>
                </c:pt>
                <c:pt idx="374">
                  <c:v>10.7282097542</c:v>
                </c:pt>
                <c:pt idx="375">
                  <c:v>10.699015651</c:v>
                </c:pt>
                <c:pt idx="376">
                  <c:v>10.6541566609</c:v>
                </c:pt>
                <c:pt idx="377">
                  <c:v>10.272643198800001</c:v>
                </c:pt>
                <c:pt idx="378">
                  <c:v>10.3548612355</c:v>
                </c:pt>
                <c:pt idx="379">
                  <c:v>10.4130724113</c:v>
                </c:pt>
                <c:pt idx="380">
                  <c:v>10.4406680132</c:v>
                </c:pt>
                <c:pt idx="381">
                  <c:v>10.512514166100001</c:v>
                </c:pt>
                <c:pt idx="382">
                  <c:v>10.6976044898</c:v>
                </c:pt>
                <c:pt idx="383">
                  <c:v>10.707363323799999</c:v>
                </c:pt>
                <c:pt idx="384">
                  <c:v>10.545155490599999</c:v>
                </c:pt>
                <c:pt idx="385">
                  <c:v>10.170285041</c:v>
                </c:pt>
                <c:pt idx="386">
                  <c:v>10.3819542968</c:v>
                </c:pt>
                <c:pt idx="387">
                  <c:v>10.391456101099999</c:v>
                </c:pt>
                <c:pt idx="388">
                  <c:v>10.2854771932</c:v>
                </c:pt>
                <c:pt idx="389">
                  <c:v>10.161018866699999</c:v>
                </c:pt>
                <c:pt idx="390">
                  <c:v>9.7802364445999999</c:v>
                </c:pt>
                <c:pt idx="391">
                  <c:v>9.6347419288000005</c:v>
                </c:pt>
                <c:pt idx="392">
                  <c:v>9.5493964203000008</c:v>
                </c:pt>
                <c:pt idx="393">
                  <c:v>9.4080897366999992</c:v>
                </c:pt>
                <c:pt idx="394">
                  <c:v>9.7238825093999992</c:v>
                </c:pt>
                <c:pt idx="395">
                  <c:v>9.4765233581999997</c:v>
                </c:pt>
                <c:pt idx="396">
                  <c:v>9.3474082793999997</c:v>
                </c:pt>
                <c:pt idx="397">
                  <c:v>9.4340341883000001</c:v>
                </c:pt>
                <c:pt idx="398">
                  <c:v>9.5801320039999993</c:v>
                </c:pt>
                <c:pt idx="399">
                  <c:v>9.3828263353000008</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58C-4672-9F65-C8619159B797}"/>
            </c:ext>
          </c:extLst>
        </c:ser>
        <c:ser>
          <c:idx val="2"/>
          <c:order val="2"/>
          <c:tx>
            <c:strRef>
              <c:f>Sheet1!$D$1</c:f>
              <c:strCache>
                <c:ptCount val="1"/>
                <c:pt idx="0">
                  <c:v>Bloomberg AusBond Bank Bill Index</c:v>
                </c:pt>
              </c:strCache>
            </c:strRef>
          </c:tx>
          <c:spPr>
            <a:ln>
              <a:solidFill>
                <a:schemeClr val="accent3"/>
              </a:solidFill>
            </a:ln>
          </c:spPr>
          <c:marker>
            <c:symbol val="none"/>
          </c:marker>
          <c:cat>
            <c:numRef>
              <c:f>Sheet1!$A$2:$A$401</c:f>
              <c:numCache>
                <c:formatCode>m/d/yyyy</c:formatCode>
                <c:ptCount val="400"/>
                <c:pt idx="0">
                  <c:v>32781</c:v>
                </c:pt>
                <c:pt idx="1">
                  <c:v>32812</c:v>
                </c:pt>
                <c:pt idx="2">
                  <c:v>32842</c:v>
                </c:pt>
                <c:pt idx="3">
                  <c:v>32873</c:v>
                </c:pt>
                <c:pt idx="4">
                  <c:v>32904</c:v>
                </c:pt>
                <c:pt idx="5">
                  <c:v>32932</c:v>
                </c:pt>
                <c:pt idx="6">
                  <c:v>32963</c:v>
                </c:pt>
                <c:pt idx="7">
                  <c:v>32993</c:v>
                </c:pt>
                <c:pt idx="8">
                  <c:v>33024</c:v>
                </c:pt>
                <c:pt idx="9">
                  <c:v>33054</c:v>
                </c:pt>
                <c:pt idx="10">
                  <c:v>33085</c:v>
                </c:pt>
                <c:pt idx="11">
                  <c:v>33116</c:v>
                </c:pt>
                <c:pt idx="12">
                  <c:v>33146</c:v>
                </c:pt>
                <c:pt idx="13">
                  <c:v>33177</c:v>
                </c:pt>
                <c:pt idx="14">
                  <c:v>33207</c:v>
                </c:pt>
                <c:pt idx="15">
                  <c:v>33238</c:v>
                </c:pt>
                <c:pt idx="16">
                  <c:v>33269</c:v>
                </c:pt>
                <c:pt idx="17">
                  <c:v>33297</c:v>
                </c:pt>
                <c:pt idx="18">
                  <c:v>33328</c:v>
                </c:pt>
                <c:pt idx="19">
                  <c:v>33358</c:v>
                </c:pt>
                <c:pt idx="20">
                  <c:v>33389</c:v>
                </c:pt>
                <c:pt idx="21">
                  <c:v>33419</c:v>
                </c:pt>
                <c:pt idx="22">
                  <c:v>33450</c:v>
                </c:pt>
                <c:pt idx="23">
                  <c:v>33481</c:v>
                </c:pt>
                <c:pt idx="24">
                  <c:v>33511</c:v>
                </c:pt>
                <c:pt idx="25">
                  <c:v>33542</c:v>
                </c:pt>
                <c:pt idx="26">
                  <c:v>33572</c:v>
                </c:pt>
                <c:pt idx="27">
                  <c:v>33603</c:v>
                </c:pt>
                <c:pt idx="28">
                  <c:v>33634</c:v>
                </c:pt>
                <c:pt idx="29">
                  <c:v>33663</c:v>
                </c:pt>
                <c:pt idx="30">
                  <c:v>33694</c:v>
                </c:pt>
                <c:pt idx="31">
                  <c:v>33724</c:v>
                </c:pt>
                <c:pt idx="32">
                  <c:v>33755</c:v>
                </c:pt>
                <c:pt idx="33">
                  <c:v>33785</c:v>
                </c:pt>
                <c:pt idx="34">
                  <c:v>33816</c:v>
                </c:pt>
                <c:pt idx="35">
                  <c:v>33847</c:v>
                </c:pt>
                <c:pt idx="36">
                  <c:v>33877</c:v>
                </c:pt>
                <c:pt idx="37">
                  <c:v>33908</c:v>
                </c:pt>
                <c:pt idx="38">
                  <c:v>33938</c:v>
                </c:pt>
                <c:pt idx="39">
                  <c:v>33969</c:v>
                </c:pt>
                <c:pt idx="40">
                  <c:v>34000</c:v>
                </c:pt>
                <c:pt idx="41">
                  <c:v>34028</c:v>
                </c:pt>
                <c:pt idx="42">
                  <c:v>34059</c:v>
                </c:pt>
                <c:pt idx="43">
                  <c:v>34089</c:v>
                </c:pt>
                <c:pt idx="44">
                  <c:v>34120</c:v>
                </c:pt>
                <c:pt idx="45">
                  <c:v>34150</c:v>
                </c:pt>
                <c:pt idx="46">
                  <c:v>34181</c:v>
                </c:pt>
                <c:pt idx="47">
                  <c:v>34212</c:v>
                </c:pt>
                <c:pt idx="48">
                  <c:v>34242</c:v>
                </c:pt>
                <c:pt idx="49">
                  <c:v>34273</c:v>
                </c:pt>
                <c:pt idx="50">
                  <c:v>34303</c:v>
                </c:pt>
                <c:pt idx="51">
                  <c:v>34334</c:v>
                </c:pt>
                <c:pt idx="52">
                  <c:v>34365</c:v>
                </c:pt>
                <c:pt idx="53">
                  <c:v>34393</c:v>
                </c:pt>
                <c:pt idx="54">
                  <c:v>34424</c:v>
                </c:pt>
                <c:pt idx="55">
                  <c:v>34454</c:v>
                </c:pt>
                <c:pt idx="56">
                  <c:v>34485</c:v>
                </c:pt>
                <c:pt idx="57">
                  <c:v>34515</c:v>
                </c:pt>
                <c:pt idx="58">
                  <c:v>34546</c:v>
                </c:pt>
                <c:pt idx="59">
                  <c:v>34577</c:v>
                </c:pt>
                <c:pt idx="60">
                  <c:v>34607</c:v>
                </c:pt>
                <c:pt idx="61">
                  <c:v>34638</c:v>
                </c:pt>
                <c:pt idx="62">
                  <c:v>34668</c:v>
                </c:pt>
                <c:pt idx="63">
                  <c:v>34699</c:v>
                </c:pt>
                <c:pt idx="64">
                  <c:v>34730</c:v>
                </c:pt>
                <c:pt idx="65">
                  <c:v>34758</c:v>
                </c:pt>
                <c:pt idx="66">
                  <c:v>34789</c:v>
                </c:pt>
                <c:pt idx="67">
                  <c:v>34819</c:v>
                </c:pt>
                <c:pt idx="68">
                  <c:v>34850</c:v>
                </c:pt>
                <c:pt idx="69">
                  <c:v>34880</c:v>
                </c:pt>
                <c:pt idx="70">
                  <c:v>34911</c:v>
                </c:pt>
                <c:pt idx="71">
                  <c:v>34942</c:v>
                </c:pt>
                <c:pt idx="72">
                  <c:v>34972</c:v>
                </c:pt>
                <c:pt idx="73">
                  <c:v>35003</c:v>
                </c:pt>
                <c:pt idx="74">
                  <c:v>35033</c:v>
                </c:pt>
                <c:pt idx="75">
                  <c:v>35064</c:v>
                </c:pt>
                <c:pt idx="76">
                  <c:v>35095</c:v>
                </c:pt>
                <c:pt idx="77">
                  <c:v>35124</c:v>
                </c:pt>
                <c:pt idx="78">
                  <c:v>35155</c:v>
                </c:pt>
                <c:pt idx="79">
                  <c:v>35185</c:v>
                </c:pt>
                <c:pt idx="80">
                  <c:v>35216</c:v>
                </c:pt>
                <c:pt idx="81">
                  <c:v>35246</c:v>
                </c:pt>
                <c:pt idx="82">
                  <c:v>35277</c:v>
                </c:pt>
                <c:pt idx="83">
                  <c:v>35308</c:v>
                </c:pt>
                <c:pt idx="84">
                  <c:v>35338</c:v>
                </c:pt>
                <c:pt idx="85">
                  <c:v>35369</c:v>
                </c:pt>
                <c:pt idx="86">
                  <c:v>35399</c:v>
                </c:pt>
                <c:pt idx="87">
                  <c:v>35430</c:v>
                </c:pt>
                <c:pt idx="88">
                  <c:v>35461</c:v>
                </c:pt>
                <c:pt idx="89">
                  <c:v>35489</c:v>
                </c:pt>
                <c:pt idx="90">
                  <c:v>35520</c:v>
                </c:pt>
                <c:pt idx="91">
                  <c:v>35550</c:v>
                </c:pt>
                <c:pt idx="92">
                  <c:v>35581</c:v>
                </c:pt>
                <c:pt idx="93">
                  <c:v>35611</c:v>
                </c:pt>
                <c:pt idx="94">
                  <c:v>35642</c:v>
                </c:pt>
                <c:pt idx="95">
                  <c:v>35673</c:v>
                </c:pt>
                <c:pt idx="96">
                  <c:v>35703</c:v>
                </c:pt>
                <c:pt idx="97">
                  <c:v>35734</c:v>
                </c:pt>
                <c:pt idx="98">
                  <c:v>35764</c:v>
                </c:pt>
                <c:pt idx="99">
                  <c:v>35795</c:v>
                </c:pt>
                <c:pt idx="100">
                  <c:v>35826</c:v>
                </c:pt>
                <c:pt idx="101">
                  <c:v>35854</c:v>
                </c:pt>
                <c:pt idx="102">
                  <c:v>35885</c:v>
                </c:pt>
                <c:pt idx="103">
                  <c:v>35915</c:v>
                </c:pt>
                <c:pt idx="104">
                  <c:v>35946</c:v>
                </c:pt>
                <c:pt idx="105">
                  <c:v>35976</c:v>
                </c:pt>
                <c:pt idx="106">
                  <c:v>36007</c:v>
                </c:pt>
                <c:pt idx="107">
                  <c:v>36038</c:v>
                </c:pt>
                <c:pt idx="108">
                  <c:v>36068</c:v>
                </c:pt>
                <c:pt idx="109">
                  <c:v>36099</c:v>
                </c:pt>
                <c:pt idx="110">
                  <c:v>36129</c:v>
                </c:pt>
                <c:pt idx="111">
                  <c:v>36160</c:v>
                </c:pt>
                <c:pt idx="112">
                  <c:v>36191</c:v>
                </c:pt>
                <c:pt idx="113">
                  <c:v>36219</c:v>
                </c:pt>
                <c:pt idx="114">
                  <c:v>36250</c:v>
                </c:pt>
                <c:pt idx="115">
                  <c:v>36280</c:v>
                </c:pt>
                <c:pt idx="116">
                  <c:v>36311</c:v>
                </c:pt>
                <c:pt idx="117">
                  <c:v>36341</c:v>
                </c:pt>
                <c:pt idx="118">
                  <c:v>36372</c:v>
                </c:pt>
                <c:pt idx="119">
                  <c:v>36403</c:v>
                </c:pt>
                <c:pt idx="120">
                  <c:v>36433</c:v>
                </c:pt>
                <c:pt idx="121">
                  <c:v>36464</c:v>
                </c:pt>
                <c:pt idx="122">
                  <c:v>36494</c:v>
                </c:pt>
                <c:pt idx="123">
                  <c:v>36525</c:v>
                </c:pt>
                <c:pt idx="124">
                  <c:v>36556</c:v>
                </c:pt>
                <c:pt idx="125">
                  <c:v>36585</c:v>
                </c:pt>
                <c:pt idx="126">
                  <c:v>36616</c:v>
                </c:pt>
                <c:pt idx="127">
                  <c:v>36646</c:v>
                </c:pt>
                <c:pt idx="128">
                  <c:v>36677</c:v>
                </c:pt>
                <c:pt idx="129">
                  <c:v>36707</c:v>
                </c:pt>
                <c:pt idx="130">
                  <c:v>36738</c:v>
                </c:pt>
                <c:pt idx="131">
                  <c:v>36769</c:v>
                </c:pt>
                <c:pt idx="132">
                  <c:v>36799</c:v>
                </c:pt>
                <c:pt idx="133">
                  <c:v>36830</c:v>
                </c:pt>
                <c:pt idx="134">
                  <c:v>36860</c:v>
                </c:pt>
                <c:pt idx="135">
                  <c:v>36891</c:v>
                </c:pt>
                <c:pt idx="136">
                  <c:v>36922</c:v>
                </c:pt>
                <c:pt idx="137">
                  <c:v>36950</c:v>
                </c:pt>
                <c:pt idx="138">
                  <c:v>36981</c:v>
                </c:pt>
                <c:pt idx="139">
                  <c:v>37011</c:v>
                </c:pt>
                <c:pt idx="140">
                  <c:v>37042</c:v>
                </c:pt>
                <c:pt idx="141">
                  <c:v>37072</c:v>
                </c:pt>
                <c:pt idx="142">
                  <c:v>37103</c:v>
                </c:pt>
                <c:pt idx="143">
                  <c:v>37134</c:v>
                </c:pt>
                <c:pt idx="144">
                  <c:v>37164</c:v>
                </c:pt>
                <c:pt idx="145">
                  <c:v>37195</c:v>
                </c:pt>
                <c:pt idx="146">
                  <c:v>37225</c:v>
                </c:pt>
                <c:pt idx="147">
                  <c:v>37256</c:v>
                </c:pt>
                <c:pt idx="148">
                  <c:v>37287</c:v>
                </c:pt>
                <c:pt idx="149">
                  <c:v>37315</c:v>
                </c:pt>
                <c:pt idx="150">
                  <c:v>37346</c:v>
                </c:pt>
                <c:pt idx="151">
                  <c:v>37376</c:v>
                </c:pt>
                <c:pt idx="152">
                  <c:v>37407</c:v>
                </c:pt>
                <c:pt idx="153">
                  <c:v>37437</c:v>
                </c:pt>
                <c:pt idx="154">
                  <c:v>37468</c:v>
                </c:pt>
                <c:pt idx="155">
                  <c:v>37499</c:v>
                </c:pt>
                <c:pt idx="156">
                  <c:v>37529</c:v>
                </c:pt>
                <c:pt idx="157">
                  <c:v>37560</c:v>
                </c:pt>
                <c:pt idx="158">
                  <c:v>37590</c:v>
                </c:pt>
                <c:pt idx="159">
                  <c:v>37621</c:v>
                </c:pt>
                <c:pt idx="160">
                  <c:v>37652</c:v>
                </c:pt>
                <c:pt idx="161">
                  <c:v>37680</c:v>
                </c:pt>
                <c:pt idx="162">
                  <c:v>37711</c:v>
                </c:pt>
                <c:pt idx="163">
                  <c:v>37741</c:v>
                </c:pt>
                <c:pt idx="164">
                  <c:v>37772</c:v>
                </c:pt>
                <c:pt idx="165">
                  <c:v>37802</c:v>
                </c:pt>
                <c:pt idx="166">
                  <c:v>37833</c:v>
                </c:pt>
                <c:pt idx="167">
                  <c:v>37864</c:v>
                </c:pt>
                <c:pt idx="168">
                  <c:v>37894</c:v>
                </c:pt>
                <c:pt idx="169">
                  <c:v>37925</c:v>
                </c:pt>
                <c:pt idx="170">
                  <c:v>37955</c:v>
                </c:pt>
                <c:pt idx="171">
                  <c:v>37986</c:v>
                </c:pt>
                <c:pt idx="172">
                  <c:v>38017</c:v>
                </c:pt>
                <c:pt idx="173">
                  <c:v>38046</c:v>
                </c:pt>
                <c:pt idx="174">
                  <c:v>38077</c:v>
                </c:pt>
                <c:pt idx="175">
                  <c:v>38107</c:v>
                </c:pt>
                <c:pt idx="176">
                  <c:v>38138</c:v>
                </c:pt>
                <c:pt idx="177">
                  <c:v>38168</c:v>
                </c:pt>
                <c:pt idx="178">
                  <c:v>38199</c:v>
                </c:pt>
                <c:pt idx="179">
                  <c:v>38230</c:v>
                </c:pt>
                <c:pt idx="180">
                  <c:v>38260</c:v>
                </c:pt>
                <c:pt idx="181">
                  <c:v>38291</c:v>
                </c:pt>
                <c:pt idx="182">
                  <c:v>38321</c:v>
                </c:pt>
                <c:pt idx="183">
                  <c:v>38352</c:v>
                </c:pt>
                <c:pt idx="184">
                  <c:v>38383</c:v>
                </c:pt>
                <c:pt idx="185">
                  <c:v>38411</c:v>
                </c:pt>
                <c:pt idx="186">
                  <c:v>38442</c:v>
                </c:pt>
                <c:pt idx="187">
                  <c:v>38472</c:v>
                </c:pt>
                <c:pt idx="188">
                  <c:v>38503</c:v>
                </c:pt>
                <c:pt idx="189">
                  <c:v>38533</c:v>
                </c:pt>
                <c:pt idx="190">
                  <c:v>38564</c:v>
                </c:pt>
                <c:pt idx="191">
                  <c:v>38595</c:v>
                </c:pt>
                <c:pt idx="192">
                  <c:v>38625</c:v>
                </c:pt>
                <c:pt idx="193">
                  <c:v>38656</c:v>
                </c:pt>
                <c:pt idx="194">
                  <c:v>38686</c:v>
                </c:pt>
                <c:pt idx="195">
                  <c:v>38717</c:v>
                </c:pt>
                <c:pt idx="196">
                  <c:v>38748</c:v>
                </c:pt>
                <c:pt idx="197">
                  <c:v>38776</c:v>
                </c:pt>
                <c:pt idx="198">
                  <c:v>38807</c:v>
                </c:pt>
                <c:pt idx="199">
                  <c:v>38837</c:v>
                </c:pt>
                <c:pt idx="200">
                  <c:v>38868</c:v>
                </c:pt>
                <c:pt idx="201">
                  <c:v>38898</c:v>
                </c:pt>
                <c:pt idx="202">
                  <c:v>38929</c:v>
                </c:pt>
                <c:pt idx="203">
                  <c:v>38960</c:v>
                </c:pt>
                <c:pt idx="204">
                  <c:v>38990</c:v>
                </c:pt>
                <c:pt idx="205">
                  <c:v>39021</c:v>
                </c:pt>
                <c:pt idx="206">
                  <c:v>39051</c:v>
                </c:pt>
                <c:pt idx="207">
                  <c:v>39082</c:v>
                </c:pt>
                <c:pt idx="208">
                  <c:v>39113</c:v>
                </c:pt>
                <c:pt idx="209">
                  <c:v>39141</c:v>
                </c:pt>
                <c:pt idx="210">
                  <c:v>39172</c:v>
                </c:pt>
                <c:pt idx="211">
                  <c:v>39202</c:v>
                </c:pt>
                <c:pt idx="212">
                  <c:v>39233</c:v>
                </c:pt>
                <c:pt idx="213">
                  <c:v>39263</c:v>
                </c:pt>
                <c:pt idx="214">
                  <c:v>39294</c:v>
                </c:pt>
                <c:pt idx="215">
                  <c:v>39325</c:v>
                </c:pt>
                <c:pt idx="216">
                  <c:v>39355</c:v>
                </c:pt>
                <c:pt idx="217">
                  <c:v>39386</c:v>
                </c:pt>
                <c:pt idx="218">
                  <c:v>39416</c:v>
                </c:pt>
                <c:pt idx="219">
                  <c:v>39447</c:v>
                </c:pt>
                <c:pt idx="220">
                  <c:v>39478</c:v>
                </c:pt>
                <c:pt idx="221">
                  <c:v>39507</c:v>
                </c:pt>
                <c:pt idx="222">
                  <c:v>39538</c:v>
                </c:pt>
                <c:pt idx="223">
                  <c:v>39568</c:v>
                </c:pt>
                <c:pt idx="224">
                  <c:v>39599</c:v>
                </c:pt>
                <c:pt idx="225">
                  <c:v>39629</c:v>
                </c:pt>
                <c:pt idx="226">
                  <c:v>39660</c:v>
                </c:pt>
                <c:pt idx="227">
                  <c:v>39691</c:v>
                </c:pt>
                <c:pt idx="228">
                  <c:v>39721</c:v>
                </c:pt>
                <c:pt idx="229">
                  <c:v>39752</c:v>
                </c:pt>
                <c:pt idx="230">
                  <c:v>39782</c:v>
                </c:pt>
                <c:pt idx="231">
                  <c:v>39813</c:v>
                </c:pt>
                <c:pt idx="232">
                  <c:v>39844</c:v>
                </c:pt>
                <c:pt idx="233">
                  <c:v>39872</c:v>
                </c:pt>
                <c:pt idx="234">
                  <c:v>39903</c:v>
                </c:pt>
                <c:pt idx="235">
                  <c:v>39933</c:v>
                </c:pt>
                <c:pt idx="236">
                  <c:v>39964</c:v>
                </c:pt>
                <c:pt idx="237">
                  <c:v>39994</c:v>
                </c:pt>
                <c:pt idx="238">
                  <c:v>40025</c:v>
                </c:pt>
                <c:pt idx="239">
                  <c:v>40056</c:v>
                </c:pt>
                <c:pt idx="240">
                  <c:v>40086</c:v>
                </c:pt>
                <c:pt idx="241">
                  <c:v>40117</c:v>
                </c:pt>
                <c:pt idx="242">
                  <c:v>40147</c:v>
                </c:pt>
                <c:pt idx="243">
                  <c:v>40178</c:v>
                </c:pt>
                <c:pt idx="244">
                  <c:v>40209</c:v>
                </c:pt>
                <c:pt idx="245">
                  <c:v>40237</c:v>
                </c:pt>
                <c:pt idx="246">
                  <c:v>40268</c:v>
                </c:pt>
                <c:pt idx="247">
                  <c:v>40298</c:v>
                </c:pt>
                <c:pt idx="248">
                  <c:v>40329</c:v>
                </c:pt>
                <c:pt idx="249">
                  <c:v>40359</c:v>
                </c:pt>
                <c:pt idx="250">
                  <c:v>40390</c:v>
                </c:pt>
                <c:pt idx="251">
                  <c:v>40421</c:v>
                </c:pt>
                <c:pt idx="252">
                  <c:v>40451</c:v>
                </c:pt>
                <c:pt idx="253">
                  <c:v>40482</c:v>
                </c:pt>
                <c:pt idx="254">
                  <c:v>40512</c:v>
                </c:pt>
                <c:pt idx="255">
                  <c:v>40543</c:v>
                </c:pt>
                <c:pt idx="256">
                  <c:v>40574</c:v>
                </c:pt>
                <c:pt idx="257">
                  <c:v>40602</c:v>
                </c:pt>
                <c:pt idx="258">
                  <c:v>40633</c:v>
                </c:pt>
                <c:pt idx="259">
                  <c:v>40663</c:v>
                </c:pt>
                <c:pt idx="260">
                  <c:v>40694</c:v>
                </c:pt>
                <c:pt idx="261">
                  <c:v>40724</c:v>
                </c:pt>
                <c:pt idx="262">
                  <c:v>40755</c:v>
                </c:pt>
                <c:pt idx="263">
                  <c:v>40786</c:v>
                </c:pt>
                <c:pt idx="264">
                  <c:v>40816</c:v>
                </c:pt>
                <c:pt idx="265">
                  <c:v>40847</c:v>
                </c:pt>
                <c:pt idx="266">
                  <c:v>40877</c:v>
                </c:pt>
                <c:pt idx="267">
                  <c:v>40908</c:v>
                </c:pt>
                <c:pt idx="268">
                  <c:v>40939</c:v>
                </c:pt>
                <c:pt idx="269">
                  <c:v>40968</c:v>
                </c:pt>
                <c:pt idx="270">
                  <c:v>40999</c:v>
                </c:pt>
                <c:pt idx="271">
                  <c:v>41029</c:v>
                </c:pt>
                <c:pt idx="272">
                  <c:v>41060</c:v>
                </c:pt>
                <c:pt idx="273">
                  <c:v>41090</c:v>
                </c:pt>
                <c:pt idx="274">
                  <c:v>41121</c:v>
                </c:pt>
                <c:pt idx="275">
                  <c:v>41152</c:v>
                </c:pt>
                <c:pt idx="276">
                  <c:v>41182</c:v>
                </c:pt>
                <c:pt idx="277">
                  <c:v>41213</c:v>
                </c:pt>
                <c:pt idx="278">
                  <c:v>41243</c:v>
                </c:pt>
                <c:pt idx="279">
                  <c:v>41274</c:v>
                </c:pt>
                <c:pt idx="280">
                  <c:v>41305</c:v>
                </c:pt>
                <c:pt idx="281">
                  <c:v>41333</c:v>
                </c:pt>
                <c:pt idx="282">
                  <c:v>41364</c:v>
                </c:pt>
                <c:pt idx="283">
                  <c:v>41394</c:v>
                </c:pt>
                <c:pt idx="284">
                  <c:v>41425</c:v>
                </c:pt>
                <c:pt idx="285">
                  <c:v>41455</c:v>
                </c:pt>
                <c:pt idx="286">
                  <c:v>41486</c:v>
                </c:pt>
                <c:pt idx="287">
                  <c:v>41517</c:v>
                </c:pt>
                <c:pt idx="288">
                  <c:v>41547</c:v>
                </c:pt>
                <c:pt idx="289">
                  <c:v>41578</c:v>
                </c:pt>
                <c:pt idx="290">
                  <c:v>41608</c:v>
                </c:pt>
                <c:pt idx="291">
                  <c:v>41639</c:v>
                </c:pt>
                <c:pt idx="292">
                  <c:v>41670</c:v>
                </c:pt>
                <c:pt idx="293">
                  <c:v>41698</c:v>
                </c:pt>
                <c:pt idx="294">
                  <c:v>41729</c:v>
                </c:pt>
                <c:pt idx="295">
                  <c:v>41759</c:v>
                </c:pt>
                <c:pt idx="296">
                  <c:v>41790</c:v>
                </c:pt>
                <c:pt idx="297">
                  <c:v>41820</c:v>
                </c:pt>
                <c:pt idx="298">
                  <c:v>41851</c:v>
                </c:pt>
                <c:pt idx="299">
                  <c:v>41882</c:v>
                </c:pt>
                <c:pt idx="300">
                  <c:v>41912</c:v>
                </c:pt>
                <c:pt idx="301">
                  <c:v>41943</c:v>
                </c:pt>
                <c:pt idx="302">
                  <c:v>41973</c:v>
                </c:pt>
                <c:pt idx="303">
                  <c:v>42004</c:v>
                </c:pt>
                <c:pt idx="304">
                  <c:v>42035</c:v>
                </c:pt>
                <c:pt idx="305">
                  <c:v>42063</c:v>
                </c:pt>
                <c:pt idx="306">
                  <c:v>42094</c:v>
                </c:pt>
                <c:pt idx="307">
                  <c:v>42124</c:v>
                </c:pt>
                <c:pt idx="308">
                  <c:v>42155</c:v>
                </c:pt>
                <c:pt idx="309">
                  <c:v>42185</c:v>
                </c:pt>
                <c:pt idx="310">
                  <c:v>42216</c:v>
                </c:pt>
                <c:pt idx="311">
                  <c:v>42247</c:v>
                </c:pt>
                <c:pt idx="312">
                  <c:v>42277</c:v>
                </c:pt>
                <c:pt idx="313">
                  <c:v>42308</c:v>
                </c:pt>
                <c:pt idx="314">
                  <c:v>42338</c:v>
                </c:pt>
                <c:pt idx="315">
                  <c:v>42369</c:v>
                </c:pt>
                <c:pt idx="316">
                  <c:v>42400</c:v>
                </c:pt>
                <c:pt idx="317">
                  <c:v>42429</c:v>
                </c:pt>
                <c:pt idx="318">
                  <c:v>42460</c:v>
                </c:pt>
                <c:pt idx="319">
                  <c:v>42490</c:v>
                </c:pt>
                <c:pt idx="320">
                  <c:v>42521</c:v>
                </c:pt>
                <c:pt idx="321">
                  <c:v>42551</c:v>
                </c:pt>
                <c:pt idx="322">
                  <c:v>42582</c:v>
                </c:pt>
                <c:pt idx="323">
                  <c:v>42613</c:v>
                </c:pt>
                <c:pt idx="324">
                  <c:v>42643</c:v>
                </c:pt>
                <c:pt idx="325">
                  <c:v>42674</c:v>
                </c:pt>
                <c:pt idx="326">
                  <c:v>42704</c:v>
                </c:pt>
                <c:pt idx="327">
                  <c:v>42735</c:v>
                </c:pt>
                <c:pt idx="328">
                  <c:v>42766</c:v>
                </c:pt>
                <c:pt idx="329">
                  <c:v>42794</c:v>
                </c:pt>
                <c:pt idx="330">
                  <c:v>42825</c:v>
                </c:pt>
                <c:pt idx="331">
                  <c:v>42855</c:v>
                </c:pt>
                <c:pt idx="332">
                  <c:v>42886</c:v>
                </c:pt>
                <c:pt idx="333">
                  <c:v>42916</c:v>
                </c:pt>
                <c:pt idx="334">
                  <c:v>42947</c:v>
                </c:pt>
                <c:pt idx="335">
                  <c:v>42978</c:v>
                </c:pt>
                <c:pt idx="336">
                  <c:v>43008</c:v>
                </c:pt>
                <c:pt idx="337">
                  <c:v>43039</c:v>
                </c:pt>
                <c:pt idx="338">
                  <c:v>43069</c:v>
                </c:pt>
                <c:pt idx="339">
                  <c:v>43100</c:v>
                </c:pt>
                <c:pt idx="340">
                  <c:v>43131</c:v>
                </c:pt>
                <c:pt idx="341">
                  <c:v>43159</c:v>
                </c:pt>
                <c:pt idx="342">
                  <c:v>43190</c:v>
                </c:pt>
                <c:pt idx="343">
                  <c:v>43220</c:v>
                </c:pt>
                <c:pt idx="344">
                  <c:v>43251</c:v>
                </c:pt>
                <c:pt idx="345">
                  <c:v>43281</c:v>
                </c:pt>
                <c:pt idx="346">
                  <c:v>43312</c:v>
                </c:pt>
                <c:pt idx="347">
                  <c:v>43343</c:v>
                </c:pt>
                <c:pt idx="348">
                  <c:v>43373</c:v>
                </c:pt>
                <c:pt idx="349">
                  <c:v>43404</c:v>
                </c:pt>
                <c:pt idx="350">
                  <c:v>43434</c:v>
                </c:pt>
                <c:pt idx="351">
                  <c:v>43465</c:v>
                </c:pt>
                <c:pt idx="352">
                  <c:v>43496</c:v>
                </c:pt>
                <c:pt idx="353">
                  <c:v>43524</c:v>
                </c:pt>
                <c:pt idx="354">
                  <c:v>43555</c:v>
                </c:pt>
                <c:pt idx="355">
                  <c:v>43585</c:v>
                </c:pt>
                <c:pt idx="356">
                  <c:v>43616</c:v>
                </c:pt>
                <c:pt idx="357">
                  <c:v>43646</c:v>
                </c:pt>
                <c:pt idx="358">
                  <c:v>43677</c:v>
                </c:pt>
                <c:pt idx="359">
                  <c:v>43708</c:v>
                </c:pt>
                <c:pt idx="360">
                  <c:v>43738</c:v>
                </c:pt>
                <c:pt idx="361">
                  <c:v>43769</c:v>
                </c:pt>
                <c:pt idx="362">
                  <c:v>43799</c:v>
                </c:pt>
                <c:pt idx="363">
                  <c:v>43830</c:v>
                </c:pt>
                <c:pt idx="364">
                  <c:v>43861</c:v>
                </c:pt>
                <c:pt idx="365">
                  <c:v>43890</c:v>
                </c:pt>
                <c:pt idx="366">
                  <c:v>43921</c:v>
                </c:pt>
                <c:pt idx="367">
                  <c:v>43951</c:v>
                </c:pt>
                <c:pt idx="368">
                  <c:v>43982</c:v>
                </c:pt>
                <c:pt idx="369">
                  <c:v>44012</c:v>
                </c:pt>
                <c:pt idx="370">
                  <c:v>44043</c:v>
                </c:pt>
                <c:pt idx="371">
                  <c:v>44074</c:v>
                </c:pt>
                <c:pt idx="372">
                  <c:v>44104</c:v>
                </c:pt>
                <c:pt idx="373">
                  <c:v>44135</c:v>
                </c:pt>
                <c:pt idx="374">
                  <c:v>44165</c:v>
                </c:pt>
                <c:pt idx="375">
                  <c:v>44196</c:v>
                </c:pt>
                <c:pt idx="376">
                  <c:v>44227</c:v>
                </c:pt>
                <c:pt idx="377">
                  <c:v>44255</c:v>
                </c:pt>
                <c:pt idx="378">
                  <c:v>44286</c:v>
                </c:pt>
                <c:pt idx="379">
                  <c:v>44316</c:v>
                </c:pt>
                <c:pt idx="380">
                  <c:v>44347</c:v>
                </c:pt>
                <c:pt idx="381">
                  <c:v>44377</c:v>
                </c:pt>
                <c:pt idx="382">
                  <c:v>44408</c:v>
                </c:pt>
                <c:pt idx="383">
                  <c:v>44439</c:v>
                </c:pt>
                <c:pt idx="384">
                  <c:v>44469</c:v>
                </c:pt>
                <c:pt idx="385">
                  <c:v>44500</c:v>
                </c:pt>
                <c:pt idx="386">
                  <c:v>44530</c:v>
                </c:pt>
                <c:pt idx="387">
                  <c:v>44561</c:v>
                </c:pt>
                <c:pt idx="388">
                  <c:v>44592</c:v>
                </c:pt>
                <c:pt idx="389">
                  <c:v>44620</c:v>
                </c:pt>
                <c:pt idx="390">
                  <c:v>44651</c:v>
                </c:pt>
                <c:pt idx="391">
                  <c:v>44681</c:v>
                </c:pt>
                <c:pt idx="392">
                  <c:v>44712</c:v>
                </c:pt>
                <c:pt idx="393">
                  <c:v>44742</c:v>
                </c:pt>
                <c:pt idx="394">
                  <c:v>44773</c:v>
                </c:pt>
                <c:pt idx="395">
                  <c:v>44804</c:v>
                </c:pt>
                <c:pt idx="396">
                  <c:v>44834</c:v>
                </c:pt>
                <c:pt idx="397">
                  <c:v>44865</c:v>
                </c:pt>
                <c:pt idx="398">
                  <c:v>44895</c:v>
                </c:pt>
                <c:pt idx="399">
                  <c:v>44926</c:v>
                </c:pt>
              </c:numCache>
            </c:numRef>
          </c:cat>
          <c:val>
            <c:numRef>
              <c:f>Sheet1!$D$2:$D$401</c:f>
              <c:numCache>
                <c:formatCode>_("$"* #,##0.00_);_("$"* \(#,##0.00\);_("$"* "-"??_);_(@_)</c:formatCode>
                <c:ptCount val="400"/>
                <c:pt idx="0">
                  <c:v>1</c:v>
                </c:pt>
                <c:pt idx="1">
                  <c:v>1.0153833898</c:v>
                </c:pt>
                <c:pt idx="2">
                  <c:v>1.0307603388</c:v>
                </c:pt>
                <c:pt idx="3">
                  <c:v>1.0465799435000001</c:v>
                </c:pt>
                <c:pt idx="4">
                  <c:v>1.0629137992</c:v>
                </c:pt>
                <c:pt idx="5">
                  <c:v>1.0766520607000001</c:v>
                </c:pt>
                <c:pt idx="6">
                  <c:v>1.0921798611</c:v>
                </c:pt>
                <c:pt idx="7">
                  <c:v>1.1059671409</c:v>
                </c:pt>
                <c:pt idx="8">
                  <c:v>1.1200694121000001</c:v>
                </c:pt>
                <c:pt idx="9">
                  <c:v>1.1336248213</c:v>
                </c:pt>
                <c:pt idx="10">
                  <c:v>1.1479396405</c:v>
                </c:pt>
                <c:pt idx="11">
                  <c:v>1.1628441701000001</c:v>
                </c:pt>
                <c:pt idx="12">
                  <c:v>1.1759835005999999</c:v>
                </c:pt>
                <c:pt idx="13">
                  <c:v>1.1899469884</c:v>
                </c:pt>
                <c:pt idx="14">
                  <c:v>1.2025073204000001</c:v>
                </c:pt>
                <c:pt idx="15">
                  <c:v>1.2154356623</c:v>
                </c:pt>
                <c:pt idx="16">
                  <c:v>1.2279523322999999</c:v>
                </c:pt>
                <c:pt idx="17">
                  <c:v>1.2389484196</c:v>
                </c:pt>
                <c:pt idx="18">
                  <c:v>1.2509754494000001</c:v>
                </c:pt>
                <c:pt idx="19">
                  <c:v>1.2631500087</c:v>
                </c:pt>
                <c:pt idx="20">
                  <c:v>1.2762285917</c:v>
                </c:pt>
                <c:pt idx="21">
                  <c:v>1.2867797860000001</c:v>
                </c:pt>
                <c:pt idx="22">
                  <c:v>1.2984872141999999</c:v>
                </c:pt>
                <c:pt idx="23">
                  <c:v>1.3094251306</c:v>
                </c:pt>
                <c:pt idx="24">
                  <c:v>1.3209086884000001</c:v>
                </c:pt>
                <c:pt idx="25">
                  <c:v>1.3324759096000001</c:v>
                </c:pt>
                <c:pt idx="26">
                  <c:v>1.3418905314</c:v>
                </c:pt>
                <c:pt idx="27">
                  <c:v>1.3515543802000001</c:v>
                </c:pt>
                <c:pt idx="28">
                  <c:v>1.3607220802</c:v>
                </c:pt>
                <c:pt idx="29">
                  <c:v>1.3689564674000001</c:v>
                </c:pt>
                <c:pt idx="30">
                  <c:v>1.3775533048999999</c:v>
                </c:pt>
                <c:pt idx="31">
                  <c:v>1.3870270468000001</c:v>
                </c:pt>
                <c:pt idx="32">
                  <c:v>1.3950783783</c:v>
                </c:pt>
                <c:pt idx="33">
                  <c:v>1.4025608812000001</c:v>
                </c:pt>
                <c:pt idx="34">
                  <c:v>1.4108029974</c:v>
                </c:pt>
                <c:pt idx="35">
                  <c:v>1.4171011978000001</c:v>
                </c:pt>
                <c:pt idx="36">
                  <c:v>1.4239044963</c:v>
                </c:pt>
                <c:pt idx="37">
                  <c:v>1.4309868531000001</c:v>
                </c:pt>
                <c:pt idx="38">
                  <c:v>1.4379826991</c:v>
                </c:pt>
                <c:pt idx="39">
                  <c:v>1.4450787511000001</c:v>
                </c:pt>
                <c:pt idx="40">
                  <c:v>1.4523741305</c:v>
                </c:pt>
                <c:pt idx="41">
                  <c:v>1.4592716687</c:v>
                </c:pt>
                <c:pt idx="42">
                  <c:v>1.4663721954</c:v>
                </c:pt>
                <c:pt idx="43">
                  <c:v>1.4728819269</c:v>
                </c:pt>
                <c:pt idx="44">
                  <c:v>1.4792899607000001</c:v>
                </c:pt>
                <c:pt idx="45">
                  <c:v>1.4855177864</c:v>
                </c:pt>
                <c:pt idx="46">
                  <c:v>1.4927135021</c:v>
                </c:pt>
                <c:pt idx="47">
                  <c:v>1.4987992223</c:v>
                </c:pt>
                <c:pt idx="48">
                  <c:v>1.5046610722</c:v>
                </c:pt>
                <c:pt idx="49">
                  <c:v>1.5110022568999999</c:v>
                </c:pt>
                <c:pt idx="50">
                  <c:v>1.5168311567999999</c:v>
                </c:pt>
                <c:pt idx="51">
                  <c:v>1.5229659631000001</c:v>
                </c:pt>
                <c:pt idx="52">
                  <c:v>1.5292923676000001</c:v>
                </c:pt>
                <c:pt idx="53">
                  <c:v>1.5347748176</c:v>
                </c:pt>
                <c:pt idx="54">
                  <c:v>1.54094054</c:v>
                </c:pt>
                <c:pt idx="55">
                  <c:v>1.5472838942</c:v>
                </c:pt>
                <c:pt idx="56">
                  <c:v>1.5537194541999999</c:v>
                </c:pt>
                <c:pt idx="57">
                  <c:v>1.558787656</c:v>
                </c:pt>
                <c:pt idx="58">
                  <c:v>1.5664327396</c:v>
                </c:pt>
                <c:pt idx="59">
                  <c:v>1.5731263402</c:v>
                </c:pt>
                <c:pt idx="60">
                  <c:v>1.5799661142000001</c:v>
                </c:pt>
                <c:pt idx="61">
                  <c:v>1.5872831890000001</c:v>
                </c:pt>
                <c:pt idx="62">
                  <c:v>1.5956846313999999</c:v>
                </c:pt>
                <c:pt idx="63">
                  <c:v>1.6046204609000001</c:v>
                </c:pt>
                <c:pt idx="64">
                  <c:v>1.615785773</c:v>
                </c:pt>
                <c:pt idx="65">
                  <c:v>1.6265731769</c:v>
                </c:pt>
                <c:pt idx="66">
                  <c:v>1.6371353545</c:v>
                </c:pt>
                <c:pt idx="67">
                  <c:v>1.6481058141</c:v>
                </c:pt>
                <c:pt idx="68">
                  <c:v>1.6593192632</c:v>
                </c:pt>
                <c:pt idx="69">
                  <c:v>1.6695299738</c:v>
                </c:pt>
                <c:pt idx="70">
                  <c:v>1.6801827301000001</c:v>
                </c:pt>
                <c:pt idx="71">
                  <c:v>1.6910481020999999</c:v>
                </c:pt>
                <c:pt idx="72">
                  <c:v>1.7014801068000001</c:v>
                </c:pt>
                <c:pt idx="73">
                  <c:v>1.7122125939999999</c:v>
                </c:pt>
                <c:pt idx="74">
                  <c:v>1.7227940263999999</c:v>
                </c:pt>
                <c:pt idx="75">
                  <c:v>1.733517293</c:v>
                </c:pt>
                <c:pt idx="76">
                  <c:v>1.74439514</c:v>
                </c:pt>
                <c:pt idx="77">
                  <c:v>1.7546603607</c:v>
                </c:pt>
                <c:pt idx="78">
                  <c:v>1.7657151614</c:v>
                </c:pt>
                <c:pt idx="79">
                  <c:v>1.7766679933</c:v>
                </c:pt>
                <c:pt idx="80">
                  <c:v>1.7880014455</c:v>
                </c:pt>
                <c:pt idx="81">
                  <c:v>1.7989702779000001</c:v>
                </c:pt>
                <c:pt idx="82">
                  <c:v>1.8116724442000001</c:v>
                </c:pt>
                <c:pt idx="83">
                  <c:v>1.8225351043</c:v>
                </c:pt>
                <c:pt idx="84">
                  <c:v>1.8329425660000001</c:v>
                </c:pt>
                <c:pt idx="85">
                  <c:v>1.843732953</c:v>
                </c:pt>
                <c:pt idx="86">
                  <c:v>1.8540069873</c:v>
                </c:pt>
                <c:pt idx="87">
                  <c:v>1.8646970327000001</c:v>
                </c:pt>
                <c:pt idx="88">
                  <c:v>1.8743842040000001</c:v>
                </c:pt>
                <c:pt idx="89">
                  <c:v>1.8823332956000001</c:v>
                </c:pt>
                <c:pt idx="90">
                  <c:v>1.891815987</c:v>
                </c:pt>
                <c:pt idx="91">
                  <c:v>1.901368782</c:v>
                </c:pt>
                <c:pt idx="92">
                  <c:v>1.9119556382</c:v>
                </c:pt>
                <c:pt idx="93">
                  <c:v>1.9206982421000001</c:v>
                </c:pt>
                <c:pt idx="94">
                  <c:v>1.9302145614999999</c:v>
                </c:pt>
                <c:pt idx="95">
                  <c:v>1.9383815572</c:v>
                </c:pt>
                <c:pt idx="96">
                  <c:v>1.9460263695</c:v>
                </c:pt>
                <c:pt idx="97">
                  <c:v>1.9539149846999999</c:v>
                </c:pt>
                <c:pt idx="98">
                  <c:v>1.9613512491</c:v>
                </c:pt>
                <c:pt idx="99">
                  <c:v>1.9697682852</c:v>
                </c:pt>
                <c:pt idx="100">
                  <c:v>1.9781442356000001</c:v>
                </c:pt>
                <c:pt idx="101">
                  <c:v>1.9856925030000001</c:v>
                </c:pt>
                <c:pt idx="102">
                  <c:v>1.9940837756000001</c:v>
                </c:pt>
                <c:pt idx="103">
                  <c:v>2.0021859559999999</c:v>
                </c:pt>
                <c:pt idx="104">
                  <c:v>2.0105719405000002</c:v>
                </c:pt>
                <c:pt idx="105">
                  <c:v>2.0188430742999999</c:v>
                </c:pt>
                <c:pt idx="106">
                  <c:v>2.0279981639</c:v>
                </c:pt>
                <c:pt idx="107">
                  <c:v>2.0362825863</c:v>
                </c:pt>
                <c:pt idx="108">
                  <c:v>2.0456130025000001</c:v>
                </c:pt>
                <c:pt idx="109">
                  <c:v>2.0543345891000002</c:v>
                </c:pt>
                <c:pt idx="110">
                  <c:v>2.0624455832000002</c:v>
                </c:pt>
                <c:pt idx="111">
                  <c:v>2.0710346917</c:v>
                </c:pt>
                <c:pt idx="112">
                  <c:v>2.0796300375999999</c:v>
                </c:pt>
                <c:pt idx="113">
                  <c:v>2.0870995232</c:v>
                </c:pt>
                <c:pt idx="114">
                  <c:v>2.0956004937000001</c:v>
                </c:pt>
                <c:pt idx="115">
                  <c:v>2.1038271519</c:v>
                </c:pt>
                <c:pt idx="116">
                  <c:v>2.1122665614999998</c:v>
                </c:pt>
                <c:pt idx="117">
                  <c:v>2.1205490857</c:v>
                </c:pt>
                <c:pt idx="118">
                  <c:v>2.1295733241999999</c:v>
                </c:pt>
                <c:pt idx="119">
                  <c:v>2.1383582346000001</c:v>
                </c:pt>
                <c:pt idx="120">
                  <c:v>2.1468392722999998</c:v>
                </c:pt>
                <c:pt idx="121">
                  <c:v>2.1558896812000001</c:v>
                </c:pt>
                <c:pt idx="122">
                  <c:v>2.1650408385</c:v>
                </c:pt>
                <c:pt idx="123">
                  <c:v>2.1747666549</c:v>
                </c:pt>
                <c:pt idx="124">
                  <c:v>2.1855823983999998</c:v>
                </c:pt>
                <c:pt idx="125">
                  <c:v>2.1950271226</c:v>
                </c:pt>
                <c:pt idx="126">
                  <c:v>2.2054029901000001</c:v>
                </c:pt>
                <c:pt idx="127">
                  <c:v>2.2155857677999999</c:v>
                </c:pt>
                <c:pt idx="128">
                  <c:v>2.2273189593999998</c:v>
                </c:pt>
                <c:pt idx="129">
                  <c:v>2.2388578408000002</c:v>
                </c:pt>
                <c:pt idx="130">
                  <c:v>2.2502296669000001</c:v>
                </c:pt>
                <c:pt idx="131">
                  <c:v>2.2619204167000002</c:v>
                </c:pt>
                <c:pt idx="132">
                  <c:v>2.2738559186999998</c:v>
                </c:pt>
                <c:pt idx="133">
                  <c:v>2.2867235131000001</c:v>
                </c:pt>
                <c:pt idx="134">
                  <c:v>2.2989095980999998</c:v>
                </c:pt>
                <c:pt idx="135">
                  <c:v>2.3112071434999999</c:v>
                </c:pt>
                <c:pt idx="136">
                  <c:v>2.3236050306</c:v>
                </c:pt>
                <c:pt idx="137">
                  <c:v>2.3345143359999998</c:v>
                </c:pt>
                <c:pt idx="138">
                  <c:v>2.3457688709000002</c:v>
                </c:pt>
                <c:pt idx="139">
                  <c:v>2.3559733441000001</c:v>
                </c:pt>
                <c:pt idx="140">
                  <c:v>2.3655144777000001</c:v>
                </c:pt>
                <c:pt idx="141">
                  <c:v>2.3749975760000002</c:v>
                </c:pt>
                <c:pt idx="142">
                  <c:v>2.3850222478999998</c:v>
                </c:pt>
                <c:pt idx="143">
                  <c:v>2.3955925613</c:v>
                </c:pt>
                <c:pt idx="144">
                  <c:v>2.4058623921</c:v>
                </c:pt>
                <c:pt idx="145">
                  <c:v>2.4149717854000001</c:v>
                </c:pt>
                <c:pt idx="146">
                  <c:v>2.4235949285</c:v>
                </c:pt>
                <c:pt idx="147">
                  <c:v>2.4323753640999999</c:v>
                </c:pt>
                <c:pt idx="148">
                  <c:v>2.441047051</c:v>
                </c:pt>
                <c:pt idx="149">
                  <c:v>2.4490860430999999</c:v>
                </c:pt>
                <c:pt idx="150">
                  <c:v>2.4576161668999998</c:v>
                </c:pt>
                <c:pt idx="151">
                  <c:v>2.4668993955</c:v>
                </c:pt>
                <c:pt idx="152">
                  <c:v>2.4760372641999999</c:v>
                </c:pt>
                <c:pt idx="153">
                  <c:v>2.4856838923</c:v>
                </c:pt>
                <c:pt idx="154">
                  <c:v>2.4965799091999998</c:v>
                </c:pt>
                <c:pt idx="155">
                  <c:v>2.5068961141999999</c:v>
                </c:pt>
                <c:pt idx="156">
                  <c:v>2.5172546255000001</c:v>
                </c:pt>
                <c:pt idx="157">
                  <c:v>2.5277557846000001</c:v>
                </c:pt>
                <c:pt idx="158">
                  <c:v>2.5378403902</c:v>
                </c:pt>
                <c:pt idx="159">
                  <c:v>2.5483325997000001</c:v>
                </c:pt>
                <c:pt idx="160">
                  <c:v>2.5586751104999998</c:v>
                </c:pt>
                <c:pt idx="161">
                  <c:v>2.5681066819999998</c:v>
                </c:pt>
                <c:pt idx="162">
                  <c:v>2.5783559020000002</c:v>
                </c:pt>
                <c:pt idx="163">
                  <c:v>2.5884513553000001</c:v>
                </c:pt>
                <c:pt idx="164">
                  <c:v>2.5989793624000002</c:v>
                </c:pt>
                <c:pt idx="165">
                  <c:v>2.6091491229999999</c:v>
                </c:pt>
                <c:pt idx="166">
                  <c:v>2.6193793594999999</c:v>
                </c:pt>
                <c:pt idx="167">
                  <c:v>2.6298588231000002</c:v>
                </c:pt>
                <c:pt idx="168">
                  <c:v>2.6402919124999999</c:v>
                </c:pt>
                <c:pt idx="169">
                  <c:v>2.6510661635999999</c:v>
                </c:pt>
                <c:pt idx="170">
                  <c:v>2.661252738</c:v>
                </c:pt>
                <c:pt idx="171">
                  <c:v>2.6731749514000001</c:v>
                </c:pt>
                <c:pt idx="172">
                  <c:v>2.6854009018</c:v>
                </c:pt>
                <c:pt idx="173">
                  <c:v>2.6972444690000001</c:v>
                </c:pt>
                <c:pt idx="174">
                  <c:v>2.7101188433000001</c:v>
                </c:pt>
                <c:pt idx="175">
                  <c:v>2.7222767239999999</c:v>
                </c:pt>
                <c:pt idx="176">
                  <c:v>2.7351470303999998</c:v>
                </c:pt>
                <c:pt idx="177">
                  <c:v>2.7474963737999998</c:v>
                </c:pt>
                <c:pt idx="178">
                  <c:v>2.7602139981999998</c:v>
                </c:pt>
                <c:pt idx="179">
                  <c:v>2.7729747424000002</c:v>
                </c:pt>
                <c:pt idx="180">
                  <c:v>2.7853292386000001</c:v>
                </c:pt>
                <c:pt idx="181">
                  <c:v>2.7980525580000002</c:v>
                </c:pt>
                <c:pt idx="182">
                  <c:v>2.8105293625000001</c:v>
                </c:pt>
                <c:pt idx="183">
                  <c:v>2.8233625152999999</c:v>
                </c:pt>
                <c:pt idx="184">
                  <c:v>2.8362181773000001</c:v>
                </c:pt>
                <c:pt idx="185">
                  <c:v>2.8475190864000002</c:v>
                </c:pt>
                <c:pt idx="186">
                  <c:v>2.8608935417999999</c:v>
                </c:pt>
                <c:pt idx="187">
                  <c:v>2.8750932392999999</c:v>
                </c:pt>
                <c:pt idx="188">
                  <c:v>2.8890290654999999</c:v>
                </c:pt>
                <c:pt idx="189">
                  <c:v>2.9024162669</c:v>
                </c:pt>
                <c:pt idx="190">
                  <c:v>2.9163390755999998</c:v>
                </c:pt>
                <c:pt idx="191">
                  <c:v>2.9302903595999998</c:v>
                </c:pt>
                <c:pt idx="192">
                  <c:v>2.9436550521</c:v>
                </c:pt>
                <c:pt idx="193">
                  <c:v>2.9577099322999998</c:v>
                </c:pt>
                <c:pt idx="194">
                  <c:v>2.9714152437000001</c:v>
                </c:pt>
                <c:pt idx="195">
                  <c:v>2.9854606321000001</c:v>
                </c:pt>
                <c:pt idx="196">
                  <c:v>2.9997609426</c:v>
                </c:pt>
                <c:pt idx="197">
                  <c:v>3.0126754534</c:v>
                </c:pt>
                <c:pt idx="198">
                  <c:v>3.0269556952999999</c:v>
                </c:pt>
                <c:pt idx="199">
                  <c:v>3.0403409984</c:v>
                </c:pt>
                <c:pt idx="200">
                  <c:v>3.0550453872999999</c:v>
                </c:pt>
                <c:pt idx="201">
                  <c:v>3.0697240127000001</c:v>
                </c:pt>
                <c:pt idx="202">
                  <c:v>3.0845303703</c:v>
                </c:pt>
                <c:pt idx="203">
                  <c:v>3.1006501185999999</c:v>
                </c:pt>
                <c:pt idx="204">
                  <c:v>3.1164905372999998</c:v>
                </c:pt>
                <c:pt idx="205">
                  <c:v>3.1322748189</c:v>
                </c:pt>
                <c:pt idx="206">
                  <c:v>3.1484295511</c:v>
                </c:pt>
                <c:pt idx="207">
                  <c:v>3.1652302663</c:v>
                </c:pt>
                <c:pt idx="208">
                  <c:v>3.1825855726999999</c:v>
                </c:pt>
                <c:pt idx="209">
                  <c:v>3.1982442918</c:v>
                </c:pt>
                <c:pt idx="210">
                  <c:v>3.2149877854</c:v>
                </c:pt>
                <c:pt idx="211">
                  <c:v>3.2325898780000002</c:v>
                </c:pt>
                <c:pt idx="212">
                  <c:v>3.2500509497999999</c:v>
                </c:pt>
                <c:pt idx="213">
                  <c:v>3.2669007512000001</c:v>
                </c:pt>
                <c:pt idx="214">
                  <c:v>3.2840583574000002</c:v>
                </c:pt>
                <c:pt idx="215">
                  <c:v>3.3014876995</c:v>
                </c:pt>
                <c:pt idx="216">
                  <c:v>3.3203931485</c:v>
                </c:pt>
                <c:pt idx="217">
                  <c:v>3.3394192787999999</c:v>
                </c:pt>
                <c:pt idx="218">
                  <c:v>3.3580218043999999</c:v>
                </c:pt>
                <c:pt idx="219">
                  <c:v>3.3782718314000002</c:v>
                </c:pt>
                <c:pt idx="220">
                  <c:v>3.3984361612999998</c:v>
                </c:pt>
                <c:pt idx="221">
                  <c:v>3.4168339360000002</c:v>
                </c:pt>
                <c:pt idx="222">
                  <c:v>3.4395916903999999</c:v>
                </c:pt>
                <c:pt idx="223">
                  <c:v>3.4620598099</c:v>
                </c:pt>
                <c:pt idx="224">
                  <c:v>3.4847679357999999</c:v>
                </c:pt>
                <c:pt idx="225">
                  <c:v>3.5066849900000001</c:v>
                </c:pt>
                <c:pt idx="226">
                  <c:v>3.5301041854999999</c:v>
                </c:pt>
                <c:pt idx="227">
                  <c:v>3.5536812158000002</c:v>
                </c:pt>
                <c:pt idx="228">
                  <c:v>3.5745102412</c:v>
                </c:pt>
                <c:pt idx="229">
                  <c:v>3.6000466453</c:v>
                </c:pt>
                <c:pt idx="230">
                  <c:v>3.6196550279999999</c:v>
                </c:pt>
                <c:pt idx="231">
                  <c:v>3.6350639776000002</c:v>
                </c:pt>
                <c:pt idx="232">
                  <c:v>3.6496249051</c:v>
                </c:pt>
                <c:pt idx="233">
                  <c:v>3.6602456605999998</c:v>
                </c:pt>
                <c:pt idx="234">
                  <c:v>3.6698684234000001</c:v>
                </c:pt>
                <c:pt idx="235">
                  <c:v>3.6795690189000001</c:v>
                </c:pt>
                <c:pt idx="236">
                  <c:v>3.6888207889000002</c:v>
                </c:pt>
                <c:pt idx="237">
                  <c:v>3.6986878972000001</c:v>
                </c:pt>
                <c:pt idx="238">
                  <c:v>3.7084931736</c:v>
                </c:pt>
                <c:pt idx="239">
                  <c:v>3.7178767438000002</c:v>
                </c:pt>
                <c:pt idx="240">
                  <c:v>3.7283963441000001</c:v>
                </c:pt>
                <c:pt idx="241">
                  <c:v>3.7379328676000001</c:v>
                </c:pt>
                <c:pt idx="242">
                  <c:v>3.7492790660000002</c:v>
                </c:pt>
                <c:pt idx="243">
                  <c:v>3.7613745720999998</c:v>
                </c:pt>
                <c:pt idx="244">
                  <c:v>3.7744216968000002</c:v>
                </c:pt>
                <c:pt idx="245">
                  <c:v>3.7874541770999999</c:v>
                </c:pt>
                <c:pt idx="246">
                  <c:v>3.7998311823000002</c:v>
                </c:pt>
                <c:pt idx="247">
                  <c:v>3.8129930219000001</c:v>
                </c:pt>
                <c:pt idx="248">
                  <c:v>3.8273011970000002</c:v>
                </c:pt>
                <c:pt idx="249">
                  <c:v>3.8424221392</c:v>
                </c:pt>
                <c:pt idx="250">
                  <c:v>3.8586422291</c:v>
                </c:pt>
                <c:pt idx="251">
                  <c:v>3.8743077281999998</c:v>
                </c:pt>
                <c:pt idx="252">
                  <c:v>3.8887002443999998</c:v>
                </c:pt>
                <c:pt idx="253">
                  <c:v>3.9050298964999999</c:v>
                </c:pt>
                <c:pt idx="254">
                  <c:v>3.9202094166000001</c:v>
                </c:pt>
                <c:pt idx="255">
                  <c:v>3.9368379241999998</c:v>
                </c:pt>
                <c:pt idx="256">
                  <c:v>3.9537045396999999</c:v>
                </c:pt>
                <c:pt idx="257">
                  <c:v>3.9683723174000001</c:v>
                </c:pt>
                <c:pt idx="258">
                  <c:v>3.9849916044000002</c:v>
                </c:pt>
                <c:pt idx="259">
                  <c:v>4.0010370455000004</c:v>
                </c:pt>
                <c:pt idx="260">
                  <c:v>4.0177010795000001</c:v>
                </c:pt>
                <c:pt idx="261">
                  <c:v>4.0339401527999996</c:v>
                </c:pt>
                <c:pt idx="262">
                  <c:v>4.0508113785999997</c:v>
                </c:pt>
                <c:pt idx="263">
                  <c:v>4.0680766488</c:v>
                </c:pt>
                <c:pt idx="264">
                  <c:v>4.0838134716000001</c:v>
                </c:pt>
                <c:pt idx="265">
                  <c:v>4.1009708066000004</c:v>
                </c:pt>
                <c:pt idx="266">
                  <c:v>4.1170609946000001</c:v>
                </c:pt>
                <c:pt idx="267">
                  <c:v>4.1336615692000001</c:v>
                </c:pt>
                <c:pt idx="268">
                  <c:v>4.1497566389999996</c:v>
                </c:pt>
                <c:pt idx="269">
                  <c:v>4.1635528003999998</c:v>
                </c:pt>
                <c:pt idx="270">
                  <c:v>4.1798097723999996</c:v>
                </c:pt>
                <c:pt idx="271">
                  <c:v>4.1956222582000002</c:v>
                </c:pt>
                <c:pt idx="272">
                  <c:v>4.2116064096999999</c:v>
                </c:pt>
                <c:pt idx="273">
                  <c:v>4.2235581834999998</c:v>
                </c:pt>
                <c:pt idx="274">
                  <c:v>4.2359118660000004</c:v>
                </c:pt>
                <c:pt idx="275">
                  <c:v>4.2485820315999998</c:v>
                </c:pt>
                <c:pt idx="276">
                  <c:v>4.2618889598000003</c:v>
                </c:pt>
                <c:pt idx="277">
                  <c:v>4.2745287516000001</c:v>
                </c:pt>
                <c:pt idx="278">
                  <c:v>4.2854006324</c:v>
                </c:pt>
                <c:pt idx="279">
                  <c:v>4.2977217716</c:v>
                </c:pt>
                <c:pt idx="280">
                  <c:v>4.3092583477000002</c:v>
                </c:pt>
                <c:pt idx="281">
                  <c:v>4.3189353493000002</c:v>
                </c:pt>
                <c:pt idx="282">
                  <c:v>4.3295737323000001</c:v>
                </c:pt>
                <c:pt idx="283">
                  <c:v>4.3408903704000004</c:v>
                </c:pt>
                <c:pt idx="284">
                  <c:v>4.3520410381000003</c:v>
                </c:pt>
                <c:pt idx="285">
                  <c:v>4.3620480826000003</c:v>
                </c:pt>
                <c:pt idx="286">
                  <c:v>4.3730910862999997</c:v>
                </c:pt>
                <c:pt idx="287">
                  <c:v>4.3832093200999998</c:v>
                </c:pt>
                <c:pt idx="288">
                  <c:v>4.3924591918000004</c:v>
                </c:pt>
                <c:pt idx="289">
                  <c:v>4.4020334108999997</c:v>
                </c:pt>
                <c:pt idx="290">
                  <c:v>4.4114175235999999</c:v>
                </c:pt>
                <c:pt idx="291">
                  <c:v>4.4208919435</c:v>
                </c:pt>
                <c:pt idx="292">
                  <c:v>4.4308062397999999</c:v>
                </c:pt>
                <c:pt idx="293">
                  <c:v>4.4396373886999996</c:v>
                </c:pt>
                <c:pt idx="294">
                  <c:v>4.4493149329000001</c:v>
                </c:pt>
                <c:pt idx="295">
                  <c:v>4.4591679390000003</c:v>
                </c:pt>
                <c:pt idx="296">
                  <c:v>4.4691950514999998</c:v>
                </c:pt>
                <c:pt idx="297">
                  <c:v>4.4790366677</c:v>
                </c:pt>
                <c:pt idx="298">
                  <c:v>4.4893349741000002</c:v>
                </c:pt>
                <c:pt idx="299">
                  <c:v>4.4995085312</c:v>
                </c:pt>
                <c:pt idx="300">
                  <c:v>4.5088392188000004</c:v>
                </c:pt>
                <c:pt idx="301">
                  <c:v>4.5192611891999999</c:v>
                </c:pt>
                <c:pt idx="302">
                  <c:v>4.5294238986000002</c:v>
                </c:pt>
                <c:pt idx="303">
                  <c:v>4.5399237015000002</c:v>
                </c:pt>
                <c:pt idx="304">
                  <c:v>4.5513382404999998</c:v>
                </c:pt>
                <c:pt idx="305">
                  <c:v>4.5608495429999998</c:v>
                </c:pt>
                <c:pt idx="306">
                  <c:v>4.5702122314000002</c:v>
                </c:pt>
                <c:pt idx="307">
                  <c:v>4.5784256011000002</c:v>
                </c:pt>
                <c:pt idx="308">
                  <c:v>4.5875946570000004</c:v>
                </c:pt>
                <c:pt idx="309">
                  <c:v>4.5956642942999997</c:v>
                </c:pt>
                <c:pt idx="310">
                  <c:v>4.6039530559999999</c:v>
                </c:pt>
                <c:pt idx="311">
                  <c:v>4.6122835812999998</c:v>
                </c:pt>
                <c:pt idx="312">
                  <c:v>4.6204096265999999</c:v>
                </c:pt>
                <c:pt idx="313">
                  <c:v>4.6291474846999998</c:v>
                </c:pt>
                <c:pt idx="314">
                  <c:v>4.6368640276999997</c:v>
                </c:pt>
                <c:pt idx="315">
                  <c:v>4.6457461457000004</c:v>
                </c:pt>
                <c:pt idx="316">
                  <c:v>4.6550843783999998</c:v>
                </c:pt>
                <c:pt idx="317">
                  <c:v>4.6633649933000001</c:v>
                </c:pt>
                <c:pt idx="318">
                  <c:v>4.6726014261</c:v>
                </c:pt>
                <c:pt idx="319">
                  <c:v>4.6818975315999998</c:v>
                </c:pt>
                <c:pt idx="320">
                  <c:v>4.6909575009999998</c:v>
                </c:pt>
                <c:pt idx="321">
                  <c:v>4.6986901372999998</c:v>
                </c:pt>
                <c:pt idx="322">
                  <c:v>4.7068195877000001</c:v>
                </c:pt>
                <c:pt idx="323">
                  <c:v>4.7147706867999997</c:v>
                </c:pt>
                <c:pt idx="324">
                  <c:v>4.7214464824000002</c:v>
                </c:pt>
                <c:pt idx="325">
                  <c:v>4.7283454783999996</c:v>
                </c:pt>
                <c:pt idx="326">
                  <c:v>4.7351801864</c:v>
                </c:pt>
                <c:pt idx="327">
                  <c:v>4.7420524287000001</c:v>
                </c:pt>
                <c:pt idx="328">
                  <c:v>4.7494972708000001</c:v>
                </c:pt>
                <c:pt idx="329">
                  <c:v>4.7558826563999999</c:v>
                </c:pt>
                <c:pt idx="330">
                  <c:v>4.7630237032</c:v>
                </c:pt>
                <c:pt idx="331">
                  <c:v>4.7700970687000002</c:v>
                </c:pt>
                <c:pt idx="332">
                  <c:v>4.7771922722999998</c:v>
                </c:pt>
                <c:pt idx="333">
                  <c:v>4.7840381551000002</c:v>
                </c:pt>
                <c:pt idx="334">
                  <c:v>4.7910107089</c:v>
                </c:pt>
                <c:pt idx="335">
                  <c:v>4.7978178579000001</c:v>
                </c:pt>
                <c:pt idx="336">
                  <c:v>4.8046121210999999</c:v>
                </c:pt>
                <c:pt idx="337">
                  <c:v>4.8116654806000003</c:v>
                </c:pt>
                <c:pt idx="338">
                  <c:v>4.8180761818000004</c:v>
                </c:pt>
                <c:pt idx="339">
                  <c:v>4.8249807927999999</c:v>
                </c:pt>
                <c:pt idx="340">
                  <c:v>4.8325005369999996</c:v>
                </c:pt>
                <c:pt idx="341">
                  <c:v>4.8389657175999998</c:v>
                </c:pt>
                <c:pt idx="342">
                  <c:v>4.8456573869000001</c:v>
                </c:pt>
                <c:pt idx="343">
                  <c:v>4.8536072639999999</c:v>
                </c:pt>
                <c:pt idx="344">
                  <c:v>4.8619879070999996</c:v>
                </c:pt>
                <c:pt idx="345">
                  <c:v>4.8693485273999997</c:v>
                </c:pt>
                <c:pt idx="346">
                  <c:v>4.8786142189000001</c:v>
                </c:pt>
                <c:pt idx="347">
                  <c:v>4.8867820534000002</c:v>
                </c:pt>
                <c:pt idx="348">
                  <c:v>4.8944939951000004</c:v>
                </c:pt>
                <c:pt idx="349">
                  <c:v>4.9027207580000001</c:v>
                </c:pt>
                <c:pt idx="350">
                  <c:v>4.9102981364999998</c:v>
                </c:pt>
                <c:pt idx="351">
                  <c:v>4.9177732924999997</c:v>
                </c:pt>
                <c:pt idx="352">
                  <c:v>4.926640259</c:v>
                </c:pt>
                <c:pt idx="353">
                  <c:v>4.9351637910999999</c:v>
                </c:pt>
                <c:pt idx="354">
                  <c:v>4.9433259272000001</c:v>
                </c:pt>
                <c:pt idx="355">
                  <c:v>4.9514172768</c:v>
                </c:pt>
                <c:pt idx="356">
                  <c:v>4.9588917995999999</c:v>
                </c:pt>
                <c:pt idx="357">
                  <c:v>4.9654592304999996</c:v>
                </c:pt>
                <c:pt idx="358">
                  <c:v>4.9714089901999996</c:v>
                </c:pt>
                <c:pt idx="359">
                  <c:v>4.9755645656</c:v>
                </c:pt>
                <c:pt idx="360">
                  <c:v>4.9797714880999999</c:v>
                </c:pt>
                <c:pt idx="361">
                  <c:v>4.9837920833</c:v>
                </c:pt>
                <c:pt idx="362">
                  <c:v>4.9878893246000002</c:v>
                </c:pt>
                <c:pt idx="363">
                  <c:v>4.9914903452999999</c:v>
                </c:pt>
                <c:pt idx="364">
                  <c:v>4.9955608882</c:v>
                </c:pt>
                <c:pt idx="365">
                  <c:v>4.9993272693000002</c:v>
                </c:pt>
                <c:pt idx="366">
                  <c:v>5.004293841</c:v>
                </c:pt>
                <c:pt idx="367">
                  <c:v>5.0066694283000004</c:v>
                </c:pt>
                <c:pt idx="368">
                  <c:v>5.0071151961</c:v>
                </c:pt>
                <c:pt idx="369">
                  <c:v>5.0074906942000004</c:v>
                </c:pt>
                <c:pt idx="370">
                  <c:v>5.0079457259</c:v>
                </c:pt>
                <c:pt idx="371">
                  <c:v>5.0084111603999997</c:v>
                </c:pt>
                <c:pt idx="372">
                  <c:v>5.0087701126999997</c:v>
                </c:pt>
                <c:pt idx="373">
                  <c:v>5.0093278887999997</c:v>
                </c:pt>
                <c:pt idx="374">
                  <c:v>5.0096796764000002</c:v>
                </c:pt>
                <c:pt idx="375">
                  <c:v>5.0098081802000003</c:v>
                </c:pt>
                <c:pt idx="376">
                  <c:v>5.0098701023999999</c:v>
                </c:pt>
                <c:pt idx="377">
                  <c:v>5.0098472583999998</c:v>
                </c:pt>
                <c:pt idx="378">
                  <c:v>5.0099487974999999</c:v>
                </c:pt>
                <c:pt idx="379">
                  <c:v>5.0100935580000003</c:v>
                </c:pt>
                <c:pt idx="380">
                  <c:v>5.0102907431999997</c:v>
                </c:pt>
                <c:pt idx="381">
                  <c:v>5.0104217462999996</c:v>
                </c:pt>
                <c:pt idx="382">
                  <c:v>5.0105717168000004</c:v>
                </c:pt>
                <c:pt idx="383">
                  <c:v>5.0106481570000003</c:v>
                </c:pt>
                <c:pt idx="384">
                  <c:v>5.0106757216000002</c:v>
                </c:pt>
                <c:pt idx="385">
                  <c:v>5.0106226970999996</c:v>
                </c:pt>
                <c:pt idx="386">
                  <c:v>5.0109006273999999</c:v>
                </c:pt>
                <c:pt idx="387">
                  <c:v>5.0110824499</c:v>
                </c:pt>
                <c:pt idx="388">
                  <c:v>5.0113340593000002</c:v>
                </c:pt>
                <c:pt idx="389">
                  <c:v>5.0115890510999996</c:v>
                </c:pt>
                <c:pt idx="390">
                  <c:v>5.0117585159000004</c:v>
                </c:pt>
                <c:pt idx="391">
                  <c:v>5.0109578944999997</c:v>
                </c:pt>
                <c:pt idx="392">
                  <c:v>5.0127044694</c:v>
                </c:pt>
                <c:pt idx="393">
                  <c:v>5.0152233679</c:v>
                </c:pt>
                <c:pt idx="394">
                  <c:v>5.0213777666999997</c:v>
                </c:pt>
                <c:pt idx="395">
                  <c:v>5.0291499200000001</c:v>
                </c:pt>
                <c:pt idx="396">
                  <c:v>5.0364865083000003</c:v>
                </c:pt>
                <c:pt idx="397">
                  <c:v>5.0486978984000004</c:v>
                </c:pt>
                <c:pt idx="398">
                  <c:v>5.0612745840000004</c:v>
                </c:pt>
                <c:pt idx="399">
                  <c:v>5.0739104812000004</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058C-4672-9F65-C8619159B797}"/>
            </c:ext>
          </c:extLst>
        </c:ser>
        <c:ser>
          <c:idx val="3"/>
          <c:order val="3"/>
          <c:tx>
            <c:strRef>
              <c:f>Sheet1!$E$1</c:f>
              <c:strCache>
                <c:ptCount val="1"/>
                <c:pt idx="0">
                  <c:v>Australian Consumer Price Index</c:v>
                </c:pt>
              </c:strCache>
            </c:strRef>
          </c:tx>
          <c:spPr>
            <a:ln>
              <a:solidFill>
                <a:schemeClr val="bg1">
                  <a:lumMod val="50000"/>
                </a:schemeClr>
              </a:solidFill>
            </a:ln>
          </c:spPr>
          <c:marker>
            <c:symbol val="none"/>
          </c:marker>
          <c:cat>
            <c:numRef>
              <c:f>Sheet1!$A$2:$A$401</c:f>
              <c:numCache>
                <c:formatCode>m/d/yyyy</c:formatCode>
                <c:ptCount val="400"/>
                <c:pt idx="0">
                  <c:v>32781</c:v>
                </c:pt>
                <c:pt idx="1">
                  <c:v>32812</c:v>
                </c:pt>
                <c:pt idx="2">
                  <c:v>32842</c:v>
                </c:pt>
                <c:pt idx="3">
                  <c:v>32873</c:v>
                </c:pt>
                <c:pt idx="4">
                  <c:v>32904</c:v>
                </c:pt>
                <c:pt idx="5">
                  <c:v>32932</c:v>
                </c:pt>
                <c:pt idx="6">
                  <c:v>32963</c:v>
                </c:pt>
                <c:pt idx="7">
                  <c:v>32993</c:v>
                </c:pt>
                <c:pt idx="8">
                  <c:v>33024</c:v>
                </c:pt>
                <c:pt idx="9">
                  <c:v>33054</c:v>
                </c:pt>
                <c:pt idx="10">
                  <c:v>33085</c:v>
                </c:pt>
                <c:pt idx="11">
                  <c:v>33116</c:v>
                </c:pt>
                <c:pt idx="12">
                  <c:v>33146</c:v>
                </c:pt>
                <c:pt idx="13">
                  <c:v>33177</c:v>
                </c:pt>
                <c:pt idx="14">
                  <c:v>33207</c:v>
                </c:pt>
                <c:pt idx="15">
                  <c:v>33238</c:v>
                </c:pt>
                <c:pt idx="16">
                  <c:v>33269</c:v>
                </c:pt>
                <c:pt idx="17">
                  <c:v>33297</c:v>
                </c:pt>
                <c:pt idx="18">
                  <c:v>33328</c:v>
                </c:pt>
                <c:pt idx="19">
                  <c:v>33358</c:v>
                </c:pt>
                <c:pt idx="20">
                  <c:v>33389</c:v>
                </c:pt>
                <c:pt idx="21">
                  <c:v>33419</c:v>
                </c:pt>
                <c:pt idx="22">
                  <c:v>33450</c:v>
                </c:pt>
                <c:pt idx="23">
                  <c:v>33481</c:v>
                </c:pt>
                <c:pt idx="24">
                  <c:v>33511</c:v>
                </c:pt>
                <c:pt idx="25">
                  <c:v>33542</c:v>
                </c:pt>
                <c:pt idx="26">
                  <c:v>33572</c:v>
                </c:pt>
                <c:pt idx="27">
                  <c:v>33603</c:v>
                </c:pt>
                <c:pt idx="28">
                  <c:v>33634</c:v>
                </c:pt>
                <c:pt idx="29">
                  <c:v>33663</c:v>
                </c:pt>
                <c:pt idx="30">
                  <c:v>33694</c:v>
                </c:pt>
                <c:pt idx="31">
                  <c:v>33724</c:v>
                </c:pt>
                <c:pt idx="32">
                  <c:v>33755</c:v>
                </c:pt>
                <c:pt idx="33">
                  <c:v>33785</c:v>
                </c:pt>
                <c:pt idx="34">
                  <c:v>33816</c:v>
                </c:pt>
                <c:pt idx="35">
                  <c:v>33847</c:v>
                </c:pt>
                <c:pt idx="36">
                  <c:v>33877</c:v>
                </c:pt>
                <c:pt idx="37">
                  <c:v>33908</c:v>
                </c:pt>
                <c:pt idx="38">
                  <c:v>33938</c:v>
                </c:pt>
                <c:pt idx="39">
                  <c:v>33969</c:v>
                </c:pt>
                <c:pt idx="40">
                  <c:v>34000</c:v>
                </c:pt>
                <c:pt idx="41">
                  <c:v>34028</c:v>
                </c:pt>
                <c:pt idx="42">
                  <c:v>34059</c:v>
                </c:pt>
                <c:pt idx="43">
                  <c:v>34089</c:v>
                </c:pt>
                <c:pt idx="44">
                  <c:v>34120</c:v>
                </c:pt>
                <c:pt idx="45">
                  <c:v>34150</c:v>
                </c:pt>
                <c:pt idx="46">
                  <c:v>34181</c:v>
                </c:pt>
                <c:pt idx="47">
                  <c:v>34212</c:v>
                </c:pt>
                <c:pt idx="48">
                  <c:v>34242</c:v>
                </c:pt>
                <c:pt idx="49">
                  <c:v>34273</c:v>
                </c:pt>
                <c:pt idx="50">
                  <c:v>34303</c:v>
                </c:pt>
                <c:pt idx="51">
                  <c:v>34334</c:v>
                </c:pt>
                <c:pt idx="52">
                  <c:v>34365</c:v>
                </c:pt>
                <c:pt idx="53">
                  <c:v>34393</c:v>
                </c:pt>
                <c:pt idx="54">
                  <c:v>34424</c:v>
                </c:pt>
                <c:pt idx="55">
                  <c:v>34454</c:v>
                </c:pt>
                <c:pt idx="56">
                  <c:v>34485</c:v>
                </c:pt>
                <c:pt idx="57">
                  <c:v>34515</c:v>
                </c:pt>
                <c:pt idx="58">
                  <c:v>34546</c:v>
                </c:pt>
                <c:pt idx="59">
                  <c:v>34577</c:v>
                </c:pt>
                <c:pt idx="60">
                  <c:v>34607</c:v>
                </c:pt>
                <c:pt idx="61">
                  <c:v>34638</c:v>
                </c:pt>
                <c:pt idx="62">
                  <c:v>34668</c:v>
                </c:pt>
                <c:pt idx="63">
                  <c:v>34699</c:v>
                </c:pt>
                <c:pt idx="64">
                  <c:v>34730</c:v>
                </c:pt>
                <c:pt idx="65">
                  <c:v>34758</c:v>
                </c:pt>
                <c:pt idx="66">
                  <c:v>34789</c:v>
                </c:pt>
                <c:pt idx="67">
                  <c:v>34819</c:v>
                </c:pt>
                <c:pt idx="68">
                  <c:v>34850</c:v>
                </c:pt>
                <c:pt idx="69">
                  <c:v>34880</c:v>
                </c:pt>
                <c:pt idx="70">
                  <c:v>34911</c:v>
                </c:pt>
                <c:pt idx="71">
                  <c:v>34942</c:v>
                </c:pt>
                <c:pt idx="72">
                  <c:v>34972</c:v>
                </c:pt>
                <c:pt idx="73">
                  <c:v>35003</c:v>
                </c:pt>
                <c:pt idx="74">
                  <c:v>35033</c:v>
                </c:pt>
                <c:pt idx="75">
                  <c:v>35064</c:v>
                </c:pt>
                <c:pt idx="76">
                  <c:v>35095</c:v>
                </c:pt>
                <c:pt idx="77">
                  <c:v>35124</c:v>
                </c:pt>
                <c:pt idx="78">
                  <c:v>35155</c:v>
                </c:pt>
                <c:pt idx="79">
                  <c:v>35185</c:v>
                </c:pt>
                <c:pt idx="80">
                  <c:v>35216</c:v>
                </c:pt>
                <c:pt idx="81">
                  <c:v>35246</c:v>
                </c:pt>
                <c:pt idx="82">
                  <c:v>35277</c:v>
                </c:pt>
                <c:pt idx="83">
                  <c:v>35308</c:v>
                </c:pt>
                <c:pt idx="84">
                  <c:v>35338</c:v>
                </c:pt>
                <c:pt idx="85">
                  <c:v>35369</c:v>
                </c:pt>
                <c:pt idx="86">
                  <c:v>35399</c:v>
                </c:pt>
                <c:pt idx="87">
                  <c:v>35430</c:v>
                </c:pt>
                <c:pt idx="88">
                  <c:v>35461</c:v>
                </c:pt>
                <c:pt idx="89">
                  <c:v>35489</c:v>
                </c:pt>
                <c:pt idx="90">
                  <c:v>35520</c:v>
                </c:pt>
                <c:pt idx="91">
                  <c:v>35550</c:v>
                </c:pt>
                <c:pt idx="92">
                  <c:v>35581</c:v>
                </c:pt>
                <c:pt idx="93">
                  <c:v>35611</c:v>
                </c:pt>
                <c:pt idx="94">
                  <c:v>35642</c:v>
                </c:pt>
                <c:pt idx="95">
                  <c:v>35673</c:v>
                </c:pt>
                <c:pt idx="96">
                  <c:v>35703</c:v>
                </c:pt>
                <c:pt idx="97">
                  <c:v>35734</c:v>
                </c:pt>
                <c:pt idx="98">
                  <c:v>35764</c:v>
                </c:pt>
                <c:pt idx="99">
                  <c:v>35795</c:v>
                </c:pt>
                <c:pt idx="100">
                  <c:v>35826</c:v>
                </c:pt>
                <c:pt idx="101">
                  <c:v>35854</c:v>
                </c:pt>
                <c:pt idx="102">
                  <c:v>35885</c:v>
                </c:pt>
                <c:pt idx="103">
                  <c:v>35915</c:v>
                </c:pt>
                <c:pt idx="104">
                  <c:v>35946</c:v>
                </c:pt>
                <c:pt idx="105">
                  <c:v>35976</c:v>
                </c:pt>
                <c:pt idx="106">
                  <c:v>36007</c:v>
                </c:pt>
                <c:pt idx="107">
                  <c:v>36038</c:v>
                </c:pt>
                <c:pt idx="108">
                  <c:v>36068</c:v>
                </c:pt>
                <c:pt idx="109">
                  <c:v>36099</c:v>
                </c:pt>
                <c:pt idx="110">
                  <c:v>36129</c:v>
                </c:pt>
                <c:pt idx="111">
                  <c:v>36160</c:v>
                </c:pt>
                <c:pt idx="112">
                  <c:v>36191</c:v>
                </c:pt>
                <c:pt idx="113">
                  <c:v>36219</c:v>
                </c:pt>
                <c:pt idx="114">
                  <c:v>36250</c:v>
                </c:pt>
                <c:pt idx="115">
                  <c:v>36280</c:v>
                </c:pt>
                <c:pt idx="116">
                  <c:v>36311</c:v>
                </c:pt>
                <c:pt idx="117">
                  <c:v>36341</c:v>
                </c:pt>
                <c:pt idx="118">
                  <c:v>36372</c:v>
                </c:pt>
                <c:pt idx="119">
                  <c:v>36403</c:v>
                </c:pt>
                <c:pt idx="120">
                  <c:v>36433</c:v>
                </c:pt>
                <c:pt idx="121">
                  <c:v>36464</c:v>
                </c:pt>
                <c:pt idx="122">
                  <c:v>36494</c:v>
                </c:pt>
                <c:pt idx="123">
                  <c:v>36525</c:v>
                </c:pt>
                <c:pt idx="124">
                  <c:v>36556</c:v>
                </c:pt>
                <c:pt idx="125">
                  <c:v>36585</c:v>
                </c:pt>
                <c:pt idx="126">
                  <c:v>36616</c:v>
                </c:pt>
                <c:pt idx="127">
                  <c:v>36646</c:v>
                </c:pt>
                <c:pt idx="128">
                  <c:v>36677</c:v>
                </c:pt>
                <c:pt idx="129">
                  <c:v>36707</c:v>
                </c:pt>
                <c:pt idx="130">
                  <c:v>36738</c:v>
                </c:pt>
                <c:pt idx="131">
                  <c:v>36769</c:v>
                </c:pt>
                <c:pt idx="132">
                  <c:v>36799</c:v>
                </c:pt>
                <c:pt idx="133">
                  <c:v>36830</c:v>
                </c:pt>
                <c:pt idx="134">
                  <c:v>36860</c:v>
                </c:pt>
                <c:pt idx="135">
                  <c:v>36891</c:v>
                </c:pt>
                <c:pt idx="136">
                  <c:v>36922</c:v>
                </c:pt>
                <c:pt idx="137">
                  <c:v>36950</c:v>
                </c:pt>
                <c:pt idx="138">
                  <c:v>36981</c:v>
                </c:pt>
                <c:pt idx="139">
                  <c:v>37011</c:v>
                </c:pt>
                <c:pt idx="140">
                  <c:v>37042</c:v>
                </c:pt>
                <c:pt idx="141">
                  <c:v>37072</c:v>
                </c:pt>
                <c:pt idx="142">
                  <c:v>37103</c:v>
                </c:pt>
                <c:pt idx="143">
                  <c:v>37134</c:v>
                </c:pt>
                <c:pt idx="144">
                  <c:v>37164</c:v>
                </c:pt>
                <c:pt idx="145">
                  <c:v>37195</c:v>
                </c:pt>
                <c:pt idx="146">
                  <c:v>37225</c:v>
                </c:pt>
                <c:pt idx="147">
                  <c:v>37256</c:v>
                </c:pt>
                <c:pt idx="148">
                  <c:v>37287</c:v>
                </c:pt>
                <c:pt idx="149">
                  <c:v>37315</c:v>
                </c:pt>
                <c:pt idx="150">
                  <c:v>37346</c:v>
                </c:pt>
                <c:pt idx="151">
                  <c:v>37376</c:v>
                </c:pt>
                <c:pt idx="152">
                  <c:v>37407</c:v>
                </c:pt>
                <c:pt idx="153">
                  <c:v>37437</c:v>
                </c:pt>
                <c:pt idx="154">
                  <c:v>37468</c:v>
                </c:pt>
                <c:pt idx="155">
                  <c:v>37499</c:v>
                </c:pt>
                <c:pt idx="156">
                  <c:v>37529</c:v>
                </c:pt>
                <c:pt idx="157">
                  <c:v>37560</c:v>
                </c:pt>
                <c:pt idx="158">
                  <c:v>37590</c:v>
                </c:pt>
                <c:pt idx="159">
                  <c:v>37621</c:v>
                </c:pt>
                <c:pt idx="160">
                  <c:v>37652</c:v>
                </c:pt>
                <c:pt idx="161">
                  <c:v>37680</c:v>
                </c:pt>
                <c:pt idx="162">
                  <c:v>37711</c:v>
                </c:pt>
                <c:pt idx="163">
                  <c:v>37741</c:v>
                </c:pt>
                <c:pt idx="164">
                  <c:v>37772</c:v>
                </c:pt>
                <c:pt idx="165">
                  <c:v>37802</c:v>
                </c:pt>
                <c:pt idx="166">
                  <c:v>37833</c:v>
                </c:pt>
                <c:pt idx="167">
                  <c:v>37864</c:v>
                </c:pt>
                <c:pt idx="168">
                  <c:v>37894</c:v>
                </c:pt>
                <c:pt idx="169">
                  <c:v>37925</c:v>
                </c:pt>
                <c:pt idx="170">
                  <c:v>37955</c:v>
                </c:pt>
                <c:pt idx="171">
                  <c:v>37986</c:v>
                </c:pt>
                <c:pt idx="172">
                  <c:v>38017</c:v>
                </c:pt>
                <c:pt idx="173">
                  <c:v>38046</c:v>
                </c:pt>
                <c:pt idx="174">
                  <c:v>38077</c:v>
                </c:pt>
                <c:pt idx="175">
                  <c:v>38107</c:v>
                </c:pt>
                <c:pt idx="176">
                  <c:v>38138</c:v>
                </c:pt>
                <c:pt idx="177">
                  <c:v>38168</c:v>
                </c:pt>
                <c:pt idx="178">
                  <c:v>38199</c:v>
                </c:pt>
                <c:pt idx="179">
                  <c:v>38230</c:v>
                </c:pt>
                <c:pt idx="180">
                  <c:v>38260</c:v>
                </c:pt>
                <c:pt idx="181">
                  <c:v>38291</c:v>
                </c:pt>
                <c:pt idx="182">
                  <c:v>38321</c:v>
                </c:pt>
                <c:pt idx="183">
                  <c:v>38352</c:v>
                </c:pt>
                <c:pt idx="184">
                  <c:v>38383</c:v>
                </c:pt>
                <c:pt idx="185">
                  <c:v>38411</c:v>
                </c:pt>
                <c:pt idx="186">
                  <c:v>38442</c:v>
                </c:pt>
                <c:pt idx="187">
                  <c:v>38472</c:v>
                </c:pt>
                <c:pt idx="188">
                  <c:v>38503</c:v>
                </c:pt>
                <c:pt idx="189">
                  <c:v>38533</c:v>
                </c:pt>
                <c:pt idx="190">
                  <c:v>38564</c:v>
                </c:pt>
                <c:pt idx="191">
                  <c:v>38595</c:v>
                </c:pt>
                <c:pt idx="192">
                  <c:v>38625</c:v>
                </c:pt>
                <c:pt idx="193">
                  <c:v>38656</c:v>
                </c:pt>
                <c:pt idx="194">
                  <c:v>38686</c:v>
                </c:pt>
                <c:pt idx="195">
                  <c:v>38717</c:v>
                </c:pt>
                <c:pt idx="196">
                  <c:v>38748</c:v>
                </c:pt>
                <c:pt idx="197">
                  <c:v>38776</c:v>
                </c:pt>
                <c:pt idx="198">
                  <c:v>38807</c:v>
                </c:pt>
                <c:pt idx="199">
                  <c:v>38837</c:v>
                </c:pt>
                <c:pt idx="200">
                  <c:v>38868</c:v>
                </c:pt>
                <c:pt idx="201">
                  <c:v>38898</c:v>
                </c:pt>
                <c:pt idx="202">
                  <c:v>38929</c:v>
                </c:pt>
                <c:pt idx="203">
                  <c:v>38960</c:v>
                </c:pt>
                <c:pt idx="204">
                  <c:v>38990</c:v>
                </c:pt>
                <c:pt idx="205">
                  <c:v>39021</c:v>
                </c:pt>
                <c:pt idx="206">
                  <c:v>39051</c:v>
                </c:pt>
                <c:pt idx="207">
                  <c:v>39082</c:v>
                </c:pt>
                <c:pt idx="208">
                  <c:v>39113</c:v>
                </c:pt>
                <c:pt idx="209">
                  <c:v>39141</c:v>
                </c:pt>
                <c:pt idx="210">
                  <c:v>39172</c:v>
                </c:pt>
                <c:pt idx="211">
                  <c:v>39202</c:v>
                </c:pt>
                <c:pt idx="212">
                  <c:v>39233</c:v>
                </c:pt>
                <c:pt idx="213">
                  <c:v>39263</c:v>
                </c:pt>
                <c:pt idx="214">
                  <c:v>39294</c:v>
                </c:pt>
                <c:pt idx="215">
                  <c:v>39325</c:v>
                </c:pt>
                <c:pt idx="216">
                  <c:v>39355</c:v>
                </c:pt>
                <c:pt idx="217">
                  <c:v>39386</c:v>
                </c:pt>
                <c:pt idx="218">
                  <c:v>39416</c:v>
                </c:pt>
                <c:pt idx="219">
                  <c:v>39447</c:v>
                </c:pt>
                <c:pt idx="220">
                  <c:v>39478</c:v>
                </c:pt>
                <c:pt idx="221">
                  <c:v>39507</c:v>
                </c:pt>
                <c:pt idx="222">
                  <c:v>39538</c:v>
                </c:pt>
                <c:pt idx="223">
                  <c:v>39568</c:v>
                </c:pt>
                <c:pt idx="224">
                  <c:v>39599</c:v>
                </c:pt>
                <c:pt idx="225">
                  <c:v>39629</c:v>
                </c:pt>
                <c:pt idx="226">
                  <c:v>39660</c:v>
                </c:pt>
                <c:pt idx="227">
                  <c:v>39691</c:v>
                </c:pt>
                <c:pt idx="228">
                  <c:v>39721</c:v>
                </c:pt>
                <c:pt idx="229">
                  <c:v>39752</c:v>
                </c:pt>
                <c:pt idx="230">
                  <c:v>39782</c:v>
                </c:pt>
                <c:pt idx="231">
                  <c:v>39813</c:v>
                </c:pt>
                <c:pt idx="232">
                  <c:v>39844</c:v>
                </c:pt>
                <c:pt idx="233">
                  <c:v>39872</c:v>
                </c:pt>
                <c:pt idx="234">
                  <c:v>39903</c:v>
                </c:pt>
                <c:pt idx="235">
                  <c:v>39933</c:v>
                </c:pt>
                <c:pt idx="236">
                  <c:v>39964</c:v>
                </c:pt>
                <c:pt idx="237">
                  <c:v>39994</c:v>
                </c:pt>
                <c:pt idx="238">
                  <c:v>40025</c:v>
                </c:pt>
                <c:pt idx="239">
                  <c:v>40056</c:v>
                </c:pt>
                <c:pt idx="240">
                  <c:v>40086</c:v>
                </c:pt>
                <c:pt idx="241">
                  <c:v>40117</c:v>
                </c:pt>
                <c:pt idx="242">
                  <c:v>40147</c:v>
                </c:pt>
                <c:pt idx="243">
                  <c:v>40178</c:v>
                </c:pt>
                <c:pt idx="244">
                  <c:v>40209</c:v>
                </c:pt>
                <c:pt idx="245">
                  <c:v>40237</c:v>
                </c:pt>
                <c:pt idx="246">
                  <c:v>40268</c:v>
                </c:pt>
                <c:pt idx="247">
                  <c:v>40298</c:v>
                </c:pt>
                <c:pt idx="248">
                  <c:v>40329</c:v>
                </c:pt>
                <c:pt idx="249">
                  <c:v>40359</c:v>
                </c:pt>
                <c:pt idx="250">
                  <c:v>40390</c:v>
                </c:pt>
                <c:pt idx="251">
                  <c:v>40421</c:v>
                </c:pt>
                <c:pt idx="252">
                  <c:v>40451</c:v>
                </c:pt>
                <c:pt idx="253">
                  <c:v>40482</c:v>
                </c:pt>
                <c:pt idx="254">
                  <c:v>40512</c:v>
                </c:pt>
                <c:pt idx="255">
                  <c:v>40543</c:v>
                </c:pt>
                <c:pt idx="256">
                  <c:v>40574</c:v>
                </c:pt>
                <c:pt idx="257">
                  <c:v>40602</c:v>
                </c:pt>
                <c:pt idx="258">
                  <c:v>40633</c:v>
                </c:pt>
                <c:pt idx="259">
                  <c:v>40663</c:v>
                </c:pt>
                <c:pt idx="260">
                  <c:v>40694</c:v>
                </c:pt>
                <c:pt idx="261">
                  <c:v>40724</c:v>
                </c:pt>
                <c:pt idx="262">
                  <c:v>40755</c:v>
                </c:pt>
                <c:pt idx="263">
                  <c:v>40786</c:v>
                </c:pt>
                <c:pt idx="264">
                  <c:v>40816</c:v>
                </c:pt>
                <c:pt idx="265">
                  <c:v>40847</c:v>
                </c:pt>
                <c:pt idx="266">
                  <c:v>40877</c:v>
                </c:pt>
                <c:pt idx="267">
                  <c:v>40908</c:v>
                </c:pt>
                <c:pt idx="268">
                  <c:v>40939</c:v>
                </c:pt>
                <c:pt idx="269">
                  <c:v>40968</c:v>
                </c:pt>
                <c:pt idx="270">
                  <c:v>40999</c:v>
                </c:pt>
                <c:pt idx="271">
                  <c:v>41029</c:v>
                </c:pt>
                <c:pt idx="272">
                  <c:v>41060</c:v>
                </c:pt>
                <c:pt idx="273">
                  <c:v>41090</c:v>
                </c:pt>
                <c:pt idx="274">
                  <c:v>41121</c:v>
                </c:pt>
                <c:pt idx="275">
                  <c:v>41152</c:v>
                </c:pt>
                <c:pt idx="276">
                  <c:v>41182</c:v>
                </c:pt>
                <c:pt idx="277">
                  <c:v>41213</c:v>
                </c:pt>
                <c:pt idx="278">
                  <c:v>41243</c:v>
                </c:pt>
                <c:pt idx="279">
                  <c:v>41274</c:v>
                </c:pt>
                <c:pt idx="280">
                  <c:v>41305</c:v>
                </c:pt>
                <c:pt idx="281">
                  <c:v>41333</c:v>
                </c:pt>
                <c:pt idx="282">
                  <c:v>41364</c:v>
                </c:pt>
                <c:pt idx="283">
                  <c:v>41394</c:v>
                </c:pt>
                <c:pt idx="284">
                  <c:v>41425</c:v>
                </c:pt>
                <c:pt idx="285">
                  <c:v>41455</c:v>
                </c:pt>
                <c:pt idx="286">
                  <c:v>41486</c:v>
                </c:pt>
                <c:pt idx="287">
                  <c:v>41517</c:v>
                </c:pt>
                <c:pt idx="288">
                  <c:v>41547</c:v>
                </c:pt>
                <c:pt idx="289">
                  <c:v>41578</c:v>
                </c:pt>
                <c:pt idx="290">
                  <c:v>41608</c:v>
                </c:pt>
                <c:pt idx="291">
                  <c:v>41639</c:v>
                </c:pt>
                <c:pt idx="292">
                  <c:v>41670</c:v>
                </c:pt>
                <c:pt idx="293">
                  <c:v>41698</c:v>
                </c:pt>
                <c:pt idx="294">
                  <c:v>41729</c:v>
                </c:pt>
                <c:pt idx="295">
                  <c:v>41759</c:v>
                </c:pt>
                <c:pt idx="296">
                  <c:v>41790</c:v>
                </c:pt>
                <c:pt idx="297">
                  <c:v>41820</c:v>
                </c:pt>
                <c:pt idx="298">
                  <c:v>41851</c:v>
                </c:pt>
                <c:pt idx="299">
                  <c:v>41882</c:v>
                </c:pt>
                <c:pt idx="300">
                  <c:v>41912</c:v>
                </c:pt>
                <c:pt idx="301">
                  <c:v>41943</c:v>
                </c:pt>
                <c:pt idx="302">
                  <c:v>41973</c:v>
                </c:pt>
                <c:pt idx="303">
                  <c:v>42004</c:v>
                </c:pt>
                <c:pt idx="304">
                  <c:v>42035</c:v>
                </c:pt>
                <c:pt idx="305">
                  <c:v>42063</c:v>
                </c:pt>
                <c:pt idx="306">
                  <c:v>42094</c:v>
                </c:pt>
                <c:pt idx="307">
                  <c:v>42124</c:v>
                </c:pt>
                <c:pt idx="308">
                  <c:v>42155</c:v>
                </c:pt>
                <c:pt idx="309">
                  <c:v>42185</c:v>
                </c:pt>
                <c:pt idx="310">
                  <c:v>42216</c:v>
                </c:pt>
                <c:pt idx="311">
                  <c:v>42247</c:v>
                </c:pt>
                <c:pt idx="312">
                  <c:v>42277</c:v>
                </c:pt>
                <c:pt idx="313">
                  <c:v>42308</c:v>
                </c:pt>
                <c:pt idx="314">
                  <c:v>42338</c:v>
                </c:pt>
                <c:pt idx="315">
                  <c:v>42369</c:v>
                </c:pt>
                <c:pt idx="316">
                  <c:v>42400</c:v>
                </c:pt>
                <c:pt idx="317">
                  <c:v>42429</c:v>
                </c:pt>
                <c:pt idx="318">
                  <c:v>42460</c:v>
                </c:pt>
                <c:pt idx="319">
                  <c:v>42490</c:v>
                </c:pt>
                <c:pt idx="320">
                  <c:v>42521</c:v>
                </c:pt>
                <c:pt idx="321">
                  <c:v>42551</c:v>
                </c:pt>
                <c:pt idx="322">
                  <c:v>42582</c:v>
                </c:pt>
                <c:pt idx="323">
                  <c:v>42613</c:v>
                </c:pt>
                <c:pt idx="324">
                  <c:v>42643</c:v>
                </c:pt>
                <c:pt idx="325">
                  <c:v>42674</c:v>
                </c:pt>
                <c:pt idx="326">
                  <c:v>42704</c:v>
                </c:pt>
                <c:pt idx="327">
                  <c:v>42735</c:v>
                </c:pt>
                <c:pt idx="328">
                  <c:v>42766</c:v>
                </c:pt>
                <c:pt idx="329">
                  <c:v>42794</c:v>
                </c:pt>
                <c:pt idx="330">
                  <c:v>42825</c:v>
                </c:pt>
                <c:pt idx="331">
                  <c:v>42855</c:v>
                </c:pt>
                <c:pt idx="332">
                  <c:v>42886</c:v>
                </c:pt>
                <c:pt idx="333">
                  <c:v>42916</c:v>
                </c:pt>
                <c:pt idx="334">
                  <c:v>42947</c:v>
                </c:pt>
                <c:pt idx="335">
                  <c:v>42978</c:v>
                </c:pt>
                <c:pt idx="336">
                  <c:v>43008</c:v>
                </c:pt>
                <c:pt idx="337">
                  <c:v>43039</c:v>
                </c:pt>
                <c:pt idx="338">
                  <c:v>43069</c:v>
                </c:pt>
                <c:pt idx="339">
                  <c:v>43100</c:v>
                </c:pt>
                <c:pt idx="340">
                  <c:v>43131</c:v>
                </c:pt>
                <c:pt idx="341">
                  <c:v>43159</c:v>
                </c:pt>
                <c:pt idx="342">
                  <c:v>43190</c:v>
                </c:pt>
                <c:pt idx="343">
                  <c:v>43220</c:v>
                </c:pt>
                <c:pt idx="344">
                  <c:v>43251</c:v>
                </c:pt>
                <c:pt idx="345">
                  <c:v>43281</c:v>
                </c:pt>
                <c:pt idx="346">
                  <c:v>43312</c:v>
                </c:pt>
                <c:pt idx="347">
                  <c:v>43343</c:v>
                </c:pt>
                <c:pt idx="348">
                  <c:v>43373</c:v>
                </c:pt>
                <c:pt idx="349">
                  <c:v>43404</c:v>
                </c:pt>
                <c:pt idx="350">
                  <c:v>43434</c:v>
                </c:pt>
                <c:pt idx="351">
                  <c:v>43465</c:v>
                </c:pt>
                <c:pt idx="352">
                  <c:v>43496</c:v>
                </c:pt>
                <c:pt idx="353">
                  <c:v>43524</c:v>
                </c:pt>
                <c:pt idx="354">
                  <c:v>43555</c:v>
                </c:pt>
                <c:pt idx="355">
                  <c:v>43585</c:v>
                </c:pt>
                <c:pt idx="356">
                  <c:v>43616</c:v>
                </c:pt>
                <c:pt idx="357">
                  <c:v>43646</c:v>
                </c:pt>
                <c:pt idx="358">
                  <c:v>43677</c:v>
                </c:pt>
                <c:pt idx="359">
                  <c:v>43708</c:v>
                </c:pt>
                <c:pt idx="360">
                  <c:v>43738</c:v>
                </c:pt>
                <c:pt idx="361">
                  <c:v>43769</c:v>
                </c:pt>
                <c:pt idx="362">
                  <c:v>43799</c:v>
                </c:pt>
                <c:pt idx="363">
                  <c:v>43830</c:v>
                </c:pt>
                <c:pt idx="364">
                  <c:v>43861</c:v>
                </c:pt>
                <c:pt idx="365">
                  <c:v>43890</c:v>
                </c:pt>
                <c:pt idx="366">
                  <c:v>43921</c:v>
                </c:pt>
                <c:pt idx="367">
                  <c:v>43951</c:v>
                </c:pt>
                <c:pt idx="368">
                  <c:v>43982</c:v>
                </c:pt>
                <c:pt idx="369">
                  <c:v>44012</c:v>
                </c:pt>
                <c:pt idx="370">
                  <c:v>44043</c:v>
                </c:pt>
                <c:pt idx="371">
                  <c:v>44074</c:v>
                </c:pt>
                <c:pt idx="372">
                  <c:v>44104</c:v>
                </c:pt>
                <c:pt idx="373">
                  <c:v>44135</c:v>
                </c:pt>
                <c:pt idx="374">
                  <c:v>44165</c:v>
                </c:pt>
                <c:pt idx="375">
                  <c:v>44196</c:v>
                </c:pt>
                <c:pt idx="376">
                  <c:v>44227</c:v>
                </c:pt>
                <c:pt idx="377">
                  <c:v>44255</c:v>
                </c:pt>
                <c:pt idx="378">
                  <c:v>44286</c:v>
                </c:pt>
                <c:pt idx="379">
                  <c:v>44316</c:v>
                </c:pt>
                <c:pt idx="380">
                  <c:v>44347</c:v>
                </c:pt>
                <c:pt idx="381">
                  <c:v>44377</c:v>
                </c:pt>
                <c:pt idx="382">
                  <c:v>44408</c:v>
                </c:pt>
                <c:pt idx="383">
                  <c:v>44439</c:v>
                </c:pt>
                <c:pt idx="384">
                  <c:v>44469</c:v>
                </c:pt>
                <c:pt idx="385">
                  <c:v>44500</c:v>
                </c:pt>
                <c:pt idx="386">
                  <c:v>44530</c:v>
                </c:pt>
                <c:pt idx="387">
                  <c:v>44561</c:v>
                </c:pt>
                <c:pt idx="388">
                  <c:v>44592</c:v>
                </c:pt>
                <c:pt idx="389">
                  <c:v>44620</c:v>
                </c:pt>
                <c:pt idx="390">
                  <c:v>44651</c:v>
                </c:pt>
                <c:pt idx="391">
                  <c:v>44681</c:v>
                </c:pt>
                <c:pt idx="392">
                  <c:v>44712</c:v>
                </c:pt>
                <c:pt idx="393">
                  <c:v>44742</c:v>
                </c:pt>
                <c:pt idx="394">
                  <c:v>44773</c:v>
                </c:pt>
                <c:pt idx="395">
                  <c:v>44804</c:v>
                </c:pt>
                <c:pt idx="396">
                  <c:v>44834</c:v>
                </c:pt>
                <c:pt idx="397">
                  <c:v>44865</c:v>
                </c:pt>
                <c:pt idx="398">
                  <c:v>44895</c:v>
                </c:pt>
                <c:pt idx="399">
                  <c:v>44926</c:v>
                </c:pt>
              </c:numCache>
            </c:numRef>
          </c:cat>
          <c:val>
            <c:numRef>
              <c:f>Sheet1!$E$2:$E$401</c:f>
              <c:numCache>
                <c:formatCode>_("$"* #,##0.00_);_("$"* \(#,##0.00\);_("$"* "-"??_);_(@_)</c:formatCode>
                <c:ptCount val="400"/>
                <c:pt idx="0">
                  <c:v>1</c:v>
                </c:pt>
                <c:pt idx="1">
                  <c:v>1.0061126212</c:v>
                </c:pt>
                <c:pt idx="2">
                  <c:v>1.0122626065</c:v>
                </c:pt>
                <c:pt idx="3">
                  <c:v>1.0184501844</c:v>
                </c:pt>
                <c:pt idx="4">
                  <c:v>1.0245634772000001</c:v>
                </c:pt>
                <c:pt idx="5">
                  <c:v>1.0307134652000001</c:v>
                </c:pt>
                <c:pt idx="6">
                  <c:v>1.0369003689</c:v>
                </c:pt>
                <c:pt idx="7">
                  <c:v>1.0424061378</c:v>
                </c:pt>
                <c:pt idx="8">
                  <c:v>1.0479411415</c:v>
                </c:pt>
                <c:pt idx="9">
                  <c:v>1.0535055351</c:v>
                </c:pt>
                <c:pt idx="10">
                  <c:v>1.0559598375000001</c:v>
                </c:pt>
                <c:pt idx="11">
                  <c:v>1.0584198575999999</c:v>
                </c:pt>
                <c:pt idx="12">
                  <c:v>1.0608856087</c:v>
                </c:pt>
                <c:pt idx="13">
                  <c:v>1.0700316256</c:v>
                </c:pt>
                <c:pt idx="14">
                  <c:v>1.0792564913</c:v>
                </c:pt>
                <c:pt idx="15">
                  <c:v>1.0885608856</c:v>
                </c:pt>
                <c:pt idx="16">
                  <c:v>1.0879455317</c:v>
                </c:pt>
                <c:pt idx="17">
                  <c:v>1.0873305257000001</c:v>
                </c:pt>
                <c:pt idx="18">
                  <c:v>1.0867158672999999</c:v>
                </c:pt>
                <c:pt idx="19">
                  <c:v>1.0873305257000001</c:v>
                </c:pt>
                <c:pt idx="20">
                  <c:v>1.0879455318</c:v>
                </c:pt>
                <c:pt idx="21">
                  <c:v>1.0885608858</c:v>
                </c:pt>
                <c:pt idx="22">
                  <c:v>1.0904027859000001</c:v>
                </c:pt>
                <c:pt idx="23">
                  <c:v>1.0922478026</c:v>
                </c:pt>
                <c:pt idx="24">
                  <c:v>1.0940959411</c:v>
                </c:pt>
                <c:pt idx="25">
                  <c:v>1.0977736022</c:v>
                </c:pt>
                <c:pt idx="26">
                  <c:v>1.1014636252000001</c:v>
                </c:pt>
                <c:pt idx="27">
                  <c:v>1.1051660517999999</c:v>
                </c:pt>
                <c:pt idx="28">
                  <c:v>1.1051660517999999</c:v>
                </c:pt>
                <c:pt idx="29">
                  <c:v>1.1051660517999999</c:v>
                </c:pt>
                <c:pt idx="30">
                  <c:v>1.1051660517999999</c:v>
                </c:pt>
                <c:pt idx="31">
                  <c:v>1.1039346678999999</c:v>
                </c:pt>
                <c:pt idx="32">
                  <c:v>1.1027046561</c:v>
                </c:pt>
                <c:pt idx="33">
                  <c:v>1.1014760147</c:v>
                </c:pt>
                <c:pt idx="34">
                  <c:v>1.1020906777999999</c:v>
                </c:pt>
                <c:pt idx="35">
                  <c:v>1.1027056838</c:v>
                </c:pt>
                <c:pt idx="36">
                  <c:v>1.1033210331000001</c:v>
                </c:pt>
                <c:pt idx="37">
                  <c:v>1.1051629748</c:v>
                </c:pt>
                <c:pt idx="38">
                  <c:v>1.1070079916</c:v>
                </c:pt>
                <c:pt idx="39">
                  <c:v>1.1088560885000001</c:v>
                </c:pt>
                <c:pt idx="40">
                  <c:v>1.1119226309000001</c:v>
                </c:pt>
                <c:pt idx="41">
                  <c:v>1.1149976537999999</c:v>
                </c:pt>
                <c:pt idx="42">
                  <c:v>1.1180811807</c:v>
                </c:pt>
                <c:pt idx="43">
                  <c:v>1.1193098424000001</c:v>
                </c:pt>
                <c:pt idx="44">
                  <c:v>1.1205398542</c:v>
                </c:pt>
                <c:pt idx="45">
                  <c:v>1.1217712177000001</c:v>
                </c:pt>
                <c:pt idx="46">
                  <c:v>1.1236132099</c:v>
                </c:pt>
                <c:pt idx="47">
                  <c:v>1.1254582267</c:v>
                </c:pt>
                <c:pt idx="48">
                  <c:v>1.1273062731000001</c:v>
                </c:pt>
                <c:pt idx="49">
                  <c:v>1.1279209441</c:v>
                </c:pt>
                <c:pt idx="50">
                  <c:v>1.1285359502000001</c:v>
                </c:pt>
                <c:pt idx="51">
                  <c:v>1.1291512915999999</c:v>
                </c:pt>
                <c:pt idx="52">
                  <c:v>1.1309933035999999</c:v>
                </c:pt>
                <c:pt idx="53">
                  <c:v>1.1328383204000001</c:v>
                </c:pt>
                <c:pt idx="54">
                  <c:v>1.1346863470999999</c:v>
                </c:pt>
                <c:pt idx="55">
                  <c:v>1.1371410576000001</c:v>
                </c:pt>
                <c:pt idx="56">
                  <c:v>1.1396010783999999</c:v>
                </c:pt>
                <c:pt idx="57">
                  <c:v>1.142066421</c:v>
                </c:pt>
                <c:pt idx="58">
                  <c:v>1.1445211657000001</c:v>
                </c:pt>
                <c:pt idx="59">
                  <c:v>1.1469811864999999</c:v>
                </c:pt>
                <c:pt idx="60">
                  <c:v>1.1494464949000001</c:v>
                </c:pt>
                <c:pt idx="61">
                  <c:v>1.1525133357999999</c:v>
                </c:pt>
                <c:pt idx="62">
                  <c:v>1.1555883593</c:v>
                </c:pt>
                <c:pt idx="63">
                  <c:v>1.1586715872</c:v>
                </c:pt>
                <c:pt idx="64">
                  <c:v>1.1647892907999999</c:v>
                </c:pt>
                <c:pt idx="65">
                  <c:v>1.1709392955</c:v>
                </c:pt>
                <c:pt idx="66">
                  <c:v>1.1771217717</c:v>
                </c:pt>
                <c:pt idx="67">
                  <c:v>1.1826310021999999</c:v>
                </c:pt>
                <c:pt idx="68">
                  <c:v>1.1881660172999999</c:v>
                </c:pt>
                <c:pt idx="69">
                  <c:v>1.1937269377999999</c:v>
                </c:pt>
                <c:pt idx="70">
                  <c:v>1.1986268467000001</c:v>
                </c:pt>
                <c:pt idx="71">
                  <c:v>1.2035468684999999</c:v>
                </c:pt>
                <c:pt idx="72">
                  <c:v>1.2084870855000001</c:v>
                </c:pt>
                <c:pt idx="73">
                  <c:v>1.2115543248</c:v>
                </c:pt>
                <c:pt idx="74">
                  <c:v>1.214629349</c:v>
                </c:pt>
                <c:pt idx="75">
                  <c:v>1.2177121779</c:v>
                </c:pt>
                <c:pt idx="76">
                  <c:v>1.2189409497999999</c:v>
                </c:pt>
                <c:pt idx="77">
                  <c:v>1.2201709617000001</c:v>
                </c:pt>
                <c:pt idx="78">
                  <c:v>1.2214022147000001</c:v>
                </c:pt>
                <c:pt idx="79">
                  <c:v>1.224469536</c:v>
                </c:pt>
                <c:pt idx="80">
                  <c:v>1.2275445602999999</c:v>
                </c:pt>
                <c:pt idx="81">
                  <c:v>1.230627307</c:v>
                </c:pt>
                <c:pt idx="82">
                  <c:v>1.2318560918999999</c:v>
                </c:pt>
                <c:pt idx="83">
                  <c:v>1.2330861038000001</c:v>
                </c:pt>
                <c:pt idx="84">
                  <c:v>1.2343173437999999</c:v>
                </c:pt>
                <c:pt idx="85">
                  <c:v>1.2349320439</c:v>
                </c:pt>
                <c:pt idx="86">
                  <c:v>1.2355470500000001</c:v>
                </c:pt>
                <c:pt idx="87">
                  <c:v>1.2361623625</c:v>
                </c:pt>
                <c:pt idx="88">
                  <c:v>1.2367770628999999</c:v>
                </c:pt>
                <c:pt idx="89">
                  <c:v>1.237392069</c:v>
                </c:pt>
                <c:pt idx="90">
                  <c:v>1.2380073808000001</c:v>
                </c:pt>
                <c:pt idx="91">
                  <c:v>1.2367761445000001</c:v>
                </c:pt>
                <c:pt idx="92">
                  <c:v>1.2355461326999999</c:v>
                </c:pt>
                <c:pt idx="93">
                  <c:v>1.2343173440999999</c:v>
                </c:pt>
                <c:pt idx="94">
                  <c:v>1.2324695609</c:v>
                </c:pt>
                <c:pt idx="95">
                  <c:v>1.2306245439000001</c:v>
                </c:pt>
                <c:pt idx="96">
                  <c:v>1.2287822888</c:v>
                </c:pt>
                <c:pt idx="97">
                  <c:v>1.2300110719999999</c:v>
                </c:pt>
                <c:pt idx="98">
                  <c:v>1.2312410839000001</c:v>
                </c:pt>
                <c:pt idx="99">
                  <c:v>1.2324723259000001</c:v>
                </c:pt>
                <c:pt idx="100">
                  <c:v>1.2337011125999999</c:v>
                </c:pt>
                <c:pt idx="101">
                  <c:v>1.2349311245000001</c:v>
                </c:pt>
                <c:pt idx="102">
                  <c:v>1.2361623626</c:v>
                </c:pt>
                <c:pt idx="103">
                  <c:v>1.2386175077999999</c:v>
                </c:pt>
                <c:pt idx="104">
                  <c:v>1.2410775291</c:v>
                </c:pt>
                <c:pt idx="105">
                  <c:v>1.2435424363000001</c:v>
                </c:pt>
                <c:pt idx="106">
                  <c:v>1.2441571386000001</c:v>
                </c:pt>
                <c:pt idx="107">
                  <c:v>1.2447721448</c:v>
                </c:pt>
                <c:pt idx="108">
                  <c:v>1.2453874548999999</c:v>
                </c:pt>
                <c:pt idx="109">
                  <c:v>1.2472297468</c:v>
                </c:pt>
                <c:pt idx="110">
                  <c:v>1.2490747638999999</c:v>
                </c:pt>
                <c:pt idx="111">
                  <c:v>1.2509225102999999</c:v>
                </c:pt>
                <c:pt idx="112">
                  <c:v>1.2509225102999999</c:v>
                </c:pt>
                <c:pt idx="113">
                  <c:v>1.2509225102999999</c:v>
                </c:pt>
                <c:pt idx="114">
                  <c:v>1.2509225102999999</c:v>
                </c:pt>
                <c:pt idx="115">
                  <c:v>1.2527648142000001</c:v>
                </c:pt>
                <c:pt idx="116">
                  <c:v>1.2546098313</c:v>
                </c:pt>
                <c:pt idx="117">
                  <c:v>1.2564575656999999</c:v>
                </c:pt>
                <c:pt idx="118">
                  <c:v>1.2601368182999999</c:v>
                </c:pt>
                <c:pt idx="119">
                  <c:v>1.2638268447000001</c:v>
                </c:pt>
                <c:pt idx="120">
                  <c:v>1.2675276764000001</c:v>
                </c:pt>
                <c:pt idx="121">
                  <c:v>1.2699829418999999</c:v>
                </c:pt>
                <c:pt idx="122">
                  <c:v>1.2724429634000001</c:v>
                </c:pt>
                <c:pt idx="123">
                  <c:v>1.2749077500999999</c:v>
                </c:pt>
                <c:pt idx="124">
                  <c:v>1.2785871579000001</c:v>
                </c:pt>
                <c:pt idx="125">
                  <c:v>1.2822771846000001</c:v>
                </c:pt>
                <c:pt idx="126">
                  <c:v>1.2859778608000001</c:v>
                </c:pt>
                <c:pt idx="127">
                  <c:v>1.2890455676999999</c:v>
                </c:pt>
                <c:pt idx="128">
                  <c:v>1.2921205925999999</c:v>
                </c:pt>
                <c:pt idx="129">
                  <c:v>1.295202953</c:v>
                </c:pt>
                <c:pt idx="130">
                  <c:v>1.3115996677999999</c:v>
                </c:pt>
                <c:pt idx="131">
                  <c:v>1.328203958</c:v>
                </c:pt>
                <c:pt idx="132">
                  <c:v>1.3450184513000001</c:v>
                </c:pt>
                <c:pt idx="133">
                  <c:v>1.3462473404999999</c:v>
                </c:pt>
                <c:pt idx="134">
                  <c:v>1.3474773524000001</c:v>
                </c:pt>
                <c:pt idx="135">
                  <c:v>1.3487084882</c:v>
                </c:pt>
                <c:pt idx="136">
                  <c:v>1.3536106975</c:v>
                </c:pt>
                <c:pt idx="137">
                  <c:v>1.3585307250000001</c:v>
                </c:pt>
                <c:pt idx="138">
                  <c:v>1.3634686356000001</c:v>
                </c:pt>
                <c:pt idx="139">
                  <c:v>1.3671487307000001</c:v>
                </c:pt>
                <c:pt idx="140">
                  <c:v>1.3708387585999999</c:v>
                </c:pt>
                <c:pt idx="141">
                  <c:v>1.3745387462000001</c:v>
                </c:pt>
                <c:pt idx="142">
                  <c:v>1.3757676593999999</c:v>
                </c:pt>
                <c:pt idx="143">
                  <c:v>1.3769976714000001</c:v>
                </c:pt>
                <c:pt idx="144">
                  <c:v>1.3782287831</c:v>
                </c:pt>
                <c:pt idx="145">
                  <c:v>1.3825204484</c:v>
                </c:pt>
                <c:pt idx="146">
                  <c:v>1.3868254776</c:v>
                </c:pt>
                <c:pt idx="147">
                  <c:v>1.3911439122</c:v>
                </c:pt>
                <c:pt idx="148">
                  <c:v>1.3954357011</c:v>
                </c:pt>
                <c:pt idx="149">
                  <c:v>1.3997407305</c:v>
                </c:pt>
                <c:pt idx="150">
                  <c:v>1.4040590412</c:v>
                </c:pt>
                <c:pt idx="151">
                  <c:v>1.4071273617</c:v>
                </c:pt>
                <c:pt idx="152">
                  <c:v>1.4102023876000001</c:v>
                </c:pt>
                <c:pt idx="153">
                  <c:v>1.4132841332999999</c:v>
                </c:pt>
                <c:pt idx="154">
                  <c:v>1.4163524974999999</c:v>
                </c:pt>
                <c:pt idx="155">
                  <c:v>1.4194275234</c:v>
                </c:pt>
                <c:pt idx="156">
                  <c:v>1.4225092255</c:v>
                </c:pt>
                <c:pt idx="157">
                  <c:v>1.4255776328</c:v>
                </c:pt>
                <c:pt idx="158">
                  <c:v>1.4286526587999999</c:v>
                </c:pt>
                <c:pt idx="159">
                  <c:v>1.4317343176999999</c:v>
                </c:pt>
                <c:pt idx="160">
                  <c:v>1.4378581489</c:v>
                </c:pt>
                <c:pt idx="161">
                  <c:v>1.4440081730000001</c:v>
                </c:pt>
                <c:pt idx="162">
                  <c:v>1.4501845020999999</c:v>
                </c:pt>
                <c:pt idx="163">
                  <c:v>1.4501845020999999</c:v>
                </c:pt>
                <c:pt idx="164">
                  <c:v>1.4501845020999999</c:v>
                </c:pt>
                <c:pt idx="165">
                  <c:v>1.4501845020999999</c:v>
                </c:pt>
                <c:pt idx="166">
                  <c:v>1.4532530353999999</c:v>
                </c:pt>
                <c:pt idx="167">
                  <c:v>1.4563280616000001</c:v>
                </c:pt>
                <c:pt idx="168">
                  <c:v>1.4594095944000001</c:v>
                </c:pt>
                <c:pt idx="169">
                  <c:v>1.4618654839</c:v>
                </c:pt>
                <c:pt idx="170">
                  <c:v>1.4643255061</c:v>
                </c:pt>
                <c:pt idx="171">
                  <c:v>1.4667896681000001</c:v>
                </c:pt>
                <c:pt idx="172">
                  <c:v>1.4710821373</c:v>
                </c:pt>
                <c:pt idx="173">
                  <c:v>1.4753871680999999</c:v>
                </c:pt>
                <c:pt idx="174">
                  <c:v>1.4797047972999999</c:v>
                </c:pt>
                <c:pt idx="175">
                  <c:v>1.4821607433999999</c:v>
                </c:pt>
                <c:pt idx="176">
                  <c:v>1.4846207657999999</c:v>
                </c:pt>
                <c:pt idx="177">
                  <c:v>1.4870848712</c:v>
                </c:pt>
                <c:pt idx="178">
                  <c:v>1.4889276052</c:v>
                </c:pt>
                <c:pt idx="179">
                  <c:v>1.4907726227</c:v>
                </c:pt>
                <c:pt idx="180">
                  <c:v>1.4926199264</c:v>
                </c:pt>
                <c:pt idx="181">
                  <c:v>1.4963008782</c:v>
                </c:pt>
                <c:pt idx="182">
                  <c:v>1.4999909075</c:v>
                </c:pt>
                <c:pt idx="183">
                  <c:v>1.5036900368999999</c:v>
                </c:pt>
                <c:pt idx="184">
                  <c:v>1.5073710553999999</c:v>
                </c:pt>
                <c:pt idx="185">
                  <c:v>1.5110610849999999</c:v>
                </c:pt>
                <c:pt idx="186">
                  <c:v>1.5147601476999999</c:v>
                </c:pt>
                <c:pt idx="187">
                  <c:v>1.5178289571000001</c:v>
                </c:pt>
                <c:pt idx="188">
                  <c:v>1.5209039837</c:v>
                </c:pt>
                <c:pt idx="189">
                  <c:v>1.5239852401</c:v>
                </c:pt>
                <c:pt idx="190">
                  <c:v>1.5288894903000001</c:v>
                </c:pt>
                <c:pt idx="191">
                  <c:v>1.5338095225999999</c:v>
                </c:pt>
                <c:pt idx="192">
                  <c:v>1.5387453876999999</c:v>
                </c:pt>
                <c:pt idx="193">
                  <c:v>1.5412014898999999</c:v>
                </c:pt>
                <c:pt idx="194">
                  <c:v>1.5436615123999999</c:v>
                </c:pt>
                <c:pt idx="195">
                  <c:v>1.5461254615</c:v>
                </c:pt>
                <c:pt idx="196">
                  <c:v>1.5504185729</c:v>
                </c:pt>
                <c:pt idx="197">
                  <c:v>1.554723605</c:v>
                </c:pt>
                <c:pt idx="198">
                  <c:v>1.5590405908</c:v>
                </c:pt>
                <c:pt idx="199">
                  <c:v>1.5676035589999999</c:v>
                </c:pt>
                <c:pt idx="200">
                  <c:v>1.5762135589999999</c:v>
                </c:pt>
                <c:pt idx="201">
                  <c:v>1.5848708491000001</c:v>
                </c:pt>
                <c:pt idx="202">
                  <c:v>1.5897757030999999</c:v>
                </c:pt>
                <c:pt idx="203">
                  <c:v>1.5946957367000001</c:v>
                </c:pt>
                <c:pt idx="204">
                  <c:v>1.5996309967</c:v>
                </c:pt>
                <c:pt idx="205">
                  <c:v>1.5990157540000001</c:v>
                </c:pt>
                <c:pt idx="206">
                  <c:v>1.5984007479</c:v>
                </c:pt>
                <c:pt idx="207">
                  <c:v>1.5977859783999999</c:v>
                </c:pt>
                <c:pt idx="208">
                  <c:v>1.5977859783999999</c:v>
                </c:pt>
                <c:pt idx="209">
                  <c:v>1.5977859783999999</c:v>
                </c:pt>
                <c:pt idx="210">
                  <c:v>1.5977859783999999</c:v>
                </c:pt>
                <c:pt idx="211">
                  <c:v>1.6045226028999999</c:v>
                </c:pt>
                <c:pt idx="212">
                  <c:v>1.6112876305999999</c:v>
                </c:pt>
                <c:pt idx="213">
                  <c:v>1.6180811812</c:v>
                </c:pt>
                <c:pt idx="214">
                  <c:v>1.6217628347999999</c:v>
                </c:pt>
                <c:pt idx="215">
                  <c:v>1.6254528653</c:v>
                </c:pt>
                <c:pt idx="216">
                  <c:v>1.6291512919</c:v>
                </c:pt>
                <c:pt idx="217">
                  <c:v>1.6340565568000001</c:v>
                </c:pt>
                <c:pt idx="218">
                  <c:v>1.6389765911</c:v>
                </c:pt>
                <c:pt idx="219">
                  <c:v>1.6439114393000001</c:v>
                </c:pt>
                <c:pt idx="220">
                  <c:v>1.6512586271</c:v>
                </c:pt>
                <c:pt idx="221">
                  <c:v>1.6586386519</c:v>
                </c:pt>
                <c:pt idx="222">
                  <c:v>1.6660516606</c:v>
                </c:pt>
                <c:pt idx="223">
                  <c:v>1.6740086775</c:v>
                </c:pt>
                <c:pt idx="224">
                  <c:v>1.6820036969000001</c:v>
                </c:pt>
                <c:pt idx="225">
                  <c:v>1.6900369003</c:v>
                </c:pt>
                <c:pt idx="226">
                  <c:v>1.6967750672999999</c:v>
                </c:pt>
                <c:pt idx="227">
                  <c:v>1.7035400993000001</c:v>
                </c:pt>
                <c:pt idx="228">
                  <c:v>1.7103321034000001</c:v>
                </c:pt>
                <c:pt idx="229">
                  <c:v>1.7084850912</c:v>
                </c:pt>
                <c:pt idx="230">
                  <c:v>1.7066400735</c:v>
                </c:pt>
                <c:pt idx="231">
                  <c:v>1.7047970482999999</c:v>
                </c:pt>
                <c:pt idx="232">
                  <c:v>1.7054118328000001</c:v>
                </c:pt>
                <c:pt idx="233">
                  <c:v>1.7060268389</c:v>
                </c:pt>
                <c:pt idx="234">
                  <c:v>1.7066420668</c:v>
                </c:pt>
                <c:pt idx="235">
                  <c:v>1.7090985540000001</c:v>
                </c:pt>
                <c:pt idx="236">
                  <c:v>1.7115585768999999</c:v>
                </c:pt>
                <c:pt idx="237">
                  <c:v>1.7140221408</c:v>
                </c:pt>
                <c:pt idx="238">
                  <c:v>1.7195394174</c:v>
                </c:pt>
                <c:pt idx="239">
                  <c:v>1.7250744537</c:v>
                </c:pt>
                <c:pt idx="240">
                  <c:v>1.7306273067</c:v>
                </c:pt>
                <c:pt idx="241">
                  <c:v>1.7336968898</c:v>
                </c:pt>
                <c:pt idx="242">
                  <c:v>1.7367719172</c:v>
                </c:pt>
                <c:pt idx="243">
                  <c:v>1.7398523988000001</c:v>
                </c:pt>
                <c:pt idx="244">
                  <c:v>1.7453699381000001</c:v>
                </c:pt>
                <c:pt idx="245">
                  <c:v>1.7509049750000001</c:v>
                </c:pt>
                <c:pt idx="246">
                  <c:v>1.7564575650000001</c:v>
                </c:pt>
                <c:pt idx="247">
                  <c:v>1.7601398767000001</c:v>
                </c:pt>
                <c:pt idx="248">
                  <c:v>1.7638299083</c:v>
                </c:pt>
                <c:pt idx="249">
                  <c:v>1.7675276757</c:v>
                </c:pt>
                <c:pt idx="250">
                  <c:v>1.7718222756999999</c:v>
                </c:pt>
                <c:pt idx="251">
                  <c:v>1.7761273103999999</c:v>
                </c:pt>
                <c:pt idx="252">
                  <c:v>1.7804428051000001</c:v>
                </c:pt>
                <c:pt idx="253">
                  <c:v>1.7828994385000001</c:v>
                </c:pt>
                <c:pt idx="254">
                  <c:v>1.7853594615999999</c:v>
                </c:pt>
                <c:pt idx="255">
                  <c:v>1.7878228789999999</c:v>
                </c:pt>
                <c:pt idx="256">
                  <c:v>1.7963918289</c:v>
                </c:pt>
                <c:pt idx="257">
                  <c:v>1.8050018495</c:v>
                </c:pt>
                <c:pt idx="258">
                  <c:v>1.8136531374</c:v>
                </c:pt>
                <c:pt idx="259">
                  <c:v>1.8191713858</c:v>
                </c:pt>
                <c:pt idx="260">
                  <c:v>1.8247064242</c:v>
                </c:pt>
                <c:pt idx="261">
                  <c:v>1.8302583035</c:v>
                </c:pt>
                <c:pt idx="262">
                  <c:v>1.8339409257999999</c:v>
                </c:pt>
                <c:pt idx="263">
                  <c:v>1.8376309578000001</c:v>
                </c:pt>
                <c:pt idx="264">
                  <c:v>1.8413284143999999</c:v>
                </c:pt>
                <c:pt idx="265">
                  <c:v>1.8413284143999999</c:v>
                </c:pt>
                <c:pt idx="266">
                  <c:v>1.8413284143999999</c:v>
                </c:pt>
                <c:pt idx="267">
                  <c:v>1.8413284143999999</c:v>
                </c:pt>
                <c:pt idx="268">
                  <c:v>1.8419432151999999</c:v>
                </c:pt>
                <c:pt idx="269">
                  <c:v>1.8425582212</c:v>
                </c:pt>
                <c:pt idx="270">
                  <c:v>1.8431734326</c:v>
                </c:pt>
                <c:pt idx="271">
                  <c:v>1.8462433475</c:v>
                </c:pt>
                <c:pt idx="272">
                  <c:v>1.8493183754</c:v>
                </c:pt>
                <c:pt idx="273">
                  <c:v>1.8523985249999999</c:v>
                </c:pt>
                <c:pt idx="274">
                  <c:v>1.8609688980000001</c:v>
                </c:pt>
                <c:pt idx="275">
                  <c:v>1.8695789229999999</c:v>
                </c:pt>
                <c:pt idx="276">
                  <c:v>1.8782287834</c:v>
                </c:pt>
                <c:pt idx="277">
                  <c:v>1.8794579909</c:v>
                </c:pt>
                <c:pt idx="278">
                  <c:v>1.8806880029999999</c:v>
                </c:pt>
                <c:pt idx="279">
                  <c:v>1.8819188200000001</c:v>
                </c:pt>
                <c:pt idx="280">
                  <c:v>1.8843756357999999</c:v>
                </c:pt>
                <c:pt idx="281">
                  <c:v>1.8868356589999999</c:v>
                </c:pt>
                <c:pt idx="282">
                  <c:v>1.8892988936999999</c:v>
                </c:pt>
                <c:pt idx="283">
                  <c:v>1.8917557221000001</c:v>
                </c:pt>
                <c:pt idx="284">
                  <c:v>1.8942157453999999</c:v>
                </c:pt>
                <c:pt idx="285">
                  <c:v>1.8966789676</c:v>
                </c:pt>
                <c:pt idx="286">
                  <c:v>1.9040305104999999</c:v>
                </c:pt>
                <c:pt idx="287">
                  <c:v>1.9114105480000001</c:v>
                </c:pt>
                <c:pt idx="288">
                  <c:v>1.9188191906000001</c:v>
                </c:pt>
                <c:pt idx="289">
                  <c:v>1.9237266779</c:v>
                </c:pt>
                <c:pt idx="290">
                  <c:v>1.9286467164000001</c:v>
                </c:pt>
                <c:pt idx="291">
                  <c:v>1.9335793381999999</c:v>
                </c:pt>
                <c:pt idx="292">
                  <c:v>1.9372623553999999</c:v>
                </c:pt>
                <c:pt idx="293">
                  <c:v>1.9409523877999999</c:v>
                </c:pt>
                <c:pt idx="294">
                  <c:v>1.9446494488999999</c:v>
                </c:pt>
                <c:pt idx="295">
                  <c:v>1.9477196298999999</c:v>
                </c:pt>
                <c:pt idx="296">
                  <c:v>1.9507946581</c:v>
                </c:pt>
                <c:pt idx="297">
                  <c:v>1.9538745411</c:v>
                </c:pt>
                <c:pt idx="298">
                  <c:v>1.9569447450999999</c:v>
                </c:pt>
                <c:pt idx="299">
                  <c:v>1.9600197734</c:v>
                </c:pt>
                <c:pt idx="300">
                  <c:v>1.9630996335999999</c:v>
                </c:pt>
                <c:pt idx="301">
                  <c:v>1.9643288758999999</c:v>
                </c:pt>
                <c:pt idx="302">
                  <c:v>1.9655588879999999</c:v>
                </c:pt>
                <c:pt idx="303">
                  <c:v>1.9667896703000001</c:v>
                </c:pt>
                <c:pt idx="304">
                  <c:v>1.9680189142</c:v>
                </c:pt>
                <c:pt idx="305">
                  <c:v>1.9692489263999999</c:v>
                </c:pt>
                <c:pt idx="306">
                  <c:v>1.9704797074</c:v>
                </c:pt>
                <c:pt idx="307">
                  <c:v>1.974775379</c:v>
                </c:pt>
                <c:pt idx="308">
                  <c:v>1.9790804152000001</c:v>
                </c:pt>
                <c:pt idx="309">
                  <c:v>1.9833948364</c:v>
                </c:pt>
                <c:pt idx="310">
                  <c:v>1.9864651120000001</c:v>
                </c:pt>
                <c:pt idx="311">
                  <c:v>1.9895401402999999</c:v>
                </c:pt>
                <c:pt idx="312">
                  <c:v>1.9926199286999999</c:v>
                </c:pt>
                <c:pt idx="313">
                  <c:v>1.9950769226</c:v>
                </c:pt>
                <c:pt idx="314">
                  <c:v>1.9975369460000001</c:v>
                </c:pt>
                <c:pt idx="315">
                  <c:v>2.0000000026999998</c:v>
                </c:pt>
                <c:pt idx="316">
                  <c:v>1.9987692331</c:v>
                </c:pt>
                <c:pt idx="317">
                  <c:v>1.9975392209</c:v>
                </c:pt>
                <c:pt idx="318">
                  <c:v>1.9963099656000001</c:v>
                </c:pt>
                <c:pt idx="319">
                  <c:v>1.998766965</c:v>
                </c:pt>
                <c:pt idx="320">
                  <c:v>2.0012269885</c:v>
                </c:pt>
                <c:pt idx="321">
                  <c:v>2.0036900395999999</c:v>
                </c:pt>
                <c:pt idx="322">
                  <c:v>2.0085980568999999</c:v>
                </c:pt>
                <c:pt idx="323">
                  <c:v>2.0135180963999999</c:v>
                </c:pt>
                <c:pt idx="324">
                  <c:v>2.0184501874</c:v>
                </c:pt>
                <c:pt idx="325">
                  <c:v>2.0221334989000002</c:v>
                </c:pt>
                <c:pt idx="326">
                  <c:v>2.0258235318</c:v>
                </c:pt>
                <c:pt idx="327">
                  <c:v>2.0295202983</c:v>
                </c:pt>
                <c:pt idx="328">
                  <c:v>2.0325906815999999</c:v>
                </c:pt>
                <c:pt idx="329">
                  <c:v>2.03566571</c:v>
                </c:pt>
                <c:pt idx="330">
                  <c:v>2.0387453904999999</c:v>
                </c:pt>
                <c:pt idx="331">
                  <c:v>2.0399746614000001</c:v>
                </c:pt>
                <c:pt idx="332">
                  <c:v>2.0412046734999998</c:v>
                </c:pt>
                <c:pt idx="333">
                  <c:v>2.0424354273000001</c:v>
                </c:pt>
                <c:pt idx="334">
                  <c:v>2.0467314280000002</c:v>
                </c:pt>
                <c:pt idx="335">
                  <c:v>2.0510364647000001</c:v>
                </c:pt>
                <c:pt idx="336">
                  <c:v>2.0553505566000001</c:v>
                </c:pt>
                <c:pt idx="337">
                  <c:v>2.0596466139</c:v>
                </c:pt>
                <c:pt idx="338">
                  <c:v>2.0639516508</c:v>
                </c:pt>
                <c:pt idx="339">
                  <c:v>2.0682656860000002</c:v>
                </c:pt>
                <c:pt idx="340">
                  <c:v>2.0713361561000001</c:v>
                </c:pt>
                <c:pt idx="341">
                  <c:v>2.0744111845000002</c:v>
                </c:pt>
                <c:pt idx="342">
                  <c:v>2.077490778</c:v>
                </c:pt>
                <c:pt idx="343">
                  <c:v>2.0799478953000001</c:v>
                </c:pt>
                <c:pt idx="344">
                  <c:v>2.0824079187</c:v>
                </c:pt>
                <c:pt idx="345">
                  <c:v>2.0848708516999999</c:v>
                </c:pt>
                <c:pt idx="346">
                  <c:v>2.0879413582000002</c:v>
                </c:pt>
                <c:pt idx="347">
                  <c:v>2.0910163867999998</c:v>
                </c:pt>
                <c:pt idx="348">
                  <c:v>2.0940959441000002</c:v>
                </c:pt>
                <c:pt idx="349">
                  <c:v>2.0977794977999999</c:v>
                </c:pt>
                <c:pt idx="350">
                  <c:v>2.1014695309999998</c:v>
                </c:pt>
                <c:pt idx="351">
                  <c:v>2.1051660550000002</c:v>
                </c:pt>
                <c:pt idx="352">
                  <c:v>2.1051660550000002</c:v>
                </c:pt>
                <c:pt idx="353">
                  <c:v>2.1051660550000002</c:v>
                </c:pt>
                <c:pt idx="354">
                  <c:v>2.1051660550000002</c:v>
                </c:pt>
                <c:pt idx="355">
                  <c:v>2.1094623241999999</c:v>
                </c:pt>
                <c:pt idx="356">
                  <c:v>2.1137673612999999</c:v>
                </c:pt>
                <c:pt idx="357">
                  <c:v>2.1180811841999998</c:v>
                </c:pt>
                <c:pt idx="358">
                  <c:v>2.1217648109999998</c:v>
                </c:pt>
                <c:pt idx="359">
                  <c:v>2.1254548441000001</c:v>
                </c:pt>
                <c:pt idx="360">
                  <c:v>2.1291512947000002</c:v>
                </c:pt>
                <c:pt idx="361">
                  <c:v>2.1340600183</c:v>
                </c:pt>
                <c:pt idx="362">
                  <c:v>2.1389800589000001</c:v>
                </c:pt>
                <c:pt idx="363">
                  <c:v>2.1439114424999999</c:v>
                </c:pt>
                <c:pt idx="364">
                  <c:v>2.1463686497999999</c:v>
                </c:pt>
                <c:pt idx="365">
                  <c:v>2.1488286733000002</c:v>
                </c:pt>
                <c:pt idx="366">
                  <c:v>2.1512915163000002</c:v>
                </c:pt>
                <c:pt idx="367">
                  <c:v>2.1376753823999999</c:v>
                </c:pt>
                <c:pt idx="368">
                  <c:v>2.1241454288999999</c:v>
                </c:pt>
                <c:pt idx="369">
                  <c:v>2.1107011103</c:v>
                </c:pt>
                <c:pt idx="370">
                  <c:v>2.1217136631</c:v>
                </c:pt>
                <c:pt idx="371">
                  <c:v>2.1327836738000001</c:v>
                </c:pt>
                <c:pt idx="372">
                  <c:v>2.1439114420999998</c:v>
                </c:pt>
                <c:pt idx="373">
                  <c:v>2.1500439454000002</c:v>
                </c:pt>
                <c:pt idx="374">
                  <c:v>2.1561939901999998</c:v>
                </c:pt>
                <c:pt idx="375">
                  <c:v>2.1623616268000001</c:v>
                </c:pt>
                <c:pt idx="376">
                  <c:v>2.1666581272999998</c:v>
                </c:pt>
                <c:pt idx="377">
                  <c:v>2.1709631647999998</c:v>
                </c:pt>
                <c:pt idx="378">
                  <c:v>2.1752767562000002</c:v>
                </c:pt>
                <c:pt idx="379">
                  <c:v>2.1807977868999999</c:v>
                </c:pt>
                <c:pt idx="380">
                  <c:v>2.1863328306000001</c:v>
                </c:pt>
                <c:pt idx="381">
                  <c:v>2.1918819225999999</c:v>
                </c:pt>
                <c:pt idx="382">
                  <c:v>2.197403059</c:v>
                </c:pt>
                <c:pt idx="383">
                  <c:v>2.2029381026000001</c:v>
                </c:pt>
                <c:pt idx="384">
                  <c:v>2.2084870884000001</c:v>
                </c:pt>
                <c:pt idx="385">
                  <c:v>2.2182836662000001</c:v>
                </c:pt>
                <c:pt idx="386">
                  <c:v>2.2281237002999998</c:v>
                </c:pt>
                <c:pt idx="387">
                  <c:v>2.2380073836999999</c:v>
                </c:pt>
                <c:pt idx="388">
                  <c:v>2.2538846381000002</c:v>
                </c:pt>
                <c:pt idx="389">
                  <c:v>2.2698745317000002</c:v>
                </c:pt>
                <c:pt idx="390">
                  <c:v>2.2859778635999999</c:v>
                </c:pt>
                <c:pt idx="391">
                  <c:v>2.2994286980999998</c:v>
                </c:pt>
                <c:pt idx="392">
                  <c:v>2.3129586781999998</c:v>
                </c:pt>
                <c:pt idx="393">
                  <c:v>2.3265682696000001</c:v>
                </c:pt>
                <c:pt idx="394">
                  <c:v>2.3406282719</c:v>
                </c:pt>
                <c:pt idx="395">
                  <c:v>2.3547732420999998</c:v>
                </c:pt>
                <c:pt idx="396">
                  <c:v>2.3690036936999999</c:v>
                </c:pt>
                <c:pt idx="397">
                  <c:v>2.3836728210999998</c:v>
                </c:pt>
                <c:pt idx="398">
                  <c:v>2.3984327813999999</c:v>
                </c:pt>
                <c:pt idx="399">
                  <c:v>2.4132841369000002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58C-4672-9F65-C8619159B797}"/>
            </c:ext>
          </c:extLst>
        </c:ser>
        <c:dLbls>
          <c:showLegendKey val="0"/>
          <c:showVal val="0"/>
          <c:showCatName val="0"/>
          <c:showSerName val="0"/>
          <c:showPercent val="0"/>
          <c:showBubbleSize val="0"/>
        </c:dLbls>
        <c:smooth val="0"/>
        <c:axId val="84759296"/>
        <c:axId val="84760832"/>
      </c:lineChart>
      <c:dateAx>
        <c:axId val="84759296"/>
        <c:scaling>
          <c:orientation val="minMax"/>
          <c:max val="44926"/>
          <c:min val="32781"/>
        </c:scaling>
        <c:delete val="0"/>
        <c:axPos val="b"/>
        <c:numFmt formatCode="yyyy" sourceLinked="0"/>
        <c:majorTickMark val="none"/>
        <c:minorTickMark val="none"/>
        <c:tickLblPos val="nextTo"/>
        <c:crossAx val="84760832"/>
        <c:crosses val="autoZero"/>
        <c:auto val="0"/>
        <c:lblOffset val="100"/>
        <c:baseTimeUnit val="months"/>
        <c:majorUnit val="28"/>
        <c:majorTimeUnit val="months"/>
      </c:dateAx>
      <c:valAx>
        <c:axId val="84760832"/>
        <c:scaling>
          <c:orientation val="minMax"/>
          <c:max val="18"/>
        </c:scaling>
        <c:delete val="0"/>
        <c:axPos val="l"/>
        <c:numFmt formatCode="&quot;$&quot;#,##0.00" sourceLinked="0"/>
        <c:majorTickMark val="none"/>
        <c:minorTickMark val="none"/>
        <c:tickLblPos val="nextTo"/>
        <c:crossAx val="84759296"/>
        <c:crosses val="autoZero"/>
        <c:crossBetween val="between"/>
      </c:valAx>
    </c:plotArea>
    <c:plotVisOnly val="1"/>
    <c:dispBlanksAs val="gap"/>
    <c:showDLblsOverMax val="0"/>
  </c:chart>
  <c:txPr>
    <a:bodyPr/>
    <a:lstStyle/>
    <a:p>
      <a:pPr>
        <a:defRPr sz="900" smtId="4294967295">
          <a:latin typeface="Arial" pitchFamily="34" charset="0"/>
          <a:cs typeface="Arial" pitchFamily="34" charset="0"/>
        </a:defRPr>
      </a:pPr>
      <a:endParaRPr lang="en-US"/>
    </a:p>
  </c:txPr>
  <c:externalData r:id="rId2">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276770874857903E-2"/>
          <c:y val="0.21129652857780457"/>
          <c:w val="0.96869999170303345"/>
          <c:h val="0.74383580684661865"/>
        </c:manualLayout>
      </c:layout>
      <c:barChart>
        <c:barDir val="col"/>
        <c:grouping val="clustered"/>
        <c:varyColors val="0"/>
        <c:ser>
          <c:idx val="0"/>
          <c:order val="0"/>
          <c:tx>
            <c:strRef>
              <c:f>Sheet1!$B$1</c:f>
              <c:strCache>
                <c:ptCount val="1"/>
                <c:pt idx="0">
                  <c:v>After 1 year</c:v>
                </c:pt>
              </c:strCache>
            </c:strRef>
          </c:tx>
          <c:spPr>
            <a:solidFill>
              <a:schemeClr val="accent1"/>
            </a:solidFill>
            <a:ln>
              <a:solidFill>
                <a:schemeClr val="accent1"/>
              </a:solidFill>
            </a:ln>
          </c:spPr>
          <c:invertIfNegative val="0"/>
          <c:dLbls>
            <c:dLbl>
              <c:idx val="0"/>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27B8-432A-BA4C-49E0D7E3E14D}"/>
                </c:ext>
              </c:extLst>
            </c:dLbl>
            <c:dLbl>
              <c:idx val="1"/>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7B8-432A-BA4C-49E0D7E3E14D}"/>
                </c:ext>
              </c:extLst>
            </c:dLbl>
            <c:dLbl>
              <c:idx val="2"/>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27B8-432A-BA4C-49E0D7E3E14D}"/>
                </c:ext>
              </c:extLst>
            </c:dLbl>
            <c:dLbl>
              <c:idx val="3"/>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7B8-432A-BA4C-49E0D7E3E14D}"/>
                </c:ext>
              </c:extLst>
            </c:dLbl>
            <c:dLbl>
              <c:idx val="4"/>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7B8-432A-BA4C-49E0D7E3E14D}"/>
                </c:ext>
              </c:extLst>
            </c:dLbl>
            <c:dLbl>
              <c:idx val="5"/>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7B8-432A-BA4C-49E0D7E3E14D}"/>
                </c:ext>
              </c:extLst>
            </c:dLbl>
            <c:numFmt formatCode="0%" sourceLinked="0"/>
            <c:spPr>
              <a:noFill/>
              <a:ln>
                <a:noFill/>
              </a:ln>
              <a:effectLst/>
            </c:spPr>
            <c:dLblPos val="outEnd"/>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numRef>
              <c:f>Sheet1!$A$2:$A$7</c:f>
              <c:numCache>
                <c:formatCode>mmm\-yy</c:formatCode>
                <c:ptCount val="6"/>
                <c:pt idx="0">
                  <c:v>36039</c:v>
                </c:pt>
                <c:pt idx="1">
                  <c:v>36586</c:v>
                </c:pt>
                <c:pt idx="2">
                  <c:v>37135</c:v>
                </c:pt>
                <c:pt idx="3">
                  <c:v>39692</c:v>
                </c:pt>
                <c:pt idx="4">
                  <c:v>40756</c:v>
                </c:pt>
                <c:pt idx="5">
                  <c:v>43921</c:v>
                </c:pt>
              </c:numCache>
            </c:numRef>
          </c:cat>
          <c:val>
            <c:numRef>
              <c:f>Sheet1!$B$2:$B$7</c:f>
              <c:numCache>
                <c:formatCode>0%</c:formatCode>
                <c:ptCount val="6"/>
                <c:pt idx="0">
                  <c:v>0.13312312467503601</c:v>
                </c:pt>
                <c:pt idx="1">
                  <c:v>7.1542673574183493E-2</c:v>
                </c:pt>
                <c:pt idx="2">
                  <c:v>-1.48158488155747E-3</c:v>
                </c:pt>
                <c:pt idx="3">
                  <c:v>6.4291680095926604E-2</c:v>
                </c:pt>
                <c:pt idx="4">
                  <c:v>9.5779899662531906E-2</c:v>
                </c:pt>
                <c:pt idx="5">
                  <c:v>0.26344918823165597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D834-46A7-B06E-5A8754EEF3A0}"/>
            </c:ext>
          </c:extLst>
        </c:ser>
        <c:ser>
          <c:idx val="1"/>
          <c:order val="1"/>
          <c:tx>
            <c:strRef>
              <c:f>Sheet1!$C$1</c:f>
              <c:strCache>
                <c:ptCount val="1"/>
                <c:pt idx="0">
                  <c:v>After 3 years</c:v>
                </c:pt>
              </c:strCache>
            </c:strRef>
          </c:tx>
          <c:spPr>
            <a:solidFill>
              <a:srgbClr val="D7BA3F"/>
            </a:solidFill>
          </c:spPr>
          <c:invertIfNegative val="0"/>
          <c:dLbls>
            <c:dLbl>
              <c:idx val="0"/>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27B8-432A-BA4C-49E0D7E3E14D}"/>
                </c:ext>
              </c:extLst>
            </c:dLbl>
            <c:dLbl>
              <c:idx val="1"/>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27B8-432A-BA4C-49E0D7E3E14D}"/>
                </c:ext>
              </c:extLst>
            </c:dLbl>
            <c:dLbl>
              <c:idx val="2"/>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27B8-432A-BA4C-49E0D7E3E14D}"/>
                </c:ext>
              </c:extLst>
            </c:dLbl>
            <c:dLbl>
              <c:idx val="3"/>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27B8-432A-BA4C-49E0D7E3E14D}"/>
                </c:ext>
              </c:extLst>
            </c:dLbl>
            <c:dLbl>
              <c:idx val="4"/>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27B8-432A-BA4C-49E0D7E3E14D}"/>
                </c:ext>
              </c:extLst>
            </c:dLbl>
            <c:dLbl>
              <c:idx val="5"/>
              <c:numFmt formatCode="0%"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27B8-432A-BA4C-49E0D7E3E14D}"/>
                </c:ext>
              </c:extLst>
            </c:dLbl>
            <c:numFmt formatCode="0%" sourceLinked="0"/>
            <c:spPr>
              <a:noFill/>
              <a:ln>
                <a:noFill/>
              </a:ln>
              <a:effectLst/>
            </c:spPr>
            <c:dLblPos val="outEnd"/>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numRef>
              <c:f>Sheet1!$A$2:$A$7</c:f>
              <c:numCache>
                <c:formatCode>mmm\-yy</c:formatCode>
                <c:ptCount val="6"/>
                <c:pt idx="0">
                  <c:v>36039</c:v>
                </c:pt>
                <c:pt idx="1">
                  <c:v>36586</c:v>
                </c:pt>
                <c:pt idx="2">
                  <c:v>37135</c:v>
                </c:pt>
                <c:pt idx="3">
                  <c:v>39692</c:v>
                </c:pt>
                <c:pt idx="4">
                  <c:v>40756</c:v>
                </c:pt>
                <c:pt idx="5">
                  <c:v>43921</c:v>
                </c:pt>
              </c:numCache>
            </c:numRef>
          </c:cat>
          <c:val>
            <c:numRef>
              <c:f>Sheet1!$C$2:$C$7</c:f>
              <c:numCache>
                <c:formatCode>0%</c:formatCode>
                <c:ptCount val="6"/>
                <c:pt idx="0">
                  <c:v>0.30726692023379698</c:v>
                </c:pt>
                <c:pt idx="1">
                  <c:v>5.5773597726275E-2</c:v>
                </c:pt>
                <c:pt idx="2">
                  <c:v>0.30422276207865501</c:v>
                </c:pt>
                <c:pt idx="3">
                  <c:v>0.14710701138291801</c:v>
                </c:pt>
                <c:pt idx="4">
                  <c:v>0.50712526129659996</c:v>
                </c:pt>
                <c:pt idx="5">
                  <c:v>0.29604494939777398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834-46A7-B06E-5A8754EEF3A0}"/>
            </c:ext>
          </c:extLst>
        </c:ser>
        <c:ser>
          <c:idx val="2"/>
          <c:order val="2"/>
          <c:tx>
            <c:strRef>
              <c:f>Sheet1!$D$1</c:f>
              <c:strCache>
                <c:ptCount val="1"/>
                <c:pt idx="0">
                  <c:v>After 5 years</c:v>
                </c:pt>
              </c:strCache>
            </c:strRef>
          </c:tx>
          <c:spPr>
            <a:solidFill>
              <a:schemeClr val="accent5"/>
            </a:solidFill>
          </c:spPr>
          <c:invertIfNegative val="0"/>
          <c:dLbls>
            <c:dLbl>
              <c:idx val="0"/>
              <c:numFmt formatCode="0%;\-0%;&quot;NA&quot;"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27B8-432A-BA4C-49E0D7E3E14D}"/>
                </c:ext>
              </c:extLst>
            </c:dLbl>
            <c:dLbl>
              <c:idx val="1"/>
              <c:numFmt formatCode="0%;\-0%;&quot;NA&quot;"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27B8-432A-BA4C-49E0D7E3E14D}"/>
                </c:ext>
              </c:extLst>
            </c:dLbl>
            <c:dLbl>
              <c:idx val="2"/>
              <c:layout>
                <c:manualLayout>
                  <c:x val="9.6126394346356392E-3"/>
                  <c:y val="1.0079943574965E-2"/>
                </c:manualLayout>
              </c:layout>
              <c:numFmt formatCode="0%;\-0%;&quot;NA&quot;"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2-D834-46A7-B06E-5A8754EEF3A0}"/>
                </c:ext>
              </c:extLst>
            </c:dLbl>
            <c:dLbl>
              <c:idx val="3"/>
              <c:numFmt formatCode="0%;\-0%;&quot;NA&quot;"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27B8-432A-BA4C-49E0D7E3E14D}"/>
                </c:ext>
              </c:extLst>
            </c:dLbl>
            <c:dLbl>
              <c:idx val="4"/>
              <c:numFmt formatCode="0%;\-0%;&quot;NA&quot;"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27B8-432A-BA4C-49E0D7E3E14D}"/>
                </c:ext>
              </c:extLst>
            </c:dLbl>
            <c:dLbl>
              <c:idx val="5"/>
              <c:numFmt formatCode="0%;\-0%;&quot;NA&quot;" sourceLinked="0"/>
              <c:spPr/>
              <c:txPr>
                <a:bodyPr/>
                <a:lstStyle/>
                <a:p>
                  <a:pPr>
                    <a:defRPr/>
                  </a:pPr>
                  <a:endParaRPr lang="en-US"/>
                </a:p>
              </c:txPr>
              <c:dLblPos val="outEnd"/>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27B8-432A-BA4C-49E0D7E3E14D}"/>
                </c:ext>
              </c:extLst>
            </c:dLbl>
            <c:numFmt formatCode="0%;\-0%;&quot;NA&quot;" sourceLinked="0"/>
            <c:spPr>
              <a:noFill/>
              <a:ln>
                <a:noFill/>
              </a:ln>
              <a:effectLst/>
            </c:spPr>
            <c:dLblPos val="outEnd"/>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numRef>
              <c:f>Sheet1!$A$2:$A$7</c:f>
              <c:numCache>
                <c:formatCode>mmm\-yy</c:formatCode>
                <c:ptCount val="6"/>
                <c:pt idx="0">
                  <c:v>36039</c:v>
                </c:pt>
                <c:pt idx="1">
                  <c:v>36586</c:v>
                </c:pt>
                <c:pt idx="2">
                  <c:v>37135</c:v>
                </c:pt>
                <c:pt idx="3">
                  <c:v>39692</c:v>
                </c:pt>
                <c:pt idx="4">
                  <c:v>40756</c:v>
                </c:pt>
                <c:pt idx="5">
                  <c:v>43921</c:v>
                </c:pt>
              </c:numCache>
            </c:numRef>
          </c:cat>
          <c:val>
            <c:numRef>
              <c:f>Sheet1!$D$2:$D$7</c:f>
              <c:numCache>
                <c:formatCode>0%</c:formatCode>
                <c:ptCount val="6"/>
                <c:pt idx="0">
                  <c:v>0.47849206547087902</c:v>
                </c:pt>
                <c:pt idx="1">
                  <c:v>0.482279762389412</c:v>
                </c:pt>
                <c:pt idx="2">
                  <c:v>0.74007116419304197</c:v>
                </c:pt>
                <c:pt idx="3">
                  <c:v>0.56301030256315499</c:v>
                </c:pt>
                <c:pt idx="4">
                  <c:v>0.75699627825385196</c:v>
                </c:pt>
                <c:pt idx="5">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834-46A7-B06E-5A8754EEF3A0}"/>
            </c:ext>
          </c:extLst>
        </c:ser>
        <c:dLbls>
          <c:showLegendKey val="0"/>
          <c:showVal val="0"/>
          <c:showCatName val="0"/>
          <c:showSerName val="0"/>
          <c:showPercent val="0"/>
          <c:showBubbleSize val="0"/>
        </c:dLbls>
        <c:gapWidth val="139"/>
        <c:overlap val="-16"/>
        <c:axId val="178201728"/>
        <c:axId val="178203264"/>
      </c:barChart>
      <c:catAx>
        <c:axId val="178201728"/>
        <c:scaling>
          <c:orientation val="minMax"/>
        </c:scaling>
        <c:delete val="0"/>
        <c:axPos val="b"/>
        <c:numFmt formatCode="mmm\-yy" sourceLinked="1"/>
        <c:majorTickMark val="none"/>
        <c:minorTickMark val="none"/>
        <c:tickLblPos val="none"/>
        <c:crossAx val="178203264"/>
        <c:crosses val="autoZero"/>
        <c:auto val="0"/>
        <c:lblAlgn val="ctr"/>
        <c:lblOffset val="100"/>
        <c:tickLblSkip val="3"/>
        <c:tickMarkSkip val="1"/>
        <c:noMultiLvlLbl val="0"/>
      </c:catAx>
      <c:valAx>
        <c:axId val="178203264"/>
        <c:scaling>
          <c:orientation val="minMax"/>
        </c:scaling>
        <c:delete val="1"/>
        <c:axPos val="l"/>
        <c:numFmt formatCode="0%" sourceLinked="1"/>
        <c:majorTickMark val="out"/>
        <c:minorTickMark val="none"/>
        <c:tickLblPos val="nextTo"/>
        <c:crossAx val="178201728"/>
        <c:crosses val="autoZero"/>
        <c:crossBetween val="between"/>
      </c:valAx>
      <c:spPr>
        <a:noFill/>
        <a:ln w="25400">
          <a:noFill/>
        </a:ln>
      </c:spPr>
    </c:plotArea>
    <c:legend>
      <c:legendPos val="tr"/>
      <c:layout>
        <c:manualLayout>
          <c:xMode val="edge"/>
          <c:yMode val="edge"/>
          <c:x val="0.62002873420715332"/>
          <c:y val="1.8975123763084412E-2"/>
          <c:w val="0.37143489718437195"/>
          <c:h val="0.10701347142457962"/>
        </c:manualLayout>
      </c:layout>
      <c:overlay val="0"/>
    </c:legend>
    <c:plotVisOnly val="1"/>
    <c:dispBlanksAs val="gap"/>
    <c:showDLblsOverMax val="0"/>
  </c:chart>
  <c:spPr>
    <a:ln>
      <a:noFill/>
    </a:ln>
  </c:spPr>
  <c:txPr>
    <a:bodyPr/>
    <a:lstStyle/>
    <a:p>
      <a:pPr>
        <a:defRPr sz="1050" smtId="4294967295">
          <a:latin typeface="Arial" pitchFamily="34" charset="0"/>
          <a:cs typeface="Arial" pitchFamily="34" charset="0"/>
        </a:defRPr>
      </a:pPr>
      <a:endParaRPr lang="en-U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Premiums[AU Market 1yr]</c:f>
              <c:numCache>
                <c:formatCode>0.00%</c:formatCode>
                <c:ptCount val="46"/>
                <c:pt idx="0">
                  <c:v>-3.34463003674976E-2</c:v>
                </c:pt>
                <c:pt idx="1">
                  <c:v>0.102677388811793</c:v>
                </c:pt>
                <c:pt idx="2">
                  <c:v>0.379219174450112</c:v>
                </c:pt>
                <c:pt idx="3">
                  <c:v>0.27557644465113301</c:v>
                </c:pt>
                <c:pt idx="4">
                  <c:v>-0.34290708207613002</c:v>
                </c:pt>
                <c:pt idx="5">
                  <c:v>-0.30477171461088998</c:v>
                </c:pt>
                <c:pt idx="6">
                  <c:v>0.54528061220487301</c:v>
                </c:pt>
                <c:pt idx="7">
                  <c:v>-0.20098710028299099</c:v>
                </c:pt>
                <c:pt idx="8">
                  <c:v>0.23726089640315601</c:v>
                </c:pt>
                <c:pt idx="9">
                  <c:v>0.29994649065885298</c:v>
                </c:pt>
                <c:pt idx="10">
                  <c:v>-0.148433876446497</c:v>
                </c:pt>
                <c:pt idx="11">
                  <c:v>7.0417936194821604E-2</c:v>
                </c:pt>
                <c:pt idx="12">
                  <c:v>6.5113313215643398E-3</c:v>
                </c:pt>
                <c:pt idx="13">
                  <c:v>-0.30322086199252002</c:v>
                </c:pt>
                <c:pt idx="14">
                  <c:v>0.22743625019259001</c:v>
                </c:pt>
                <c:pt idx="15">
                  <c:v>-0.110167038764295</c:v>
                </c:pt>
                <c:pt idx="16">
                  <c:v>0.37348619727593002</c:v>
                </c:pt>
                <c:pt idx="17">
                  <c:v>-0.130692683780467</c:v>
                </c:pt>
                <c:pt idx="18">
                  <c:v>0.129965963414057</c:v>
                </c:pt>
                <c:pt idx="19">
                  <c:v>5.5284336861858102E-2</c:v>
                </c:pt>
                <c:pt idx="20">
                  <c:v>8.31489628761415E-2</c:v>
                </c:pt>
                <c:pt idx="21">
                  <c:v>0.134224638056472</c:v>
                </c:pt>
                <c:pt idx="22">
                  <c:v>0.100654725779702</c:v>
                </c:pt>
                <c:pt idx="23">
                  <c:v>-1.61203865349577E-2</c:v>
                </c:pt>
                <c:pt idx="24">
                  <c:v>4.3162261791028597E-2</c:v>
                </c:pt>
                <c:pt idx="25">
                  <c:v>-0.13626752697536901</c:v>
                </c:pt>
                <c:pt idx="26">
                  <c:v>8.3239383463472205E-2</c:v>
                </c:pt>
                <c:pt idx="27">
                  <c:v>0.19355954629643199</c:v>
                </c:pt>
                <c:pt idx="28">
                  <c:v>0.16567305381241401</c:v>
                </c:pt>
                <c:pt idx="29">
                  <c:v>0.15766798200146001</c:v>
                </c:pt>
                <c:pt idx="30">
                  <c:v>0.10752098797932801</c:v>
                </c:pt>
                <c:pt idx="31">
                  <c:v>-0.481400656920285</c:v>
                </c:pt>
                <c:pt idx="32">
                  <c:v>0.37682827782405698</c:v>
                </c:pt>
                <c:pt idx="33">
                  <c:v>-1.04655542331447E-2</c:v>
                </c:pt>
                <c:pt idx="34">
                  <c:v>-0.167192164398555</c:v>
                </c:pt>
                <c:pt idx="35">
                  <c:v>0.14700281694290601</c:v>
                </c:pt>
                <c:pt idx="36">
                  <c:v>0.15990407605079299</c:v>
                </c:pt>
                <c:pt idx="37">
                  <c:v>2.2550769977992099E-2</c:v>
                </c:pt>
                <c:pt idx="38">
                  <c:v>1.27932484228093E-2</c:v>
                </c:pt>
                <c:pt idx="39">
                  <c:v>9.8582549165893998E-2</c:v>
                </c:pt>
                <c:pt idx="40">
                  <c:v>0.105731262652209</c:v>
                </c:pt>
                <c:pt idx="41">
                  <c:v>-5.6525694059902001E-2</c:v>
                </c:pt>
                <c:pt idx="42">
                  <c:v>0.22315421469826399</c:v>
                </c:pt>
                <c:pt idx="43">
                  <c:v>4.5523214230014999E-2</c:v>
                </c:pt>
                <c:pt idx="44">
                  <c:v>0.18494701596219101</c:v>
                </c:pt>
                <c:pt idx="45">
                  <c:v>-5.1669331432518402E-2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3CA1-46CE-8D35-E1533C04058F}"/>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60000000000000009"/>
          <c:min val="-0.60000000000000009"/>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ajorUnit val="0.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Premiums[AU Size 1yr]</c:f>
              <c:numCache>
                <c:formatCode>0.00%</c:formatCode>
                <c:ptCount val="46"/>
                <c:pt idx="0">
                  <c:v>0.28935302465947099</c:v>
                </c:pt>
                <c:pt idx="1">
                  <c:v>3.6451181982147099E-2</c:v>
                </c:pt>
                <c:pt idx="2">
                  <c:v>2.3695867794292901E-2</c:v>
                </c:pt>
                <c:pt idx="3">
                  <c:v>0.130004566567929</c:v>
                </c:pt>
                <c:pt idx="4">
                  <c:v>0.239466896775198</c:v>
                </c:pt>
                <c:pt idx="5">
                  <c:v>-8.9643295866526096E-4</c:v>
                </c:pt>
                <c:pt idx="6">
                  <c:v>-1.9530379112569201E-2</c:v>
                </c:pt>
                <c:pt idx="7">
                  <c:v>0.18303792224686599</c:v>
                </c:pt>
                <c:pt idx="8">
                  <c:v>-5.7082646605057102E-2</c:v>
                </c:pt>
                <c:pt idx="9">
                  <c:v>-5.2747919927138599E-2</c:v>
                </c:pt>
                <c:pt idx="10">
                  <c:v>-0.16493799246735499</c:v>
                </c:pt>
                <c:pt idx="11">
                  <c:v>-1.8650762503272401E-2</c:v>
                </c:pt>
                <c:pt idx="12">
                  <c:v>-0.23160265469774999</c:v>
                </c:pt>
                <c:pt idx="13">
                  <c:v>-3.5785846610351203E-2</c:v>
                </c:pt>
                <c:pt idx="14">
                  <c:v>-4.7589996839480002E-2</c:v>
                </c:pt>
                <c:pt idx="15">
                  <c:v>9.2678533364149399E-2</c:v>
                </c:pt>
                <c:pt idx="16">
                  <c:v>0.345586370032473</c:v>
                </c:pt>
                <c:pt idx="17">
                  <c:v>1.13472730847621E-2</c:v>
                </c:pt>
                <c:pt idx="18">
                  <c:v>-1.71714715919116E-2</c:v>
                </c:pt>
                <c:pt idx="19">
                  <c:v>0.19875568794323301</c:v>
                </c:pt>
                <c:pt idx="20">
                  <c:v>-9.6590753364140997E-2</c:v>
                </c:pt>
                <c:pt idx="21">
                  <c:v>-6.2224735552656597E-2</c:v>
                </c:pt>
                <c:pt idx="22">
                  <c:v>0.10599720210291599</c:v>
                </c:pt>
                <c:pt idx="23">
                  <c:v>-6.3720768605557906E-2</c:v>
                </c:pt>
                <c:pt idx="24">
                  <c:v>1.9428233818668199E-2</c:v>
                </c:pt>
                <c:pt idx="25">
                  <c:v>0.11450346626671599</c:v>
                </c:pt>
                <c:pt idx="26">
                  <c:v>0.25847965623514002</c:v>
                </c:pt>
                <c:pt idx="27">
                  <c:v>0.116630775417811</c:v>
                </c:pt>
                <c:pt idx="28">
                  <c:v>-4.9622583071713203E-2</c:v>
                </c:pt>
                <c:pt idx="29">
                  <c:v>7.0743908503534805E-2</c:v>
                </c:pt>
                <c:pt idx="30">
                  <c:v>2.9726354846589399E-2</c:v>
                </c:pt>
                <c:pt idx="31">
                  <c:v>-0.119771460386388</c:v>
                </c:pt>
                <c:pt idx="32">
                  <c:v>0.21270766328911</c:v>
                </c:pt>
                <c:pt idx="33">
                  <c:v>0.10575742265015101</c:v>
                </c:pt>
                <c:pt idx="34">
                  <c:v>-6.7505860738034107E-2</c:v>
                </c:pt>
                <c:pt idx="35">
                  <c:v>-3.6851417625501003E-2</c:v>
                </c:pt>
                <c:pt idx="36">
                  <c:v>-0.10578730829798499</c:v>
                </c:pt>
                <c:pt idx="37">
                  <c:v>-6.6778646804837097E-2</c:v>
                </c:pt>
                <c:pt idx="38">
                  <c:v>9.8118703783368399E-2</c:v>
                </c:pt>
                <c:pt idx="39">
                  <c:v>-4.2652478881446401E-3</c:v>
                </c:pt>
                <c:pt idx="40">
                  <c:v>5.2820463444093899E-2</c:v>
                </c:pt>
                <c:pt idx="41">
                  <c:v>-6.3040610202350605E-2</c:v>
                </c:pt>
                <c:pt idx="42">
                  <c:v>-2.9762118733126699E-2</c:v>
                </c:pt>
                <c:pt idx="43">
                  <c:v>0.167831588780084</c:v>
                </c:pt>
                <c:pt idx="44">
                  <c:v>3.7653922032006702E-2</c:v>
                </c:pt>
                <c:pt idx="45">
                  <c:v>-0.15417890388947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B9AC-49C6-9C45-1D05BBBBFF7B}"/>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60000000000000009"/>
          <c:min val="-0.60000000000000009"/>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ajorUnit val="0.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Premiums[AU Price 1yr]</c:f>
              <c:numCache>
                <c:formatCode>0.00%</c:formatCode>
                <c:ptCount val="46"/>
                <c:pt idx="0">
                  <c:v>0.33482002960782198</c:v>
                </c:pt>
                <c:pt idx="1">
                  <c:v>2.86213923934375E-2</c:v>
                </c:pt>
                <c:pt idx="2">
                  <c:v>-0.30348610492903699</c:v>
                </c:pt>
                <c:pt idx="3">
                  <c:v>-2.17971432328845E-3</c:v>
                </c:pt>
                <c:pt idx="4">
                  <c:v>0.53023626249667299</c:v>
                </c:pt>
                <c:pt idx="5">
                  <c:v>4.0054310509322698E-2</c:v>
                </c:pt>
                <c:pt idx="6">
                  <c:v>0.53396595057764296</c:v>
                </c:pt>
                <c:pt idx="7">
                  <c:v>1.21611231225052E-2</c:v>
                </c:pt>
                <c:pt idx="8">
                  <c:v>0.23009163560408999</c:v>
                </c:pt>
                <c:pt idx="9">
                  <c:v>-0.28095915537101102</c:v>
                </c:pt>
                <c:pt idx="10">
                  <c:v>0.18900610493771</c:v>
                </c:pt>
                <c:pt idx="11">
                  <c:v>0.27703300887298299</c:v>
                </c:pt>
                <c:pt idx="12">
                  <c:v>-4.43944562430287E-2</c:v>
                </c:pt>
                <c:pt idx="13">
                  <c:v>-0.215887696138405</c:v>
                </c:pt>
                <c:pt idx="14">
                  <c:v>0.207612737531474</c:v>
                </c:pt>
                <c:pt idx="15">
                  <c:v>0.217012070673235</c:v>
                </c:pt>
                <c:pt idx="16">
                  <c:v>0.28153962554345702</c:v>
                </c:pt>
                <c:pt idx="17">
                  <c:v>-5.4748174269510202E-2</c:v>
                </c:pt>
                <c:pt idx="18">
                  <c:v>0.20373752416282401</c:v>
                </c:pt>
                <c:pt idx="19">
                  <c:v>-2.6202421803926099E-2</c:v>
                </c:pt>
                <c:pt idx="20">
                  <c:v>0.19051499209532299</c:v>
                </c:pt>
                <c:pt idx="21">
                  <c:v>-0.128498873367943</c:v>
                </c:pt>
                <c:pt idx="22">
                  <c:v>4.8157765784340799E-2</c:v>
                </c:pt>
                <c:pt idx="23">
                  <c:v>9.8284606014830495E-2</c:v>
                </c:pt>
                <c:pt idx="24">
                  <c:v>0.138074687823248</c:v>
                </c:pt>
                <c:pt idx="25">
                  <c:v>0.26292868691593702</c:v>
                </c:pt>
                <c:pt idx="26">
                  <c:v>3.5511973151878301E-3</c:v>
                </c:pt>
                <c:pt idx="27">
                  <c:v>8.1076123591672405E-2</c:v>
                </c:pt>
                <c:pt idx="28">
                  <c:v>-0.120863795487635</c:v>
                </c:pt>
                <c:pt idx="29">
                  <c:v>0.10821686814338</c:v>
                </c:pt>
                <c:pt idx="30">
                  <c:v>-0.29734927579811798</c:v>
                </c:pt>
                <c:pt idx="31">
                  <c:v>-4.4287538255783403E-2</c:v>
                </c:pt>
                <c:pt idx="32">
                  <c:v>0.10901938424828</c:v>
                </c:pt>
                <c:pt idx="33">
                  <c:v>-1.35904923981698E-2</c:v>
                </c:pt>
                <c:pt idx="34">
                  <c:v>7.82619284745424E-2</c:v>
                </c:pt>
                <c:pt idx="35">
                  <c:v>1.0521821556699101E-2</c:v>
                </c:pt>
                <c:pt idx="36">
                  <c:v>-8.1272655305113503E-2</c:v>
                </c:pt>
                <c:pt idx="37">
                  <c:v>2.25487673519074E-2</c:v>
                </c:pt>
                <c:pt idx="38">
                  <c:v>-7.6833342871959198E-2</c:v>
                </c:pt>
                <c:pt idx="39">
                  <c:v>0.31718973970909398</c:v>
                </c:pt>
                <c:pt idx="40">
                  <c:v>-6.0798696624241297E-2</c:v>
                </c:pt>
                <c:pt idx="41">
                  <c:v>-5.0248110463681502E-2</c:v>
                </c:pt>
                <c:pt idx="42">
                  <c:v>-0.163116939541495</c:v>
                </c:pt>
                <c:pt idx="43">
                  <c:v>-0.255657278774234</c:v>
                </c:pt>
                <c:pt idx="44">
                  <c:v>6.6428847088054702E-2</c:v>
                </c:pt>
                <c:pt idx="45">
                  <c:v>0.25284379580076899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853C-4D15-941E-564F72FA04D1}"/>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noMultiLvlLbl val="1"/>
      </c:catAx>
      <c:valAx>
        <c:axId val="839234672"/>
        <c:scaling>
          <c:orientation val="minMax"/>
          <c:max val="0.60000000000000009"/>
          <c:min val="-0.60000000000000009"/>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ajorUnit val="0.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109CBF"/>
            </a:solidFill>
            <a:ln>
              <a:noFill/>
            </a:ln>
            <a:effectLst/>
          </c:spPr>
          <c:invertIfNegative val="1"/>
          <c:cat>
            <c:numRef>
              <c:f>Premiums[Date]</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Premiums[AU Prof 1yr]</c:f>
              <c:numCache>
                <c:formatCode>General</c:formatCode>
                <c:ptCount val="46"/>
                <c:pt idx="6" formatCode="0.00%">
                  <c:v>8.0101013157449594E-2</c:v>
                </c:pt>
                <c:pt idx="7" formatCode="0.00%">
                  <c:v>0.16935322840446801</c:v>
                </c:pt>
                <c:pt idx="8" formatCode="0.00%">
                  <c:v>8.09227889028519E-2</c:v>
                </c:pt>
                <c:pt idx="9" formatCode="0.00%">
                  <c:v>-0.120416511108574</c:v>
                </c:pt>
                <c:pt idx="10" formatCode="0.00%">
                  <c:v>0.14578652668154399</c:v>
                </c:pt>
                <c:pt idx="11" formatCode="0.00%">
                  <c:v>0.37117506020486202</c:v>
                </c:pt>
                <c:pt idx="12" formatCode="0.00%">
                  <c:v>0.19920080895308701</c:v>
                </c:pt>
                <c:pt idx="13" formatCode="0.00%">
                  <c:v>0.17353548945413499</c:v>
                </c:pt>
                <c:pt idx="14" formatCode="0.00%">
                  <c:v>-0.165184055663012</c:v>
                </c:pt>
                <c:pt idx="15" formatCode="0.00%">
                  <c:v>-6.5291878594520306E-2</c:v>
                </c:pt>
                <c:pt idx="16" formatCode="0.00%">
                  <c:v>-2.7943246294996001E-2</c:v>
                </c:pt>
                <c:pt idx="17" formatCode="0.00%">
                  <c:v>0.10342431759813001</c:v>
                </c:pt>
                <c:pt idx="18" formatCode="0.00%">
                  <c:v>-7.2039141509241206E-2</c:v>
                </c:pt>
                <c:pt idx="19" formatCode="0.00%">
                  <c:v>1.4478225779977399E-2</c:v>
                </c:pt>
                <c:pt idx="20" formatCode="0.00%">
                  <c:v>0.16045704977407799</c:v>
                </c:pt>
                <c:pt idx="21" formatCode="0.00%">
                  <c:v>2.47242165517629E-2</c:v>
                </c:pt>
                <c:pt idx="22" formatCode="0.00%">
                  <c:v>-8.2603396934151793E-2</c:v>
                </c:pt>
                <c:pt idx="23" formatCode="0.00%">
                  <c:v>0.15689450874128399</c:v>
                </c:pt>
                <c:pt idx="24" formatCode="0.00%">
                  <c:v>0.12200362390712299</c:v>
                </c:pt>
                <c:pt idx="25" formatCode="0.00%">
                  <c:v>6.23513496917028E-2</c:v>
                </c:pt>
                <c:pt idx="26" formatCode="0.00%">
                  <c:v>-2.9724988843404101E-2</c:v>
                </c:pt>
                <c:pt idx="27" formatCode="0.00%">
                  <c:v>5.29558338435192E-2</c:v>
                </c:pt>
                <c:pt idx="28" formatCode="0.00%">
                  <c:v>9.9659200938411005E-2</c:v>
                </c:pt>
                <c:pt idx="29" formatCode="0.00%">
                  <c:v>-0.114477123689534</c:v>
                </c:pt>
                <c:pt idx="30" formatCode="0.00%">
                  <c:v>0.10806970026424199</c:v>
                </c:pt>
                <c:pt idx="31" formatCode="0.00%">
                  <c:v>0.163811586203434</c:v>
                </c:pt>
                <c:pt idx="32" formatCode="0.00%">
                  <c:v>-0.26152653100442402</c:v>
                </c:pt>
                <c:pt idx="33" formatCode="0.00%">
                  <c:v>-0.140521721658353</c:v>
                </c:pt>
                <c:pt idx="34" formatCode="0.00%">
                  <c:v>9.4011917663096703E-2</c:v>
                </c:pt>
                <c:pt idx="35" formatCode="0.00%">
                  <c:v>0.22851263715685</c:v>
                </c:pt>
                <c:pt idx="36" formatCode="0.00%">
                  <c:v>1.47504100596711E-2</c:v>
                </c:pt>
                <c:pt idx="37" formatCode="0.00%">
                  <c:v>1.8237503689661198E-2</c:v>
                </c:pt>
                <c:pt idx="38" formatCode="0.00%">
                  <c:v>-3.7178942160086298E-2</c:v>
                </c:pt>
                <c:pt idx="39" formatCode="0.00%">
                  <c:v>-0.16222537456983699</c:v>
                </c:pt>
                <c:pt idx="40" formatCode="0.00%">
                  <c:v>-8.6885425067894304E-2</c:v>
                </c:pt>
                <c:pt idx="41" formatCode="0.00%">
                  <c:v>8.5518451502998999E-2</c:v>
                </c:pt>
                <c:pt idx="42" formatCode="0.00%">
                  <c:v>0.11069833457952501</c:v>
                </c:pt>
                <c:pt idx="43" formatCode="0.00%">
                  <c:v>-1.4374843328121001E-2</c:v>
                </c:pt>
                <c:pt idx="44" formatCode="0.00%">
                  <c:v>-5.5228893420601603E-2</c:v>
                </c:pt>
                <c:pt idx="45" formatCode="0.00%">
                  <c:v>5.2744517770116801E-2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0-B080-4EF6-859D-2E0A789751DB}"/>
            </c:ext>
          </c:extLst>
        </c:ser>
        <c:dLbls>
          <c:showLegendKey val="0"/>
          <c:showVal val="0"/>
          <c:showCatName val="0"/>
          <c:showSerName val="0"/>
          <c:showPercent val="0"/>
          <c:showBubbleSize val="0"/>
        </c:dLbls>
        <c:gapWidth val="24"/>
        <c:overlap val="100"/>
        <c:axId val="869616608"/>
        <c:axId val="839234672"/>
      </c:barChart>
      <c:catAx>
        <c:axId val="869616608"/>
        <c:scaling>
          <c:orientation val="minMax"/>
        </c:scaling>
        <c:delete val="0"/>
        <c:axPos val="b"/>
        <c:numFmt formatCode="General" sourceLinked="0"/>
        <c:majorTickMark val="out"/>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39234672"/>
        <c:crosses val="autoZero"/>
        <c:auto val="0"/>
        <c:lblAlgn val="ctr"/>
        <c:lblOffset val="100"/>
        <c:tickLblSkip val="1"/>
        <c:noMultiLvlLbl val="1"/>
      </c:catAx>
      <c:valAx>
        <c:axId val="839234672"/>
        <c:scaling>
          <c:orientation val="minMax"/>
          <c:max val="0.60000000000000009"/>
          <c:min val="-0.60000000000000009"/>
        </c:scaling>
        <c:delete val="0"/>
        <c:axPos val="l"/>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869616608"/>
        <c:crosses val="autoZero"/>
        <c:crossBetween val="between"/>
        <c:majorUnit val="0.2"/>
        <c:minorUnit val="4.0000000000000008E-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smtId="4294967295">
          <a:latin typeface="Arial" pitchFamily="34" charset="0"/>
          <a:cs typeface="Arial" pitchFamily="34" charset="0"/>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467010140419006E-2"/>
          <c:y val="1.612367294728756E-2"/>
          <c:w val="0.87174141407012939"/>
          <c:h val="0.91655850410461426"/>
        </c:manualLayout>
      </c:layout>
      <c:areaChart>
        <c:grouping val="standard"/>
        <c:varyColors val="0"/>
        <c:ser>
          <c:idx val="3"/>
          <c:order val="3"/>
          <c:tx>
            <c:strRef>
              <c:f>Sheet1!$E$1</c:f>
              <c:strCache>
                <c:ptCount val="1"/>
                <c:pt idx="0">
                  <c:v>AboveAvg</c:v>
                </c:pt>
              </c:strCache>
            </c:strRef>
          </c:tx>
          <c:spPr>
            <a:solidFill>
              <a:srgbClr val="E4E4E4"/>
            </a:solidFill>
            <a:ln>
              <a:noFill/>
            </a:ln>
            <a:effectLst/>
          </c:spPr>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Sheet1!$E$2:$E$47</c:f>
              <c:numCache>
                <c:formatCode>0.00%</c:formatCode>
                <c:ptCount val="46"/>
                <c:pt idx="0">
                  <c:v>7.7710087772789205E-2</c:v>
                </c:pt>
                <c:pt idx="1">
                  <c:v>7.7710087772789205E-2</c:v>
                </c:pt>
                <c:pt idx="2">
                  <c:v>7.7710087772789205E-2</c:v>
                </c:pt>
                <c:pt idx="3">
                  <c:v>7.7710087772789205E-2</c:v>
                </c:pt>
                <c:pt idx="4">
                  <c:v>7.7710087772789205E-2</c:v>
                </c:pt>
                <c:pt idx="5">
                  <c:v>7.7710087772789205E-2</c:v>
                </c:pt>
                <c:pt idx="6">
                  <c:v>7.7710087772789205E-2</c:v>
                </c:pt>
                <c:pt idx="7">
                  <c:v>7.7710087772789205E-2</c:v>
                </c:pt>
                <c:pt idx="8">
                  <c:v>7.7710087772789205E-2</c:v>
                </c:pt>
                <c:pt idx="9">
                  <c:v>7.7710087772789205E-2</c:v>
                </c:pt>
                <c:pt idx="10">
                  <c:v>7.7710087772789205E-2</c:v>
                </c:pt>
                <c:pt idx="11">
                  <c:v>7.7710087772789205E-2</c:v>
                </c:pt>
                <c:pt idx="12">
                  <c:v>7.7710087772789205E-2</c:v>
                </c:pt>
                <c:pt idx="13">
                  <c:v>7.7710087772789205E-2</c:v>
                </c:pt>
                <c:pt idx="14">
                  <c:v>7.7710087772789205E-2</c:v>
                </c:pt>
                <c:pt idx="15">
                  <c:v>7.7710087772789205E-2</c:v>
                </c:pt>
                <c:pt idx="16">
                  <c:v>7.7710087772789205E-2</c:v>
                </c:pt>
                <c:pt idx="17">
                  <c:v>7.7710087772789205E-2</c:v>
                </c:pt>
                <c:pt idx="18">
                  <c:v>7.7710087772789205E-2</c:v>
                </c:pt>
                <c:pt idx="19">
                  <c:v>7.7710087772789205E-2</c:v>
                </c:pt>
                <c:pt idx="20">
                  <c:v>7.7710087772789205E-2</c:v>
                </c:pt>
                <c:pt idx="21">
                  <c:v>7.7710087772789205E-2</c:v>
                </c:pt>
                <c:pt idx="22">
                  <c:v>7.7710087772789205E-2</c:v>
                </c:pt>
                <c:pt idx="23">
                  <c:v>7.7710087772789205E-2</c:v>
                </c:pt>
                <c:pt idx="24">
                  <c:v>7.7710087772789205E-2</c:v>
                </c:pt>
                <c:pt idx="25">
                  <c:v>7.7710087772789205E-2</c:v>
                </c:pt>
                <c:pt idx="26">
                  <c:v>7.7710087772789205E-2</c:v>
                </c:pt>
                <c:pt idx="27">
                  <c:v>7.7710087772789205E-2</c:v>
                </c:pt>
                <c:pt idx="28">
                  <c:v>7.7710087772789205E-2</c:v>
                </c:pt>
                <c:pt idx="29">
                  <c:v>7.7710087772789205E-2</c:v>
                </c:pt>
                <c:pt idx="30">
                  <c:v>7.7710087772789205E-2</c:v>
                </c:pt>
                <c:pt idx="31">
                  <c:v>7.7710087772789205E-2</c:v>
                </c:pt>
                <c:pt idx="32">
                  <c:v>7.7710087772789205E-2</c:v>
                </c:pt>
                <c:pt idx="33">
                  <c:v>7.7710087772789205E-2</c:v>
                </c:pt>
                <c:pt idx="34">
                  <c:v>7.7710087772789205E-2</c:v>
                </c:pt>
                <c:pt idx="35">
                  <c:v>7.7710087772789205E-2</c:v>
                </c:pt>
                <c:pt idx="36">
                  <c:v>7.7710087772789205E-2</c:v>
                </c:pt>
                <c:pt idx="37">
                  <c:v>7.7710087772789205E-2</c:v>
                </c:pt>
                <c:pt idx="38">
                  <c:v>7.7710087772789205E-2</c:v>
                </c:pt>
                <c:pt idx="39">
                  <c:v>7.7710087772789205E-2</c:v>
                </c:pt>
                <c:pt idx="40">
                  <c:v>7.7710087772789205E-2</c:v>
                </c:pt>
                <c:pt idx="41">
                  <c:v>7.7710087772789205E-2</c:v>
                </c:pt>
                <c:pt idx="42">
                  <c:v>7.7710087772789205E-2</c:v>
                </c:pt>
                <c:pt idx="43">
                  <c:v>7.7710087772789205E-2</c:v>
                </c:pt>
                <c:pt idx="44">
                  <c:v>7.7710087772789205E-2</c:v>
                </c:pt>
                <c:pt idx="45">
                  <c:v>7.7710087772789205E-2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1A89-4C29-A4FC-92344DFA88B7}"/>
            </c:ext>
          </c:extLst>
        </c:ser>
        <c:ser>
          <c:idx val="4"/>
          <c:order val="4"/>
          <c:tx>
            <c:strRef>
              <c:f>Sheet1!$F$1</c:f>
              <c:strCache>
                <c:ptCount val="1"/>
                <c:pt idx="0">
                  <c:v>BelowAvg</c:v>
                </c:pt>
              </c:strCache>
            </c:strRef>
          </c:tx>
          <c:spPr>
            <a:solidFill>
              <a:schemeClr val="bg1"/>
            </a:solidFill>
            <a:ln>
              <a:noFill/>
            </a:ln>
            <a:effectLst/>
          </c:spPr>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Sheet1!$F$2:$F$47</c:f>
              <c:numCache>
                <c:formatCode>0.00%</c:formatCode>
                <c:ptCount val="46"/>
                <c:pt idx="0">
                  <c:v>3.7710087772789197E-2</c:v>
                </c:pt>
                <c:pt idx="1">
                  <c:v>3.7710087772789197E-2</c:v>
                </c:pt>
                <c:pt idx="2">
                  <c:v>3.7710087772789197E-2</c:v>
                </c:pt>
                <c:pt idx="3">
                  <c:v>3.7710087772789197E-2</c:v>
                </c:pt>
                <c:pt idx="4">
                  <c:v>3.7710087772789197E-2</c:v>
                </c:pt>
                <c:pt idx="5">
                  <c:v>3.7710087772789197E-2</c:v>
                </c:pt>
                <c:pt idx="6">
                  <c:v>3.7710087772789197E-2</c:v>
                </c:pt>
                <c:pt idx="7">
                  <c:v>3.7710087772789197E-2</c:v>
                </c:pt>
                <c:pt idx="8">
                  <c:v>3.7710087772789197E-2</c:v>
                </c:pt>
                <c:pt idx="9">
                  <c:v>3.7710087772789197E-2</c:v>
                </c:pt>
                <c:pt idx="10">
                  <c:v>3.7710087772789197E-2</c:v>
                </c:pt>
                <c:pt idx="11">
                  <c:v>3.7710087772789197E-2</c:v>
                </c:pt>
                <c:pt idx="12">
                  <c:v>3.7710087772789197E-2</c:v>
                </c:pt>
                <c:pt idx="13">
                  <c:v>3.7710087772789197E-2</c:v>
                </c:pt>
                <c:pt idx="14">
                  <c:v>3.7710087772789197E-2</c:v>
                </c:pt>
                <c:pt idx="15">
                  <c:v>3.7710087772789197E-2</c:v>
                </c:pt>
                <c:pt idx="16">
                  <c:v>3.7710087772789197E-2</c:v>
                </c:pt>
                <c:pt idx="17">
                  <c:v>3.7710087772789197E-2</c:v>
                </c:pt>
                <c:pt idx="18">
                  <c:v>3.7710087772789197E-2</c:v>
                </c:pt>
                <c:pt idx="19">
                  <c:v>3.7710087772789197E-2</c:v>
                </c:pt>
                <c:pt idx="20">
                  <c:v>3.7710087772789197E-2</c:v>
                </c:pt>
                <c:pt idx="21">
                  <c:v>3.7710087772789197E-2</c:v>
                </c:pt>
                <c:pt idx="22">
                  <c:v>3.7710087772789197E-2</c:v>
                </c:pt>
                <c:pt idx="23">
                  <c:v>3.7710087772789197E-2</c:v>
                </c:pt>
                <c:pt idx="24">
                  <c:v>3.7710087772789197E-2</c:v>
                </c:pt>
                <c:pt idx="25">
                  <c:v>3.7710087772789197E-2</c:v>
                </c:pt>
                <c:pt idx="26">
                  <c:v>3.7710087772789197E-2</c:v>
                </c:pt>
                <c:pt idx="27">
                  <c:v>3.7710087772789197E-2</c:v>
                </c:pt>
                <c:pt idx="28">
                  <c:v>3.7710087772789197E-2</c:v>
                </c:pt>
                <c:pt idx="29">
                  <c:v>3.7710087772789197E-2</c:v>
                </c:pt>
                <c:pt idx="30">
                  <c:v>3.7710087772789197E-2</c:v>
                </c:pt>
                <c:pt idx="31">
                  <c:v>3.7710087772789197E-2</c:v>
                </c:pt>
                <c:pt idx="32">
                  <c:v>3.7710087772789197E-2</c:v>
                </c:pt>
                <c:pt idx="33">
                  <c:v>3.7710087772789197E-2</c:v>
                </c:pt>
                <c:pt idx="34">
                  <c:v>3.7710087772789197E-2</c:v>
                </c:pt>
                <c:pt idx="35">
                  <c:v>3.7710087772789197E-2</c:v>
                </c:pt>
                <c:pt idx="36">
                  <c:v>3.7710087772789197E-2</c:v>
                </c:pt>
                <c:pt idx="37">
                  <c:v>3.7710087772789197E-2</c:v>
                </c:pt>
                <c:pt idx="38">
                  <c:v>3.7710087772789197E-2</c:v>
                </c:pt>
                <c:pt idx="39">
                  <c:v>3.7710087772789197E-2</c:v>
                </c:pt>
                <c:pt idx="40">
                  <c:v>3.7710087772789197E-2</c:v>
                </c:pt>
                <c:pt idx="41">
                  <c:v>3.7710087772789197E-2</c:v>
                </c:pt>
                <c:pt idx="42">
                  <c:v>3.7710087772789197E-2</c:v>
                </c:pt>
                <c:pt idx="43">
                  <c:v>3.7710087772789197E-2</c:v>
                </c:pt>
                <c:pt idx="44">
                  <c:v>3.7710087772789197E-2</c:v>
                </c:pt>
                <c:pt idx="45">
                  <c:v>3.7710087772789197E-2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A89-4C29-A4FC-92344DFA88B7}"/>
            </c:ext>
          </c:extLst>
        </c:ser>
        <c:dLbls>
          <c:showLegendKey val="0"/>
          <c:showVal val="0"/>
          <c:showCatName val="0"/>
          <c:showSerName val="0"/>
          <c:showPercent val="0"/>
          <c:showBubbleSize val="0"/>
        </c:dLbls>
        <c:axId val="191067839"/>
        <c:axId val="191046207"/>
      </c:areaChart>
      <c:barChart>
        <c:barDir val="col"/>
        <c:grouping val="clustered"/>
        <c:varyColors val="0"/>
        <c:ser>
          <c:idx val="0"/>
          <c:order val="0"/>
          <c:tx>
            <c:strRef>
              <c:f>Sheet1!$B$1</c:f>
              <c:strCache>
                <c:ptCount val="1"/>
                <c:pt idx="0">
                  <c:v>AU Market 1yr</c:v>
                </c:pt>
              </c:strCache>
            </c:strRef>
          </c:tx>
          <c:spPr>
            <a:solidFill>
              <a:srgbClr val="109CBF"/>
            </a:solidFill>
            <a:ln>
              <a:noFill/>
            </a:ln>
            <a:effectLst/>
          </c:spPr>
          <c:invertIfNegative val="1"/>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Sheet1!$B$2:$B$47</c:f>
              <c:numCache>
                <c:formatCode>0.00%</c:formatCode>
                <c:ptCount val="46"/>
                <c:pt idx="0">
                  <c:v>-3.34463003674976E-2</c:v>
                </c:pt>
                <c:pt idx="1">
                  <c:v>0.102677388811793</c:v>
                </c:pt>
                <c:pt idx="2">
                  <c:v>0.379219174450112</c:v>
                </c:pt>
                <c:pt idx="3">
                  <c:v>0.27557644465113301</c:v>
                </c:pt>
                <c:pt idx="4">
                  <c:v>-0.34290708207613002</c:v>
                </c:pt>
                <c:pt idx="5">
                  <c:v>-0.30477171461088998</c:v>
                </c:pt>
                <c:pt idx="6">
                  <c:v>0.54528061220487301</c:v>
                </c:pt>
                <c:pt idx="7">
                  <c:v>-0.20098710028299099</c:v>
                </c:pt>
                <c:pt idx="8">
                  <c:v>0.23726089640315601</c:v>
                </c:pt>
                <c:pt idx="9">
                  <c:v>0.29994649065885298</c:v>
                </c:pt>
                <c:pt idx="10">
                  <c:v>-0.148433876446497</c:v>
                </c:pt>
                <c:pt idx="11">
                  <c:v>7.0417936194821604E-2</c:v>
                </c:pt>
                <c:pt idx="12">
                  <c:v>6.5113313215643398E-3</c:v>
                </c:pt>
                <c:pt idx="13">
                  <c:v>-0.30322086199252002</c:v>
                </c:pt>
                <c:pt idx="14">
                  <c:v>0.22743625019259001</c:v>
                </c:pt>
                <c:pt idx="15">
                  <c:v>-0.110167038764295</c:v>
                </c:pt>
                <c:pt idx="16">
                  <c:v>0.37348619727593002</c:v>
                </c:pt>
                <c:pt idx="17">
                  <c:v>-0.130692683780467</c:v>
                </c:pt>
                <c:pt idx="18">
                  <c:v>0.129965963414057</c:v>
                </c:pt>
                <c:pt idx="19">
                  <c:v>5.5284336861858102E-2</c:v>
                </c:pt>
                <c:pt idx="20">
                  <c:v>8.31489628761415E-2</c:v>
                </c:pt>
                <c:pt idx="21">
                  <c:v>0.134224638056472</c:v>
                </c:pt>
                <c:pt idx="22">
                  <c:v>0.100654725779702</c:v>
                </c:pt>
                <c:pt idx="23">
                  <c:v>-1.61203865349577E-2</c:v>
                </c:pt>
                <c:pt idx="24">
                  <c:v>4.3162261791028597E-2</c:v>
                </c:pt>
                <c:pt idx="25">
                  <c:v>-0.13626752697536901</c:v>
                </c:pt>
                <c:pt idx="26">
                  <c:v>8.3239383463472205E-2</c:v>
                </c:pt>
                <c:pt idx="27">
                  <c:v>0.19355954629643199</c:v>
                </c:pt>
                <c:pt idx="28">
                  <c:v>0.16567305381241401</c:v>
                </c:pt>
                <c:pt idx="29">
                  <c:v>0.15766798200146001</c:v>
                </c:pt>
                <c:pt idx="30">
                  <c:v>0.10752098797932801</c:v>
                </c:pt>
                <c:pt idx="31">
                  <c:v>-0.481400656920285</c:v>
                </c:pt>
                <c:pt idx="32">
                  <c:v>0.37682827782405698</c:v>
                </c:pt>
                <c:pt idx="33">
                  <c:v>-1.04655542331447E-2</c:v>
                </c:pt>
                <c:pt idx="34">
                  <c:v>-0.167192164398555</c:v>
                </c:pt>
                <c:pt idx="35">
                  <c:v>0.14700281694290601</c:v>
                </c:pt>
                <c:pt idx="36">
                  <c:v>0.15990407605079299</c:v>
                </c:pt>
                <c:pt idx="37">
                  <c:v>2.2550769977992099E-2</c:v>
                </c:pt>
                <c:pt idx="38">
                  <c:v>1.27932484228093E-2</c:v>
                </c:pt>
                <c:pt idx="39">
                  <c:v>9.8582549165893998E-2</c:v>
                </c:pt>
                <c:pt idx="40">
                  <c:v>0.105731262652209</c:v>
                </c:pt>
                <c:pt idx="41">
                  <c:v>-5.6525694059902001E-2</c:v>
                </c:pt>
                <c:pt idx="42">
                  <c:v>0.22315421469826399</c:v>
                </c:pt>
                <c:pt idx="43">
                  <c:v>4.5523214230014999E-2</c:v>
                </c:pt>
                <c:pt idx="44">
                  <c:v>0.18494701596219101</c:v>
                </c:pt>
                <c:pt idx="45">
                  <c:v>-5.1669331432518402E-2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B7312C"/>
                  </a:solidFill>
                  <a:ln>
                    <a:noFill/>
                  </a:ln>
                  <a:effectLst/>
                </c14:spPr>
              </c14:invertSolidFillFmt>
            </c:ext>
            <c:ext xmlns:c16="http://schemas.microsoft.com/office/drawing/2014/chart" uri="{C3380CC4-5D6E-409C-BE32-E72D297353CC}">
              <c16:uniqueId val="{00000002-1A89-4C29-A4FC-92344DFA88B7}"/>
            </c:ext>
          </c:extLst>
        </c:ser>
        <c:ser>
          <c:idx val="1"/>
          <c:order val="1"/>
          <c:tx>
            <c:strRef>
              <c:f>Sheet1!$C$1</c:f>
              <c:strCache>
                <c:ptCount val="1"/>
                <c:pt idx="0">
                  <c:v>Highlight</c:v>
                </c:pt>
              </c:strCache>
            </c:strRef>
          </c:tx>
          <c:spPr>
            <a:solidFill>
              <a:srgbClr val="00384C"/>
            </a:solidFill>
            <a:ln>
              <a:noFill/>
            </a:ln>
            <a:effectLst/>
          </c:spPr>
          <c:invertIfNegative val="0"/>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Sheet1!$C$2:$C$47</c:f>
              <c:numCache>
                <c:formatCode>0.00%</c:formatCode>
                <c:ptCount val="46"/>
                <c:pt idx="0">
                  <c:v>0</c:v>
                </c:pt>
                <c:pt idx="1">
                  <c:v>0</c:v>
                </c:pt>
                <c:pt idx="2">
                  <c:v>0</c:v>
                </c:pt>
                <c:pt idx="3">
                  <c:v>0</c:v>
                </c:pt>
                <c:pt idx="4">
                  <c:v>0</c:v>
                </c:pt>
                <c:pt idx="5">
                  <c:v>0</c:v>
                </c:pt>
                <c:pt idx="6">
                  <c:v>0</c:v>
                </c:pt>
                <c:pt idx="7">
                  <c:v>0</c:v>
                </c:pt>
                <c:pt idx="8">
                  <c:v>0</c:v>
                </c:pt>
                <c:pt idx="9">
                  <c:v>0</c:v>
                </c:pt>
                <c:pt idx="10">
                  <c:v>0</c:v>
                </c:pt>
                <c:pt idx="11">
                  <c:v>7.0417936194821604E-2</c:v>
                </c:pt>
                <c:pt idx="12">
                  <c:v>0</c:v>
                </c:pt>
                <c:pt idx="13">
                  <c:v>0</c:v>
                </c:pt>
                <c:pt idx="14">
                  <c:v>0</c:v>
                </c:pt>
                <c:pt idx="15">
                  <c:v>0</c:v>
                </c:pt>
                <c:pt idx="16">
                  <c:v>0</c:v>
                </c:pt>
                <c:pt idx="17">
                  <c:v>0</c:v>
                </c:pt>
                <c:pt idx="18">
                  <c:v>0</c:v>
                </c:pt>
                <c:pt idx="19">
                  <c:v>5.5284336861858102E-2</c:v>
                </c:pt>
                <c:pt idx="20">
                  <c:v>0</c:v>
                </c:pt>
                <c:pt idx="21">
                  <c:v>0</c:v>
                </c:pt>
                <c:pt idx="22">
                  <c:v>0</c:v>
                </c:pt>
                <c:pt idx="23">
                  <c:v>0</c:v>
                </c:pt>
                <c:pt idx="24">
                  <c:v>4.3162261791028597E-2</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4.5523214230014999E-2</c:v>
                </c:pt>
                <c:pt idx="44">
                  <c:v>0</c:v>
                </c:pt>
                <c:pt idx="45">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A89-4C29-A4FC-92344DFA88B7}"/>
            </c:ext>
          </c:extLst>
        </c:ser>
        <c:dLbls>
          <c:showLegendKey val="0"/>
          <c:showVal val="0"/>
          <c:showCatName val="0"/>
          <c:showSerName val="0"/>
          <c:showPercent val="0"/>
          <c:showBubbleSize val="0"/>
        </c:dLbls>
        <c:gapWidth val="24"/>
        <c:overlap val="100"/>
        <c:axId val="191067839"/>
        <c:axId val="191046207"/>
      </c:barChart>
      <c:lineChart>
        <c:grouping val="standard"/>
        <c:varyColors val="0"/>
        <c:ser>
          <c:idx val="2"/>
          <c:order val="2"/>
          <c:tx>
            <c:strRef>
              <c:f>Sheet1!$D$1</c:f>
              <c:strCache>
                <c:ptCount val="1"/>
                <c:pt idx="0">
                  <c:v>Average</c:v>
                </c:pt>
              </c:strCache>
            </c:strRef>
          </c:tx>
          <c:spPr>
            <a:ln w="12700" cap="sq">
              <a:solidFill>
                <a:schemeClr val="tx1"/>
              </a:solidFill>
              <a:prstDash val="dash"/>
              <a:bevel/>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05CB-4EC5-8E35-AE7C238D5EAD}"/>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5CB-4EC5-8E35-AE7C238D5EAD}"/>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05CB-4EC5-8E35-AE7C238D5EAD}"/>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5CB-4EC5-8E35-AE7C238D5EAD}"/>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05CB-4EC5-8E35-AE7C238D5EAD}"/>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05CB-4EC5-8E35-AE7C238D5EAD}"/>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05CB-4EC5-8E35-AE7C238D5EAD}"/>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05CB-4EC5-8E35-AE7C238D5EAD}"/>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05CB-4EC5-8E35-AE7C238D5EAD}"/>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05CB-4EC5-8E35-AE7C238D5EAD}"/>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05CB-4EC5-8E35-AE7C238D5EAD}"/>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05CB-4EC5-8E35-AE7C238D5EAD}"/>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05CB-4EC5-8E35-AE7C238D5EAD}"/>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05CB-4EC5-8E35-AE7C238D5EAD}"/>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05CB-4EC5-8E35-AE7C238D5EAD}"/>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05CB-4EC5-8E35-AE7C238D5EAD}"/>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05CB-4EC5-8E35-AE7C238D5EAD}"/>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05CB-4EC5-8E35-AE7C238D5EAD}"/>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05CB-4EC5-8E35-AE7C238D5EAD}"/>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05CB-4EC5-8E35-AE7C238D5EAD}"/>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05CB-4EC5-8E35-AE7C238D5EAD}"/>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05CB-4EC5-8E35-AE7C238D5EAD}"/>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05CB-4EC5-8E35-AE7C238D5EAD}"/>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05CB-4EC5-8E35-AE7C238D5EAD}"/>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05CB-4EC5-8E35-AE7C238D5EAD}"/>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05CB-4EC5-8E35-AE7C238D5EAD}"/>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05CB-4EC5-8E35-AE7C238D5EAD}"/>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05CB-4EC5-8E35-AE7C238D5EAD}"/>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05CB-4EC5-8E35-AE7C238D5EAD}"/>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05CB-4EC5-8E35-AE7C238D5EAD}"/>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05CB-4EC5-8E35-AE7C238D5EAD}"/>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05CB-4EC5-8E35-AE7C238D5EAD}"/>
                </c:ext>
              </c:extLst>
            </c:dLbl>
            <c:dLbl>
              <c:idx val="3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05CB-4EC5-8E35-AE7C238D5EAD}"/>
                </c:ext>
              </c:extLst>
            </c:dLbl>
            <c:dLbl>
              <c:idx val="3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05CB-4EC5-8E35-AE7C238D5EAD}"/>
                </c:ext>
              </c:extLst>
            </c:dLbl>
            <c:dLbl>
              <c:idx val="3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05CB-4EC5-8E35-AE7C238D5EAD}"/>
                </c:ext>
              </c:extLst>
            </c:dLbl>
            <c:dLbl>
              <c:idx val="3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05CB-4EC5-8E35-AE7C238D5EAD}"/>
                </c:ext>
              </c:extLst>
            </c:dLbl>
            <c:dLbl>
              <c:idx val="3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05CB-4EC5-8E35-AE7C238D5EAD}"/>
                </c:ext>
              </c:extLst>
            </c:dLbl>
            <c:dLbl>
              <c:idx val="3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05CB-4EC5-8E35-AE7C238D5EAD}"/>
                </c:ext>
              </c:extLst>
            </c:dLbl>
            <c:dLbl>
              <c:idx val="3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05CB-4EC5-8E35-AE7C238D5EAD}"/>
                </c:ext>
              </c:extLst>
            </c:dLbl>
            <c:dLbl>
              <c:idx val="3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05CB-4EC5-8E35-AE7C238D5EAD}"/>
                </c:ext>
              </c:extLst>
            </c:dLbl>
            <c:dLbl>
              <c:idx val="4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8-05CB-4EC5-8E35-AE7C238D5EAD}"/>
                </c:ext>
              </c:extLst>
            </c:dLbl>
            <c:dLbl>
              <c:idx val="4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05CB-4EC5-8E35-AE7C238D5EAD}"/>
                </c:ext>
              </c:extLst>
            </c:dLbl>
            <c:dLbl>
              <c:idx val="4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A-05CB-4EC5-8E35-AE7C238D5EAD}"/>
                </c:ext>
              </c:extLst>
            </c:dLbl>
            <c:dLbl>
              <c:idx val="4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05CB-4EC5-8E35-AE7C238D5EAD}"/>
                </c:ext>
              </c:extLst>
            </c:dLbl>
            <c:dLbl>
              <c:idx val="4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C-05CB-4EC5-8E35-AE7C238D5EAD}"/>
                </c:ext>
              </c:extLst>
            </c:dLbl>
            <c:dLbl>
              <c:idx val="4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1A89-4C29-A4FC-92344DFA88B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Sheet1!$D$2:$D$47</c:f>
              <c:numCache>
                <c:formatCode>0.00%</c:formatCode>
                <c:ptCount val="46"/>
                <c:pt idx="0">
                  <c:v>5.7710087772789201E-2</c:v>
                </c:pt>
                <c:pt idx="1">
                  <c:v>5.7710087772789201E-2</c:v>
                </c:pt>
                <c:pt idx="2">
                  <c:v>5.7710087772789201E-2</c:v>
                </c:pt>
                <c:pt idx="3">
                  <c:v>5.7710087772789201E-2</c:v>
                </c:pt>
                <c:pt idx="4">
                  <c:v>5.7710087772789201E-2</c:v>
                </c:pt>
                <c:pt idx="5">
                  <c:v>5.7710087772789201E-2</c:v>
                </c:pt>
                <c:pt idx="6">
                  <c:v>5.7710087772789201E-2</c:v>
                </c:pt>
                <c:pt idx="7">
                  <c:v>5.7710087772789201E-2</c:v>
                </c:pt>
                <c:pt idx="8">
                  <c:v>5.7710087772789201E-2</c:v>
                </c:pt>
                <c:pt idx="9">
                  <c:v>5.7710087772789201E-2</c:v>
                </c:pt>
                <c:pt idx="10">
                  <c:v>5.7710087772789201E-2</c:v>
                </c:pt>
                <c:pt idx="11">
                  <c:v>5.7710087772789201E-2</c:v>
                </c:pt>
                <c:pt idx="12">
                  <c:v>5.7710087772789201E-2</c:v>
                </c:pt>
                <c:pt idx="13">
                  <c:v>5.7710087772789201E-2</c:v>
                </c:pt>
                <c:pt idx="14">
                  <c:v>5.7710087772789201E-2</c:v>
                </c:pt>
                <c:pt idx="15">
                  <c:v>5.7710087772789201E-2</c:v>
                </c:pt>
                <c:pt idx="16">
                  <c:v>5.7710087772789201E-2</c:v>
                </c:pt>
                <c:pt idx="17">
                  <c:v>5.7710087772789201E-2</c:v>
                </c:pt>
                <c:pt idx="18">
                  <c:v>5.7710087772789201E-2</c:v>
                </c:pt>
                <c:pt idx="19">
                  <c:v>5.7710087772789201E-2</c:v>
                </c:pt>
                <c:pt idx="20">
                  <c:v>5.7710087772789201E-2</c:v>
                </c:pt>
                <c:pt idx="21">
                  <c:v>5.7710087772789201E-2</c:v>
                </c:pt>
                <c:pt idx="22">
                  <c:v>5.7710087772789201E-2</c:v>
                </c:pt>
                <c:pt idx="23">
                  <c:v>5.7710087772789201E-2</c:v>
                </c:pt>
                <c:pt idx="24">
                  <c:v>5.7710087772789201E-2</c:v>
                </c:pt>
                <c:pt idx="25">
                  <c:v>5.7710087772789201E-2</c:v>
                </c:pt>
                <c:pt idx="26">
                  <c:v>5.7710087772789201E-2</c:v>
                </c:pt>
                <c:pt idx="27">
                  <c:v>5.7710087772789201E-2</c:v>
                </c:pt>
                <c:pt idx="28">
                  <c:v>5.7710087772789201E-2</c:v>
                </c:pt>
                <c:pt idx="29">
                  <c:v>5.7710087772789201E-2</c:v>
                </c:pt>
                <c:pt idx="30">
                  <c:v>5.7710087772789201E-2</c:v>
                </c:pt>
                <c:pt idx="31">
                  <c:v>5.7710087772789201E-2</c:v>
                </c:pt>
                <c:pt idx="32">
                  <c:v>5.7710087772789201E-2</c:v>
                </c:pt>
                <c:pt idx="33">
                  <c:v>5.7710087772789201E-2</c:v>
                </c:pt>
                <c:pt idx="34">
                  <c:v>5.7710087772789201E-2</c:v>
                </c:pt>
                <c:pt idx="35">
                  <c:v>5.7710087772789201E-2</c:v>
                </c:pt>
                <c:pt idx="36">
                  <c:v>5.7710087772789201E-2</c:v>
                </c:pt>
                <c:pt idx="37">
                  <c:v>5.7710087772789201E-2</c:v>
                </c:pt>
                <c:pt idx="38">
                  <c:v>5.7710087772789201E-2</c:v>
                </c:pt>
                <c:pt idx="39">
                  <c:v>5.7710087772789201E-2</c:v>
                </c:pt>
                <c:pt idx="40">
                  <c:v>5.7710087772789201E-2</c:v>
                </c:pt>
                <c:pt idx="41">
                  <c:v>5.7710087772789201E-2</c:v>
                </c:pt>
                <c:pt idx="42">
                  <c:v>5.7710087772789201E-2</c:v>
                </c:pt>
                <c:pt idx="43">
                  <c:v>5.7710087772789201E-2</c:v>
                </c:pt>
                <c:pt idx="44">
                  <c:v>5.7710087772789201E-2</c:v>
                </c:pt>
                <c:pt idx="45">
                  <c:v>5.7710087772789201E-2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A89-4C29-A4FC-92344DFA88B7}"/>
            </c:ext>
          </c:extLst>
        </c:ser>
        <c:dLbls>
          <c:showLegendKey val="0"/>
          <c:showVal val="0"/>
          <c:showCatName val="0"/>
          <c:showSerName val="0"/>
          <c:showPercent val="0"/>
          <c:showBubbleSize val="0"/>
        </c:dLbls>
        <c:marker val="1"/>
        <c:smooth val="0"/>
        <c:axId val="191067839"/>
        <c:axId val="191046207"/>
      </c:lineChart>
      <c:catAx>
        <c:axId val="191067839"/>
        <c:scaling>
          <c:orientation val="minMax"/>
        </c:scaling>
        <c:delete val="0"/>
        <c:axPos val="b"/>
        <c:numFmt formatCode="General" sourceLinked="1"/>
        <c:majorTickMark val="none"/>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91046207"/>
        <c:crosses val="autoZero"/>
        <c:auto val="0"/>
        <c:lblAlgn val="ctr"/>
        <c:lblOffset val="100"/>
        <c:noMultiLvlLbl val="0"/>
      </c:catAx>
      <c:valAx>
        <c:axId val="191046207"/>
        <c:scaling>
          <c:orientation val="minMax"/>
          <c:max val="0.60000000000000009"/>
          <c:min val="-0.60000000000000009"/>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itchFamily="34" charset="0"/>
                    <a:ea typeface="+mn-ea"/>
                    <a:cs typeface="Arial" pitchFamily="34" charset="0"/>
                  </a:defRPr>
                </a:pPr>
                <a:r>
                  <a:rPr lang="en-US"/>
                  <a:t>Premiums</a:t>
                </a:r>
              </a:p>
            </c:rich>
          </c:tx>
          <c:overlay val="0"/>
          <c:spPr>
            <a:noFill/>
            <a:ln>
              <a:noFill/>
            </a:ln>
            <a:effectLst/>
          </c:spPr>
        </c:title>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91067839"/>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467010140419006E-2"/>
          <c:y val="1.612367294728756E-2"/>
          <c:w val="0.87174141407012939"/>
          <c:h val="0.91655850410461426"/>
        </c:manualLayout>
      </c:layout>
      <c:areaChart>
        <c:grouping val="standard"/>
        <c:varyColors val="0"/>
        <c:ser>
          <c:idx val="3"/>
          <c:order val="3"/>
          <c:tx>
            <c:strRef>
              <c:f>Sheet1!$E$1</c:f>
              <c:strCache>
                <c:ptCount val="1"/>
                <c:pt idx="0">
                  <c:v>AboveAvg</c:v>
                </c:pt>
              </c:strCache>
            </c:strRef>
          </c:tx>
          <c:spPr>
            <a:solidFill>
              <a:srgbClr val="E4E4E4"/>
            </a:solidFill>
            <a:ln>
              <a:noFill/>
            </a:ln>
            <a:effectLst/>
          </c:spPr>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Sheet1!$E$2:$E$47</c:f>
              <c:numCache>
                <c:formatCode>0.00%</c:formatCode>
                <c:ptCount val="46"/>
                <c:pt idx="0">
                  <c:v>4.9884351459722899E-2</c:v>
                </c:pt>
                <c:pt idx="1">
                  <c:v>4.9884351459722899E-2</c:v>
                </c:pt>
                <c:pt idx="2">
                  <c:v>4.9884351459722899E-2</c:v>
                </c:pt>
                <c:pt idx="3">
                  <c:v>4.9884351459722899E-2</c:v>
                </c:pt>
                <c:pt idx="4">
                  <c:v>4.9884351459722899E-2</c:v>
                </c:pt>
                <c:pt idx="5">
                  <c:v>4.9884351459722899E-2</c:v>
                </c:pt>
                <c:pt idx="6">
                  <c:v>4.9884351459722899E-2</c:v>
                </c:pt>
                <c:pt idx="7">
                  <c:v>4.9884351459722899E-2</c:v>
                </c:pt>
                <c:pt idx="8">
                  <c:v>4.9884351459722899E-2</c:v>
                </c:pt>
                <c:pt idx="9">
                  <c:v>4.9884351459722899E-2</c:v>
                </c:pt>
                <c:pt idx="10">
                  <c:v>4.9884351459722899E-2</c:v>
                </c:pt>
                <c:pt idx="11">
                  <c:v>4.9884351459722899E-2</c:v>
                </c:pt>
                <c:pt idx="12">
                  <c:v>4.9884351459722899E-2</c:v>
                </c:pt>
                <c:pt idx="13">
                  <c:v>4.9884351459722899E-2</c:v>
                </c:pt>
                <c:pt idx="14">
                  <c:v>4.9884351459722899E-2</c:v>
                </c:pt>
                <c:pt idx="15">
                  <c:v>4.9884351459722899E-2</c:v>
                </c:pt>
                <c:pt idx="16">
                  <c:v>4.9884351459722899E-2</c:v>
                </c:pt>
                <c:pt idx="17">
                  <c:v>4.9884351459722899E-2</c:v>
                </c:pt>
                <c:pt idx="18">
                  <c:v>4.9884351459722899E-2</c:v>
                </c:pt>
                <c:pt idx="19">
                  <c:v>4.9884351459722899E-2</c:v>
                </c:pt>
                <c:pt idx="20">
                  <c:v>4.9884351459722899E-2</c:v>
                </c:pt>
                <c:pt idx="21">
                  <c:v>4.9884351459722899E-2</c:v>
                </c:pt>
                <c:pt idx="22">
                  <c:v>4.9884351459722899E-2</c:v>
                </c:pt>
                <c:pt idx="23">
                  <c:v>4.9884351459722899E-2</c:v>
                </c:pt>
                <c:pt idx="24">
                  <c:v>4.9884351459722899E-2</c:v>
                </c:pt>
                <c:pt idx="25">
                  <c:v>4.9884351459722899E-2</c:v>
                </c:pt>
                <c:pt idx="26">
                  <c:v>4.9884351459722899E-2</c:v>
                </c:pt>
                <c:pt idx="27">
                  <c:v>4.9884351459722899E-2</c:v>
                </c:pt>
                <c:pt idx="28">
                  <c:v>4.9884351459722899E-2</c:v>
                </c:pt>
                <c:pt idx="29">
                  <c:v>4.9884351459722899E-2</c:v>
                </c:pt>
                <c:pt idx="30">
                  <c:v>4.9884351459722899E-2</c:v>
                </c:pt>
                <c:pt idx="31">
                  <c:v>4.9884351459722899E-2</c:v>
                </c:pt>
                <c:pt idx="32">
                  <c:v>4.9884351459722899E-2</c:v>
                </c:pt>
                <c:pt idx="33">
                  <c:v>4.9884351459722899E-2</c:v>
                </c:pt>
                <c:pt idx="34">
                  <c:v>4.9884351459722899E-2</c:v>
                </c:pt>
                <c:pt idx="35">
                  <c:v>4.9884351459722899E-2</c:v>
                </c:pt>
                <c:pt idx="36">
                  <c:v>4.9884351459722899E-2</c:v>
                </c:pt>
                <c:pt idx="37">
                  <c:v>4.9884351459722899E-2</c:v>
                </c:pt>
                <c:pt idx="38">
                  <c:v>4.9884351459722899E-2</c:v>
                </c:pt>
                <c:pt idx="39">
                  <c:v>4.9884351459722899E-2</c:v>
                </c:pt>
                <c:pt idx="40">
                  <c:v>4.9884351459722899E-2</c:v>
                </c:pt>
                <c:pt idx="41">
                  <c:v>4.9884351459722899E-2</c:v>
                </c:pt>
                <c:pt idx="42">
                  <c:v>4.9884351459722899E-2</c:v>
                </c:pt>
                <c:pt idx="43">
                  <c:v>4.9884351459722899E-2</c:v>
                </c:pt>
                <c:pt idx="44">
                  <c:v>4.9884351459722899E-2</c:v>
                </c:pt>
                <c:pt idx="45">
                  <c:v>4.9884351459722899E-2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5EF4-496F-A195-AD09B6019758}"/>
            </c:ext>
          </c:extLst>
        </c:ser>
        <c:ser>
          <c:idx val="4"/>
          <c:order val="4"/>
          <c:tx>
            <c:strRef>
              <c:f>Sheet1!$F$1</c:f>
              <c:strCache>
                <c:ptCount val="1"/>
                <c:pt idx="0">
                  <c:v>BelowAvg</c:v>
                </c:pt>
              </c:strCache>
            </c:strRef>
          </c:tx>
          <c:spPr>
            <a:solidFill>
              <a:schemeClr val="bg1"/>
            </a:solidFill>
            <a:ln>
              <a:noFill/>
            </a:ln>
            <a:effectLst/>
          </c:spPr>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Sheet1!$F$2:$F$47</c:f>
              <c:numCache>
                <c:formatCode>0.00%</c:formatCode>
                <c:ptCount val="46"/>
                <c:pt idx="0">
                  <c:v>9.8843514597229294E-3</c:v>
                </c:pt>
                <c:pt idx="1">
                  <c:v>9.8843514597229294E-3</c:v>
                </c:pt>
                <c:pt idx="2">
                  <c:v>9.8843514597229294E-3</c:v>
                </c:pt>
                <c:pt idx="3">
                  <c:v>9.8843514597229294E-3</c:v>
                </c:pt>
                <c:pt idx="4">
                  <c:v>9.8843514597229294E-3</c:v>
                </c:pt>
                <c:pt idx="5">
                  <c:v>9.8843514597229294E-3</c:v>
                </c:pt>
                <c:pt idx="6">
                  <c:v>9.8843514597229294E-3</c:v>
                </c:pt>
                <c:pt idx="7">
                  <c:v>9.8843514597229294E-3</c:v>
                </c:pt>
                <c:pt idx="8">
                  <c:v>9.8843514597229294E-3</c:v>
                </c:pt>
                <c:pt idx="9">
                  <c:v>9.8843514597229294E-3</c:v>
                </c:pt>
                <c:pt idx="10">
                  <c:v>9.8843514597229294E-3</c:v>
                </c:pt>
                <c:pt idx="11">
                  <c:v>9.8843514597229294E-3</c:v>
                </c:pt>
                <c:pt idx="12">
                  <c:v>9.8843514597229294E-3</c:v>
                </c:pt>
                <c:pt idx="13">
                  <c:v>9.8843514597229294E-3</c:v>
                </c:pt>
                <c:pt idx="14">
                  <c:v>9.8843514597229294E-3</c:v>
                </c:pt>
                <c:pt idx="15">
                  <c:v>9.8843514597229294E-3</c:v>
                </c:pt>
                <c:pt idx="16">
                  <c:v>9.8843514597229294E-3</c:v>
                </c:pt>
                <c:pt idx="17">
                  <c:v>9.8843514597229294E-3</c:v>
                </c:pt>
                <c:pt idx="18">
                  <c:v>9.8843514597229294E-3</c:v>
                </c:pt>
                <c:pt idx="19">
                  <c:v>9.8843514597229294E-3</c:v>
                </c:pt>
                <c:pt idx="20">
                  <c:v>9.8843514597229294E-3</c:v>
                </c:pt>
                <c:pt idx="21">
                  <c:v>9.8843514597229294E-3</c:v>
                </c:pt>
                <c:pt idx="22">
                  <c:v>9.8843514597229294E-3</c:v>
                </c:pt>
                <c:pt idx="23">
                  <c:v>9.8843514597229294E-3</c:v>
                </c:pt>
                <c:pt idx="24">
                  <c:v>9.8843514597229294E-3</c:v>
                </c:pt>
                <c:pt idx="25">
                  <c:v>9.8843514597229294E-3</c:v>
                </c:pt>
                <c:pt idx="26">
                  <c:v>9.8843514597229294E-3</c:v>
                </c:pt>
                <c:pt idx="27">
                  <c:v>9.8843514597229294E-3</c:v>
                </c:pt>
                <c:pt idx="28">
                  <c:v>9.8843514597229294E-3</c:v>
                </c:pt>
                <c:pt idx="29">
                  <c:v>9.8843514597229294E-3</c:v>
                </c:pt>
                <c:pt idx="30">
                  <c:v>9.8843514597229294E-3</c:v>
                </c:pt>
                <c:pt idx="31">
                  <c:v>9.8843514597229294E-3</c:v>
                </c:pt>
                <c:pt idx="32">
                  <c:v>9.8843514597229294E-3</c:v>
                </c:pt>
                <c:pt idx="33">
                  <c:v>9.8843514597229294E-3</c:v>
                </c:pt>
                <c:pt idx="34">
                  <c:v>9.8843514597229294E-3</c:v>
                </c:pt>
                <c:pt idx="35">
                  <c:v>9.8843514597229294E-3</c:v>
                </c:pt>
                <c:pt idx="36">
                  <c:v>9.8843514597229294E-3</c:v>
                </c:pt>
                <c:pt idx="37">
                  <c:v>9.8843514597229294E-3</c:v>
                </c:pt>
                <c:pt idx="38">
                  <c:v>9.8843514597229294E-3</c:v>
                </c:pt>
                <c:pt idx="39">
                  <c:v>9.8843514597229294E-3</c:v>
                </c:pt>
                <c:pt idx="40">
                  <c:v>9.8843514597229294E-3</c:v>
                </c:pt>
                <c:pt idx="41">
                  <c:v>9.8843514597229294E-3</c:v>
                </c:pt>
                <c:pt idx="42">
                  <c:v>9.8843514597229294E-3</c:v>
                </c:pt>
                <c:pt idx="43">
                  <c:v>9.8843514597229294E-3</c:v>
                </c:pt>
                <c:pt idx="44">
                  <c:v>9.8843514597229294E-3</c:v>
                </c:pt>
                <c:pt idx="45">
                  <c:v>9.8843514597229294E-3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EF4-496F-A195-AD09B6019758}"/>
            </c:ext>
          </c:extLst>
        </c:ser>
        <c:dLbls>
          <c:showLegendKey val="0"/>
          <c:showVal val="0"/>
          <c:showCatName val="0"/>
          <c:showSerName val="0"/>
          <c:showPercent val="0"/>
          <c:showBubbleSize val="0"/>
        </c:dLbls>
        <c:axId val="191067839"/>
        <c:axId val="191046207"/>
      </c:areaChart>
      <c:barChart>
        <c:barDir val="col"/>
        <c:grouping val="clustered"/>
        <c:varyColors val="0"/>
        <c:ser>
          <c:idx val="0"/>
          <c:order val="0"/>
          <c:tx>
            <c:strRef>
              <c:f>Sheet1!$B$1</c:f>
              <c:strCache>
                <c:ptCount val="1"/>
                <c:pt idx="0">
                  <c:v>AU Size 1yr</c:v>
                </c:pt>
              </c:strCache>
            </c:strRef>
          </c:tx>
          <c:spPr>
            <a:solidFill>
              <a:srgbClr val="109CBF"/>
            </a:solidFill>
            <a:ln>
              <a:noFill/>
            </a:ln>
            <a:effectLst/>
          </c:spPr>
          <c:invertIfNegative val="1"/>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Sheet1!$B$2:$B$47</c:f>
              <c:numCache>
                <c:formatCode>0.00%</c:formatCode>
                <c:ptCount val="46"/>
                <c:pt idx="0">
                  <c:v>0.28935302465947099</c:v>
                </c:pt>
                <c:pt idx="1">
                  <c:v>3.6451181982147099E-2</c:v>
                </c:pt>
                <c:pt idx="2">
                  <c:v>2.3695867794292901E-2</c:v>
                </c:pt>
                <c:pt idx="3">
                  <c:v>0.130004566567929</c:v>
                </c:pt>
                <c:pt idx="4">
                  <c:v>0.239466896775198</c:v>
                </c:pt>
                <c:pt idx="5">
                  <c:v>-8.9643295866526096E-4</c:v>
                </c:pt>
                <c:pt idx="6">
                  <c:v>-1.9530379112569201E-2</c:v>
                </c:pt>
                <c:pt idx="7">
                  <c:v>0.18303792224686599</c:v>
                </c:pt>
                <c:pt idx="8">
                  <c:v>-5.7082646605057102E-2</c:v>
                </c:pt>
                <c:pt idx="9">
                  <c:v>-5.2747919927138599E-2</c:v>
                </c:pt>
                <c:pt idx="10">
                  <c:v>-0.16493799246735499</c:v>
                </c:pt>
                <c:pt idx="11">
                  <c:v>-1.8650762503272401E-2</c:v>
                </c:pt>
                <c:pt idx="12">
                  <c:v>-0.23160265469774999</c:v>
                </c:pt>
                <c:pt idx="13">
                  <c:v>-3.5785846610351203E-2</c:v>
                </c:pt>
                <c:pt idx="14">
                  <c:v>-4.7589996839480002E-2</c:v>
                </c:pt>
                <c:pt idx="15">
                  <c:v>9.2678533364149399E-2</c:v>
                </c:pt>
                <c:pt idx="16">
                  <c:v>0.345586370032473</c:v>
                </c:pt>
                <c:pt idx="17">
                  <c:v>1.13472730847621E-2</c:v>
                </c:pt>
                <c:pt idx="18">
                  <c:v>-1.71714715919116E-2</c:v>
                </c:pt>
                <c:pt idx="19">
                  <c:v>0.19875568794323301</c:v>
                </c:pt>
                <c:pt idx="20">
                  <c:v>-9.6590753364140997E-2</c:v>
                </c:pt>
                <c:pt idx="21">
                  <c:v>-6.2224735552656597E-2</c:v>
                </c:pt>
                <c:pt idx="22">
                  <c:v>0.10599720210291599</c:v>
                </c:pt>
                <c:pt idx="23">
                  <c:v>-6.3720768605557906E-2</c:v>
                </c:pt>
                <c:pt idx="24">
                  <c:v>1.9428233818668199E-2</c:v>
                </c:pt>
                <c:pt idx="25">
                  <c:v>0.11450346626671599</c:v>
                </c:pt>
                <c:pt idx="26">
                  <c:v>0.25847965623514002</c:v>
                </c:pt>
                <c:pt idx="27">
                  <c:v>0.116630775417811</c:v>
                </c:pt>
                <c:pt idx="28">
                  <c:v>-4.9622583071713203E-2</c:v>
                </c:pt>
                <c:pt idx="29">
                  <c:v>7.0743908503534805E-2</c:v>
                </c:pt>
                <c:pt idx="30">
                  <c:v>2.9726354846589399E-2</c:v>
                </c:pt>
                <c:pt idx="31">
                  <c:v>-0.119771460386388</c:v>
                </c:pt>
                <c:pt idx="32">
                  <c:v>0.21270766328911</c:v>
                </c:pt>
                <c:pt idx="33">
                  <c:v>0.10575742265015101</c:v>
                </c:pt>
                <c:pt idx="34">
                  <c:v>-6.7505860738034107E-2</c:v>
                </c:pt>
                <c:pt idx="35">
                  <c:v>-3.6851417625501003E-2</c:v>
                </c:pt>
                <c:pt idx="36">
                  <c:v>-0.10578730829798499</c:v>
                </c:pt>
                <c:pt idx="37">
                  <c:v>-6.6778646804837097E-2</c:v>
                </c:pt>
                <c:pt idx="38">
                  <c:v>9.8118703783368399E-2</c:v>
                </c:pt>
                <c:pt idx="39">
                  <c:v>-4.2652478881446401E-3</c:v>
                </c:pt>
                <c:pt idx="40">
                  <c:v>5.2820463444093899E-2</c:v>
                </c:pt>
                <c:pt idx="41">
                  <c:v>-6.3040610202350605E-2</c:v>
                </c:pt>
                <c:pt idx="42">
                  <c:v>-2.9762118733126699E-2</c:v>
                </c:pt>
                <c:pt idx="43">
                  <c:v>0.167831588780084</c:v>
                </c:pt>
                <c:pt idx="44">
                  <c:v>3.7653922032006702E-2</c:v>
                </c:pt>
                <c:pt idx="45">
                  <c:v>-0.15417890388947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B7312C"/>
                  </a:solidFill>
                  <a:ln>
                    <a:noFill/>
                  </a:ln>
                  <a:effectLst/>
                </c14:spPr>
              </c14:invertSolidFillFmt>
            </c:ext>
            <c:ext xmlns:c16="http://schemas.microsoft.com/office/drawing/2014/chart" uri="{C3380CC4-5D6E-409C-BE32-E72D297353CC}">
              <c16:uniqueId val="{00000002-5EF4-496F-A195-AD09B6019758}"/>
            </c:ext>
          </c:extLst>
        </c:ser>
        <c:ser>
          <c:idx val="1"/>
          <c:order val="1"/>
          <c:tx>
            <c:strRef>
              <c:f>Sheet1!$C$1</c:f>
              <c:strCache>
                <c:ptCount val="1"/>
                <c:pt idx="0">
                  <c:v>Highlight</c:v>
                </c:pt>
              </c:strCache>
            </c:strRef>
          </c:tx>
          <c:spPr>
            <a:solidFill>
              <a:srgbClr val="00384C"/>
            </a:solidFill>
            <a:ln>
              <a:noFill/>
            </a:ln>
            <a:effectLst/>
          </c:spPr>
          <c:invertIfNegative val="0"/>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Sheet1!$C$2:$C$47</c:f>
              <c:numCache>
                <c:formatCode>0.00%</c:formatCode>
                <c:ptCount val="46"/>
                <c:pt idx="0">
                  <c:v>0</c:v>
                </c:pt>
                <c:pt idx="1">
                  <c:v>3.6451181982147099E-2</c:v>
                </c:pt>
                <c:pt idx="2">
                  <c:v>2.3695867794292901E-2</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1.13472730847621E-2</c:v>
                </c:pt>
                <c:pt idx="18">
                  <c:v>0</c:v>
                </c:pt>
                <c:pt idx="19">
                  <c:v>0</c:v>
                </c:pt>
                <c:pt idx="20">
                  <c:v>0</c:v>
                </c:pt>
                <c:pt idx="21">
                  <c:v>0</c:v>
                </c:pt>
                <c:pt idx="22">
                  <c:v>0</c:v>
                </c:pt>
                <c:pt idx="23">
                  <c:v>0</c:v>
                </c:pt>
                <c:pt idx="24">
                  <c:v>1.9428233818668199E-2</c:v>
                </c:pt>
                <c:pt idx="25">
                  <c:v>0</c:v>
                </c:pt>
                <c:pt idx="26">
                  <c:v>0</c:v>
                </c:pt>
                <c:pt idx="27">
                  <c:v>0</c:v>
                </c:pt>
                <c:pt idx="28">
                  <c:v>0</c:v>
                </c:pt>
                <c:pt idx="29">
                  <c:v>0</c:v>
                </c:pt>
                <c:pt idx="30">
                  <c:v>2.9726354846589399E-2</c:v>
                </c:pt>
                <c:pt idx="31">
                  <c:v>0</c:v>
                </c:pt>
                <c:pt idx="32">
                  <c:v>0</c:v>
                </c:pt>
                <c:pt idx="33">
                  <c:v>0</c:v>
                </c:pt>
                <c:pt idx="34">
                  <c:v>0</c:v>
                </c:pt>
                <c:pt idx="35">
                  <c:v>0</c:v>
                </c:pt>
                <c:pt idx="36">
                  <c:v>0</c:v>
                </c:pt>
                <c:pt idx="37">
                  <c:v>0</c:v>
                </c:pt>
                <c:pt idx="38">
                  <c:v>0</c:v>
                </c:pt>
                <c:pt idx="39">
                  <c:v>0</c:v>
                </c:pt>
                <c:pt idx="40">
                  <c:v>0</c:v>
                </c:pt>
                <c:pt idx="41">
                  <c:v>0</c:v>
                </c:pt>
                <c:pt idx="42">
                  <c:v>0</c:v>
                </c:pt>
                <c:pt idx="43">
                  <c:v>0</c:v>
                </c:pt>
                <c:pt idx="44">
                  <c:v>3.7653922032006702E-2</c:v>
                </c:pt>
                <c:pt idx="45">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EF4-496F-A195-AD09B6019758}"/>
            </c:ext>
          </c:extLst>
        </c:ser>
        <c:dLbls>
          <c:showLegendKey val="0"/>
          <c:showVal val="0"/>
          <c:showCatName val="0"/>
          <c:showSerName val="0"/>
          <c:showPercent val="0"/>
          <c:showBubbleSize val="0"/>
        </c:dLbls>
        <c:gapWidth val="24"/>
        <c:overlap val="100"/>
        <c:axId val="191067839"/>
        <c:axId val="191046207"/>
      </c:barChart>
      <c:lineChart>
        <c:grouping val="standard"/>
        <c:varyColors val="0"/>
        <c:ser>
          <c:idx val="2"/>
          <c:order val="2"/>
          <c:tx>
            <c:strRef>
              <c:f>Sheet1!$D$1</c:f>
              <c:strCache>
                <c:ptCount val="1"/>
                <c:pt idx="0">
                  <c:v>Average</c:v>
                </c:pt>
              </c:strCache>
            </c:strRef>
          </c:tx>
          <c:spPr>
            <a:ln w="12700" cap="sq">
              <a:solidFill>
                <a:schemeClr val="tx1"/>
              </a:solidFill>
              <a:prstDash val="dash"/>
              <a:bevel/>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47DE-4CE2-8330-A13A21E73361}"/>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7DE-4CE2-8330-A13A21E73361}"/>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47DE-4CE2-8330-A13A21E73361}"/>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7DE-4CE2-8330-A13A21E73361}"/>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7DE-4CE2-8330-A13A21E73361}"/>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7DE-4CE2-8330-A13A21E73361}"/>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7DE-4CE2-8330-A13A21E73361}"/>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47DE-4CE2-8330-A13A21E73361}"/>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47DE-4CE2-8330-A13A21E73361}"/>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47DE-4CE2-8330-A13A21E73361}"/>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47DE-4CE2-8330-A13A21E73361}"/>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47DE-4CE2-8330-A13A21E73361}"/>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47DE-4CE2-8330-A13A21E73361}"/>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47DE-4CE2-8330-A13A21E73361}"/>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47DE-4CE2-8330-A13A21E73361}"/>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47DE-4CE2-8330-A13A21E73361}"/>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47DE-4CE2-8330-A13A21E73361}"/>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47DE-4CE2-8330-A13A21E73361}"/>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47DE-4CE2-8330-A13A21E73361}"/>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47DE-4CE2-8330-A13A21E73361}"/>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47DE-4CE2-8330-A13A21E73361}"/>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47DE-4CE2-8330-A13A21E73361}"/>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47DE-4CE2-8330-A13A21E73361}"/>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47DE-4CE2-8330-A13A21E73361}"/>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47DE-4CE2-8330-A13A21E73361}"/>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47DE-4CE2-8330-A13A21E73361}"/>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47DE-4CE2-8330-A13A21E73361}"/>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47DE-4CE2-8330-A13A21E73361}"/>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47DE-4CE2-8330-A13A21E73361}"/>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47DE-4CE2-8330-A13A21E73361}"/>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47DE-4CE2-8330-A13A21E73361}"/>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47DE-4CE2-8330-A13A21E73361}"/>
                </c:ext>
              </c:extLst>
            </c:dLbl>
            <c:dLbl>
              <c:idx val="3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47DE-4CE2-8330-A13A21E73361}"/>
                </c:ext>
              </c:extLst>
            </c:dLbl>
            <c:dLbl>
              <c:idx val="3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47DE-4CE2-8330-A13A21E73361}"/>
                </c:ext>
              </c:extLst>
            </c:dLbl>
            <c:dLbl>
              <c:idx val="3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47DE-4CE2-8330-A13A21E73361}"/>
                </c:ext>
              </c:extLst>
            </c:dLbl>
            <c:dLbl>
              <c:idx val="3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47DE-4CE2-8330-A13A21E73361}"/>
                </c:ext>
              </c:extLst>
            </c:dLbl>
            <c:dLbl>
              <c:idx val="3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47DE-4CE2-8330-A13A21E73361}"/>
                </c:ext>
              </c:extLst>
            </c:dLbl>
            <c:dLbl>
              <c:idx val="3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47DE-4CE2-8330-A13A21E73361}"/>
                </c:ext>
              </c:extLst>
            </c:dLbl>
            <c:dLbl>
              <c:idx val="3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47DE-4CE2-8330-A13A21E73361}"/>
                </c:ext>
              </c:extLst>
            </c:dLbl>
            <c:dLbl>
              <c:idx val="3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47DE-4CE2-8330-A13A21E73361}"/>
                </c:ext>
              </c:extLst>
            </c:dLbl>
            <c:dLbl>
              <c:idx val="4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8-47DE-4CE2-8330-A13A21E73361}"/>
                </c:ext>
              </c:extLst>
            </c:dLbl>
            <c:dLbl>
              <c:idx val="4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47DE-4CE2-8330-A13A21E73361}"/>
                </c:ext>
              </c:extLst>
            </c:dLbl>
            <c:dLbl>
              <c:idx val="4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A-47DE-4CE2-8330-A13A21E73361}"/>
                </c:ext>
              </c:extLst>
            </c:dLbl>
            <c:dLbl>
              <c:idx val="4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47DE-4CE2-8330-A13A21E73361}"/>
                </c:ext>
              </c:extLst>
            </c:dLbl>
            <c:dLbl>
              <c:idx val="4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C-47DE-4CE2-8330-A13A21E73361}"/>
                </c:ext>
              </c:extLst>
            </c:dLbl>
            <c:dLbl>
              <c:idx val="4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5EF4-496F-A195-AD09B6019758}"/>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Sheet1!$D$2:$D$47</c:f>
              <c:numCache>
                <c:formatCode>0.00%</c:formatCode>
                <c:ptCount val="46"/>
                <c:pt idx="0">
                  <c:v>2.9884351459722899E-2</c:v>
                </c:pt>
                <c:pt idx="1">
                  <c:v>2.9884351459722899E-2</c:v>
                </c:pt>
                <c:pt idx="2">
                  <c:v>2.9884351459722899E-2</c:v>
                </c:pt>
                <c:pt idx="3">
                  <c:v>2.9884351459722899E-2</c:v>
                </c:pt>
                <c:pt idx="4">
                  <c:v>2.9884351459722899E-2</c:v>
                </c:pt>
                <c:pt idx="5">
                  <c:v>2.9884351459722899E-2</c:v>
                </c:pt>
                <c:pt idx="6">
                  <c:v>2.9884351459722899E-2</c:v>
                </c:pt>
                <c:pt idx="7">
                  <c:v>2.9884351459722899E-2</c:v>
                </c:pt>
                <c:pt idx="8">
                  <c:v>2.9884351459722899E-2</c:v>
                </c:pt>
                <c:pt idx="9">
                  <c:v>2.9884351459722899E-2</c:v>
                </c:pt>
                <c:pt idx="10">
                  <c:v>2.9884351459722899E-2</c:v>
                </c:pt>
                <c:pt idx="11">
                  <c:v>2.9884351459722899E-2</c:v>
                </c:pt>
                <c:pt idx="12">
                  <c:v>2.9884351459722899E-2</c:v>
                </c:pt>
                <c:pt idx="13">
                  <c:v>2.9884351459722899E-2</c:v>
                </c:pt>
                <c:pt idx="14">
                  <c:v>2.9884351459722899E-2</c:v>
                </c:pt>
                <c:pt idx="15">
                  <c:v>2.9884351459722899E-2</c:v>
                </c:pt>
                <c:pt idx="16">
                  <c:v>2.9884351459722899E-2</c:v>
                </c:pt>
                <c:pt idx="17">
                  <c:v>2.9884351459722899E-2</c:v>
                </c:pt>
                <c:pt idx="18">
                  <c:v>2.9884351459722899E-2</c:v>
                </c:pt>
                <c:pt idx="19">
                  <c:v>2.9884351459722899E-2</c:v>
                </c:pt>
                <c:pt idx="20">
                  <c:v>2.9884351459722899E-2</c:v>
                </c:pt>
                <c:pt idx="21">
                  <c:v>2.9884351459722899E-2</c:v>
                </c:pt>
                <c:pt idx="22">
                  <c:v>2.9884351459722899E-2</c:v>
                </c:pt>
                <c:pt idx="23">
                  <c:v>2.9884351459722899E-2</c:v>
                </c:pt>
                <c:pt idx="24">
                  <c:v>2.9884351459722899E-2</c:v>
                </c:pt>
                <c:pt idx="25">
                  <c:v>2.9884351459722899E-2</c:v>
                </c:pt>
                <c:pt idx="26">
                  <c:v>2.9884351459722899E-2</c:v>
                </c:pt>
                <c:pt idx="27">
                  <c:v>2.9884351459722899E-2</c:v>
                </c:pt>
                <c:pt idx="28">
                  <c:v>2.9884351459722899E-2</c:v>
                </c:pt>
                <c:pt idx="29">
                  <c:v>2.9884351459722899E-2</c:v>
                </c:pt>
                <c:pt idx="30">
                  <c:v>2.9884351459722899E-2</c:v>
                </c:pt>
                <c:pt idx="31">
                  <c:v>2.9884351459722899E-2</c:v>
                </c:pt>
                <c:pt idx="32">
                  <c:v>2.9884351459722899E-2</c:v>
                </c:pt>
                <c:pt idx="33">
                  <c:v>2.9884351459722899E-2</c:v>
                </c:pt>
                <c:pt idx="34">
                  <c:v>2.9884351459722899E-2</c:v>
                </c:pt>
                <c:pt idx="35">
                  <c:v>2.9884351459722899E-2</c:v>
                </c:pt>
                <c:pt idx="36">
                  <c:v>2.9884351459722899E-2</c:v>
                </c:pt>
                <c:pt idx="37">
                  <c:v>2.9884351459722899E-2</c:v>
                </c:pt>
                <c:pt idx="38">
                  <c:v>2.9884351459722899E-2</c:v>
                </c:pt>
                <c:pt idx="39">
                  <c:v>2.9884351459722899E-2</c:v>
                </c:pt>
                <c:pt idx="40">
                  <c:v>2.9884351459722899E-2</c:v>
                </c:pt>
                <c:pt idx="41">
                  <c:v>2.9884351459722899E-2</c:v>
                </c:pt>
                <c:pt idx="42">
                  <c:v>2.9884351459722899E-2</c:v>
                </c:pt>
                <c:pt idx="43">
                  <c:v>2.9884351459722899E-2</c:v>
                </c:pt>
                <c:pt idx="44">
                  <c:v>2.9884351459722899E-2</c:v>
                </c:pt>
                <c:pt idx="45">
                  <c:v>2.9884351459722899E-2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EF4-496F-A195-AD09B6019758}"/>
            </c:ext>
          </c:extLst>
        </c:ser>
        <c:dLbls>
          <c:showLegendKey val="0"/>
          <c:showVal val="0"/>
          <c:showCatName val="0"/>
          <c:showSerName val="0"/>
          <c:showPercent val="0"/>
          <c:showBubbleSize val="0"/>
        </c:dLbls>
        <c:marker val="1"/>
        <c:smooth val="0"/>
        <c:axId val="191067839"/>
        <c:axId val="191046207"/>
      </c:lineChart>
      <c:catAx>
        <c:axId val="191067839"/>
        <c:scaling>
          <c:orientation val="minMax"/>
        </c:scaling>
        <c:delete val="0"/>
        <c:axPos val="b"/>
        <c:numFmt formatCode="General" sourceLinked="1"/>
        <c:majorTickMark val="none"/>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91046207"/>
        <c:crosses val="autoZero"/>
        <c:auto val="0"/>
        <c:lblAlgn val="ctr"/>
        <c:lblOffset val="100"/>
        <c:noMultiLvlLbl val="0"/>
      </c:catAx>
      <c:valAx>
        <c:axId val="191046207"/>
        <c:scaling>
          <c:orientation val="minMax"/>
          <c:max val="0.60000000000000009"/>
          <c:min val="-0.60000000000000009"/>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itchFamily="34" charset="0"/>
                    <a:ea typeface="+mn-ea"/>
                    <a:cs typeface="Arial" pitchFamily="34" charset="0"/>
                  </a:defRPr>
                </a:pPr>
                <a:r>
                  <a:rPr lang="en-US"/>
                  <a:t>Premiums</a:t>
                </a:r>
              </a:p>
            </c:rich>
          </c:tx>
          <c:overlay val="0"/>
          <c:spPr>
            <a:noFill/>
            <a:ln>
              <a:noFill/>
            </a:ln>
            <a:effectLst/>
          </c:spPr>
        </c:title>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91067839"/>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467010140419006E-2"/>
          <c:y val="1.612367294728756E-2"/>
          <c:w val="0.87174141407012939"/>
          <c:h val="0.91655850410461426"/>
        </c:manualLayout>
      </c:layout>
      <c:areaChart>
        <c:grouping val="standard"/>
        <c:varyColors val="0"/>
        <c:ser>
          <c:idx val="3"/>
          <c:order val="3"/>
          <c:tx>
            <c:strRef>
              <c:f>Sheet1!$E$1</c:f>
              <c:strCache>
                <c:ptCount val="1"/>
                <c:pt idx="0">
                  <c:v>AboveAvg</c:v>
                </c:pt>
              </c:strCache>
            </c:strRef>
          </c:tx>
          <c:spPr>
            <a:solidFill>
              <a:srgbClr val="E4E4E4"/>
            </a:solidFill>
            <a:ln>
              <a:noFill/>
            </a:ln>
            <a:effectLst/>
          </c:spPr>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Sheet1!$E$2:$E$47</c:f>
              <c:numCache>
                <c:formatCode>0.00%</c:formatCode>
                <c:ptCount val="46"/>
                <c:pt idx="0">
                  <c:v>7.7676875347388305E-2</c:v>
                </c:pt>
                <c:pt idx="1">
                  <c:v>7.7676875347388305E-2</c:v>
                </c:pt>
                <c:pt idx="2">
                  <c:v>7.7676875347388305E-2</c:v>
                </c:pt>
                <c:pt idx="3">
                  <c:v>7.7676875347388305E-2</c:v>
                </c:pt>
                <c:pt idx="4">
                  <c:v>7.7676875347388305E-2</c:v>
                </c:pt>
                <c:pt idx="5">
                  <c:v>7.7676875347388305E-2</c:v>
                </c:pt>
                <c:pt idx="6">
                  <c:v>7.7676875347388305E-2</c:v>
                </c:pt>
                <c:pt idx="7">
                  <c:v>7.7676875347388305E-2</c:v>
                </c:pt>
                <c:pt idx="8">
                  <c:v>7.7676875347388305E-2</c:v>
                </c:pt>
                <c:pt idx="9">
                  <c:v>7.7676875347388305E-2</c:v>
                </c:pt>
                <c:pt idx="10">
                  <c:v>7.7676875347388305E-2</c:v>
                </c:pt>
                <c:pt idx="11">
                  <c:v>7.7676875347388305E-2</c:v>
                </c:pt>
                <c:pt idx="12">
                  <c:v>7.7676875347388305E-2</c:v>
                </c:pt>
                <c:pt idx="13">
                  <c:v>7.7676875347388305E-2</c:v>
                </c:pt>
                <c:pt idx="14">
                  <c:v>7.7676875347388305E-2</c:v>
                </c:pt>
                <c:pt idx="15">
                  <c:v>7.7676875347388305E-2</c:v>
                </c:pt>
                <c:pt idx="16">
                  <c:v>7.7676875347388305E-2</c:v>
                </c:pt>
                <c:pt idx="17">
                  <c:v>7.7676875347388305E-2</c:v>
                </c:pt>
                <c:pt idx="18">
                  <c:v>7.7676875347388305E-2</c:v>
                </c:pt>
                <c:pt idx="19">
                  <c:v>7.7676875347388305E-2</c:v>
                </c:pt>
                <c:pt idx="20">
                  <c:v>7.7676875347388305E-2</c:v>
                </c:pt>
                <c:pt idx="21">
                  <c:v>7.7676875347388305E-2</c:v>
                </c:pt>
                <c:pt idx="22">
                  <c:v>7.7676875347388305E-2</c:v>
                </c:pt>
                <c:pt idx="23">
                  <c:v>7.7676875347388305E-2</c:v>
                </c:pt>
                <c:pt idx="24">
                  <c:v>7.7676875347388305E-2</c:v>
                </c:pt>
                <c:pt idx="25">
                  <c:v>7.7676875347388305E-2</c:v>
                </c:pt>
                <c:pt idx="26">
                  <c:v>7.7676875347388305E-2</c:v>
                </c:pt>
                <c:pt idx="27">
                  <c:v>7.7676875347388305E-2</c:v>
                </c:pt>
                <c:pt idx="28">
                  <c:v>7.7676875347388305E-2</c:v>
                </c:pt>
                <c:pt idx="29">
                  <c:v>7.7676875347388305E-2</c:v>
                </c:pt>
                <c:pt idx="30">
                  <c:v>7.7676875347388305E-2</c:v>
                </c:pt>
                <c:pt idx="31">
                  <c:v>7.7676875347388305E-2</c:v>
                </c:pt>
                <c:pt idx="32">
                  <c:v>7.7676875347388305E-2</c:v>
                </c:pt>
                <c:pt idx="33">
                  <c:v>7.7676875347388305E-2</c:v>
                </c:pt>
                <c:pt idx="34">
                  <c:v>7.7676875347388305E-2</c:v>
                </c:pt>
                <c:pt idx="35">
                  <c:v>7.7676875347388305E-2</c:v>
                </c:pt>
                <c:pt idx="36">
                  <c:v>7.7676875347388305E-2</c:v>
                </c:pt>
                <c:pt idx="37">
                  <c:v>7.7676875347388305E-2</c:v>
                </c:pt>
                <c:pt idx="38">
                  <c:v>7.7676875347388305E-2</c:v>
                </c:pt>
                <c:pt idx="39">
                  <c:v>7.7676875347388305E-2</c:v>
                </c:pt>
                <c:pt idx="40">
                  <c:v>7.7676875347388305E-2</c:v>
                </c:pt>
                <c:pt idx="41">
                  <c:v>7.7676875347388305E-2</c:v>
                </c:pt>
                <c:pt idx="42">
                  <c:v>7.7676875347388305E-2</c:v>
                </c:pt>
                <c:pt idx="43">
                  <c:v>7.7676875347388305E-2</c:v>
                </c:pt>
                <c:pt idx="44">
                  <c:v>7.7676875347388305E-2</c:v>
                </c:pt>
                <c:pt idx="45">
                  <c:v>7.7676875347388305E-2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93F5-48A2-A817-EDFBDE240421}"/>
            </c:ext>
          </c:extLst>
        </c:ser>
        <c:ser>
          <c:idx val="4"/>
          <c:order val="4"/>
          <c:tx>
            <c:strRef>
              <c:f>Sheet1!$F$1</c:f>
              <c:strCache>
                <c:ptCount val="1"/>
                <c:pt idx="0">
                  <c:v>BelowAvg</c:v>
                </c:pt>
              </c:strCache>
            </c:strRef>
          </c:tx>
          <c:spPr>
            <a:solidFill>
              <a:schemeClr val="bg1"/>
            </a:solidFill>
            <a:ln>
              <a:noFill/>
            </a:ln>
            <a:effectLst/>
          </c:spPr>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Sheet1!$F$2:$F$47</c:f>
              <c:numCache>
                <c:formatCode>0.00%</c:formatCode>
                <c:ptCount val="46"/>
                <c:pt idx="0">
                  <c:v>3.7676875347388297E-2</c:v>
                </c:pt>
                <c:pt idx="1">
                  <c:v>3.7676875347388297E-2</c:v>
                </c:pt>
                <c:pt idx="2">
                  <c:v>3.7676875347388297E-2</c:v>
                </c:pt>
                <c:pt idx="3">
                  <c:v>3.7676875347388297E-2</c:v>
                </c:pt>
                <c:pt idx="4">
                  <c:v>3.7676875347388297E-2</c:v>
                </c:pt>
                <c:pt idx="5">
                  <c:v>3.7676875347388297E-2</c:v>
                </c:pt>
                <c:pt idx="6">
                  <c:v>3.7676875347388297E-2</c:v>
                </c:pt>
                <c:pt idx="7">
                  <c:v>3.7676875347388297E-2</c:v>
                </c:pt>
                <c:pt idx="8">
                  <c:v>3.7676875347388297E-2</c:v>
                </c:pt>
                <c:pt idx="9">
                  <c:v>3.7676875347388297E-2</c:v>
                </c:pt>
                <c:pt idx="10">
                  <c:v>3.7676875347388297E-2</c:v>
                </c:pt>
                <c:pt idx="11">
                  <c:v>3.7676875347388297E-2</c:v>
                </c:pt>
                <c:pt idx="12">
                  <c:v>3.7676875347388297E-2</c:v>
                </c:pt>
                <c:pt idx="13">
                  <c:v>3.7676875347388297E-2</c:v>
                </c:pt>
                <c:pt idx="14">
                  <c:v>3.7676875347388297E-2</c:v>
                </c:pt>
                <c:pt idx="15">
                  <c:v>3.7676875347388297E-2</c:v>
                </c:pt>
                <c:pt idx="16">
                  <c:v>3.7676875347388297E-2</c:v>
                </c:pt>
                <c:pt idx="17">
                  <c:v>3.7676875347388297E-2</c:v>
                </c:pt>
                <c:pt idx="18">
                  <c:v>3.7676875347388297E-2</c:v>
                </c:pt>
                <c:pt idx="19">
                  <c:v>3.7676875347388297E-2</c:v>
                </c:pt>
                <c:pt idx="20">
                  <c:v>3.7676875347388297E-2</c:v>
                </c:pt>
                <c:pt idx="21">
                  <c:v>3.7676875347388297E-2</c:v>
                </c:pt>
                <c:pt idx="22">
                  <c:v>3.7676875347388297E-2</c:v>
                </c:pt>
                <c:pt idx="23">
                  <c:v>3.7676875347388297E-2</c:v>
                </c:pt>
                <c:pt idx="24">
                  <c:v>3.7676875347388297E-2</c:v>
                </c:pt>
                <c:pt idx="25">
                  <c:v>3.7676875347388297E-2</c:v>
                </c:pt>
                <c:pt idx="26">
                  <c:v>3.7676875347388297E-2</c:v>
                </c:pt>
                <c:pt idx="27">
                  <c:v>3.7676875347388297E-2</c:v>
                </c:pt>
                <c:pt idx="28">
                  <c:v>3.7676875347388297E-2</c:v>
                </c:pt>
                <c:pt idx="29">
                  <c:v>3.7676875347388297E-2</c:v>
                </c:pt>
                <c:pt idx="30">
                  <c:v>3.7676875347388297E-2</c:v>
                </c:pt>
                <c:pt idx="31">
                  <c:v>3.7676875347388297E-2</c:v>
                </c:pt>
                <c:pt idx="32">
                  <c:v>3.7676875347388297E-2</c:v>
                </c:pt>
                <c:pt idx="33">
                  <c:v>3.7676875347388297E-2</c:v>
                </c:pt>
                <c:pt idx="34">
                  <c:v>3.7676875347388297E-2</c:v>
                </c:pt>
                <c:pt idx="35">
                  <c:v>3.7676875347388297E-2</c:v>
                </c:pt>
                <c:pt idx="36">
                  <c:v>3.7676875347388297E-2</c:v>
                </c:pt>
                <c:pt idx="37">
                  <c:v>3.7676875347388297E-2</c:v>
                </c:pt>
                <c:pt idx="38">
                  <c:v>3.7676875347388297E-2</c:v>
                </c:pt>
                <c:pt idx="39">
                  <c:v>3.7676875347388297E-2</c:v>
                </c:pt>
                <c:pt idx="40">
                  <c:v>3.7676875347388297E-2</c:v>
                </c:pt>
                <c:pt idx="41">
                  <c:v>3.7676875347388297E-2</c:v>
                </c:pt>
                <c:pt idx="42">
                  <c:v>3.7676875347388297E-2</c:v>
                </c:pt>
                <c:pt idx="43">
                  <c:v>3.7676875347388297E-2</c:v>
                </c:pt>
                <c:pt idx="44">
                  <c:v>3.7676875347388297E-2</c:v>
                </c:pt>
                <c:pt idx="45">
                  <c:v>3.7676875347388297E-2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3F5-48A2-A817-EDFBDE240421}"/>
            </c:ext>
          </c:extLst>
        </c:ser>
        <c:dLbls>
          <c:showLegendKey val="0"/>
          <c:showVal val="0"/>
          <c:showCatName val="0"/>
          <c:showSerName val="0"/>
          <c:showPercent val="0"/>
          <c:showBubbleSize val="0"/>
        </c:dLbls>
        <c:axId val="191067839"/>
        <c:axId val="191046207"/>
      </c:areaChart>
      <c:barChart>
        <c:barDir val="col"/>
        <c:grouping val="clustered"/>
        <c:varyColors val="0"/>
        <c:ser>
          <c:idx val="0"/>
          <c:order val="0"/>
          <c:tx>
            <c:strRef>
              <c:f>Sheet1!$B$1</c:f>
              <c:strCache>
                <c:ptCount val="1"/>
                <c:pt idx="0">
                  <c:v>AU Price 1yr</c:v>
                </c:pt>
              </c:strCache>
            </c:strRef>
          </c:tx>
          <c:spPr>
            <a:solidFill>
              <a:srgbClr val="109CBF"/>
            </a:solidFill>
            <a:ln>
              <a:noFill/>
            </a:ln>
            <a:effectLst/>
          </c:spPr>
          <c:invertIfNegative val="1"/>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Sheet1!$B$2:$B$47</c:f>
              <c:numCache>
                <c:formatCode>0.00%</c:formatCode>
                <c:ptCount val="46"/>
                <c:pt idx="0">
                  <c:v>0.33482002960782198</c:v>
                </c:pt>
                <c:pt idx="1">
                  <c:v>2.86213923934375E-2</c:v>
                </c:pt>
                <c:pt idx="2">
                  <c:v>-0.30348610492903699</c:v>
                </c:pt>
                <c:pt idx="3">
                  <c:v>-2.17971432328845E-3</c:v>
                </c:pt>
                <c:pt idx="4">
                  <c:v>0.53023626249667299</c:v>
                </c:pt>
                <c:pt idx="5">
                  <c:v>4.0054310509322698E-2</c:v>
                </c:pt>
                <c:pt idx="6">
                  <c:v>0.53396595057764296</c:v>
                </c:pt>
                <c:pt idx="7">
                  <c:v>1.21611231225052E-2</c:v>
                </c:pt>
                <c:pt idx="8">
                  <c:v>0.23009163560408999</c:v>
                </c:pt>
                <c:pt idx="9">
                  <c:v>-0.28095915537101102</c:v>
                </c:pt>
                <c:pt idx="10">
                  <c:v>0.18900610493771</c:v>
                </c:pt>
                <c:pt idx="11">
                  <c:v>0.27703300887298299</c:v>
                </c:pt>
                <c:pt idx="12">
                  <c:v>-4.43944562430287E-2</c:v>
                </c:pt>
                <c:pt idx="13">
                  <c:v>-0.215887696138405</c:v>
                </c:pt>
                <c:pt idx="14">
                  <c:v>0.207612737531474</c:v>
                </c:pt>
                <c:pt idx="15">
                  <c:v>0.217012070673235</c:v>
                </c:pt>
                <c:pt idx="16">
                  <c:v>0.28153962554345702</c:v>
                </c:pt>
                <c:pt idx="17">
                  <c:v>-5.4748174269510202E-2</c:v>
                </c:pt>
                <c:pt idx="18">
                  <c:v>0.20373752416282401</c:v>
                </c:pt>
                <c:pt idx="19">
                  <c:v>-2.6202421803926099E-2</c:v>
                </c:pt>
                <c:pt idx="20">
                  <c:v>0.19051499209532299</c:v>
                </c:pt>
                <c:pt idx="21">
                  <c:v>-0.128498873367943</c:v>
                </c:pt>
                <c:pt idx="22">
                  <c:v>4.8157765784340799E-2</c:v>
                </c:pt>
                <c:pt idx="23">
                  <c:v>9.8284606014830495E-2</c:v>
                </c:pt>
                <c:pt idx="24">
                  <c:v>0.138074687823248</c:v>
                </c:pt>
                <c:pt idx="25">
                  <c:v>0.26292868691593702</c:v>
                </c:pt>
                <c:pt idx="26">
                  <c:v>3.5511973151878301E-3</c:v>
                </c:pt>
                <c:pt idx="27">
                  <c:v>8.1076123591672405E-2</c:v>
                </c:pt>
                <c:pt idx="28">
                  <c:v>-0.120863795487635</c:v>
                </c:pt>
                <c:pt idx="29">
                  <c:v>0.10821686814338</c:v>
                </c:pt>
                <c:pt idx="30">
                  <c:v>-0.29734927579811798</c:v>
                </c:pt>
                <c:pt idx="31">
                  <c:v>-4.4287538255783403E-2</c:v>
                </c:pt>
                <c:pt idx="32">
                  <c:v>0.10901938424828</c:v>
                </c:pt>
                <c:pt idx="33">
                  <c:v>-1.35904923981698E-2</c:v>
                </c:pt>
                <c:pt idx="34">
                  <c:v>7.82619284745424E-2</c:v>
                </c:pt>
                <c:pt idx="35">
                  <c:v>1.0521821556699101E-2</c:v>
                </c:pt>
                <c:pt idx="36">
                  <c:v>-8.1272655305113503E-2</c:v>
                </c:pt>
                <c:pt idx="37">
                  <c:v>2.25487673519074E-2</c:v>
                </c:pt>
                <c:pt idx="38">
                  <c:v>-7.6833342871959198E-2</c:v>
                </c:pt>
                <c:pt idx="39">
                  <c:v>0.31718973970909398</c:v>
                </c:pt>
                <c:pt idx="40">
                  <c:v>-6.0798696624241297E-2</c:v>
                </c:pt>
                <c:pt idx="41">
                  <c:v>-5.0248110463681502E-2</c:v>
                </c:pt>
                <c:pt idx="42">
                  <c:v>-0.163116939541495</c:v>
                </c:pt>
                <c:pt idx="43">
                  <c:v>-0.255657278774234</c:v>
                </c:pt>
                <c:pt idx="44">
                  <c:v>6.6428847088054702E-2</c:v>
                </c:pt>
                <c:pt idx="45">
                  <c:v>0.25284379580076899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B7312C"/>
                  </a:solidFill>
                  <a:ln>
                    <a:noFill/>
                  </a:ln>
                  <a:effectLst/>
                </c14:spPr>
              </c14:invertSolidFillFmt>
            </c:ext>
            <c:ext xmlns:c16="http://schemas.microsoft.com/office/drawing/2014/chart" uri="{C3380CC4-5D6E-409C-BE32-E72D297353CC}">
              <c16:uniqueId val="{00000002-93F5-48A2-A817-EDFBDE240421}"/>
            </c:ext>
          </c:extLst>
        </c:ser>
        <c:ser>
          <c:idx val="1"/>
          <c:order val="1"/>
          <c:tx>
            <c:strRef>
              <c:f>Sheet1!$C$1</c:f>
              <c:strCache>
                <c:ptCount val="1"/>
                <c:pt idx="0">
                  <c:v>Highlight</c:v>
                </c:pt>
              </c:strCache>
            </c:strRef>
          </c:tx>
          <c:spPr>
            <a:solidFill>
              <a:srgbClr val="00384C"/>
            </a:solidFill>
            <a:ln>
              <a:noFill/>
            </a:ln>
            <a:effectLst/>
          </c:spPr>
          <c:invertIfNegative val="0"/>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Sheet1!$C$2:$C$47</c:f>
              <c:numCache>
                <c:formatCode>0.00%</c:formatCode>
                <c:ptCount val="46"/>
                <c:pt idx="0">
                  <c:v>0</c:v>
                </c:pt>
                <c:pt idx="1">
                  <c:v>0</c:v>
                </c:pt>
                <c:pt idx="2">
                  <c:v>0</c:v>
                </c:pt>
                <c:pt idx="3">
                  <c:v>0</c:v>
                </c:pt>
                <c:pt idx="4">
                  <c:v>0</c:v>
                </c:pt>
                <c:pt idx="5">
                  <c:v>4.0054310509322698E-2</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4.8157765784340799E-2</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6.6428847088054702E-2</c:v>
                </c:pt>
                <c:pt idx="45">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3F5-48A2-A817-EDFBDE240421}"/>
            </c:ext>
          </c:extLst>
        </c:ser>
        <c:dLbls>
          <c:showLegendKey val="0"/>
          <c:showVal val="0"/>
          <c:showCatName val="0"/>
          <c:showSerName val="0"/>
          <c:showPercent val="0"/>
          <c:showBubbleSize val="0"/>
        </c:dLbls>
        <c:gapWidth val="24"/>
        <c:overlap val="100"/>
        <c:axId val="191067839"/>
        <c:axId val="191046207"/>
      </c:barChart>
      <c:lineChart>
        <c:grouping val="standard"/>
        <c:varyColors val="0"/>
        <c:ser>
          <c:idx val="2"/>
          <c:order val="2"/>
          <c:tx>
            <c:strRef>
              <c:f>Sheet1!$D$1</c:f>
              <c:strCache>
                <c:ptCount val="1"/>
                <c:pt idx="0">
                  <c:v>Average</c:v>
                </c:pt>
              </c:strCache>
            </c:strRef>
          </c:tx>
          <c:spPr>
            <a:ln w="12700" cap="sq">
              <a:solidFill>
                <a:schemeClr val="tx1"/>
              </a:solidFill>
              <a:prstDash val="dash"/>
              <a:bevel/>
            </a:ln>
            <a:effectLst/>
          </c:spPr>
          <c:marker>
            <c:symbol val="none"/>
          </c:marker>
          <c:dLbls>
            <c:dLbl>
              <c:idx val="45"/>
              <c:tx>
                <c:rich>
                  <a:bodyPr/>
                  <a:lstStyle/>
                  <a:p>
                    <a:pPr>
                      <a:defRPr/>
                    </a:pPr>
                    <a:r>
                      <a:rPr lang="en-US"/>
                      <a:t>5.70%</a:t>
                    </a:r>
                  </a:p>
                </c:rich>
              </c:tx>
              <c:sp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DataLabelsRange val="0"/>
                </c:ext>
                <c:ext xmlns:c16="http://schemas.microsoft.com/office/drawing/2014/chart" uri="{C3380CC4-5D6E-409C-BE32-E72D297353CC}">
                  <c16:uniqueId val="{00000004-93F5-48A2-A817-EDFBDE240421}"/>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numRef>
              <c:f>Sheet1!$A$2:$A$47</c:f>
              <c:numCache>
                <c:formatCode>General</c:formatCode>
                <c:ptCount val="46"/>
                <c:pt idx="0">
                  <c:v>1977</c:v>
                </c:pt>
                <c:pt idx="3">
                  <c:v>1980</c:v>
                </c:pt>
                <c:pt idx="8">
                  <c:v>1985</c:v>
                </c:pt>
                <c:pt idx="13">
                  <c:v>1990</c:v>
                </c:pt>
                <c:pt idx="18">
                  <c:v>1995</c:v>
                </c:pt>
                <c:pt idx="23">
                  <c:v>2000</c:v>
                </c:pt>
                <c:pt idx="28">
                  <c:v>2005</c:v>
                </c:pt>
                <c:pt idx="33">
                  <c:v>2010</c:v>
                </c:pt>
                <c:pt idx="38">
                  <c:v>2015</c:v>
                </c:pt>
                <c:pt idx="43">
                  <c:v>2020</c:v>
                </c:pt>
                <c:pt idx="45">
                  <c:v>2022</c:v>
                </c:pt>
              </c:numCache>
            </c:numRef>
          </c:cat>
          <c:val>
            <c:numRef>
              <c:f>Sheet1!$D$2:$D$47</c:f>
              <c:numCache>
                <c:formatCode>0.00%</c:formatCode>
                <c:ptCount val="46"/>
                <c:pt idx="0">
                  <c:v>5.7676875347388301E-2</c:v>
                </c:pt>
                <c:pt idx="1">
                  <c:v>5.7676875347388301E-2</c:v>
                </c:pt>
                <c:pt idx="2">
                  <c:v>5.7676875347388301E-2</c:v>
                </c:pt>
                <c:pt idx="3">
                  <c:v>5.7676875347388301E-2</c:v>
                </c:pt>
                <c:pt idx="4">
                  <c:v>5.7676875347388301E-2</c:v>
                </c:pt>
                <c:pt idx="5">
                  <c:v>5.7676875347388301E-2</c:v>
                </c:pt>
                <c:pt idx="6">
                  <c:v>5.7676875347388301E-2</c:v>
                </c:pt>
                <c:pt idx="7">
                  <c:v>5.7676875347388301E-2</c:v>
                </c:pt>
                <c:pt idx="8">
                  <c:v>5.7676875347388301E-2</c:v>
                </c:pt>
                <c:pt idx="9">
                  <c:v>5.7676875347388301E-2</c:v>
                </c:pt>
                <c:pt idx="10">
                  <c:v>5.7676875347388301E-2</c:v>
                </c:pt>
                <c:pt idx="11">
                  <c:v>5.7676875347388301E-2</c:v>
                </c:pt>
                <c:pt idx="12">
                  <c:v>5.7676875347388301E-2</c:v>
                </c:pt>
                <c:pt idx="13">
                  <c:v>5.7676875347388301E-2</c:v>
                </c:pt>
                <c:pt idx="14">
                  <c:v>5.7676875347388301E-2</c:v>
                </c:pt>
                <c:pt idx="15">
                  <c:v>5.7676875347388301E-2</c:v>
                </c:pt>
                <c:pt idx="16">
                  <c:v>5.7676875347388301E-2</c:v>
                </c:pt>
                <c:pt idx="17">
                  <c:v>5.7676875347388301E-2</c:v>
                </c:pt>
                <c:pt idx="18">
                  <c:v>5.7676875347388301E-2</c:v>
                </c:pt>
                <c:pt idx="19">
                  <c:v>5.7676875347388301E-2</c:v>
                </c:pt>
                <c:pt idx="20">
                  <c:v>5.7676875347388301E-2</c:v>
                </c:pt>
                <c:pt idx="21">
                  <c:v>5.7676875347388301E-2</c:v>
                </c:pt>
                <c:pt idx="22">
                  <c:v>5.7676875347388301E-2</c:v>
                </c:pt>
                <c:pt idx="23">
                  <c:v>5.7676875347388301E-2</c:v>
                </c:pt>
                <c:pt idx="24">
                  <c:v>5.7676875347388301E-2</c:v>
                </c:pt>
                <c:pt idx="25">
                  <c:v>5.7676875347388301E-2</c:v>
                </c:pt>
                <c:pt idx="26">
                  <c:v>5.7676875347388301E-2</c:v>
                </c:pt>
                <c:pt idx="27">
                  <c:v>5.7676875347388301E-2</c:v>
                </c:pt>
                <c:pt idx="28">
                  <c:v>5.7676875347388301E-2</c:v>
                </c:pt>
                <c:pt idx="29">
                  <c:v>5.7676875347388301E-2</c:v>
                </c:pt>
                <c:pt idx="30">
                  <c:v>5.7676875347388301E-2</c:v>
                </c:pt>
                <c:pt idx="31">
                  <c:v>5.7676875347388301E-2</c:v>
                </c:pt>
                <c:pt idx="32">
                  <c:v>5.7676875347388301E-2</c:v>
                </c:pt>
                <c:pt idx="33">
                  <c:v>5.7676875347388301E-2</c:v>
                </c:pt>
                <c:pt idx="34">
                  <c:v>5.7676875347388301E-2</c:v>
                </c:pt>
                <c:pt idx="35">
                  <c:v>5.7676875347388301E-2</c:v>
                </c:pt>
                <c:pt idx="36">
                  <c:v>5.7676875347388301E-2</c:v>
                </c:pt>
                <c:pt idx="37">
                  <c:v>5.7676875347388301E-2</c:v>
                </c:pt>
                <c:pt idx="38">
                  <c:v>5.7676875347388301E-2</c:v>
                </c:pt>
                <c:pt idx="39">
                  <c:v>5.7676875347388301E-2</c:v>
                </c:pt>
                <c:pt idx="40">
                  <c:v>5.7676875347388301E-2</c:v>
                </c:pt>
                <c:pt idx="41">
                  <c:v>5.7676875347388301E-2</c:v>
                </c:pt>
                <c:pt idx="42">
                  <c:v>5.7676875347388301E-2</c:v>
                </c:pt>
                <c:pt idx="43">
                  <c:v>5.7676875347388301E-2</c:v>
                </c:pt>
                <c:pt idx="44">
                  <c:v>5.7676875347388301E-2</c:v>
                </c:pt>
                <c:pt idx="45">
                  <c:v>5.7676875347388301E-2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3F5-48A2-A817-EDFBDE240421}"/>
            </c:ext>
          </c:extLst>
        </c:ser>
        <c:dLbls>
          <c:showLegendKey val="0"/>
          <c:showVal val="0"/>
          <c:showCatName val="0"/>
          <c:showSerName val="0"/>
          <c:showPercent val="0"/>
          <c:showBubbleSize val="0"/>
        </c:dLbls>
        <c:marker val="1"/>
        <c:smooth val="0"/>
        <c:axId val="191067839"/>
        <c:axId val="191046207"/>
      </c:lineChart>
      <c:catAx>
        <c:axId val="191067839"/>
        <c:scaling>
          <c:orientation val="minMax"/>
        </c:scaling>
        <c:delete val="0"/>
        <c:axPos val="b"/>
        <c:numFmt formatCode="General" sourceLinked="1"/>
        <c:majorTickMark val="none"/>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91046207"/>
        <c:crosses val="autoZero"/>
        <c:auto val="0"/>
        <c:lblAlgn val="ctr"/>
        <c:lblOffset val="100"/>
        <c:noMultiLvlLbl val="0"/>
      </c:catAx>
      <c:valAx>
        <c:axId val="191046207"/>
        <c:scaling>
          <c:orientation val="minMax"/>
          <c:max val="0.60000000000000009"/>
          <c:min val="-0.60000000000000009"/>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itchFamily="34" charset="0"/>
                    <a:ea typeface="+mn-ea"/>
                    <a:cs typeface="Arial" pitchFamily="34" charset="0"/>
                  </a:defRPr>
                </a:pPr>
                <a:r>
                  <a:rPr lang="en-US"/>
                  <a:t>Premiums</a:t>
                </a:r>
              </a:p>
            </c:rich>
          </c:tx>
          <c:overlay val="0"/>
          <c:spPr>
            <a:noFill/>
            <a:ln>
              <a:noFill/>
            </a:ln>
            <a:effectLst/>
          </c:spPr>
        </c:title>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91067839"/>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900" b="0">
                <a:solidFill>
                  <a:schemeClr val="tx1"/>
                </a:solidFill>
              </a:defRPr>
            </a:pPr>
            <a:r>
              <a:rPr lang="en-US" sz="800" b="0">
                <a:solidFill>
                  <a:schemeClr val="tx1"/>
                </a:solidFill>
              </a:rPr>
              <a:t>1975–2022</a:t>
            </a:r>
          </a:p>
        </c:rich>
      </c:tx>
      <c:layout>
        <c:manualLayout>
          <c:xMode val="edge"/>
          <c:yMode val="edge"/>
          <c:x val="0.39238479733467102"/>
          <c:y val="1.135264802724123E-2"/>
        </c:manualLayout>
      </c:layout>
      <c:overlay val="1"/>
    </c:title>
    <c:autoTitleDeleted val="0"/>
    <c:plotArea>
      <c:layout>
        <c:manualLayout>
          <c:layoutTarget val="inner"/>
          <c:xMode val="edge"/>
          <c:yMode val="edge"/>
          <c:x val="3.7063226103782654E-2"/>
          <c:y val="0.25787267088890076"/>
          <c:w val="0.9383736252784729"/>
          <c:h val="0.43282949924468994"/>
        </c:manualLayout>
      </c:layout>
      <c:barChart>
        <c:barDir val="col"/>
        <c:grouping val="clustered"/>
        <c:varyColors val="0"/>
        <c:ser>
          <c:idx val="1"/>
          <c:order val="1"/>
          <c:tx>
            <c:strRef>
              <c:f>Sheet1!$C$1</c:f>
              <c:strCache>
                <c:ptCount val="1"/>
                <c:pt idx="0">
                  <c:v>Gray</c:v>
                </c:pt>
              </c:strCache>
            </c:strRef>
          </c:tx>
          <c:spPr>
            <a:solidFill>
              <a:schemeClr val="bg2">
                <a:lumMod val="90000"/>
              </a:schemeClr>
            </a:solidFill>
          </c:spPr>
          <c:invertIfNegative val="0"/>
          <c:dLbls>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1">
                  <c:v>Value</c:v>
                </c:pt>
                <c:pt idx="2">
                  <c:v>Growth</c:v>
                </c:pt>
              </c:strCache>
            </c:strRef>
          </c:cat>
          <c:val>
            <c:numRef>
              <c:f>Sheet1!$C$2:$C$4</c:f>
              <c:numCache>
                <c:formatCode>0.00</c:formatCode>
                <c:ptCount val="3"/>
                <c:pt idx="1">
                  <c:v>15.023221638358001</c:v>
                </c:pt>
                <c:pt idx="2">
                  <c:v>9.7292192381245997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792E-48C2-85CD-736DFCA5C34E}"/>
            </c:ext>
          </c:extLst>
        </c:ser>
        <c:dLbls>
          <c:showLegendKey val="0"/>
          <c:showVal val="0"/>
          <c:showCatName val="0"/>
          <c:showSerName val="0"/>
          <c:showPercent val="0"/>
          <c:showBubbleSize val="0"/>
        </c:dLbls>
        <c:gapWidth val="60"/>
        <c:overlap val="100"/>
        <c:axId val="206308864"/>
        <c:axId val="206310400"/>
      </c:barChart>
      <c:barChart>
        <c:barDir val="col"/>
        <c:grouping val="clustered"/>
        <c:varyColors val="0"/>
        <c:ser>
          <c:idx val="0"/>
          <c:order val="0"/>
          <c:tx>
            <c:strRef>
              <c:f>Sheet1!$B$1</c:f>
              <c:strCache>
                <c:ptCount val="1"/>
                <c:pt idx="0">
                  <c:v>Blue</c:v>
                </c:pt>
              </c:strCache>
            </c:strRef>
          </c:tx>
          <c:spPr>
            <a:solidFill>
              <a:srgbClr val="109CBF"/>
            </a:solidFill>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92E-48C2-85CD-736DFCA5C34E}"/>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792E-48C2-85CD-736DFCA5C34E}"/>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92E-48C2-85CD-736DFCA5C34E}"/>
              </c:ext>
            </c:extLst>
          </c:dPt>
          <c:dLbls>
            <c:dLbl>
              <c:idx val="0"/>
              <c:layout>
                <c:manualLayout>
                  <c:x val="-1.4401049028425701E-17"/>
                  <c:y val="-1.1352350935339928E-2"/>
                </c:manualLayout>
              </c:layout>
              <c:spPr/>
              <c:txPr>
                <a:bodyPr/>
                <a:lstStyle/>
                <a:p>
                  <a:pPr>
                    <a:defRPr sz="1200" smtId="4294967295">
                      <a:solidFill>
                        <a:schemeClr val="accent1"/>
                      </a:solidFill>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792E-48C2-85CD-736DFCA5C34E}"/>
                </c:ext>
              </c:extLst>
            </c:dLbl>
            <c:dLbl>
              <c:idx val="1"/>
              <c:spPr/>
              <c:txPr>
                <a:bodyPr/>
                <a:lstStyle/>
                <a:p>
                  <a:pPr>
                    <a:defRPr sz="1200" smtId="4294967295">
                      <a:solidFill>
                        <a:schemeClr val="accent1"/>
                      </a:solidFill>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792E-48C2-85CD-736DFCA5C34E}"/>
                </c:ext>
              </c:extLst>
            </c:dLbl>
            <c:dLbl>
              <c:idx val="2"/>
              <c:spPr/>
              <c:txPr>
                <a:bodyPr/>
                <a:lstStyle/>
                <a:p>
                  <a:pPr>
                    <a:defRPr sz="1200" smtId="4294967295">
                      <a:solidFill>
                        <a:schemeClr val="accent1"/>
                      </a:solidFill>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92E-48C2-85CD-736DFCA5C34E}"/>
                </c:ext>
              </c:extLst>
            </c:dLbl>
            <c:spPr>
              <a:noFill/>
              <a:ln>
                <a:noFill/>
              </a:ln>
              <a:effectLst/>
            </c:spPr>
            <c:txPr>
              <a:bodyPr/>
              <a:lstStyle/>
              <a:p>
                <a:pPr>
                  <a:defRPr sz="1200" smtId="4294967295">
                    <a:solidFill>
                      <a:schemeClr val="accent1"/>
                    </a:solidFill>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1">
                  <c:v>Value</c:v>
                </c:pt>
                <c:pt idx="2">
                  <c:v>Growth</c:v>
                </c:pt>
              </c:strCache>
            </c:strRef>
          </c:cat>
          <c:val>
            <c:numRef>
              <c:f>Sheet1!$B$2:$B$4</c:f>
              <c:numCache>
                <c:formatCode>General</c:formatCode>
                <c:ptCount val="3"/>
                <c:pt idx="0" formatCode="0.00">
                  <c:v>5.2940024002334001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792E-48C2-85CD-736DFCA5C34E}"/>
            </c:ext>
          </c:extLst>
        </c:ser>
        <c:dLbls>
          <c:showLegendKey val="0"/>
          <c:showVal val="0"/>
          <c:showCatName val="0"/>
          <c:showSerName val="0"/>
          <c:showPercent val="0"/>
          <c:showBubbleSize val="0"/>
        </c:dLbls>
        <c:gapWidth val="60"/>
        <c:overlap val="100"/>
        <c:axId val="206330112"/>
        <c:axId val="206328576"/>
      </c:barChart>
      <c:catAx>
        <c:axId val="206308864"/>
        <c:scaling>
          <c:orientation val="minMax"/>
        </c:scaling>
        <c:delete val="0"/>
        <c:axPos val="b"/>
        <c:numFmt formatCode="General" sourceLinked="0"/>
        <c:majorTickMark val="none"/>
        <c:minorTickMark val="none"/>
        <c:tickLblPos val="nextTo"/>
        <c:spPr>
          <a:ln w="9525">
            <a:solidFill>
              <a:schemeClr val="bg1">
                <a:lumMod val="50000"/>
              </a:schemeClr>
            </a:solidFill>
          </a:ln>
        </c:spPr>
        <c:crossAx val="206310400"/>
        <c:crosses val="autoZero"/>
        <c:auto val="0"/>
        <c:lblAlgn val="ctr"/>
        <c:lblOffset val="100"/>
        <c:noMultiLvlLbl val="0"/>
      </c:catAx>
      <c:valAx>
        <c:axId val="206310400"/>
        <c:scaling>
          <c:orientation val="minMax"/>
          <c:max val="18"/>
          <c:min val="0"/>
        </c:scaling>
        <c:delete val="0"/>
        <c:axPos val="l"/>
        <c:numFmt formatCode="#,##0" sourceLinked="0"/>
        <c:majorTickMark val="none"/>
        <c:minorTickMark val="none"/>
        <c:tickLblPos val="none"/>
        <c:spPr>
          <a:ln>
            <a:noFill/>
          </a:ln>
        </c:spPr>
        <c:crossAx val="206308864"/>
        <c:crosses val="autoZero"/>
        <c:crossBetween val="between"/>
      </c:valAx>
      <c:valAx>
        <c:axId val="206328576"/>
        <c:scaling>
          <c:orientation val="minMax"/>
          <c:max val="10"/>
          <c:min val="0"/>
        </c:scaling>
        <c:delete val="1"/>
        <c:axPos val="l"/>
        <c:numFmt formatCode="0.00" sourceLinked="1"/>
        <c:majorTickMark val="out"/>
        <c:minorTickMark val="none"/>
        <c:tickLblPos val="none"/>
        <c:crossAx val="206330112"/>
        <c:crosses val="autoZero"/>
        <c:crossBetween val="between"/>
      </c:valAx>
      <c:catAx>
        <c:axId val="206330112"/>
        <c:scaling>
          <c:orientation val="minMax"/>
        </c:scaling>
        <c:delete val="1"/>
        <c:axPos val="b"/>
        <c:numFmt formatCode="General" sourceLinked="1"/>
        <c:majorTickMark val="out"/>
        <c:minorTickMark val="none"/>
        <c:tickLblPos val="nextTo"/>
        <c:crossAx val="206328576"/>
        <c:crosses val="autoZero"/>
        <c:auto val="0"/>
        <c:lblAlgn val="ctr"/>
        <c:lblOffset val="100"/>
        <c:noMultiLvlLbl val="0"/>
      </c:catAx>
    </c:plotArea>
    <c:plotVisOnly val="1"/>
    <c:dispBlanksAs val="gap"/>
    <c:showDLblsOverMax val="0"/>
  </c:chart>
  <c:txPr>
    <a:bodyPr/>
    <a:lstStyle/>
    <a:p>
      <a:pPr>
        <a:defRPr sz="800" b="1" smtId="4294967295">
          <a:solidFill>
            <a:schemeClr val="bg1">
              <a:lumMod val="50000"/>
            </a:schemeClr>
          </a:solidFill>
          <a:latin typeface="Arial" pitchFamily="34" charset="0"/>
          <a:cs typeface="Arial" pitchFamily="34" charset="0"/>
        </a:defRPr>
      </a:pPr>
      <a:endParaRPr lang="en-US"/>
    </a:p>
  </c:txPr>
  <c:externalData r:id="rId1">
    <c:autoUpdate val="0"/>
  </c:externalData>
  <c:userShapes r:id="rId2"/>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467010140419006E-2"/>
          <c:y val="1.612367294728756E-2"/>
          <c:w val="0.87174141407012939"/>
          <c:h val="0.91655850410461426"/>
        </c:manualLayout>
      </c:layout>
      <c:areaChart>
        <c:grouping val="standard"/>
        <c:varyColors val="0"/>
        <c:ser>
          <c:idx val="3"/>
          <c:order val="3"/>
          <c:tx>
            <c:strRef>
              <c:f>Sheet1!$E$1</c:f>
              <c:strCache>
                <c:ptCount val="1"/>
                <c:pt idx="0">
                  <c:v>AboveAvg</c:v>
                </c:pt>
              </c:strCache>
            </c:strRef>
          </c:tx>
          <c:spPr>
            <a:solidFill>
              <a:srgbClr val="E4E4E4"/>
            </a:solidFill>
            <a:ln>
              <a:noFill/>
            </a:ln>
            <a:effectLst/>
          </c:spPr>
          <c:cat>
            <c:numRef>
              <c:f>Sheet1!$A$2:$A$41</c:f>
              <c:numCache>
                <c:formatCode>General</c:formatCode>
                <c:ptCount val="40"/>
                <c:pt idx="0">
                  <c:v>1983</c:v>
                </c:pt>
                <c:pt idx="2">
                  <c:v>1985</c:v>
                </c:pt>
                <c:pt idx="7">
                  <c:v>1990</c:v>
                </c:pt>
                <c:pt idx="12">
                  <c:v>1995</c:v>
                </c:pt>
                <c:pt idx="17">
                  <c:v>2000</c:v>
                </c:pt>
                <c:pt idx="22">
                  <c:v>2005</c:v>
                </c:pt>
                <c:pt idx="27">
                  <c:v>2010</c:v>
                </c:pt>
                <c:pt idx="32">
                  <c:v>2015</c:v>
                </c:pt>
                <c:pt idx="37">
                  <c:v>2020</c:v>
                </c:pt>
                <c:pt idx="39">
                  <c:v>2022</c:v>
                </c:pt>
              </c:numCache>
            </c:numRef>
          </c:cat>
          <c:val>
            <c:numRef>
              <c:f>Sheet1!$E$2:$E$41</c:f>
              <c:numCache>
                <c:formatCode>0.00%</c:formatCode>
                <c:ptCount val="40"/>
                <c:pt idx="0">
                  <c:v>5.64439056906808E-2</c:v>
                </c:pt>
                <c:pt idx="1">
                  <c:v>5.64439056906808E-2</c:v>
                </c:pt>
                <c:pt idx="2">
                  <c:v>5.64439056906808E-2</c:v>
                </c:pt>
                <c:pt idx="3">
                  <c:v>5.64439056906808E-2</c:v>
                </c:pt>
                <c:pt idx="4">
                  <c:v>5.64439056906808E-2</c:v>
                </c:pt>
                <c:pt idx="5">
                  <c:v>5.64439056906808E-2</c:v>
                </c:pt>
                <c:pt idx="6">
                  <c:v>5.64439056906808E-2</c:v>
                </c:pt>
                <c:pt idx="7">
                  <c:v>5.64439056906808E-2</c:v>
                </c:pt>
                <c:pt idx="8">
                  <c:v>5.64439056906808E-2</c:v>
                </c:pt>
                <c:pt idx="9">
                  <c:v>5.64439056906808E-2</c:v>
                </c:pt>
                <c:pt idx="10">
                  <c:v>5.64439056906808E-2</c:v>
                </c:pt>
                <c:pt idx="11">
                  <c:v>5.64439056906808E-2</c:v>
                </c:pt>
                <c:pt idx="12">
                  <c:v>5.64439056906808E-2</c:v>
                </c:pt>
                <c:pt idx="13">
                  <c:v>5.64439056906808E-2</c:v>
                </c:pt>
                <c:pt idx="14">
                  <c:v>5.64439056906808E-2</c:v>
                </c:pt>
                <c:pt idx="15">
                  <c:v>5.64439056906808E-2</c:v>
                </c:pt>
                <c:pt idx="16">
                  <c:v>5.64439056906808E-2</c:v>
                </c:pt>
                <c:pt idx="17">
                  <c:v>5.64439056906808E-2</c:v>
                </c:pt>
                <c:pt idx="18">
                  <c:v>5.64439056906808E-2</c:v>
                </c:pt>
                <c:pt idx="19">
                  <c:v>5.64439056906808E-2</c:v>
                </c:pt>
                <c:pt idx="20">
                  <c:v>5.64439056906808E-2</c:v>
                </c:pt>
                <c:pt idx="21">
                  <c:v>5.64439056906808E-2</c:v>
                </c:pt>
                <c:pt idx="22">
                  <c:v>5.64439056906808E-2</c:v>
                </c:pt>
                <c:pt idx="23">
                  <c:v>5.64439056906808E-2</c:v>
                </c:pt>
                <c:pt idx="24">
                  <c:v>5.64439056906808E-2</c:v>
                </c:pt>
                <c:pt idx="25">
                  <c:v>5.64439056906808E-2</c:v>
                </c:pt>
                <c:pt idx="26">
                  <c:v>5.64439056906808E-2</c:v>
                </c:pt>
                <c:pt idx="27">
                  <c:v>5.64439056906808E-2</c:v>
                </c:pt>
                <c:pt idx="28">
                  <c:v>5.64439056906808E-2</c:v>
                </c:pt>
                <c:pt idx="29">
                  <c:v>5.64439056906808E-2</c:v>
                </c:pt>
                <c:pt idx="30">
                  <c:v>5.64439056906808E-2</c:v>
                </c:pt>
                <c:pt idx="31">
                  <c:v>5.64439056906808E-2</c:v>
                </c:pt>
                <c:pt idx="32">
                  <c:v>5.64439056906808E-2</c:v>
                </c:pt>
                <c:pt idx="33">
                  <c:v>5.64439056906808E-2</c:v>
                </c:pt>
                <c:pt idx="34">
                  <c:v>5.64439056906808E-2</c:v>
                </c:pt>
                <c:pt idx="35">
                  <c:v>5.64439056906808E-2</c:v>
                </c:pt>
                <c:pt idx="36">
                  <c:v>5.64439056906808E-2</c:v>
                </c:pt>
                <c:pt idx="37">
                  <c:v>5.64439056906808E-2</c:v>
                </c:pt>
                <c:pt idx="38">
                  <c:v>5.64439056906808E-2</c:v>
                </c:pt>
                <c:pt idx="39">
                  <c:v>5.64439056906808E-2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3F7E-4B08-BA5D-6C4309FF71E5}"/>
            </c:ext>
          </c:extLst>
        </c:ser>
        <c:ser>
          <c:idx val="4"/>
          <c:order val="4"/>
          <c:tx>
            <c:strRef>
              <c:f>Sheet1!$F$1</c:f>
              <c:strCache>
                <c:ptCount val="1"/>
                <c:pt idx="0">
                  <c:v>BelowAvg</c:v>
                </c:pt>
              </c:strCache>
            </c:strRef>
          </c:tx>
          <c:spPr>
            <a:solidFill>
              <a:schemeClr val="bg1"/>
            </a:solidFill>
            <a:ln>
              <a:noFill/>
            </a:ln>
            <a:effectLst/>
          </c:spPr>
          <c:cat>
            <c:numRef>
              <c:f>Sheet1!$A$2:$A$41</c:f>
              <c:numCache>
                <c:formatCode>General</c:formatCode>
                <c:ptCount val="40"/>
                <c:pt idx="0">
                  <c:v>1983</c:v>
                </c:pt>
                <c:pt idx="2">
                  <c:v>1985</c:v>
                </c:pt>
                <c:pt idx="7">
                  <c:v>1990</c:v>
                </c:pt>
                <c:pt idx="12">
                  <c:v>1995</c:v>
                </c:pt>
                <c:pt idx="17">
                  <c:v>2000</c:v>
                </c:pt>
                <c:pt idx="22">
                  <c:v>2005</c:v>
                </c:pt>
                <c:pt idx="27">
                  <c:v>2010</c:v>
                </c:pt>
                <c:pt idx="32">
                  <c:v>2015</c:v>
                </c:pt>
                <c:pt idx="37">
                  <c:v>2020</c:v>
                </c:pt>
                <c:pt idx="39">
                  <c:v>2022</c:v>
                </c:pt>
              </c:numCache>
            </c:numRef>
          </c:cat>
          <c:val>
            <c:numRef>
              <c:f>Sheet1!$F$2:$F$41</c:f>
              <c:numCache>
                <c:formatCode>0.00%</c:formatCode>
                <c:ptCount val="40"/>
                <c:pt idx="0">
                  <c:v>1.6443905690680799E-2</c:v>
                </c:pt>
                <c:pt idx="1">
                  <c:v>1.6443905690680799E-2</c:v>
                </c:pt>
                <c:pt idx="2">
                  <c:v>1.6443905690680799E-2</c:v>
                </c:pt>
                <c:pt idx="3">
                  <c:v>1.6443905690680799E-2</c:v>
                </c:pt>
                <c:pt idx="4">
                  <c:v>1.6443905690680799E-2</c:v>
                </c:pt>
                <c:pt idx="5">
                  <c:v>1.6443905690680799E-2</c:v>
                </c:pt>
                <c:pt idx="6">
                  <c:v>1.6443905690680799E-2</c:v>
                </c:pt>
                <c:pt idx="7">
                  <c:v>1.6443905690680799E-2</c:v>
                </c:pt>
                <c:pt idx="8">
                  <c:v>1.6443905690680799E-2</c:v>
                </c:pt>
                <c:pt idx="9">
                  <c:v>1.6443905690680799E-2</c:v>
                </c:pt>
                <c:pt idx="10">
                  <c:v>1.6443905690680799E-2</c:v>
                </c:pt>
                <c:pt idx="11">
                  <c:v>1.6443905690680799E-2</c:v>
                </c:pt>
                <c:pt idx="12">
                  <c:v>1.6443905690680799E-2</c:v>
                </c:pt>
                <c:pt idx="13">
                  <c:v>1.6443905690680799E-2</c:v>
                </c:pt>
                <c:pt idx="14">
                  <c:v>1.6443905690680799E-2</c:v>
                </c:pt>
                <c:pt idx="15">
                  <c:v>1.6443905690680799E-2</c:v>
                </c:pt>
                <c:pt idx="16">
                  <c:v>1.6443905690680799E-2</c:v>
                </c:pt>
                <c:pt idx="17">
                  <c:v>1.6443905690680799E-2</c:v>
                </c:pt>
                <c:pt idx="18">
                  <c:v>1.6443905690680799E-2</c:v>
                </c:pt>
                <c:pt idx="19">
                  <c:v>1.6443905690680799E-2</c:v>
                </c:pt>
                <c:pt idx="20">
                  <c:v>1.6443905690680799E-2</c:v>
                </c:pt>
                <c:pt idx="21">
                  <c:v>1.6443905690680799E-2</c:v>
                </c:pt>
                <c:pt idx="22">
                  <c:v>1.6443905690680799E-2</c:v>
                </c:pt>
                <c:pt idx="23">
                  <c:v>1.6443905690680799E-2</c:v>
                </c:pt>
                <c:pt idx="24">
                  <c:v>1.6443905690680799E-2</c:v>
                </c:pt>
                <c:pt idx="25">
                  <c:v>1.6443905690680799E-2</c:v>
                </c:pt>
                <c:pt idx="26">
                  <c:v>1.6443905690680799E-2</c:v>
                </c:pt>
                <c:pt idx="27">
                  <c:v>1.6443905690680799E-2</c:v>
                </c:pt>
                <c:pt idx="28">
                  <c:v>1.6443905690680799E-2</c:v>
                </c:pt>
                <c:pt idx="29">
                  <c:v>1.6443905690680799E-2</c:v>
                </c:pt>
                <c:pt idx="30">
                  <c:v>1.6443905690680799E-2</c:v>
                </c:pt>
                <c:pt idx="31">
                  <c:v>1.6443905690680799E-2</c:v>
                </c:pt>
                <c:pt idx="32">
                  <c:v>1.6443905690680799E-2</c:v>
                </c:pt>
                <c:pt idx="33">
                  <c:v>1.6443905690680799E-2</c:v>
                </c:pt>
                <c:pt idx="34">
                  <c:v>1.6443905690680799E-2</c:v>
                </c:pt>
                <c:pt idx="35">
                  <c:v>1.6443905690680799E-2</c:v>
                </c:pt>
                <c:pt idx="36">
                  <c:v>1.6443905690680799E-2</c:v>
                </c:pt>
                <c:pt idx="37">
                  <c:v>1.6443905690680799E-2</c:v>
                </c:pt>
                <c:pt idx="38">
                  <c:v>1.6443905690680799E-2</c:v>
                </c:pt>
                <c:pt idx="39">
                  <c:v>1.6443905690680799E-2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F7E-4B08-BA5D-6C4309FF71E5}"/>
            </c:ext>
          </c:extLst>
        </c:ser>
        <c:dLbls>
          <c:showLegendKey val="0"/>
          <c:showVal val="0"/>
          <c:showCatName val="0"/>
          <c:showSerName val="0"/>
          <c:showPercent val="0"/>
          <c:showBubbleSize val="0"/>
        </c:dLbls>
        <c:axId val="191067839"/>
        <c:axId val="191046207"/>
      </c:areaChart>
      <c:barChart>
        <c:barDir val="col"/>
        <c:grouping val="clustered"/>
        <c:varyColors val="0"/>
        <c:ser>
          <c:idx val="0"/>
          <c:order val="0"/>
          <c:tx>
            <c:strRef>
              <c:f>Sheet1!$B$1</c:f>
              <c:strCache>
                <c:ptCount val="1"/>
                <c:pt idx="0">
                  <c:v>AU Prof 1yr</c:v>
                </c:pt>
              </c:strCache>
            </c:strRef>
          </c:tx>
          <c:spPr>
            <a:solidFill>
              <a:srgbClr val="109CBF"/>
            </a:solidFill>
            <a:ln>
              <a:noFill/>
            </a:ln>
            <a:effectLst/>
          </c:spPr>
          <c:invertIfNegative val="1"/>
          <c:cat>
            <c:numRef>
              <c:f>Sheet1!$A$2:$A$41</c:f>
              <c:numCache>
                <c:formatCode>General</c:formatCode>
                <c:ptCount val="40"/>
                <c:pt idx="0">
                  <c:v>1983</c:v>
                </c:pt>
                <c:pt idx="2">
                  <c:v>1985</c:v>
                </c:pt>
                <c:pt idx="7">
                  <c:v>1990</c:v>
                </c:pt>
                <c:pt idx="12">
                  <c:v>1995</c:v>
                </c:pt>
                <c:pt idx="17">
                  <c:v>2000</c:v>
                </c:pt>
                <c:pt idx="22">
                  <c:v>2005</c:v>
                </c:pt>
                <c:pt idx="27">
                  <c:v>2010</c:v>
                </c:pt>
                <c:pt idx="32">
                  <c:v>2015</c:v>
                </c:pt>
                <c:pt idx="37">
                  <c:v>2020</c:v>
                </c:pt>
                <c:pt idx="39">
                  <c:v>2022</c:v>
                </c:pt>
              </c:numCache>
            </c:numRef>
          </c:cat>
          <c:val>
            <c:numRef>
              <c:f>Sheet1!$B$2:$B$41</c:f>
              <c:numCache>
                <c:formatCode>0.00%</c:formatCode>
                <c:ptCount val="40"/>
                <c:pt idx="0">
                  <c:v>8.0101013157449594E-2</c:v>
                </c:pt>
                <c:pt idx="1">
                  <c:v>0.16935322840446801</c:v>
                </c:pt>
                <c:pt idx="2">
                  <c:v>8.09227889028519E-2</c:v>
                </c:pt>
                <c:pt idx="3">
                  <c:v>-0.120416511108574</c:v>
                </c:pt>
                <c:pt idx="4">
                  <c:v>0.14578652668154399</c:v>
                </c:pt>
                <c:pt idx="5">
                  <c:v>0.37117506020486202</c:v>
                </c:pt>
                <c:pt idx="6">
                  <c:v>0.19920080895308701</c:v>
                </c:pt>
                <c:pt idx="7">
                  <c:v>0.17353548945413499</c:v>
                </c:pt>
                <c:pt idx="8">
                  <c:v>-0.165184055663012</c:v>
                </c:pt>
                <c:pt idx="9">
                  <c:v>-6.5291878594520306E-2</c:v>
                </c:pt>
                <c:pt idx="10">
                  <c:v>-2.7943246294996001E-2</c:v>
                </c:pt>
                <c:pt idx="11">
                  <c:v>0.10342431759813001</c:v>
                </c:pt>
                <c:pt idx="12">
                  <c:v>-7.2039141509241206E-2</c:v>
                </c:pt>
                <c:pt idx="13">
                  <c:v>1.4478225779977399E-2</c:v>
                </c:pt>
                <c:pt idx="14">
                  <c:v>0.16045704977407799</c:v>
                </c:pt>
                <c:pt idx="15">
                  <c:v>2.47242165517629E-2</c:v>
                </c:pt>
                <c:pt idx="16">
                  <c:v>-8.2603396934151793E-2</c:v>
                </c:pt>
                <c:pt idx="17">
                  <c:v>0.15689450874128399</c:v>
                </c:pt>
                <c:pt idx="18">
                  <c:v>0.12200362390712299</c:v>
                </c:pt>
                <c:pt idx="19">
                  <c:v>6.23513496917028E-2</c:v>
                </c:pt>
                <c:pt idx="20">
                  <c:v>-2.9724988843404101E-2</c:v>
                </c:pt>
                <c:pt idx="21">
                  <c:v>5.29558338435192E-2</c:v>
                </c:pt>
                <c:pt idx="22">
                  <c:v>9.9659200938411005E-2</c:v>
                </c:pt>
                <c:pt idx="23">
                  <c:v>-0.114477123689534</c:v>
                </c:pt>
                <c:pt idx="24">
                  <c:v>0.10806970026424199</c:v>
                </c:pt>
                <c:pt idx="25">
                  <c:v>0.163811586203434</c:v>
                </c:pt>
                <c:pt idx="26">
                  <c:v>-0.26152653100442402</c:v>
                </c:pt>
                <c:pt idx="27">
                  <c:v>-0.140521721658353</c:v>
                </c:pt>
                <c:pt idx="28">
                  <c:v>9.4011917663096703E-2</c:v>
                </c:pt>
                <c:pt idx="29">
                  <c:v>0.22851263715685</c:v>
                </c:pt>
                <c:pt idx="30">
                  <c:v>1.47504100596711E-2</c:v>
                </c:pt>
                <c:pt idx="31">
                  <c:v>1.8237503689661198E-2</c:v>
                </c:pt>
                <c:pt idx="32">
                  <c:v>-3.7178942160086298E-2</c:v>
                </c:pt>
                <c:pt idx="33">
                  <c:v>-0.16222537456983699</c:v>
                </c:pt>
                <c:pt idx="34">
                  <c:v>-8.6885425067894304E-2</c:v>
                </c:pt>
                <c:pt idx="35">
                  <c:v>8.5518451502998999E-2</c:v>
                </c:pt>
                <c:pt idx="36">
                  <c:v>0.11069833457952501</c:v>
                </c:pt>
                <c:pt idx="37">
                  <c:v>-1.4374843328121001E-2</c:v>
                </c:pt>
                <c:pt idx="38">
                  <c:v>-5.5228893420601603E-2</c:v>
                </c:pt>
                <c:pt idx="39">
                  <c:v>5.2744517770116801E-2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B7312C"/>
                  </a:solidFill>
                  <a:ln>
                    <a:noFill/>
                  </a:ln>
                  <a:effectLst/>
                </c14:spPr>
              </c14:invertSolidFillFmt>
            </c:ext>
            <c:ext xmlns:c16="http://schemas.microsoft.com/office/drawing/2014/chart" uri="{C3380CC4-5D6E-409C-BE32-E72D297353CC}">
              <c16:uniqueId val="{00000002-3F7E-4B08-BA5D-6C4309FF71E5}"/>
            </c:ext>
          </c:extLst>
        </c:ser>
        <c:ser>
          <c:idx val="1"/>
          <c:order val="1"/>
          <c:tx>
            <c:strRef>
              <c:f>Sheet1!$C$1</c:f>
              <c:strCache>
                <c:ptCount val="1"/>
                <c:pt idx="0">
                  <c:v>Highlight</c:v>
                </c:pt>
              </c:strCache>
            </c:strRef>
          </c:tx>
          <c:spPr>
            <a:solidFill>
              <a:srgbClr val="00384C"/>
            </a:solidFill>
            <a:ln>
              <a:noFill/>
            </a:ln>
            <a:effectLst/>
          </c:spPr>
          <c:invertIfNegative val="0"/>
          <c:cat>
            <c:numRef>
              <c:f>Sheet1!$A$2:$A$41</c:f>
              <c:numCache>
                <c:formatCode>General</c:formatCode>
                <c:ptCount val="40"/>
                <c:pt idx="0">
                  <c:v>1983</c:v>
                </c:pt>
                <c:pt idx="2">
                  <c:v>1985</c:v>
                </c:pt>
                <c:pt idx="7">
                  <c:v>1990</c:v>
                </c:pt>
                <c:pt idx="12">
                  <c:v>1995</c:v>
                </c:pt>
                <c:pt idx="17">
                  <c:v>2000</c:v>
                </c:pt>
                <c:pt idx="22">
                  <c:v>2005</c:v>
                </c:pt>
                <c:pt idx="27">
                  <c:v>2010</c:v>
                </c:pt>
                <c:pt idx="32">
                  <c:v>2015</c:v>
                </c:pt>
                <c:pt idx="37">
                  <c:v>2020</c:v>
                </c:pt>
                <c:pt idx="39">
                  <c:v>2022</c:v>
                </c:pt>
              </c:numCache>
            </c:numRef>
          </c:cat>
          <c:val>
            <c:numRef>
              <c:f>Sheet1!$C$2:$C$41</c:f>
              <c:numCache>
                <c:formatCode>0.00%</c:formatCode>
                <c:ptCount val="4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2.47242165517629E-2</c:v>
                </c:pt>
                <c:pt idx="16">
                  <c:v>0</c:v>
                </c:pt>
                <c:pt idx="17">
                  <c:v>0</c:v>
                </c:pt>
                <c:pt idx="18">
                  <c:v>0</c:v>
                </c:pt>
                <c:pt idx="19">
                  <c:v>0</c:v>
                </c:pt>
                <c:pt idx="20">
                  <c:v>0</c:v>
                </c:pt>
                <c:pt idx="21">
                  <c:v>5.29558338435192E-2</c:v>
                </c:pt>
                <c:pt idx="22">
                  <c:v>0</c:v>
                </c:pt>
                <c:pt idx="23">
                  <c:v>0</c:v>
                </c:pt>
                <c:pt idx="24">
                  <c:v>0</c:v>
                </c:pt>
                <c:pt idx="25">
                  <c:v>0</c:v>
                </c:pt>
                <c:pt idx="26">
                  <c:v>0</c:v>
                </c:pt>
                <c:pt idx="27">
                  <c:v>0</c:v>
                </c:pt>
                <c:pt idx="28">
                  <c:v>0</c:v>
                </c:pt>
                <c:pt idx="29">
                  <c:v>0</c:v>
                </c:pt>
                <c:pt idx="30">
                  <c:v>0</c:v>
                </c:pt>
                <c:pt idx="31">
                  <c:v>1.8237503689661198E-2</c:v>
                </c:pt>
                <c:pt idx="32">
                  <c:v>0</c:v>
                </c:pt>
                <c:pt idx="33">
                  <c:v>0</c:v>
                </c:pt>
                <c:pt idx="34">
                  <c:v>0</c:v>
                </c:pt>
                <c:pt idx="35">
                  <c:v>0</c:v>
                </c:pt>
                <c:pt idx="36">
                  <c:v>0</c:v>
                </c:pt>
                <c:pt idx="37">
                  <c:v>0</c:v>
                </c:pt>
                <c:pt idx="38">
                  <c:v>0</c:v>
                </c:pt>
                <c:pt idx="39">
                  <c:v>5.2744517770116801E-2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F7E-4B08-BA5D-6C4309FF71E5}"/>
            </c:ext>
          </c:extLst>
        </c:ser>
        <c:dLbls>
          <c:showLegendKey val="0"/>
          <c:showVal val="0"/>
          <c:showCatName val="0"/>
          <c:showSerName val="0"/>
          <c:showPercent val="0"/>
          <c:showBubbleSize val="0"/>
        </c:dLbls>
        <c:gapWidth val="24"/>
        <c:overlap val="100"/>
        <c:axId val="191067839"/>
        <c:axId val="191046207"/>
      </c:barChart>
      <c:lineChart>
        <c:grouping val="standard"/>
        <c:varyColors val="0"/>
        <c:ser>
          <c:idx val="2"/>
          <c:order val="2"/>
          <c:tx>
            <c:strRef>
              <c:f>Sheet1!$D$1</c:f>
              <c:strCache>
                <c:ptCount val="1"/>
                <c:pt idx="0">
                  <c:v>Average</c:v>
                </c:pt>
              </c:strCache>
            </c:strRef>
          </c:tx>
          <c:spPr>
            <a:ln w="12700" cap="sq">
              <a:solidFill>
                <a:schemeClr val="tx1"/>
              </a:solidFill>
              <a:prstDash val="dash"/>
              <a:bevel/>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5EC1-44D3-90BA-46A00DA98159}"/>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EC1-44D3-90BA-46A00DA98159}"/>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5EC1-44D3-90BA-46A00DA98159}"/>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EC1-44D3-90BA-46A00DA98159}"/>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5EC1-44D3-90BA-46A00DA98159}"/>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EC1-44D3-90BA-46A00DA98159}"/>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EC1-44D3-90BA-46A00DA98159}"/>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5EC1-44D3-90BA-46A00DA98159}"/>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5EC1-44D3-90BA-46A00DA98159}"/>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5EC1-44D3-90BA-46A00DA98159}"/>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5EC1-44D3-90BA-46A00DA98159}"/>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5EC1-44D3-90BA-46A00DA98159}"/>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5EC1-44D3-90BA-46A00DA98159}"/>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5EC1-44D3-90BA-46A00DA98159}"/>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5EC1-44D3-90BA-46A00DA98159}"/>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5EC1-44D3-90BA-46A00DA98159}"/>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5EC1-44D3-90BA-46A00DA98159}"/>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5EC1-44D3-90BA-46A00DA98159}"/>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5EC1-44D3-90BA-46A00DA98159}"/>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5EC1-44D3-90BA-46A00DA98159}"/>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5EC1-44D3-90BA-46A00DA98159}"/>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5EC1-44D3-90BA-46A00DA98159}"/>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5EC1-44D3-90BA-46A00DA98159}"/>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5EC1-44D3-90BA-46A00DA98159}"/>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5EC1-44D3-90BA-46A00DA98159}"/>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5EC1-44D3-90BA-46A00DA98159}"/>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5EC1-44D3-90BA-46A00DA98159}"/>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5EC1-44D3-90BA-46A00DA98159}"/>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5EC1-44D3-90BA-46A00DA98159}"/>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5EC1-44D3-90BA-46A00DA98159}"/>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5EC1-44D3-90BA-46A00DA98159}"/>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5EC1-44D3-90BA-46A00DA98159}"/>
                </c:ext>
              </c:extLst>
            </c:dLbl>
            <c:dLbl>
              <c:idx val="3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5EC1-44D3-90BA-46A00DA98159}"/>
                </c:ext>
              </c:extLst>
            </c:dLbl>
            <c:dLbl>
              <c:idx val="3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5EC1-44D3-90BA-46A00DA98159}"/>
                </c:ext>
              </c:extLst>
            </c:dLbl>
            <c:dLbl>
              <c:idx val="3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5EC1-44D3-90BA-46A00DA98159}"/>
                </c:ext>
              </c:extLst>
            </c:dLbl>
            <c:dLbl>
              <c:idx val="3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5EC1-44D3-90BA-46A00DA98159}"/>
                </c:ext>
              </c:extLst>
            </c:dLbl>
            <c:dLbl>
              <c:idx val="3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5EC1-44D3-90BA-46A00DA98159}"/>
                </c:ext>
              </c:extLst>
            </c:dLbl>
            <c:dLbl>
              <c:idx val="3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5EC1-44D3-90BA-46A00DA98159}"/>
                </c:ext>
              </c:extLst>
            </c:dLbl>
            <c:dLbl>
              <c:idx val="3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5EC1-44D3-90BA-46A00DA98159}"/>
                </c:ext>
              </c:extLst>
            </c:dLbl>
            <c:dLbl>
              <c:idx val="3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3F7E-4B08-BA5D-6C4309FF71E5}"/>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Sheet1!$A$2:$A$41</c:f>
              <c:numCache>
                <c:formatCode>General</c:formatCode>
                <c:ptCount val="40"/>
                <c:pt idx="0">
                  <c:v>1983</c:v>
                </c:pt>
                <c:pt idx="2">
                  <c:v>1985</c:v>
                </c:pt>
                <c:pt idx="7">
                  <c:v>1990</c:v>
                </c:pt>
                <c:pt idx="12">
                  <c:v>1995</c:v>
                </c:pt>
                <c:pt idx="17">
                  <c:v>2000</c:v>
                </c:pt>
                <c:pt idx="22">
                  <c:v>2005</c:v>
                </c:pt>
                <c:pt idx="27">
                  <c:v>2010</c:v>
                </c:pt>
                <c:pt idx="32">
                  <c:v>2015</c:v>
                </c:pt>
                <c:pt idx="37">
                  <c:v>2020</c:v>
                </c:pt>
                <c:pt idx="39">
                  <c:v>2022</c:v>
                </c:pt>
              </c:numCache>
            </c:numRef>
          </c:cat>
          <c:val>
            <c:numRef>
              <c:f>Sheet1!$D$2:$D$41</c:f>
              <c:numCache>
                <c:formatCode>0.00%</c:formatCode>
                <c:ptCount val="40"/>
                <c:pt idx="0">
                  <c:v>3.6443905690680803E-2</c:v>
                </c:pt>
                <c:pt idx="1">
                  <c:v>3.6443905690680803E-2</c:v>
                </c:pt>
                <c:pt idx="2">
                  <c:v>3.6443905690680803E-2</c:v>
                </c:pt>
                <c:pt idx="3">
                  <c:v>3.6443905690680803E-2</c:v>
                </c:pt>
                <c:pt idx="4">
                  <c:v>3.6443905690680803E-2</c:v>
                </c:pt>
                <c:pt idx="5">
                  <c:v>3.6443905690680803E-2</c:v>
                </c:pt>
                <c:pt idx="6">
                  <c:v>3.6443905690680803E-2</c:v>
                </c:pt>
                <c:pt idx="7">
                  <c:v>3.6443905690680803E-2</c:v>
                </c:pt>
                <c:pt idx="8">
                  <c:v>3.6443905690680803E-2</c:v>
                </c:pt>
                <c:pt idx="9">
                  <c:v>3.6443905690680803E-2</c:v>
                </c:pt>
                <c:pt idx="10">
                  <c:v>3.6443905690680803E-2</c:v>
                </c:pt>
                <c:pt idx="11">
                  <c:v>3.6443905690680803E-2</c:v>
                </c:pt>
                <c:pt idx="12">
                  <c:v>3.6443905690680803E-2</c:v>
                </c:pt>
                <c:pt idx="13">
                  <c:v>3.6443905690680803E-2</c:v>
                </c:pt>
                <c:pt idx="14">
                  <c:v>3.6443905690680803E-2</c:v>
                </c:pt>
                <c:pt idx="15">
                  <c:v>3.6443905690680803E-2</c:v>
                </c:pt>
                <c:pt idx="16">
                  <c:v>3.6443905690680803E-2</c:v>
                </c:pt>
                <c:pt idx="17">
                  <c:v>3.6443905690680803E-2</c:v>
                </c:pt>
                <c:pt idx="18">
                  <c:v>3.6443905690680803E-2</c:v>
                </c:pt>
                <c:pt idx="19">
                  <c:v>3.6443905690680803E-2</c:v>
                </c:pt>
                <c:pt idx="20">
                  <c:v>3.6443905690680803E-2</c:v>
                </c:pt>
                <c:pt idx="21">
                  <c:v>3.6443905690680803E-2</c:v>
                </c:pt>
                <c:pt idx="22">
                  <c:v>3.6443905690680803E-2</c:v>
                </c:pt>
                <c:pt idx="23">
                  <c:v>3.6443905690680803E-2</c:v>
                </c:pt>
                <c:pt idx="24">
                  <c:v>3.6443905690680803E-2</c:v>
                </c:pt>
                <c:pt idx="25">
                  <c:v>3.6443905690680803E-2</c:v>
                </c:pt>
                <c:pt idx="26">
                  <c:v>3.6443905690680803E-2</c:v>
                </c:pt>
                <c:pt idx="27">
                  <c:v>3.6443905690680803E-2</c:v>
                </c:pt>
                <c:pt idx="28">
                  <c:v>3.6443905690680803E-2</c:v>
                </c:pt>
                <c:pt idx="29">
                  <c:v>3.6443905690680803E-2</c:v>
                </c:pt>
                <c:pt idx="30">
                  <c:v>3.6443905690680803E-2</c:v>
                </c:pt>
                <c:pt idx="31">
                  <c:v>3.6443905690680803E-2</c:v>
                </c:pt>
                <c:pt idx="32">
                  <c:v>3.6443905690680803E-2</c:v>
                </c:pt>
                <c:pt idx="33">
                  <c:v>3.6443905690680803E-2</c:v>
                </c:pt>
                <c:pt idx="34">
                  <c:v>3.6443905690680803E-2</c:v>
                </c:pt>
                <c:pt idx="35">
                  <c:v>3.6443905690680803E-2</c:v>
                </c:pt>
                <c:pt idx="36">
                  <c:v>3.6443905690680803E-2</c:v>
                </c:pt>
                <c:pt idx="37">
                  <c:v>3.6443905690680803E-2</c:v>
                </c:pt>
                <c:pt idx="38">
                  <c:v>3.6443905690680803E-2</c:v>
                </c:pt>
                <c:pt idx="39">
                  <c:v>3.6443905690680803E-2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F7E-4B08-BA5D-6C4309FF71E5}"/>
            </c:ext>
          </c:extLst>
        </c:ser>
        <c:dLbls>
          <c:showLegendKey val="0"/>
          <c:showVal val="0"/>
          <c:showCatName val="0"/>
          <c:showSerName val="0"/>
          <c:showPercent val="0"/>
          <c:showBubbleSize val="0"/>
        </c:dLbls>
        <c:marker val="1"/>
        <c:smooth val="0"/>
        <c:axId val="191067839"/>
        <c:axId val="191046207"/>
      </c:lineChart>
      <c:catAx>
        <c:axId val="191067839"/>
        <c:scaling>
          <c:orientation val="minMax"/>
        </c:scaling>
        <c:delete val="0"/>
        <c:axPos val="b"/>
        <c:numFmt formatCode="General" sourceLinked="1"/>
        <c:majorTickMark val="none"/>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91046207"/>
        <c:crosses val="autoZero"/>
        <c:auto val="0"/>
        <c:lblAlgn val="ctr"/>
        <c:lblOffset val="100"/>
        <c:noMultiLvlLbl val="0"/>
      </c:catAx>
      <c:valAx>
        <c:axId val="191046207"/>
        <c:scaling>
          <c:orientation val="minMax"/>
          <c:max val="0.60000000000000009"/>
          <c:min val="-0.60000000000000009"/>
        </c:scaling>
        <c:delete val="0"/>
        <c:axPos val="l"/>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Arial" pitchFamily="34" charset="0"/>
                    <a:ea typeface="+mn-ea"/>
                    <a:cs typeface="Arial" pitchFamily="34" charset="0"/>
                  </a:defRPr>
                </a:pPr>
                <a:r>
                  <a:rPr lang="en-US"/>
                  <a:t>Premiums</a:t>
                </a:r>
              </a:p>
            </c:rich>
          </c:tx>
          <c:overlay val="0"/>
          <c:spPr>
            <a:noFill/>
            <a:ln>
              <a:noFill/>
            </a:ln>
            <a:effectLst/>
          </c:spPr>
        </c:title>
        <c:numFmt formatCode="0%" sourceLinked="0"/>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91067839"/>
        <c:crosses val="autoZero"/>
        <c:crossBetween val="between"/>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3.8024470210075378E-2"/>
          <c:y val="7.8651688992977142E-2"/>
          <c:w val="0.950175940990448"/>
          <c:h val="0.86516851186752319"/>
        </c:manualLayout>
      </c:layout>
      <c:barChart>
        <c:barDir val="col"/>
        <c:grouping val="clustered"/>
        <c:varyColors val="0"/>
        <c:ser>
          <c:idx val="0"/>
          <c:order val="0"/>
          <c:tx>
            <c:strRef>
              <c:f>Sheet1!$B$1</c:f>
              <c:strCache>
                <c:ptCount val="1"/>
                <c:pt idx="0">
                  <c:v>US Market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242-46C0-94D4-6AC5321B5683}"/>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242-46C0-94D4-6AC5321B5683}"/>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8242-46C0-94D4-6AC5321B5683}"/>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8242-46C0-94D4-6AC5321B5683}"/>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8242-46C0-94D4-6AC5321B5683}"/>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8242-46C0-94D4-6AC5321B5683}"/>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8242-46C0-94D4-6AC5321B5683}"/>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8242-46C0-94D4-6AC5321B5683}"/>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8242-46C0-94D4-6AC5321B5683}"/>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8242-46C0-94D4-6AC5321B5683}"/>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8242-46C0-94D4-6AC5321B5683}"/>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8242-46C0-94D4-6AC5321B5683}"/>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8242-46C0-94D4-6AC5321B5683}"/>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8242-46C0-94D4-6AC5321B5683}"/>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8242-46C0-94D4-6AC5321B5683}"/>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8242-46C0-94D4-6AC5321B5683}"/>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8242-46C0-94D4-6AC5321B5683}"/>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8242-46C0-94D4-6AC5321B5683}"/>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8242-46C0-94D4-6AC5321B5683}"/>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8242-46C0-94D4-6AC5321B5683}"/>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8242-46C0-94D4-6AC5321B5683}"/>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8242-46C0-94D4-6AC5321B5683}"/>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8242-46C0-94D4-6AC5321B5683}"/>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8242-46C0-94D4-6AC5321B5683}"/>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8242-46C0-94D4-6AC5321B5683}"/>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8242-46C0-94D4-6AC5321B5683}"/>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8242-46C0-94D4-6AC5321B5683}"/>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8242-46C0-94D4-6AC5321B5683}"/>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8242-46C0-94D4-6AC5321B5683}"/>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8242-46C0-94D4-6AC5321B5683}"/>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8242-46C0-94D4-6AC5321B5683}"/>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8242-46C0-94D4-6AC5321B5683}"/>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8242-46C0-94D4-6AC5321B5683}"/>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8242-46C0-94D4-6AC5321B5683}"/>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8242-46C0-94D4-6AC5321B5683}"/>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8242-46C0-94D4-6AC5321B5683}"/>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8242-46C0-94D4-6AC5321B5683}"/>
              </c:ext>
            </c:extLst>
          </c:dPt>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Sheet1!$B$2:$B$96</c:f>
              <c:numCache>
                <c:formatCode>General</c:formatCode>
                <c:ptCount val="95"/>
                <c:pt idx="0">
                  <c:v>0.35371120306959902</c:v>
                </c:pt>
                <c:pt idx="1">
                  <c:v>-0.195645719856436</c:v>
                </c:pt>
                <c:pt idx="2">
                  <c:v>-0.312258848628088</c:v>
                </c:pt>
                <c:pt idx="3">
                  <c:v>-0.45099315316768801</c:v>
                </c:pt>
                <c:pt idx="4">
                  <c:v>-9.40061646120635E-2</c:v>
                </c:pt>
                <c:pt idx="5">
                  <c:v>0.570623795235635</c:v>
                </c:pt>
                <c:pt idx="6">
                  <c:v>3.0394703259144298E-2</c:v>
                </c:pt>
                <c:pt idx="7">
                  <c:v>0.44941199982015201</c:v>
                </c:pt>
                <c:pt idx="8">
                  <c:v>0.32066506126125099</c:v>
                </c:pt>
                <c:pt idx="9">
                  <c:v>-0.349681032953569</c:v>
                </c:pt>
                <c:pt idx="10">
                  <c:v>0.284520998255478</c:v>
                </c:pt>
                <c:pt idx="11">
                  <c:v>2.6960268123356099E-2</c:v>
                </c:pt>
                <c:pt idx="12">
                  <c:v>-7.1676933777091195E-2</c:v>
                </c:pt>
                <c:pt idx="13">
                  <c:v>-0.105276440251453</c:v>
                </c:pt>
                <c:pt idx="14">
                  <c:v>0.16229808216644401</c:v>
                </c:pt>
                <c:pt idx="15">
                  <c:v>0.279652103757701</c:v>
                </c:pt>
                <c:pt idx="16">
                  <c:v>0.20967890528550201</c:v>
                </c:pt>
                <c:pt idx="17">
                  <c:v>0.38395765213761301</c:v>
                </c:pt>
                <c:pt idx="18">
                  <c:v>-6.7261991552014802E-2</c:v>
                </c:pt>
                <c:pt idx="19">
                  <c:v>2.9520280427205899E-2</c:v>
                </c:pt>
                <c:pt idx="20">
                  <c:v>1.06289821715386E-2</c:v>
                </c:pt>
                <c:pt idx="21">
                  <c:v>0.19146075006440899</c:v>
                </c:pt>
                <c:pt idx="22">
                  <c:v>0.28850129673564001</c:v>
                </c:pt>
                <c:pt idx="23">
                  <c:v>0.192165601335617</c:v>
                </c:pt>
                <c:pt idx="24">
                  <c:v>0.118328423683717</c:v>
                </c:pt>
                <c:pt idx="25">
                  <c:v>-1.05252361591199E-2</c:v>
                </c:pt>
                <c:pt idx="26">
                  <c:v>0.49329391963750902</c:v>
                </c:pt>
                <c:pt idx="27">
                  <c:v>0.237448206936026</c:v>
                </c:pt>
                <c:pt idx="28">
                  <c:v>5.9230650875017998E-2</c:v>
                </c:pt>
                <c:pt idx="29">
                  <c:v>-0.13142010826056799</c:v>
                </c:pt>
                <c:pt idx="30">
                  <c:v>0.43454358295740902</c:v>
                </c:pt>
                <c:pt idx="31">
                  <c:v>9.7872134775490699E-2</c:v>
                </c:pt>
                <c:pt idx="32">
                  <c:v>-1.4505377263953199E-2</c:v>
                </c:pt>
                <c:pt idx="33">
                  <c:v>0.24787185835560999</c:v>
                </c:pt>
                <c:pt idx="34">
                  <c:v>-0.12898193579662801</c:v>
                </c:pt>
                <c:pt idx="35">
                  <c:v>0.17844339776968299</c:v>
                </c:pt>
                <c:pt idx="36">
                  <c:v>0.125261574430932</c:v>
                </c:pt>
                <c:pt idx="37">
                  <c:v>0.105083019170523</c:v>
                </c:pt>
                <c:pt idx="38">
                  <c:v>-0.13499337625671001</c:v>
                </c:pt>
                <c:pt idx="39">
                  <c:v>0.24472388389359101</c:v>
                </c:pt>
                <c:pt idx="40">
                  <c:v>8.7994370301407901E-2</c:v>
                </c:pt>
                <c:pt idx="41">
                  <c:v>-0.175441495692088</c:v>
                </c:pt>
                <c:pt idx="42">
                  <c:v>-6.51478940543124E-2</c:v>
                </c:pt>
                <c:pt idx="43">
                  <c:v>0.11798853568458501</c:v>
                </c:pt>
                <c:pt idx="44">
                  <c:v>0.13053118030039301</c:v>
                </c:pt>
                <c:pt idx="45">
                  <c:v>-0.26183754230331102</c:v>
                </c:pt>
                <c:pt idx="46">
                  <c:v>-0.35743048480724599</c:v>
                </c:pt>
                <c:pt idx="47">
                  <c:v>0.32434797240667201</c:v>
                </c:pt>
                <c:pt idx="48">
                  <c:v>0.21921876603084101</c:v>
                </c:pt>
                <c:pt idx="49">
                  <c:v>-8.2471266056551196E-2</c:v>
                </c:pt>
                <c:pt idx="50">
                  <c:v>1.0425706346776101E-2</c:v>
                </c:pt>
                <c:pt idx="51">
                  <c:v>0.13114185180712901</c:v>
                </c:pt>
                <c:pt idx="52">
                  <c:v>0.221425382885134</c:v>
                </c:pt>
                <c:pt idx="53">
                  <c:v>-0.18124617513979399</c:v>
                </c:pt>
                <c:pt idx="54">
                  <c:v>0.106537410662233</c:v>
                </c:pt>
                <c:pt idx="55">
                  <c:v>0.137379515683728</c:v>
                </c:pt>
                <c:pt idx="56">
                  <c:v>-6.0537264384527001E-2</c:v>
                </c:pt>
                <c:pt idx="57">
                  <c:v>0.249056015239558</c:v>
                </c:pt>
                <c:pt idx="58">
                  <c:v>0.101144075963732</c:v>
                </c:pt>
                <c:pt idx="59">
                  <c:v>-3.8614012634256199E-2</c:v>
                </c:pt>
                <c:pt idx="60">
                  <c:v>0.115510968067319</c:v>
                </c:pt>
                <c:pt idx="61">
                  <c:v>0.20505162700434901</c:v>
                </c:pt>
                <c:pt idx="62">
                  <c:v>-0.13947008024766899</c:v>
                </c:pt>
                <c:pt idx="63">
                  <c:v>0.29197032388573302</c:v>
                </c:pt>
                <c:pt idx="64">
                  <c:v>6.2185507506730402E-2</c:v>
                </c:pt>
                <c:pt idx="65">
                  <c:v>8.2083968184284206E-2</c:v>
                </c:pt>
                <c:pt idx="66">
                  <c:v>-4.1010931027535898E-2</c:v>
                </c:pt>
                <c:pt idx="67">
                  <c:v>0.31228973325519999</c:v>
                </c:pt>
                <c:pt idx="68">
                  <c:v>0.159507287730836</c:v>
                </c:pt>
                <c:pt idx="69">
                  <c:v>0.25957241368482498</c:v>
                </c:pt>
                <c:pt idx="70">
                  <c:v>0.19470819147884599</c:v>
                </c:pt>
                <c:pt idx="71">
                  <c:v>0.20552746220133999</c:v>
                </c:pt>
                <c:pt idx="72">
                  <c:v>-0.17602157747468899</c:v>
                </c:pt>
                <c:pt idx="73">
                  <c:v>-0.15199817944117899</c:v>
                </c:pt>
                <c:pt idx="74">
                  <c:v>-0.227682863618096</c:v>
                </c:pt>
                <c:pt idx="75">
                  <c:v>0.30758689273735701</c:v>
                </c:pt>
                <c:pt idx="76">
                  <c:v>0.107264146842127</c:v>
                </c:pt>
                <c:pt idx="77">
                  <c:v>3.0779543797000899E-2</c:v>
                </c:pt>
                <c:pt idx="78">
                  <c:v>0.106203711735503</c:v>
                </c:pt>
                <c:pt idx="79">
                  <c:v>1.02061288685489E-2</c:v>
                </c:pt>
                <c:pt idx="80">
                  <c:v>-0.38348251725259802</c:v>
                </c:pt>
                <c:pt idx="81">
                  <c:v>0.28249431116437901</c:v>
                </c:pt>
                <c:pt idx="82">
                  <c:v>0.17348133026478799</c:v>
                </c:pt>
                <c:pt idx="83">
                  <c:v>4.3369844391776304E-3</c:v>
                </c:pt>
                <c:pt idx="84">
                  <c:v>0.16263166942371299</c:v>
                </c:pt>
                <c:pt idx="85">
                  <c:v>0.35155425453473299</c:v>
                </c:pt>
                <c:pt idx="86">
                  <c:v>0.116917492884494</c:v>
                </c:pt>
                <c:pt idx="87">
                  <c:v>6.1328558637674402E-4</c:v>
                </c:pt>
                <c:pt idx="88">
                  <c:v>0.13289856689999699</c:v>
                </c:pt>
                <c:pt idx="89">
                  <c:v>0.215078826969615</c:v>
                </c:pt>
                <c:pt idx="90">
                  <c:v>-6.9698889369903205E-2</c:v>
                </c:pt>
                <c:pt idx="91">
                  <c:v>0.28254394935335198</c:v>
                </c:pt>
                <c:pt idx="92">
                  <c:v>0.23657508136436101</c:v>
                </c:pt>
                <c:pt idx="93">
                  <c:v>0.235381218581691</c:v>
                </c:pt>
                <c:pt idx="94">
                  <c:v>-0.216244206409169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8242-46C0-94D4-6AC5321B5683}"/>
            </c:ext>
          </c:extLst>
        </c:ser>
        <c:ser>
          <c:idx val="1"/>
          <c:order val="1"/>
          <c:tx>
            <c:strRef>
              <c:f>Sheet1!$C$1</c:f>
              <c:strCache>
                <c:ptCount val="1"/>
                <c:pt idx="0">
                  <c:v>Negative</c:v>
                </c:pt>
              </c:strCache>
            </c:strRef>
          </c:tx>
          <c:spPr>
            <a:solidFill>
              <a:srgbClr val="B7312C"/>
            </a:solidFill>
          </c:spPr>
          <c:invertIfNegative val="0"/>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Sheet1!$C$2:$C$96</c:f>
              <c:numCache>
                <c:formatCode>General</c:formatCode>
                <c:ptCount val="95"/>
                <c:pt idx="0">
                  <c:v>0</c:v>
                </c:pt>
                <c:pt idx="1">
                  <c:v>-0.195645719856436</c:v>
                </c:pt>
                <c:pt idx="2">
                  <c:v>-0.312258848628088</c:v>
                </c:pt>
                <c:pt idx="3">
                  <c:v>-0.45099315316768801</c:v>
                </c:pt>
                <c:pt idx="4">
                  <c:v>-9.40061646120635E-2</c:v>
                </c:pt>
                <c:pt idx="5">
                  <c:v>0</c:v>
                </c:pt>
                <c:pt idx="6">
                  <c:v>0</c:v>
                </c:pt>
                <c:pt idx="7">
                  <c:v>0</c:v>
                </c:pt>
                <c:pt idx="8">
                  <c:v>0</c:v>
                </c:pt>
                <c:pt idx="9">
                  <c:v>-0.349681032953569</c:v>
                </c:pt>
                <c:pt idx="10">
                  <c:v>0</c:v>
                </c:pt>
                <c:pt idx="11">
                  <c:v>0</c:v>
                </c:pt>
                <c:pt idx="12">
                  <c:v>-7.1676933777091195E-2</c:v>
                </c:pt>
                <c:pt idx="13">
                  <c:v>-0.105276440251453</c:v>
                </c:pt>
                <c:pt idx="14">
                  <c:v>0</c:v>
                </c:pt>
                <c:pt idx="15">
                  <c:v>0</c:v>
                </c:pt>
                <c:pt idx="16">
                  <c:v>0</c:v>
                </c:pt>
                <c:pt idx="17">
                  <c:v>0</c:v>
                </c:pt>
                <c:pt idx="18">
                  <c:v>-6.7261991552014802E-2</c:v>
                </c:pt>
                <c:pt idx="19">
                  <c:v>0</c:v>
                </c:pt>
                <c:pt idx="20">
                  <c:v>0</c:v>
                </c:pt>
                <c:pt idx="21">
                  <c:v>0</c:v>
                </c:pt>
                <c:pt idx="22">
                  <c:v>0</c:v>
                </c:pt>
                <c:pt idx="23">
                  <c:v>0</c:v>
                </c:pt>
                <c:pt idx="24">
                  <c:v>0</c:v>
                </c:pt>
                <c:pt idx="25">
                  <c:v>-1.05252361591199E-2</c:v>
                </c:pt>
                <c:pt idx="26">
                  <c:v>0</c:v>
                </c:pt>
                <c:pt idx="27">
                  <c:v>0</c:v>
                </c:pt>
                <c:pt idx="28">
                  <c:v>0</c:v>
                </c:pt>
                <c:pt idx="29">
                  <c:v>-0.13142010826056799</c:v>
                </c:pt>
                <c:pt idx="30">
                  <c:v>0</c:v>
                </c:pt>
                <c:pt idx="31">
                  <c:v>0</c:v>
                </c:pt>
                <c:pt idx="32">
                  <c:v>-1.4505377263953199E-2</c:v>
                </c:pt>
                <c:pt idx="33">
                  <c:v>0</c:v>
                </c:pt>
                <c:pt idx="34">
                  <c:v>-0.12898193579662801</c:v>
                </c:pt>
                <c:pt idx="35">
                  <c:v>0</c:v>
                </c:pt>
                <c:pt idx="36">
                  <c:v>0</c:v>
                </c:pt>
                <c:pt idx="37">
                  <c:v>0</c:v>
                </c:pt>
                <c:pt idx="38">
                  <c:v>-0.13499337625671001</c:v>
                </c:pt>
                <c:pt idx="39">
                  <c:v>0</c:v>
                </c:pt>
                <c:pt idx="40">
                  <c:v>0</c:v>
                </c:pt>
                <c:pt idx="41">
                  <c:v>-0.175441495692088</c:v>
                </c:pt>
                <c:pt idx="42">
                  <c:v>-6.51478940543124E-2</c:v>
                </c:pt>
                <c:pt idx="43">
                  <c:v>0</c:v>
                </c:pt>
                <c:pt idx="44">
                  <c:v>0</c:v>
                </c:pt>
                <c:pt idx="45">
                  <c:v>-0.26183754230331102</c:v>
                </c:pt>
                <c:pt idx="46">
                  <c:v>-0.35743048480724599</c:v>
                </c:pt>
                <c:pt idx="47">
                  <c:v>0</c:v>
                </c:pt>
                <c:pt idx="48">
                  <c:v>0</c:v>
                </c:pt>
                <c:pt idx="49">
                  <c:v>-8.2471266056551196E-2</c:v>
                </c:pt>
                <c:pt idx="50">
                  <c:v>0</c:v>
                </c:pt>
                <c:pt idx="51">
                  <c:v>0</c:v>
                </c:pt>
                <c:pt idx="52">
                  <c:v>0</c:v>
                </c:pt>
                <c:pt idx="53">
                  <c:v>-0.18124617513979399</c:v>
                </c:pt>
                <c:pt idx="54">
                  <c:v>0</c:v>
                </c:pt>
                <c:pt idx="55">
                  <c:v>0</c:v>
                </c:pt>
                <c:pt idx="56">
                  <c:v>-6.0537264384527001E-2</c:v>
                </c:pt>
                <c:pt idx="57">
                  <c:v>0</c:v>
                </c:pt>
                <c:pt idx="58">
                  <c:v>0</c:v>
                </c:pt>
                <c:pt idx="59">
                  <c:v>-3.8614012634256199E-2</c:v>
                </c:pt>
                <c:pt idx="60">
                  <c:v>0</c:v>
                </c:pt>
                <c:pt idx="61">
                  <c:v>0</c:v>
                </c:pt>
                <c:pt idx="62">
                  <c:v>-0.13947008024766899</c:v>
                </c:pt>
                <c:pt idx="63">
                  <c:v>0</c:v>
                </c:pt>
                <c:pt idx="64">
                  <c:v>0</c:v>
                </c:pt>
                <c:pt idx="65">
                  <c:v>0</c:v>
                </c:pt>
                <c:pt idx="66">
                  <c:v>-4.1010931027535898E-2</c:v>
                </c:pt>
                <c:pt idx="67">
                  <c:v>0</c:v>
                </c:pt>
                <c:pt idx="68">
                  <c:v>0</c:v>
                </c:pt>
                <c:pt idx="69">
                  <c:v>0</c:v>
                </c:pt>
                <c:pt idx="70">
                  <c:v>0</c:v>
                </c:pt>
                <c:pt idx="71">
                  <c:v>0</c:v>
                </c:pt>
                <c:pt idx="72">
                  <c:v>-0.17602157747468899</c:v>
                </c:pt>
                <c:pt idx="73">
                  <c:v>-0.15199817944117899</c:v>
                </c:pt>
                <c:pt idx="74">
                  <c:v>-0.227682863618096</c:v>
                </c:pt>
                <c:pt idx="75">
                  <c:v>0</c:v>
                </c:pt>
                <c:pt idx="76">
                  <c:v>0</c:v>
                </c:pt>
                <c:pt idx="77">
                  <c:v>0</c:v>
                </c:pt>
                <c:pt idx="78">
                  <c:v>0</c:v>
                </c:pt>
                <c:pt idx="79">
                  <c:v>0</c:v>
                </c:pt>
                <c:pt idx="80">
                  <c:v>-0.38348251725259802</c:v>
                </c:pt>
                <c:pt idx="81">
                  <c:v>0</c:v>
                </c:pt>
                <c:pt idx="82">
                  <c:v>0</c:v>
                </c:pt>
                <c:pt idx="83">
                  <c:v>0</c:v>
                </c:pt>
                <c:pt idx="84">
                  <c:v>0</c:v>
                </c:pt>
                <c:pt idx="85">
                  <c:v>0</c:v>
                </c:pt>
                <c:pt idx="86">
                  <c:v>0</c:v>
                </c:pt>
                <c:pt idx="87">
                  <c:v>0</c:v>
                </c:pt>
                <c:pt idx="88">
                  <c:v>0</c:v>
                </c:pt>
                <c:pt idx="89">
                  <c:v>0</c:v>
                </c:pt>
                <c:pt idx="90">
                  <c:v>-6.9698889369903205E-2</c:v>
                </c:pt>
                <c:pt idx="91">
                  <c:v>0</c:v>
                </c:pt>
                <c:pt idx="92">
                  <c:v>0</c:v>
                </c:pt>
                <c:pt idx="93">
                  <c:v>0</c:v>
                </c:pt>
                <c:pt idx="94">
                  <c:v>-0.216244206409169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8242-46C0-94D4-6AC5321B5683}"/>
            </c:ext>
          </c:extLst>
        </c:ser>
        <c:dLbls>
          <c:showLegendKey val="0"/>
          <c:showVal val="0"/>
          <c:showCatName val="0"/>
          <c:showSerName val="0"/>
          <c:showPercent val="0"/>
          <c:showBubbleSize val="0"/>
        </c:dLbls>
        <c:gapWidth val="24"/>
        <c:overlap val="100"/>
        <c:axId val="444994688"/>
        <c:axId val="444996224"/>
      </c:barChart>
      <c:catAx>
        <c:axId val="444994688"/>
        <c:scaling>
          <c:orientation val="minMax"/>
        </c:scaling>
        <c:delete val="0"/>
        <c:axPos val="b"/>
        <c:numFmt formatCode="General" sourceLinked="1"/>
        <c:majorTickMark val="none"/>
        <c:minorTickMark val="none"/>
        <c:tickLblPos val="low"/>
        <c:crossAx val="444996224"/>
        <c:crosses val="autoZero"/>
        <c:auto val="0"/>
        <c:lblAlgn val="ctr"/>
        <c:lblOffset val="100"/>
        <c:noMultiLvlLbl val="0"/>
      </c:catAx>
      <c:valAx>
        <c:axId val="444996224"/>
        <c:scaling>
          <c:orientation val="minMax"/>
          <c:max val="0.9"/>
          <c:min val="-0.6"/>
        </c:scaling>
        <c:delete val="0"/>
        <c:axPos val="l"/>
        <c:title>
          <c:tx>
            <c:rich>
              <a:bodyPr/>
              <a:lstStyle/>
              <a:p>
                <a:pPr>
                  <a:defRPr sz="800" b="1" i="0" u="none" strike="noStrike" baseline="0">
                    <a:effectLst/>
                  </a:defRPr>
                </a:pPr>
                <a:r>
                  <a:rPr lang="en-US"/>
                  <a:t>Premiums</a:t>
                </a:r>
              </a:p>
            </c:rich>
          </c:tx>
          <c:overlay val="0"/>
        </c:title>
        <c:numFmt formatCode="0%" sourceLinked="0"/>
        <c:majorTickMark val="none"/>
        <c:minorTickMark val="none"/>
        <c:tickLblPos val="nextTo"/>
        <c:crossAx val="444994688"/>
        <c:crosses val="autoZero"/>
        <c:crossBetween val="between"/>
        <c:majorUnit val="0.3"/>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3.8024470210075378E-2"/>
          <c:y val="7.8651688992977142E-2"/>
          <c:w val="0.950175940990448"/>
          <c:h val="0.86516851186752319"/>
        </c:manualLayout>
      </c:layout>
      <c:barChart>
        <c:barDir val="col"/>
        <c:grouping val="clustered"/>
        <c:varyColors val="0"/>
        <c:ser>
          <c:idx val="0"/>
          <c:order val="0"/>
          <c:tx>
            <c:strRef>
              <c:f>Sheet1!$B$1</c:f>
              <c:strCache>
                <c:ptCount val="1"/>
                <c:pt idx="0">
                  <c:v>US Size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C5A-4D17-A80D-CFDB45577F95}"/>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C5A-4D17-A80D-CFDB45577F95}"/>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C5A-4D17-A80D-CFDB45577F95}"/>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DC5A-4D17-A80D-CFDB45577F95}"/>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DC5A-4D17-A80D-CFDB45577F95}"/>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DC5A-4D17-A80D-CFDB45577F95}"/>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DC5A-4D17-A80D-CFDB45577F95}"/>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DC5A-4D17-A80D-CFDB45577F95}"/>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DC5A-4D17-A80D-CFDB45577F95}"/>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DC5A-4D17-A80D-CFDB45577F95}"/>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DC5A-4D17-A80D-CFDB45577F95}"/>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DC5A-4D17-A80D-CFDB45577F95}"/>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DC5A-4D17-A80D-CFDB45577F95}"/>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DC5A-4D17-A80D-CFDB45577F95}"/>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DC5A-4D17-A80D-CFDB45577F95}"/>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DC5A-4D17-A80D-CFDB45577F95}"/>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DC5A-4D17-A80D-CFDB45577F95}"/>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DC5A-4D17-A80D-CFDB45577F95}"/>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DC5A-4D17-A80D-CFDB45577F95}"/>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DC5A-4D17-A80D-CFDB45577F95}"/>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DC5A-4D17-A80D-CFDB45577F95}"/>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DC5A-4D17-A80D-CFDB45577F95}"/>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DC5A-4D17-A80D-CFDB45577F95}"/>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DC5A-4D17-A80D-CFDB45577F95}"/>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DC5A-4D17-A80D-CFDB45577F95}"/>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DC5A-4D17-A80D-CFDB45577F95}"/>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DC5A-4D17-A80D-CFDB45577F95}"/>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DC5A-4D17-A80D-CFDB45577F95}"/>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DC5A-4D17-A80D-CFDB45577F95}"/>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DC5A-4D17-A80D-CFDB45577F95}"/>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DC5A-4D17-A80D-CFDB45577F95}"/>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DC5A-4D17-A80D-CFDB45577F95}"/>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DC5A-4D17-A80D-CFDB45577F95}"/>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DC5A-4D17-A80D-CFDB45577F95}"/>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DC5A-4D17-A80D-CFDB45577F95}"/>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DC5A-4D17-A80D-CFDB45577F95}"/>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DC5A-4D17-A80D-CFDB45577F95}"/>
              </c:ext>
            </c:extLst>
          </c:dPt>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Sheet1!$B$2:$B$96</c:f>
              <c:numCache>
                <c:formatCode>General</c:formatCode>
                <c:ptCount val="95"/>
                <c:pt idx="0">
                  <c:v>-7.9806387656138292E-3</c:v>
                </c:pt>
                <c:pt idx="1">
                  <c:v>-0.25572375497686101</c:v>
                </c:pt>
                <c:pt idx="2">
                  <c:v>-0.114092464024302</c:v>
                </c:pt>
                <c:pt idx="3">
                  <c:v>-2.9339915756165201E-2</c:v>
                </c:pt>
                <c:pt idx="4">
                  <c:v>-3.56657036096533E-2</c:v>
                </c:pt>
                <c:pt idx="5">
                  <c:v>0.57241137476672199</c:v>
                </c:pt>
                <c:pt idx="6">
                  <c:v>0.170253536306988</c:v>
                </c:pt>
                <c:pt idx="7">
                  <c:v>8.4736100101124007E-2</c:v>
                </c:pt>
                <c:pt idx="8">
                  <c:v>0.186515116993963</c:v>
                </c:pt>
                <c:pt idx="9">
                  <c:v>-0.13272814986192899</c:v>
                </c:pt>
                <c:pt idx="10">
                  <c:v>8.67423328670653E-2</c:v>
                </c:pt>
                <c:pt idx="11">
                  <c:v>-3.4475085251014499E-3</c:v>
                </c:pt>
                <c:pt idx="12">
                  <c:v>6.1811780543417003E-2</c:v>
                </c:pt>
                <c:pt idx="13">
                  <c:v>5.5058939999590396E-3</c:v>
                </c:pt>
                <c:pt idx="14">
                  <c:v>4.9420015168715199E-2</c:v>
                </c:pt>
                <c:pt idx="15">
                  <c:v>0.310186670907937</c:v>
                </c:pt>
                <c:pt idx="16">
                  <c:v>0.22407894051819599</c:v>
                </c:pt>
                <c:pt idx="17">
                  <c:v>0.27554017787645602</c:v>
                </c:pt>
                <c:pt idx="18">
                  <c:v>-1.8597802058000101E-2</c:v>
                </c:pt>
                <c:pt idx="19">
                  <c:v>-6.3702994466313306E-2</c:v>
                </c:pt>
                <c:pt idx="20">
                  <c:v>-0.109036256992606</c:v>
                </c:pt>
                <c:pt idx="21">
                  <c:v>2.0536041931309E-2</c:v>
                </c:pt>
                <c:pt idx="22">
                  <c:v>7.4535414009818904E-2</c:v>
                </c:pt>
                <c:pt idx="23">
                  <c:v>-0.102441798062017</c:v>
                </c:pt>
                <c:pt idx="24">
                  <c:v>-8.70049366139551E-2</c:v>
                </c:pt>
                <c:pt idx="25">
                  <c:v>-2.0111575565610201E-2</c:v>
                </c:pt>
                <c:pt idx="26">
                  <c:v>6.2680940633578694E-2</c:v>
                </c:pt>
                <c:pt idx="27">
                  <c:v>-0.102386823724562</c:v>
                </c:pt>
                <c:pt idx="28">
                  <c:v>1.6900651308876299E-2</c:v>
                </c:pt>
                <c:pt idx="29">
                  <c:v>-3.9812262734375999E-2</c:v>
                </c:pt>
                <c:pt idx="30">
                  <c:v>0.178948917844439</c:v>
                </c:pt>
                <c:pt idx="31">
                  <c:v>7.3297008187248797E-2</c:v>
                </c:pt>
                <c:pt idx="32">
                  <c:v>-3.1900421768492199E-2</c:v>
                </c:pt>
                <c:pt idx="33">
                  <c:v>2.93420474807311E-2</c:v>
                </c:pt>
                <c:pt idx="34">
                  <c:v>-6.9596318919720193E-2</c:v>
                </c:pt>
                <c:pt idx="35">
                  <c:v>-5.7955484545002801E-2</c:v>
                </c:pt>
                <c:pt idx="36">
                  <c:v>1.10889643903807E-2</c:v>
                </c:pt>
                <c:pt idx="37">
                  <c:v>0.24932350832833799</c:v>
                </c:pt>
                <c:pt idx="38">
                  <c:v>2.79494946667974E-2</c:v>
                </c:pt>
                <c:pt idx="39">
                  <c:v>0.55137916748454097</c:v>
                </c:pt>
                <c:pt idx="40">
                  <c:v>0.28892098278539002</c:v>
                </c:pt>
                <c:pt idx="41">
                  <c:v>-0.187865169842792</c:v>
                </c:pt>
                <c:pt idx="42">
                  <c:v>-0.17533277385003401</c:v>
                </c:pt>
                <c:pt idx="43">
                  <c:v>6.00292820548258E-2</c:v>
                </c:pt>
                <c:pt idx="44">
                  <c:v>-0.14697234863622799</c:v>
                </c:pt>
                <c:pt idx="45">
                  <c:v>-0.22038945154484699</c:v>
                </c:pt>
                <c:pt idx="46">
                  <c:v>-5.47326223634448E-3</c:v>
                </c:pt>
                <c:pt idx="47">
                  <c:v>0.17053836997416499</c:v>
                </c:pt>
                <c:pt idx="48">
                  <c:v>0.241787014429134</c:v>
                </c:pt>
                <c:pt idx="49">
                  <c:v>0.299805646273136</c:v>
                </c:pt>
                <c:pt idx="50">
                  <c:v>0.156298014704396</c:v>
                </c:pt>
                <c:pt idx="51">
                  <c:v>0.20583956212959001</c:v>
                </c:pt>
                <c:pt idx="52">
                  <c:v>4.9324506123804297E-2</c:v>
                </c:pt>
                <c:pt idx="53">
                  <c:v>0.103914449022487</c:v>
                </c:pt>
                <c:pt idx="54">
                  <c:v>9.1638925974827104E-2</c:v>
                </c:pt>
                <c:pt idx="55">
                  <c:v>0.16267575148746599</c:v>
                </c:pt>
                <c:pt idx="56">
                  <c:v>-9.7981838957699394E-2</c:v>
                </c:pt>
                <c:pt idx="57">
                  <c:v>7.2456661855142502E-3</c:v>
                </c:pt>
                <c:pt idx="58">
                  <c:v>-0.1000652589106</c:v>
                </c:pt>
                <c:pt idx="59">
                  <c:v>-0.13927424978392799</c:v>
                </c:pt>
                <c:pt idx="60">
                  <c:v>9.1650822595200604E-2</c:v>
                </c:pt>
                <c:pt idx="61">
                  <c:v>-0.173482656714669</c:v>
                </c:pt>
                <c:pt idx="62">
                  <c:v>-0.170119659929342</c:v>
                </c:pt>
                <c:pt idx="63">
                  <c:v>0.15906889539786701</c:v>
                </c:pt>
                <c:pt idx="64">
                  <c:v>0.16392579451926201</c:v>
                </c:pt>
                <c:pt idx="65">
                  <c:v>0.10642520141539</c:v>
                </c:pt>
                <c:pt idx="66">
                  <c:v>-1.46539429462662E-2</c:v>
                </c:pt>
                <c:pt idx="67">
                  <c:v>-6.1248733565110403E-2</c:v>
                </c:pt>
                <c:pt idx="68">
                  <c:v>-7.1153617477179897E-3</c:v>
                </c:pt>
                <c:pt idx="69">
                  <c:v>-3.9059730768913101E-2</c:v>
                </c:pt>
                <c:pt idx="70">
                  <c:v>-0.30831713548641099</c:v>
                </c:pt>
                <c:pt idx="71">
                  <c:v>1.8546862131030701E-2</c:v>
                </c:pt>
                <c:pt idx="72">
                  <c:v>0.13981557733451899</c:v>
                </c:pt>
                <c:pt idx="73">
                  <c:v>0.26633020810214098</c:v>
                </c:pt>
                <c:pt idx="74">
                  <c:v>9.1060110558376497E-2</c:v>
                </c:pt>
                <c:pt idx="75">
                  <c:v>0.27121307771872599</c:v>
                </c:pt>
                <c:pt idx="76">
                  <c:v>0.11334142714621299</c:v>
                </c:pt>
                <c:pt idx="77">
                  <c:v>2.5239192325547499E-2</c:v>
                </c:pt>
                <c:pt idx="78">
                  <c:v>3.5494860410547599E-2</c:v>
                </c:pt>
                <c:pt idx="79">
                  <c:v>-0.104891343472038</c:v>
                </c:pt>
                <c:pt idx="80">
                  <c:v>6.6877604715355199E-3</c:v>
                </c:pt>
                <c:pt idx="81">
                  <c:v>0.12571468769435601</c:v>
                </c:pt>
                <c:pt idx="82">
                  <c:v>0.146846991483158</c:v>
                </c:pt>
                <c:pt idx="83">
                  <c:v>-6.3158908879952194E-2</c:v>
                </c:pt>
                <c:pt idx="84">
                  <c:v>2.5712974292970901E-2</c:v>
                </c:pt>
                <c:pt idx="85">
                  <c:v>0.124320561771132</c:v>
                </c:pt>
                <c:pt idx="86">
                  <c:v>-9.3658994241924601E-2</c:v>
                </c:pt>
                <c:pt idx="87">
                  <c:v>-6.7530663099212102E-2</c:v>
                </c:pt>
                <c:pt idx="88">
                  <c:v>0.14827056826873</c:v>
                </c:pt>
                <c:pt idx="89">
                  <c:v>-8.5620065922457494E-2</c:v>
                </c:pt>
                <c:pt idx="90">
                  <c:v>-8.2203664515618405E-2</c:v>
                </c:pt>
                <c:pt idx="91">
                  <c:v>-8.02326443786818E-2</c:v>
                </c:pt>
                <c:pt idx="92">
                  <c:v>-3.2154016794865299E-2</c:v>
                </c:pt>
                <c:pt idx="93">
                  <c:v>-2.2672389547659301E-2</c:v>
                </c:pt>
                <c:pt idx="94">
                  <c:v>4.2019612633379097E-2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DC5A-4D17-A80D-CFDB45577F95}"/>
            </c:ext>
          </c:extLst>
        </c:ser>
        <c:ser>
          <c:idx val="1"/>
          <c:order val="1"/>
          <c:tx>
            <c:strRef>
              <c:f>Sheet1!$C$1</c:f>
              <c:strCache>
                <c:ptCount val="1"/>
                <c:pt idx="0">
                  <c:v>Negative</c:v>
                </c:pt>
              </c:strCache>
            </c:strRef>
          </c:tx>
          <c:spPr>
            <a:solidFill>
              <a:srgbClr val="B7312C"/>
            </a:solidFill>
          </c:spPr>
          <c:invertIfNegative val="0"/>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Sheet1!$C$2:$C$96</c:f>
              <c:numCache>
                <c:formatCode>General</c:formatCode>
                <c:ptCount val="95"/>
                <c:pt idx="0">
                  <c:v>-7.9806387656138292E-3</c:v>
                </c:pt>
                <c:pt idx="1">
                  <c:v>-0.25572375497686101</c:v>
                </c:pt>
                <c:pt idx="2">
                  <c:v>-0.114092464024302</c:v>
                </c:pt>
                <c:pt idx="3">
                  <c:v>-2.9339915756165201E-2</c:v>
                </c:pt>
                <c:pt idx="4">
                  <c:v>-3.56657036096533E-2</c:v>
                </c:pt>
                <c:pt idx="5">
                  <c:v>0</c:v>
                </c:pt>
                <c:pt idx="6">
                  <c:v>0</c:v>
                </c:pt>
                <c:pt idx="7">
                  <c:v>0</c:v>
                </c:pt>
                <c:pt idx="8">
                  <c:v>0</c:v>
                </c:pt>
                <c:pt idx="9">
                  <c:v>-0.13272814986192899</c:v>
                </c:pt>
                <c:pt idx="10">
                  <c:v>0</c:v>
                </c:pt>
                <c:pt idx="11">
                  <c:v>-3.4475085251014499E-3</c:v>
                </c:pt>
                <c:pt idx="12">
                  <c:v>0</c:v>
                </c:pt>
                <c:pt idx="13">
                  <c:v>0</c:v>
                </c:pt>
                <c:pt idx="14">
                  <c:v>0</c:v>
                </c:pt>
                <c:pt idx="15">
                  <c:v>0</c:v>
                </c:pt>
                <c:pt idx="16">
                  <c:v>0</c:v>
                </c:pt>
                <c:pt idx="17">
                  <c:v>0</c:v>
                </c:pt>
                <c:pt idx="18">
                  <c:v>-1.8597802058000101E-2</c:v>
                </c:pt>
                <c:pt idx="19">
                  <c:v>-6.3702994466313306E-2</c:v>
                </c:pt>
                <c:pt idx="20">
                  <c:v>-0.109036256992606</c:v>
                </c:pt>
                <c:pt idx="21">
                  <c:v>0</c:v>
                </c:pt>
                <c:pt idx="22">
                  <c:v>0</c:v>
                </c:pt>
                <c:pt idx="23">
                  <c:v>-0.102441798062017</c:v>
                </c:pt>
                <c:pt idx="24">
                  <c:v>-8.70049366139551E-2</c:v>
                </c:pt>
                <c:pt idx="25">
                  <c:v>-2.0111575565610201E-2</c:v>
                </c:pt>
                <c:pt idx="26">
                  <c:v>0</c:v>
                </c:pt>
                <c:pt idx="27">
                  <c:v>-0.102386823724562</c:v>
                </c:pt>
                <c:pt idx="28">
                  <c:v>0</c:v>
                </c:pt>
                <c:pt idx="29">
                  <c:v>-3.9812262734375999E-2</c:v>
                </c:pt>
                <c:pt idx="30">
                  <c:v>0</c:v>
                </c:pt>
                <c:pt idx="31">
                  <c:v>0</c:v>
                </c:pt>
                <c:pt idx="32">
                  <c:v>-3.1900421768492199E-2</c:v>
                </c:pt>
                <c:pt idx="33">
                  <c:v>0</c:v>
                </c:pt>
                <c:pt idx="34">
                  <c:v>-6.9596318919720193E-2</c:v>
                </c:pt>
                <c:pt idx="35">
                  <c:v>-5.7955484545002801E-2</c:v>
                </c:pt>
                <c:pt idx="36">
                  <c:v>0</c:v>
                </c:pt>
                <c:pt idx="37">
                  <c:v>0</c:v>
                </c:pt>
                <c:pt idx="38">
                  <c:v>0</c:v>
                </c:pt>
                <c:pt idx="39">
                  <c:v>0</c:v>
                </c:pt>
                <c:pt idx="40">
                  <c:v>0</c:v>
                </c:pt>
                <c:pt idx="41">
                  <c:v>-0.187865169842792</c:v>
                </c:pt>
                <c:pt idx="42">
                  <c:v>-0.17533277385003401</c:v>
                </c:pt>
                <c:pt idx="43">
                  <c:v>0</c:v>
                </c:pt>
                <c:pt idx="44">
                  <c:v>-0.14697234863622799</c:v>
                </c:pt>
                <c:pt idx="45">
                  <c:v>-0.22038945154484699</c:v>
                </c:pt>
                <c:pt idx="46">
                  <c:v>-5.47326223634448E-3</c:v>
                </c:pt>
                <c:pt idx="47">
                  <c:v>0</c:v>
                </c:pt>
                <c:pt idx="48">
                  <c:v>0</c:v>
                </c:pt>
                <c:pt idx="49">
                  <c:v>0</c:v>
                </c:pt>
                <c:pt idx="50">
                  <c:v>0</c:v>
                </c:pt>
                <c:pt idx="51">
                  <c:v>0</c:v>
                </c:pt>
                <c:pt idx="52">
                  <c:v>0</c:v>
                </c:pt>
                <c:pt idx="53">
                  <c:v>0</c:v>
                </c:pt>
                <c:pt idx="54">
                  <c:v>0</c:v>
                </c:pt>
                <c:pt idx="55">
                  <c:v>0</c:v>
                </c:pt>
                <c:pt idx="56">
                  <c:v>-9.7981838957699394E-2</c:v>
                </c:pt>
                <c:pt idx="57">
                  <c:v>0</c:v>
                </c:pt>
                <c:pt idx="58">
                  <c:v>-0.1000652589106</c:v>
                </c:pt>
                <c:pt idx="59">
                  <c:v>-0.13927424978392799</c:v>
                </c:pt>
                <c:pt idx="60">
                  <c:v>0</c:v>
                </c:pt>
                <c:pt idx="61">
                  <c:v>-0.173482656714669</c:v>
                </c:pt>
                <c:pt idx="62">
                  <c:v>-0.170119659929342</c:v>
                </c:pt>
                <c:pt idx="63">
                  <c:v>0</c:v>
                </c:pt>
                <c:pt idx="64">
                  <c:v>0</c:v>
                </c:pt>
                <c:pt idx="65">
                  <c:v>0</c:v>
                </c:pt>
                <c:pt idx="66">
                  <c:v>-1.46539429462662E-2</c:v>
                </c:pt>
                <c:pt idx="67">
                  <c:v>-6.1248733565110403E-2</c:v>
                </c:pt>
                <c:pt idx="68">
                  <c:v>-7.1153617477179897E-3</c:v>
                </c:pt>
                <c:pt idx="69">
                  <c:v>-3.9059730768913101E-2</c:v>
                </c:pt>
                <c:pt idx="70">
                  <c:v>-0.30831713548641099</c:v>
                </c:pt>
                <c:pt idx="71">
                  <c:v>0</c:v>
                </c:pt>
                <c:pt idx="72">
                  <c:v>0</c:v>
                </c:pt>
                <c:pt idx="73">
                  <c:v>0</c:v>
                </c:pt>
                <c:pt idx="74">
                  <c:v>0</c:v>
                </c:pt>
                <c:pt idx="75">
                  <c:v>0</c:v>
                </c:pt>
                <c:pt idx="76">
                  <c:v>0</c:v>
                </c:pt>
                <c:pt idx="77">
                  <c:v>0</c:v>
                </c:pt>
                <c:pt idx="78">
                  <c:v>0</c:v>
                </c:pt>
                <c:pt idx="79">
                  <c:v>-0.104891343472038</c:v>
                </c:pt>
                <c:pt idx="80">
                  <c:v>0</c:v>
                </c:pt>
                <c:pt idx="81">
                  <c:v>0</c:v>
                </c:pt>
                <c:pt idx="82">
                  <c:v>0</c:v>
                </c:pt>
                <c:pt idx="83">
                  <c:v>-6.3158908879952194E-2</c:v>
                </c:pt>
                <c:pt idx="84">
                  <c:v>0</c:v>
                </c:pt>
                <c:pt idx="85">
                  <c:v>0</c:v>
                </c:pt>
                <c:pt idx="86">
                  <c:v>-9.3658994241924601E-2</c:v>
                </c:pt>
                <c:pt idx="87">
                  <c:v>-6.7530663099212102E-2</c:v>
                </c:pt>
                <c:pt idx="88">
                  <c:v>0</c:v>
                </c:pt>
                <c:pt idx="89">
                  <c:v>-8.5620065922457494E-2</c:v>
                </c:pt>
                <c:pt idx="90">
                  <c:v>-8.2203664515618405E-2</c:v>
                </c:pt>
                <c:pt idx="91">
                  <c:v>-8.02326443786818E-2</c:v>
                </c:pt>
                <c:pt idx="92">
                  <c:v>-3.2154016794865299E-2</c:v>
                </c:pt>
                <c:pt idx="93">
                  <c:v>-2.2672389547659301E-2</c:v>
                </c:pt>
                <c:pt idx="94">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DC5A-4D17-A80D-CFDB45577F95}"/>
            </c:ext>
          </c:extLst>
        </c:ser>
        <c:dLbls>
          <c:showLegendKey val="0"/>
          <c:showVal val="0"/>
          <c:showCatName val="0"/>
          <c:showSerName val="0"/>
          <c:showPercent val="0"/>
          <c:showBubbleSize val="0"/>
        </c:dLbls>
        <c:gapWidth val="24"/>
        <c:overlap val="100"/>
        <c:axId val="445117952"/>
        <c:axId val="445119488"/>
      </c:barChart>
      <c:catAx>
        <c:axId val="445117952"/>
        <c:scaling>
          <c:orientation val="minMax"/>
        </c:scaling>
        <c:delete val="0"/>
        <c:axPos val="b"/>
        <c:numFmt formatCode="General" sourceLinked="1"/>
        <c:majorTickMark val="none"/>
        <c:minorTickMark val="none"/>
        <c:tickLblPos val="low"/>
        <c:crossAx val="445119488"/>
        <c:crosses val="autoZero"/>
        <c:auto val="0"/>
        <c:lblAlgn val="ctr"/>
        <c:lblOffset val="100"/>
        <c:noMultiLvlLbl val="0"/>
      </c:catAx>
      <c:valAx>
        <c:axId val="445119488"/>
        <c:scaling>
          <c:orientation val="minMax"/>
          <c:max val="0.9"/>
          <c:min val="-0.6"/>
        </c:scaling>
        <c:delete val="0"/>
        <c:axPos val="l"/>
        <c:title>
          <c:tx>
            <c:rich>
              <a:bodyPr/>
              <a:lstStyle/>
              <a:p>
                <a:pPr>
                  <a:defRPr sz="800" b="1" i="0" u="none" strike="noStrike" baseline="0">
                    <a:effectLst/>
                  </a:defRPr>
                </a:pPr>
                <a:r>
                  <a:rPr lang="en-US"/>
                  <a:t>Premiums</a:t>
                </a:r>
              </a:p>
            </c:rich>
          </c:tx>
          <c:overlay val="0"/>
        </c:title>
        <c:numFmt formatCode="0%" sourceLinked="0"/>
        <c:majorTickMark val="none"/>
        <c:minorTickMark val="none"/>
        <c:tickLblPos val="nextTo"/>
        <c:crossAx val="445117952"/>
        <c:crosses val="autoZero"/>
        <c:crossBetween val="between"/>
        <c:majorUnit val="0.3"/>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3.8024470210075378E-2"/>
          <c:y val="7.8651688992977142E-2"/>
          <c:w val="0.950175940990448"/>
          <c:h val="0.86516851186752319"/>
        </c:manualLayout>
      </c:layout>
      <c:barChart>
        <c:barDir val="col"/>
        <c:grouping val="clustered"/>
        <c:varyColors val="0"/>
        <c:ser>
          <c:idx val="0"/>
          <c:order val="0"/>
          <c:tx>
            <c:strRef>
              <c:f>Sheet1!$B$1</c:f>
              <c:strCache>
                <c:ptCount val="1"/>
                <c:pt idx="0">
                  <c:v>US Price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B38-4F96-8638-DF74A8BD5362}"/>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B38-4F96-8638-DF74A8BD5362}"/>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9B38-4F96-8638-DF74A8BD5362}"/>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9B38-4F96-8638-DF74A8BD5362}"/>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9B38-4F96-8638-DF74A8BD5362}"/>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9B38-4F96-8638-DF74A8BD5362}"/>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9B38-4F96-8638-DF74A8BD5362}"/>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9B38-4F96-8638-DF74A8BD5362}"/>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9B38-4F96-8638-DF74A8BD5362}"/>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9B38-4F96-8638-DF74A8BD5362}"/>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9B38-4F96-8638-DF74A8BD5362}"/>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9B38-4F96-8638-DF74A8BD5362}"/>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9B38-4F96-8638-DF74A8BD5362}"/>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9B38-4F96-8638-DF74A8BD5362}"/>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9B38-4F96-8638-DF74A8BD5362}"/>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9B38-4F96-8638-DF74A8BD5362}"/>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9B38-4F96-8638-DF74A8BD5362}"/>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9B38-4F96-8638-DF74A8BD5362}"/>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9B38-4F96-8638-DF74A8BD5362}"/>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9B38-4F96-8638-DF74A8BD5362}"/>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9B38-4F96-8638-DF74A8BD5362}"/>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9B38-4F96-8638-DF74A8BD5362}"/>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9B38-4F96-8638-DF74A8BD5362}"/>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9B38-4F96-8638-DF74A8BD5362}"/>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9B38-4F96-8638-DF74A8BD5362}"/>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9B38-4F96-8638-DF74A8BD5362}"/>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9B38-4F96-8638-DF74A8BD5362}"/>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9B38-4F96-8638-DF74A8BD5362}"/>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9B38-4F96-8638-DF74A8BD5362}"/>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9B38-4F96-8638-DF74A8BD5362}"/>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9B38-4F96-8638-DF74A8BD5362}"/>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9B38-4F96-8638-DF74A8BD5362}"/>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9B38-4F96-8638-DF74A8BD5362}"/>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9B38-4F96-8638-DF74A8BD5362}"/>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9B38-4F96-8638-DF74A8BD5362}"/>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9B38-4F96-8638-DF74A8BD5362}"/>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9B38-4F96-8638-DF74A8BD5362}"/>
              </c:ext>
            </c:extLst>
          </c:dPt>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Sheet1!$B$2:$B$96</c:f>
              <c:numCache>
                <c:formatCode>General</c:formatCode>
                <c:ptCount val="95"/>
                <c:pt idx="0">
                  <c:v>-0.11153453801832899</c:v>
                </c:pt>
                <c:pt idx="1">
                  <c:v>0.101186840366753</c:v>
                </c:pt>
                <c:pt idx="2">
                  <c:v>-0.173002355376661</c:v>
                </c:pt>
                <c:pt idx="3">
                  <c:v>-0.18145621691862501</c:v>
                </c:pt>
                <c:pt idx="4">
                  <c:v>7.5094103799634299E-2</c:v>
                </c:pt>
                <c:pt idx="5">
                  <c:v>0.80604957890415496</c:v>
                </c:pt>
                <c:pt idx="6">
                  <c:v>-0.23419503252274301</c:v>
                </c:pt>
                <c:pt idx="7">
                  <c:v>6.8894490154347093E-2</c:v>
                </c:pt>
                <c:pt idx="8">
                  <c:v>0.23623122325655099</c:v>
                </c:pt>
                <c:pt idx="9">
                  <c:v>-7.4513167279725803E-2</c:v>
                </c:pt>
                <c:pt idx="10">
                  <c:v>-6.4994091080070995E-2</c:v>
                </c:pt>
                <c:pt idx="11">
                  <c:v>-0.19569584510329499</c:v>
                </c:pt>
                <c:pt idx="12">
                  <c:v>4.47691462040141E-2</c:v>
                </c:pt>
                <c:pt idx="13">
                  <c:v>0.10246263858940401</c:v>
                </c:pt>
                <c:pt idx="14">
                  <c:v>0.20293946319742601</c:v>
                </c:pt>
                <c:pt idx="15">
                  <c:v>0.299841709338379</c:v>
                </c:pt>
                <c:pt idx="16">
                  <c:v>0.25220205185533601</c:v>
                </c:pt>
                <c:pt idx="17">
                  <c:v>0.192499622032617</c:v>
                </c:pt>
                <c:pt idx="18">
                  <c:v>2.4409139189502899E-2</c:v>
                </c:pt>
                <c:pt idx="19">
                  <c:v>5.6620110040291903E-2</c:v>
                </c:pt>
                <c:pt idx="20">
                  <c:v>1.01788319153964E-2</c:v>
                </c:pt>
                <c:pt idx="21">
                  <c:v>-5.0564251325630798E-2</c:v>
                </c:pt>
                <c:pt idx="22">
                  <c:v>0.32299063685618401</c:v>
                </c:pt>
                <c:pt idx="23">
                  <c:v>-6.1486705849680003E-2</c:v>
                </c:pt>
                <c:pt idx="24">
                  <c:v>4.32615406565868E-2</c:v>
                </c:pt>
                <c:pt idx="25">
                  <c:v>-8.97806821573814E-2</c:v>
                </c:pt>
                <c:pt idx="26">
                  <c:v>0.27273794102176002</c:v>
                </c:pt>
                <c:pt idx="27">
                  <c:v>-6.7918633372077196E-4</c:v>
                </c:pt>
                <c:pt idx="28">
                  <c:v>-3.0722712758598499E-2</c:v>
                </c:pt>
                <c:pt idx="29">
                  <c:v>-0.12094707266141</c:v>
                </c:pt>
                <c:pt idx="30">
                  <c:v>0.31223786380530799</c:v>
                </c:pt>
                <c:pt idx="31">
                  <c:v>5.1731851672475203E-2</c:v>
                </c:pt>
                <c:pt idx="32">
                  <c:v>-4.8763052111544102E-2</c:v>
                </c:pt>
                <c:pt idx="33">
                  <c:v>3.6447728099106902E-2</c:v>
                </c:pt>
                <c:pt idx="34">
                  <c:v>6.5854825169084405E-2</c:v>
                </c:pt>
                <c:pt idx="35">
                  <c:v>0.103185074003181</c:v>
                </c:pt>
                <c:pt idx="36">
                  <c:v>5.3730063218252903E-2</c:v>
                </c:pt>
                <c:pt idx="37">
                  <c:v>0.113381206944685</c:v>
                </c:pt>
                <c:pt idx="38">
                  <c:v>1.06927490095979E-2</c:v>
                </c:pt>
                <c:pt idx="39">
                  <c:v>0.105831405911364</c:v>
                </c:pt>
                <c:pt idx="40">
                  <c:v>0.25913607905348202</c:v>
                </c:pt>
                <c:pt idx="41">
                  <c:v>-0.179773611179603</c:v>
                </c:pt>
                <c:pt idx="42">
                  <c:v>0.168766366104212</c:v>
                </c:pt>
                <c:pt idx="43">
                  <c:v>-0.110158092458173</c:v>
                </c:pt>
                <c:pt idx="44">
                  <c:v>-3.5426822006616301E-2</c:v>
                </c:pt>
                <c:pt idx="45">
                  <c:v>0.14100565330810699</c:v>
                </c:pt>
                <c:pt idx="46">
                  <c:v>6.8260122610216495E-2</c:v>
                </c:pt>
                <c:pt idx="47">
                  <c:v>0.195812550870192</c:v>
                </c:pt>
                <c:pt idx="48">
                  <c:v>0.32176631314436299</c:v>
                </c:pt>
                <c:pt idx="49">
                  <c:v>0.16545180256415501</c:v>
                </c:pt>
                <c:pt idx="50">
                  <c:v>2.2822098059420499E-2</c:v>
                </c:pt>
                <c:pt idx="51">
                  <c:v>6.6816981015436594E-2</c:v>
                </c:pt>
                <c:pt idx="52">
                  <c:v>-0.19726467151354801</c:v>
                </c:pt>
                <c:pt idx="53">
                  <c:v>0.22775587627717001</c:v>
                </c:pt>
                <c:pt idx="54">
                  <c:v>7.2897769925097E-2</c:v>
                </c:pt>
                <c:pt idx="55">
                  <c:v>0.14572937011849901</c:v>
                </c:pt>
                <c:pt idx="56">
                  <c:v>0.18129337068318099</c:v>
                </c:pt>
                <c:pt idx="57">
                  <c:v>-5.4104936844894301E-3</c:v>
                </c:pt>
                <c:pt idx="58">
                  <c:v>7.6317335513920198E-2</c:v>
                </c:pt>
                <c:pt idx="59">
                  <c:v>-7.5648920148262105E-2</c:v>
                </c:pt>
                <c:pt idx="60">
                  <c:v>0.14310912472088</c:v>
                </c:pt>
                <c:pt idx="61">
                  <c:v>-5.7934824102611901E-2</c:v>
                </c:pt>
                <c:pt idx="62">
                  <c:v>-0.14378555652470301</c:v>
                </c:pt>
                <c:pt idx="63">
                  <c:v>-0.14643224853356099</c:v>
                </c:pt>
                <c:pt idx="64">
                  <c:v>0.197598719914089</c:v>
                </c:pt>
                <c:pt idx="65">
                  <c:v>0.18572388397789699</c:v>
                </c:pt>
                <c:pt idx="66">
                  <c:v>-7.3119885298592105E-2</c:v>
                </c:pt>
                <c:pt idx="67">
                  <c:v>6.7827929169509193E-2</c:v>
                </c:pt>
                <c:pt idx="68">
                  <c:v>2.56559699200327E-2</c:v>
                </c:pt>
                <c:pt idx="69">
                  <c:v>8.1403833010245105E-2</c:v>
                </c:pt>
                <c:pt idx="70">
                  <c:v>-0.23314458165777999</c:v>
                </c:pt>
                <c:pt idx="71">
                  <c:v>-0.23784933260118499</c:v>
                </c:pt>
                <c:pt idx="72">
                  <c:v>0.42091301764082201</c:v>
                </c:pt>
                <c:pt idx="73">
                  <c:v>0.20932563526268799</c:v>
                </c:pt>
                <c:pt idx="74">
                  <c:v>1.25216073191375E-2</c:v>
                </c:pt>
                <c:pt idx="75">
                  <c:v>7.4335723677822804E-2</c:v>
                </c:pt>
                <c:pt idx="76">
                  <c:v>0.115616995126108</c:v>
                </c:pt>
                <c:pt idx="77">
                  <c:v>8.9983784796636504E-2</c:v>
                </c:pt>
                <c:pt idx="78">
                  <c:v>0.106584899630289</c:v>
                </c:pt>
                <c:pt idx="79">
                  <c:v>-0.161892627123913</c:v>
                </c:pt>
                <c:pt idx="80">
                  <c:v>-3.5479764870313998E-2</c:v>
                </c:pt>
                <c:pt idx="81">
                  <c:v>-0.106632411276635</c:v>
                </c:pt>
                <c:pt idx="82">
                  <c:v>-5.6509525572314499E-2</c:v>
                </c:pt>
                <c:pt idx="83">
                  <c:v>-0.13991637105594401</c:v>
                </c:pt>
                <c:pt idx="84">
                  <c:v>0.1235133840432</c:v>
                </c:pt>
                <c:pt idx="85">
                  <c:v>7.0806106026092303E-2</c:v>
                </c:pt>
                <c:pt idx="86">
                  <c:v>-2.4888178388773999E-2</c:v>
                </c:pt>
                <c:pt idx="87">
                  <c:v>-0.122759866795422</c:v>
                </c:pt>
                <c:pt idx="88">
                  <c:v>0.18304041700599399</c:v>
                </c:pt>
                <c:pt idx="89">
                  <c:v>-0.11817784457125401</c:v>
                </c:pt>
                <c:pt idx="90">
                  <c:v>-0.14139056797296601</c:v>
                </c:pt>
                <c:pt idx="91">
                  <c:v>-7.7364100530507199E-2</c:v>
                </c:pt>
                <c:pt idx="92">
                  <c:v>-0.38747269671229501</c:v>
                </c:pt>
                <c:pt idx="93">
                  <c:v>0.13189201585476901</c:v>
                </c:pt>
                <c:pt idx="94">
                  <c:v>0.288047886403558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9B38-4F96-8638-DF74A8BD5362}"/>
            </c:ext>
          </c:extLst>
        </c:ser>
        <c:ser>
          <c:idx val="1"/>
          <c:order val="1"/>
          <c:tx>
            <c:strRef>
              <c:f>Sheet1!$C$1</c:f>
              <c:strCache>
                <c:ptCount val="1"/>
                <c:pt idx="0">
                  <c:v>Negative</c:v>
                </c:pt>
              </c:strCache>
            </c:strRef>
          </c:tx>
          <c:spPr>
            <a:solidFill>
              <a:srgbClr val="B7312C"/>
            </a:solidFill>
          </c:spPr>
          <c:invertIfNegative val="0"/>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Sheet1!$C$2:$C$96</c:f>
              <c:numCache>
                <c:formatCode>General</c:formatCode>
                <c:ptCount val="95"/>
                <c:pt idx="0">
                  <c:v>-0.11153453801832899</c:v>
                </c:pt>
                <c:pt idx="1">
                  <c:v>0</c:v>
                </c:pt>
                <c:pt idx="2">
                  <c:v>-0.173002355376661</c:v>
                </c:pt>
                <c:pt idx="3">
                  <c:v>-0.18145621691862501</c:v>
                </c:pt>
                <c:pt idx="4">
                  <c:v>0</c:v>
                </c:pt>
                <c:pt idx="5">
                  <c:v>0</c:v>
                </c:pt>
                <c:pt idx="6">
                  <c:v>-0.23419503252274301</c:v>
                </c:pt>
                <c:pt idx="7">
                  <c:v>0</c:v>
                </c:pt>
                <c:pt idx="8">
                  <c:v>0</c:v>
                </c:pt>
                <c:pt idx="9">
                  <c:v>-7.4513167279725803E-2</c:v>
                </c:pt>
                <c:pt idx="10">
                  <c:v>-6.4994091080070995E-2</c:v>
                </c:pt>
                <c:pt idx="11">
                  <c:v>-0.19569584510329499</c:v>
                </c:pt>
                <c:pt idx="12">
                  <c:v>0</c:v>
                </c:pt>
                <c:pt idx="13">
                  <c:v>0</c:v>
                </c:pt>
                <c:pt idx="14">
                  <c:v>0</c:v>
                </c:pt>
                <c:pt idx="15">
                  <c:v>0</c:v>
                </c:pt>
                <c:pt idx="16">
                  <c:v>0</c:v>
                </c:pt>
                <c:pt idx="17">
                  <c:v>0</c:v>
                </c:pt>
                <c:pt idx="18">
                  <c:v>0</c:v>
                </c:pt>
                <c:pt idx="19">
                  <c:v>0</c:v>
                </c:pt>
                <c:pt idx="20">
                  <c:v>0</c:v>
                </c:pt>
                <c:pt idx="21">
                  <c:v>-5.0564251325630798E-2</c:v>
                </c:pt>
                <c:pt idx="22">
                  <c:v>0</c:v>
                </c:pt>
                <c:pt idx="23">
                  <c:v>-6.1486705849680003E-2</c:v>
                </c:pt>
                <c:pt idx="24">
                  <c:v>0</c:v>
                </c:pt>
                <c:pt idx="25">
                  <c:v>-8.97806821573814E-2</c:v>
                </c:pt>
                <c:pt idx="26">
                  <c:v>0</c:v>
                </c:pt>
                <c:pt idx="27">
                  <c:v>-6.7918633372077196E-4</c:v>
                </c:pt>
                <c:pt idx="28">
                  <c:v>-3.0722712758598499E-2</c:v>
                </c:pt>
                <c:pt idx="29">
                  <c:v>-0.12094707266141</c:v>
                </c:pt>
                <c:pt idx="30">
                  <c:v>0</c:v>
                </c:pt>
                <c:pt idx="31">
                  <c:v>0</c:v>
                </c:pt>
                <c:pt idx="32">
                  <c:v>-4.8763052111544102E-2</c:v>
                </c:pt>
                <c:pt idx="33">
                  <c:v>0</c:v>
                </c:pt>
                <c:pt idx="34">
                  <c:v>0</c:v>
                </c:pt>
                <c:pt idx="35">
                  <c:v>0</c:v>
                </c:pt>
                <c:pt idx="36">
                  <c:v>0</c:v>
                </c:pt>
                <c:pt idx="37">
                  <c:v>0</c:v>
                </c:pt>
                <c:pt idx="38">
                  <c:v>0</c:v>
                </c:pt>
                <c:pt idx="39">
                  <c:v>0</c:v>
                </c:pt>
                <c:pt idx="40">
                  <c:v>0</c:v>
                </c:pt>
                <c:pt idx="41">
                  <c:v>-0.179773611179603</c:v>
                </c:pt>
                <c:pt idx="42">
                  <c:v>0</c:v>
                </c:pt>
                <c:pt idx="43">
                  <c:v>-0.110158092458173</c:v>
                </c:pt>
                <c:pt idx="44">
                  <c:v>-3.5426822006616301E-2</c:v>
                </c:pt>
                <c:pt idx="45">
                  <c:v>0</c:v>
                </c:pt>
                <c:pt idx="46">
                  <c:v>0</c:v>
                </c:pt>
                <c:pt idx="47">
                  <c:v>0</c:v>
                </c:pt>
                <c:pt idx="48">
                  <c:v>0</c:v>
                </c:pt>
                <c:pt idx="49">
                  <c:v>0</c:v>
                </c:pt>
                <c:pt idx="50">
                  <c:v>0</c:v>
                </c:pt>
                <c:pt idx="51">
                  <c:v>0</c:v>
                </c:pt>
                <c:pt idx="52">
                  <c:v>-0.19726467151354801</c:v>
                </c:pt>
                <c:pt idx="53">
                  <c:v>0</c:v>
                </c:pt>
                <c:pt idx="54">
                  <c:v>0</c:v>
                </c:pt>
                <c:pt idx="55">
                  <c:v>0</c:v>
                </c:pt>
                <c:pt idx="56">
                  <c:v>0</c:v>
                </c:pt>
                <c:pt idx="57">
                  <c:v>-5.4104936844894301E-3</c:v>
                </c:pt>
                <c:pt idx="58">
                  <c:v>0</c:v>
                </c:pt>
                <c:pt idx="59">
                  <c:v>-7.5648920148262105E-2</c:v>
                </c:pt>
                <c:pt idx="60">
                  <c:v>0</c:v>
                </c:pt>
                <c:pt idx="61">
                  <c:v>-5.7934824102611901E-2</c:v>
                </c:pt>
                <c:pt idx="62">
                  <c:v>-0.14378555652470301</c:v>
                </c:pt>
                <c:pt idx="63">
                  <c:v>-0.14643224853356099</c:v>
                </c:pt>
                <c:pt idx="64">
                  <c:v>0</c:v>
                </c:pt>
                <c:pt idx="65">
                  <c:v>0</c:v>
                </c:pt>
                <c:pt idx="66">
                  <c:v>-7.3119885298592105E-2</c:v>
                </c:pt>
                <c:pt idx="67">
                  <c:v>0</c:v>
                </c:pt>
                <c:pt idx="68">
                  <c:v>0</c:v>
                </c:pt>
                <c:pt idx="69">
                  <c:v>0</c:v>
                </c:pt>
                <c:pt idx="70">
                  <c:v>-0.23314458165777999</c:v>
                </c:pt>
                <c:pt idx="71">
                  <c:v>-0.23784933260118499</c:v>
                </c:pt>
                <c:pt idx="72">
                  <c:v>0</c:v>
                </c:pt>
                <c:pt idx="73">
                  <c:v>0</c:v>
                </c:pt>
                <c:pt idx="74">
                  <c:v>0</c:v>
                </c:pt>
                <c:pt idx="75">
                  <c:v>0</c:v>
                </c:pt>
                <c:pt idx="76">
                  <c:v>0</c:v>
                </c:pt>
                <c:pt idx="77">
                  <c:v>0</c:v>
                </c:pt>
                <c:pt idx="78">
                  <c:v>0</c:v>
                </c:pt>
                <c:pt idx="79">
                  <c:v>-0.161892627123913</c:v>
                </c:pt>
                <c:pt idx="80">
                  <c:v>-3.5479764870313998E-2</c:v>
                </c:pt>
                <c:pt idx="81">
                  <c:v>-0.106632411276635</c:v>
                </c:pt>
                <c:pt idx="82">
                  <c:v>-5.6509525572314499E-2</c:v>
                </c:pt>
                <c:pt idx="83">
                  <c:v>-0.13991637105594401</c:v>
                </c:pt>
                <c:pt idx="84">
                  <c:v>0</c:v>
                </c:pt>
                <c:pt idx="85">
                  <c:v>0</c:v>
                </c:pt>
                <c:pt idx="86">
                  <c:v>-2.4888178388773999E-2</c:v>
                </c:pt>
                <c:pt idx="87">
                  <c:v>-0.122759866795422</c:v>
                </c:pt>
                <c:pt idx="88">
                  <c:v>0</c:v>
                </c:pt>
                <c:pt idx="89">
                  <c:v>-0.11817784457125401</c:v>
                </c:pt>
                <c:pt idx="90">
                  <c:v>-0.14139056797296601</c:v>
                </c:pt>
                <c:pt idx="91">
                  <c:v>-7.7364100530507199E-2</c:v>
                </c:pt>
                <c:pt idx="92">
                  <c:v>-0.38747269671229501</c:v>
                </c:pt>
                <c:pt idx="93">
                  <c:v>0</c:v>
                </c:pt>
                <c:pt idx="94">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9B38-4F96-8638-DF74A8BD5362}"/>
            </c:ext>
          </c:extLst>
        </c:ser>
        <c:dLbls>
          <c:showLegendKey val="0"/>
          <c:showVal val="0"/>
          <c:showCatName val="0"/>
          <c:showSerName val="0"/>
          <c:showPercent val="0"/>
          <c:showBubbleSize val="0"/>
        </c:dLbls>
        <c:gapWidth val="24"/>
        <c:overlap val="100"/>
        <c:axId val="445249408"/>
        <c:axId val="445250944"/>
      </c:barChart>
      <c:catAx>
        <c:axId val="445249408"/>
        <c:scaling>
          <c:orientation val="minMax"/>
        </c:scaling>
        <c:delete val="0"/>
        <c:axPos val="b"/>
        <c:numFmt formatCode="General" sourceLinked="1"/>
        <c:majorTickMark val="none"/>
        <c:minorTickMark val="none"/>
        <c:tickLblPos val="low"/>
        <c:crossAx val="445250944"/>
        <c:crosses val="autoZero"/>
        <c:auto val="0"/>
        <c:lblAlgn val="ctr"/>
        <c:lblOffset val="100"/>
        <c:noMultiLvlLbl val="0"/>
      </c:catAx>
      <c:valAx>
        <c:axId val="445250944"/>
        <c:scaling>
          <c:orientation val="minMax"/>
          <c:max val="0.9"/>
          <c:min val="-0.6"/>
        </c:scaling>
        <c:delete val="0"/>
        <c:axPos val="l"/>
        <c:title>
          <c:tx>
            <c:rich>
              <a:bodyPr/>
              <a:lstStyle/>
              <a:p>
                <a:pPr>
                  <a:defRPr sz="800" b="1" i="0" u="none" strike="noStrike" baseline="0">
                    <a:effectLst/>
                  </a:defRPr>
                </a:pPr>
                <a:r>
                  <a:rPr lang="en-US"/>
                  <a:t>Premiums</a:t>
                </a:r>
              </a:p>
            </c:rich>
          </c:tx>
          <c:overlay val="0"/>
        </c:title>
        <c:numFmt formatCode="0%" sourceLinked="0"/>
        <c:majorTickMark val="none"/>
        <c:minorTickMark val="none"/>
        <c:tickLblPos val="nextTo"/>
        <c:crossAx val="445249408"/>
        <c:crosses val="autoZero"/>
        <c:crossBetween val="between"/>
        <c:majorUnit val="0.3"/>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3.8024470210075378E-2"/>
          <c:y val="7.8651688992977142E-2"/>
          <c:w val="0.950175940990448"/>
          <c:h val="0.86516851186752319"/>
        </c:manualLayout>
      </c:layout>
      <c:barChart>
        <c:barDir val="col"/>
        <c:grouping val="clustered"/>
        <c:varyColors val="0"/>
        <c:ser>
          <c:idx val="0"/>
          <c:order val="0"/>
          <c:tx>
            <c:strRef>
              <c:f>Sheet1!$B$1</c:f>
              <c:strCache>
                <c:ptCount val="1"/>
                <c:pt idx="0">
                  <c:v>US Prof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6BA-4AD4-9DD5-EEE695C0A744}"/>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6BA-4AD4-9DD5-EEE695C0A744}"/>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6BA-4AD4-9DD5-EEE695C0A744}"/>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D6BA-4AD4-9DD5-EEE695C0A744}"/>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D6BA-4AD4-9DD5-EEE695C0A744}"/>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D6BA-4AD4-9DD5-EEE695C0A744}"/>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D6BA-4AD4-9DD5-EEE695C0A74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D6BA-4AD4-9DD5-EEE695C0A744}"/>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D6BA-4AD4-9DD5-EEE695C0A744}"/>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D6BA-4AD4-9DD5-EEE695C0A744}"/>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D6BA-4AD4-9DD5-EEE695C0A744}"/>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D6BA-4AD4-9DD5-EEE695C0A744}"/>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D6BA-4AD4-9DD5-EEE695C0A744}"/>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D6BA-4AD4-9DD5-EEE695C0A744}"/>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D6BA-4AD4-9DD5-EEE695C0A744}"/>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D6BA-4AD4-9DD5-EEE695C0A744}"/>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D6BA-4AD4-9DD5-EEE695C0A744}"/>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D6BA-4AD4-9DD5-EEE695C0A744}"/>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D6BA-4AD4-9DD5-EEE695C0A744}"/>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D6BA-4AD4-9DD5-EEE695C0A744}"/>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D6BA-4AD4-9DD5-EEE695C0A744}"/>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D6BA-4AD4-9DD5-EEE695C0A744}"/>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D6BA-4AD4-9DD5-EEE695C0A744}"/>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D6BA-4AD4-9DD5-EEE695C0A744}"/>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D6BA-4AD4-9DD5-EEE695C0A744}"/>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D6BA-4AD4-9DD5-EEE695C0A744}"/>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D6BA-4AD4-9DD5-EEE695C0A744}"/>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D6BA-4AD4-9DD5-EEE695C0A744}"/>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D6BA-4AD4-9DD5-EEE695C0A744}"/>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D6BA-4AD4-9DD5-EEE695C0A744}"/>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D6BA-4AD4-9DD5-EEE695C0A744}"/>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D6BA-4AD4-9DD5-EEE695C0A744}"/>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D6BA-4AD4-9DD5-EEE695C0A744}"/>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D6BA-4AD4-9DD5-EEE695C0A744}"/>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D6BA-4AD4-9DD5-EEE695C0A744}"/>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D6BA-4AD4-9DD5-EEE695C0A744}"/>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D6BA-4AD4-9DD5-EEE695C0A744}"/>
              </c:ext>
            </c:extLst>
          </c:dPt>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Sheet1!$B$2:$B$96</c:f>
              <c:numCache>
                <c:formatCode>General</c:formatCode>
                <c:ptCount val="95"/>
                <c:pt idx="36">
                  <c:v>-6.0809070240346798E-2</c:v>
                </c:pt>
                <c:pt idx="37">
                  <c:v>8.5540998205930804E-3</c:v>
                </c:pt>
                <c:pt idx="38">
                  <c:v>-3.0211436728063298E-2</c:v>
                </c:pt>
                <c:pt idx="39">
                  <c:v>0.14403274035107</c:v>
                </c:pt>
                <c:pt idx="40">
                  <c:v>-0.16224442576404499</c:v>
                </c:pt>
                <c:pt idx="41">
                  <c:v>0.17452715522469101</c:v>
                </c:pt>
                <c:pt idx="42">
                  <c:v>-6.83167786761677E-2</c:v>
                </c:pt>
                <c:pt idx="43">
                  <c:v>8.6148175466490798E-2</c:v>
                </c:pt>
                <c:pt idx="44">
                  <c:v>0.16587646756417099</c:v>
                </c:pt>
                <c:pt idx="45">
                  <c:v>-3.7526611685070203E-2</c:v>
                </c:pt>
                <c:pt idx="46">
                  <c:v>-3.4208564408799998E-2</c:v>
                </c:pt>
                <c:pt idx="47">
                  <c:v>-4.3924248265228401E-2</c:v>
                </c:pt>
                <c:pt idx="48">
                  <c:v>-7.3462868952245394E-2</c:v>
                </c:pt>
                <c:pt idx="49">
                  <c:v>-2.1117283833479099E-2</c:v>
                </c:pt>
                <c:pt idx="50">
                  <c:v>5.4153058995941597E-2</c:v>
                </c:pt>
                <c:pt idx="51">
                  <c:v>-3.3549915033301403E-2</c:v>
                </c:pt>
                <c:pt idx="52">
                  <c:v>0.14799038811784099</c:v>
                </c:pt>
                <c:pt idx="53">
                  <c:v>-8.8247205583947205E-2</c:v>
                </c:pt>
                <c:pt idx="54">
                  <c:v>-9.7736079973782503E-2</c:v>
                </c:pt>
                <c:pt idx="55">
                  <c:v>-1.7334642331764401E-2</c:v>
                </c:pt>
                <c:pt idx="56">
                  <c:v>0.14437712678362499</c:v>
                </c:pt>
                <c:pt idx="57">
                  <c:v>5.5148954586624603E-2</c:v>
                </c:pt>
                <c:pt idx="58">
                  <c:v>4.8795598773518897E-2</c:v>
                </c:pt>
                <c:pt idx="59">
                  <c:v>7.95348197432518E-2</c:v>
                </c:pt>
                <c:pt idx="60">
                  <c:v>2.88191298980729E-2</c:v>
                </c:pt>
                <c:pt idx="61">
                  <c:v>2.7223936950494101E-2</c:v>
                </c:pt>
                <c:pt idx="62">
                  <c:v>0.113820207298288</c:v>
                </c:pt>
                <c:pt idx="63">
                  <c:v>0.113160044113203</c:v>
                </c:pt>
                <c:pt idx="64">
                  <c:v>1.1356260683449901E-2</c:v>
                </c:pt>
                <c:pt idx="65">
                  <c:v>-0.158541729793539</c:v>
                </c:pt>
                <c:pt idx="66">
                  <c:v>4.5427166352701803E-2</c:v>
                </c:pt>
                <c:pt idx="67">
                  <c:v>6.4694788045456295E-2</c:v>
                </c:pt>
                <c:pt idx="68">
                  <c:v>0.16182927874606701</c:v>
                </c:pt>
                <c:pt idx="69">
                  <c:v>0.100482295092992</c:v>
                </c:pt>
                <c:pt idx="70">
                  <c:v>0.109987376417858</c:v>
                </c:pt>
                <c:pt idx="71">
                  <c:v>-0.25115639177078802</c:v>
                </c:pt>
                <c:pt idx="72">
                  <c:v>0.23960517908821899</c:v>
                </c:pt>
                <c:pt idx="73">
                  <c:v>0.13882429433617099</c:v>
                </c:pt>
                <c:pt idx="74">
                  <c:v>0.161028098683828</c:v>
                </c:pt>
                <c:pt idx="75">
                  <c:v>-0.23249716197261899</c:v>
                </c:pt>
                <c:pt idx="76">
                  <c:v>6.6491854850625502E-3</c:v>
                </c:pt>
                <c:pt idx="77">
                  <c:v>-1.69622921573831E-2</c:v>
                </c:pt>
                <c:pt idx="78">
                  <c:v>2.61016682669746E-2</c:v>
                </c:pt>
                <c:pt idx="79">
                  <c:v>0.102198820235889</c:v>
                </c:pt>
                <c:pt idx="80">
                  <c:v>0.17563973283033499</c:v>
                </c:pt>
                <c:pt idx="81">
                  <c:v>-3.9755972935311898E-2</c:v>
                </c:pt>
                <c:pt idx="82">
                  <c:v>-4.3728191953631E-2</c:v>
                </c:pt>
                <c:pt idx="83">
                  <c:v>0.186107680088374</c:v>
                </c:pt>
                <c:pt idx="84">
                  <c:v>-8.9151288769927506E-2</c:v>
                </c:pt>
                <c:pt idx="85">
                  <c:v>-0.114287281211214</c:v>
                </c:pt>
                <c:pt idx="86">
                  <c:v>4.3060767766359503E-2</c:v>
                </c:pt>
                <c:pt idx="87">
                  <c:v>4.8525685690339299E-2</c:v>
                </c:pt>
                <c:pt idx="88">
                  <c:v>-2.85471293172801E-3</c:v>
                </c:pt>
                <c:pt idx="89">
                  <c:v>8.5589216125408804E-2</c:v>
                </c:pt>
                <c:pt idx="90">
                  <c:v>7.1164224391836797E-2</c:v>
                </c:pt>
                <c:pt idx="91">
                  <c:v>0.108577242777511</c:v>
                </c:pt>
                <c:pt idx="92">
                  <c:v>1.57409887097071E-3</c:v>
                </c:pt>
                <c:pt idx="93">
                  <c:v>0.20994893646233401</c:v>
                </c:pt>
                <c:pt idx="94">
                  <c:v>4.51888433196257E-2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D6BA-4AD4-9DD5-EEE695C0A744}"/>
            </c:ext>
          </c:extLst>
        </c:ser>
        <c:ser>
          <c:idx val="1"/>
          <c:order val="1"/>
          <c:tx>
            <c:strRef>
              <c:f>Sheet1!$C$1</c:f>
              <c:strCache>
                <c:ptCount val="1"/>
                <c:pt idx="0">
                  <c:v>Negative</c:v>
                </c:pt>
              </c:strCache>
            </c:strRef>
          </c:tx>
          <c:spPr>
            <a:solidFill>
              <a:srgbClr val="B7312C"/>
            </a:solidFill>
          </c:spPr>
          <c:invertIfNegative val="0"/>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Sheet1!$C$2:$C$96</c:f>
              <c:numCache>
                <c:formatCode>General</c:formatCode>
                <c:ptCount val="9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-6.0809070240346798E-2</c:v>
                </c:pt>
                <c:pt idx="37">
                  <c:v>0</c:v>
                </c:pt>
                <c:pt idx="38">
                  <c:v>-3.0211436728063298E-2</c:v>
                </c:pt>
                <c:pt idx="39">
                  <c:v>0</c:v>
                </c:pt>
                <c:pt idx="40">
                  <c:v>-0.16224442576404499</c:v>
                </c:pt>
                <c:pt idx="41">
                  <c:v>0</c:v>
                </c:pt>
                <c:pt idx="42">
                  <c:v>-6.83167786761677E-2</c:v>
                </c:pt>
                <c:pt idx="43">
                  <c:v>0</c:v>
                </c:pt>
                <c:pt idx="44">
                  <c:v>0</c:v>
                </c:pt>
                <c:pt idx="45">
                  <c:v>-3.7526611685070203E-2</c:v>
                </c:pt>
                <c:pt idx="46">
                  <c:v>-3.4208564408799998E-2</c:v>
                </c:pt>
                <c:pt idx="47">
                  <c:v>-4.3924248265228401E-2</c:v>
                </c:pt>
                <c:pt idx="48">
                  <c:v>-7.3462868952245394E-2</c:v>
                </c:pt>
                <c:pt idx="49">
                  <c:v>-2.1117283833479099E-2</c:v>
                </c:pt>
                <c:pt idx="50">
                  <c:v>0</c:v>
                </c:pt>
                <c:pt idx="51">
                  <c:v>-3.3549915033301403E-2</c:v>
                </c:pt>
                <c:pt idx="52">
                  <c:v>0</c:v>
                </c:pt>
                <c:pt idx="53">
                  <c:v>-8.8247205583947205E-2</c:v>
                </c:pt>
                <c:pt idx="54">
                  <c:v>-9.7736079973782503E-2</c:v>
                </c:pt>
                <c:pt idx="55">
                  <c:v>-1.7334642331764401E-2</c:v>
                </c:pt>
                <c:pt idx="56">
                  <c:v>0</c:v>
                </c:pt>
                <c:pt idx="57">
                  <c:v>0</c:v>
                </c:pt>
                <c:pt idx="58">
                  <c:v>0</c:v>
                </c:pt>
                <c:pt idx="59">
                  <c:v>0</c:v>
                </c:pt>
                <c:pt idx="60">
                  <c:v>0</c:v>
                </c:pt>
                <c:pt idx="61">
                  <c:v>0</c:v>
                </c:pt>
                <c:pt idx="62">
                  <c:v>0</c:v>
                </c:pt>
                <c:pt idx="63">
                  <c:v>0</c:v>
                </c:pt>
                <c:pt idx="64">
                  <c:v>0</c:v>
                </c:pt>
                <c:pt idx="65">
                  <c:v>-0.158541729793539</c:v>
                </c:pt>
                <c:pt idx="66">
                  <c:v>0</c:v>
                </c:pt>
                <c:pt idx="67">
                  <c:v>0</c:v>
                </c:pt>
                <c:pt idx="68">
                  <c:v>0</c:v>
                </c:pt>
                <c:pt idx="69">
                  <c:v>0</c:v>
                </c:pt>
                <c:pt idx="70">
                  <c:v>0</c:v>
                </c:pt>
                <c:pt idx="71">
                  <c:v>-0.25115639177078802</c:v>
                </c:pt>
                <c:pt idx="72">
                  <c:v>0</c:v>
                </c:pt>
                <c:pt idx="73">
                  <c:v>0</c:v>
                </c:pt>
                <c:pt idx="74">
                  <c:v>0</c:v>
                </c:pt>
                <c:pt idx="75">
                  <c:v>-0.23249716197261899</c:v>
                </c:pt>
                <c:pt idx="76">
                  <c:v>0</c:v>
                </c:pt>
                <c:pt idx="77">
                  <c:v>-1.69622921573831E-2</c:v>
                </c:pt>
                <c:pt idx="78">
                  <c:v>0</c:v>
                </c:pt>
                <c:pt idx="79">
                  <c:v>0</c:v>
                </c:pt>
                <c:pt idx="80">
                  <c:v>0</c:v>
                </c:pt>
                <c:pt idx="81">
                  <c:v>-3.9755972935311898E-2</c:v>
                </c:pt>
                <c:pt idx="82">
                  <c:v>-4.3728191953631E-2</c:v>
                </c:pt>
                <c:pt idx="83">
                  <c:v>0</c:v>
                </c:pt>
                <c:pt idx="84">
                  <c:v>-8.9151288769927506E-2</c:v>
                </c:pt>
                <c:pt idx="85">
                  <c:v>-0.114287281211214</c:v>
                </c:pt>
                <c:pt idx="86">
                  <c:v>0</c:v>
                </c:pt>
                <c:pt idx="87">
                  <c:v>0</c:v>
                </c:pt>
                <c:pt idx="88">
                  <c:v>-2.85471293172801E-3</c:v>
                </c:pt>
                <c:pt idx="89">
                  <c:v>0</c:v>
                </c:pt>
                <c:pt idx="90">
                  <c:v>0</c:v>
                </c:pt>
                <c:pt idx="91">
                  <c:v>0</c:v>
                </c:pt>
                <c:pt idx="92">
                  <c:v>0</c:v>
                </c:pt>
                <c:pt idx="93">
                  <c:v>0</c:v>
                </c:pt>
                <c:pt idx="94">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D6BA-4AD4-9DD5-EEE695C0A744}"/>
            </c:ext>
          </c:extLst>
        </c:ser>
        <c:dLbls>
          <c:showLegendKey val="0"/>
          <c:showVal val="0"/>
          <c:showCatName val="0"/>
          <c:showSerName val="0"/>
          <c:showPercent val="0"/>
          <c:showBubbleSize val="0"/>
        </c:dLbls>
        <c:gapWidth val="24"/>
        <c:overlap val="100"/>
        <c:axId val="445692160"/>
        <c:axId val="445702144"/>
      </c:barChart>
      <c:catAx>
        <c:axId val="445692160"/>
        <c:scaling>
          <c:orientation val="minMax"/>
        </c:scaling>
        <c:delete val="0"/>
        <c:axPos val="b"/>
        <c:numFmt formatCode="General" sourceLinked="1"/>
        <c:majorTickMark val="none"/>
        <c:minorTickMark val="none"/>
        <c:tickLblPos val="low"/>
        <c:crossAx val="445702144"/>
        <c:crosses val="autoZero"/>
        <c:auto val="0"/>
        <c:lblAlgn val="ctr"/>
        <c:lblOffset val="100"/>
        <c:noMultiLvlLbl val="0"/>
      </c:catAx>
      <c:valAx>
        <c:axId val="445702144"/>
        <c:scaling>
          <c:orientation val="minMax"/>
          <c:max val="0.9"/>
          <c:min val="-0.6"/>
        </c:scaling>
        <c:delete val="0"/>
        <c:axPos val="l"/>
        <c:title>
          <c:tx>
            <c:rich>
              <a:bodyPr/>
              <a:lstStyle/>
              <a:p>
                <a:pPr>
                  <a:defRPr sz="800" b="1" i="0" u="none" strike="noStrike" baseline="0">
                    <a:effectLst/>
                  </a:defRPr>
                </a:pPr>
                <a:r>
                  <a:rPr lang="en-US"/>
                  <a:t>Premiums</a:t>
                </a:r>
              </a:p>
            </c:rich>
          </c:tx>
          <c:overlay val="0"/>
        </c:title>
        <c:numFmt formatCode="0%" sourceLinked="0"/>
        <c:majorTickMark val="none"/>
        <c:minorTickMark val="none"/>
        <c:tickLblPos val="nextTo"/>
        <c:crossAx val="445692160"/>
        <c:crosses val="autoZero"/>
        <c:crossBetween val="between"/>
        <c:majorUnit val="0.3"/>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1.9687185063958168E-2"/>
          <c:y val="1.489152479916811E-2"/>
          <c:w val="0.92389094829559326"/>
          <c:h val="0.97313529253005981"/>
        </c:manualLayout>
      </c:layout>
      <c:areaChart>
        <c:grouping val="standard"/>
        <c:varyColors val="0"/>
        <c:ser>
          <c:idx val="3"/>
          <c:order val="3"/>
          <c:tx>
            <c:strRef>
              <c:f>Sheet1!$E$1</c:f>
              <c:strCache>
                <c:ptCount val="1"/>
                <c:pt idx="0">
                  <c:v>2% Above</c:v>
                </c:pt>
              </c:strCache>
            </c:strRef>
          </c:tx>
          <c:spPr>
            <a:solidFill>
              <a:srgbClr val="E4E4E4"/>
            </a:solidFill>
            <a:ln>
              <a:noFill/>
            </a:ln>
            <a:effectLst/>
          </c:spPr>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Sheet1!$E$2:$E$96</c:f>
              <c:numCache>
                <c:formatCode>0.00%</c:formatCode>
                <c:ptCount val="95"/>
                <c:pt idx="0">
                  <c:v>0.103293013672656</c:v>
                </c:pt>
                <c:pt idx="1">
                  <c:v>0.103293013672656</c:v>
                </c:pt>
                <c:pt idx="2">
                  <c:v>0.103293013672656</c:v>
                </c:pt>
                <c:pt idx="3">
                  <c:v>0.103293013672656</c:v>
                </c:pt>
                <c:pt idx="4">
                  <c:v>0.103293013672656</c:v>
                </c:pt>
                <c:pt idx="5">
                  <c:v>0.103293013672656</c:v>
                </c:pt>
                <c:pt idx="6">
                  <c:v>0.103293013672656</c:v>
                </c:pt>
                <c:pt idx="7">
                  <c:v>0.103293013672656</c:v>
                </c:pt>
                <c:pt idx="8">
                  <c:v>0.103293013672656</c:v>
                </c:pt>
                <c:pt idx="9">
                  <c:v>0.103293013672656</c:v>
                </c:pt>
                <c:pt idx="10">
                  <c:v>0.103293013672656</c:v>
                </c:pt>
                <c:pt idx="11">
                  <c:v>0.103293013672656</c:v>
                </c:pt>
                <c:pt idx="12">
                  <c:v>0.103293013672656</c:v>
                </c:pt>
                <c:pt idx="13">
                  <c:v>0.103293013672656</c:v>
                </c:pt>
                <c:pt idx="14">
                  <c:v>0.103293013672656</c:v>
                </c:pt>
                <c:pt idx="15">
                  <c:v>0.103293013672656</c:v>
                </c:pt>
                <c:pt idx="16">
                  <c:v>0.103293013672656</c:v>
                </c:pt>
                <c:pt idx="17">
                  <c:v>0.103293013672656</c:v>
                </c:pt>
                <c:pt idx="18">
                  <c:v>0.103293013672656</c:v>
                </c:pt>
                <c:pt idx="19">
                  <c:v>0.103293013672656</c:v>
                </c:pt>
                <c:pt idx="20">
                  <c:v>0.103293013672656</c:v>
                </c:pt>
                <c:pt idx="21">
                  <c:v>0.103293013672656</c:v>
                </c:pt>
                <c:pt idx="22">
                  <c:v>0.103293013672656</c:v>
                </c:pt>
                <c:pt idx="23">
                  <c:v>0.103293013672656</c:v>
                </c:pt>
                <c:pt idx="24">
                  <c:v>0.103293013672656</c:v>
                </c:pt>
                <c:pt idx="25">
                  <c:v>0.103293013672656</c:v>
                </c:pt>
                <c:pt idx="26">
                  <c:v>0.103293013672656</c:v>
                </c:pt>
                <c:pt idx="27">
                  <c:v>0.103293013672656</c:v>
                </c:pt>
                <c:pt idx="28">
                  <c:v>0.103293013672656</c:v>
                </c:pt>
                <c:pt idx="29">
                  <c:v>0.103293013672656</c:v>
                </c:pt>
                <c:pt idx="30">
                  <c:v>0.103293013672656</c:v>
                </c:pt>
                <c:pt idx="31">
                  <c:v>0.103293013672656</c:v>
                </c:pt>
                <c:pt idx="32">
                  <c:v>0.103293013672656</c:v>
                </c:pt>
                <c:pt idx="33">
                  <c:v>0.103293013672656</c:v>
                </c:pt>
                <c:pt idx="34">
                  <c:v>0.103293013672656</c:v>
                </c:pt>
                <c:pt idx="35">
                  <c:v>0.103293013672656</c:v>
                </c:pt>
                <c:pt idx="36">
                  <c:v>0.103293013672656</c:v>
                </c:pt>
                <c:pt idx="37">
                  <c:v>0.103293013672656</c:v>
                </c:pt>
                <c:pt idx="38">
                  <c:v>0.103293013672656</c:v>
                </c:pt>
                <c:pt idx="39">
                  <c:v>0.103293013672656</c:v>
                </c:pt>
                <c:pt idx="40">
                  <c:v>0.103293013672656</c:v>
                </c:pt>
                <c:pt idx="41">
                  <c:v>0.103293013672656</c:v>
                </c:pt>
                <c:pt idx="42">
                  <c:v>0.103293013672656</c:v>
                </c:pt>
                <c:pt idx="43">
                  <c:v>0.103293013672656</c:v>
                </c:pt>
                <c:pt idx="44">
                  <c:v>0.103293013672656</c:v>
                </c:pt>
                <c:pt idx="45">
                  <c:v>0.103293013672656</c:v>
                </c:pt>
                <c:pt idx="46">
                  <c:v>0.103293013672656</c:v>
                </c:pt>
                <c:pt idx="47">
                  <c:v>0.103293013672656</c:v>
                </c:pt>
                <c:pt idx="48">
                  <c:v>0.103293013672656</c:v>
                </c:pt>
                <c:pt idx="49">
                  <c:v>0.103293013672656</c:v>
                </c:pt>
                <c:pt idx="50">
                  <c:v>0.103293013672656</c:v>
                </c:pt>
                <c:pt idx="51">
                  <c:v>0.103293013672656</c:v>
                </c:pt>
                <c:pt idx="52">
                  <c:v>0.103293013672656</c:v>
                </c:pt>
                <c:pt idx="53">
                  <c:v>0.103293013672656</c:v>
                </c:pt>
                <c:pt idx="54">
                  <c:v>0.103293013672656</c:v>
                </c:pt>
                <c:pt idx="55">
                  <c:v>0.103293013672656</c:v>
                </c:pt>
                <c:pt idx="56">
                  <c:v>0.103293013672656</c:v>
                </c:pt>
                <c:pt idx="57">
                  <c:v>0.103293013672656</c:v>
                </c:pt>
                <c:pt idx="58">
                  <c:v>0.103293013672656</c:v>
                </c:pt>
                <c:pt idx="59">
                  <c:v>0.103293013672656</c:v>
                </c:pt>
                <c:pt idx="60">
                  <c:v>0.103293013672656</c:v>
                </c:pt>
                <c:pt idx="61">
                  <c:v>0.103293013672656</c:v>
                </c:pt>
                <c:pt idx="62">
                  <c:v>0.103293013672656</c:v>
                </c:pt>
                <c:pt idx="63">
                  <c:v>0.103293013672656</c:v>
                </c:pt>
                <c:pt idx="64">
                  <c:v>0.103293013672656</c:v>
                </c:pt>
                <c:pt idx="65">
                  <c:v>0.103293013672656</c:v>
                </c:pt>
                <c:pt idx="66">
                  <c:v>0.103293013672656</c:v>
                </c:pt>
                <c:pt idx="67">
                  <c:v>0.103293013672656</c:v>
                </c:pt>
                <c:pt idx="68">
                  <c:v>0.103293013672656</c:v>
                </c:pt>
                <c:pt idx="69">
                  <c:v>0.103293013672656</c:v>
                </c:pt>
                <c:pt idx="70">
                  <c:v>0.103293013672656</c:v>
                </c:pt>
                <c:pt idx="71">
                  <c:v>0.103293013672656</c:v>
                </c:pt>
                <c:pt idx="72">
                  <c:v>0.103293013672656</c:v>
                </c:pt>
                <c:pt idx="73">
                  <c:v>0.103293013672656</c:v>
                </c:pt>
                <c:pt idx="74">
                  <c:v>0.103293013672656</c:v>
                </c:pt>
                <c:pt idx="75">
                  <c:v>0.103293013672656</c:v>
                </c:pt>
                <c:pt idx="76">
                  <c:v>0.103293013672656</c:v>
                </c:pt>
                <c:pt idx="77">
                  <c:v>0.103293013672656</c:v>
                </c:pt>
                <c:pt idx="78">
                  <c:v>0.103293013672656</c:v>
                </c:pt>
                <c:pt idx="79">
                  <c:v>0.103293013672656</c:v>
                </c:pt>
                <c:pt idx="80">
                  <c:v>0.103293013672656</c:v>
                </c:pt>
                <c:pt idx="81">
                  <c:v>0.103293013672656</c:v>
                </c:pt>
                <c:pt idx="82">
                  <c:v>0.103293013672656</c:v>
                </c:pt>
                <c:pt idx="83">
                  <c:v>0.103293013672656</c:v>
                </c:pt>
                <c:pt idx="84">
                  <c:v>0.103293013672656</c:v>
                </c:pt>
                <c:pt idx="85">
                  <c:v>0.103293013672656</c:v>
                </c:pt>
                <c:pt idx="86">
                  <c:v>0.103293013672656</c:v>
                </c:pt>
                <c:pt idx="87">
                  <c:v>0.103293013672656</c:v>
                </c:pt>
                <c:pt idx="88">
                  <c:v>0.103293013672656</c:v>
                </c:pt>
                <c:pt idx="89">
                  <c:v>0.103293013672656</c:v>
                </c:pt>
                <c:pt idx="90">
                  <c:v>0.103293013672656</c:v>
                </c:pt>
                <c:pt idx="91">
                  <c:v>0.103293013672656</c:v>
                </c:pt>
                <c:pt idx="92">
                  <c:v>0.103293013672656</c:v>
                </c:pt>
                <c:pt idx="93">
                  <c:v>0.103293013672656</c:v>
                </c:pt>
                <c:pt idx="94">
                  <c:v>0.103293013672656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33EC-4AB3-838C-4121739AD88A}"/>
            </c:ext>
          </c:extLst>
        </c:ser>
        <c:ser>
          <c:idx val="4"/>
          <c:order val="4"/>
          <c:tx>
            <c:strRef>
              <c:f>Sheet1!$F$1</c:f>
              <c:strCache>
                <c:ptCount val="1"/>
                <c:pt idx="0">
                  <c:v>2% Below</c:v>
                </c:pt>
              </c:strCache>
            </c:strRef>
          </c:tx>
          <c:spPr>
            <a:solidFill>
              <a:srgbClr val="FFFFFF"/>
            </a:solidFill>
            <a:ln>
              <a:noFill/>
            </a:ln>
            <a:effectLst/>
          </c:spPr>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Sheet1!$F$2:$F$96</c:f>
              <c:numCache>
                <c:formatCode>0.00%</c:formatCode>
                <c:ptCount val="95"/>
                <c:pt idx="0">
                  <c:v>6.3293013672656398E-2</c:v>
                </c:pt>
                <c:pt idx="1">
                  <c:v>6.3293013672656398E-2</c:v>
                </c:pt>
                <c:pt idx="2">
                  <c:v>6.3293013672656398E-2</c:v>
                </c:pt>
                <c:pt idx="3">
                  <c:v>6.3293013672656398E-2</c:v>
                </c:pt>
                <c:pt idx="4">
                  <c:v>6.3293013672656398E-2</c:v>
                </c:pt>
                <c:pt idx="5">
                  <c:v>6.3293013672656398E-2</c:v>
                </c:pt>
                <c:pt idx="6">
                  <c:v>6.3293013672656398E-2</c:v>
                </c:pt>
                <c:pt idx="7">
                  <c:v>6.3293013672656398E-2</c:v>
                </c:pt>
                <c:pt idx="8">
                  <c:v>6.3293013672656398E-2</c:v>
                </c:pt>
                <c:pt idx="9">
                  <c:v>6.3293013672656398E-2</c:v>
                </c:pt>
                <c:pt idx="10">
                  <c:v>6.3293013672656398E-2</c:v>
                </c:pt>
                <c:pt idx="11">
                  <c:v>6.3293013672656398E-2</c:v>
                </c:pt>
                <c:pt idx="12">
                  <c:v>6.3293013672656398E-2</c:v>
                </c:pt>
                <c:pt idx="13">
                  <c:v>6.3293013672656398E-2</c:v>
                </c:pt>
                <c:pt idx="14">
                  <c:v>6.3293013672656398E-2</c:v>
                </c:pt>
                <c:pt idx="15">
                  <c:v>6.3293013672656398E-2</c:v>
                </c:pt>
                <c:pt idx="16">
                  <c:v>6.3293013672656398E-2</c:v>
                </c:pt>
                <c:pt idx="17">
                  <c:v>6.3293013672656398E-2</c:v>
                </c:pt>
                <c:pt idx="18">
                  <c:v>6.3293013672656398E-2</c:v>
                </c:pt>
                <c:pt idx="19">
                  <c:v>6.3293013672656398E-2</c:v>
                </c:pt>
                <c:pt idx="20">
                  <c:v>6.3293013672656398E-2</c:v>
                </c:pt>
                <c:pt idx="21">
                  <c:v>6.3293013672656398E-2</c:v>
                </c:pt>
                <c:pt idx="22">
                  <c:v>6.3293013672656398E-2</c:v>
                </c:pt>
                <c:pt idx="23">
                  <c:v>6.3293013672656398E-2</c:v>
                </c:pt>
                <c:pt idx="24">
                  <c:v>6.3293013672656398E-2</c:v>
                </c:pt>
                <c:pt idx="25">
                  <c:v>6.3293013672656398E-2</c:v>
                </c:pt>
                <c:pt idx="26">
                  <c:v>6.3293013672656398E-2</c:v>
                </c:pt>
                <c:pt idx="27">
                  <c:v>6.3293013672656398E-2</c:v>
                </c:pt>
                <c:pt idx="28">
                  <c:v>6.3293013672656398E-2</c:v>
                </c:pt>
                <c:pt idx="29">
                  <c:v>6.3293013672656398E-2</c:v>
                </c:pt>
                <c:pt idx="30">
                  <c:v>6.3293013672656398E-2</c:v>
                </c:pt>
                <c:pt idx="31">
                  <c:v>6.3293013672656398E-2</c:v>
                </c:pt>
                <c:pt idx="32">
                  <c:v>6.3293013672656398E-2</c:v>
                </c:pt>
                <c:pt idx="33">
                  <c:v>6.3293013672656398E-2</c:v>
                </c:pt>
                <c:pt idx="34">
                  <c:v>6.3293013672656398E-2</c:v>
                </c:pt>
                <c:pt idx="35">
                  <c:v>6.3293013672656398E-2</c:v>
                </c:pt>
                <c:pt idx="36">
                  <c:v>6.3293013672656398E-2</c:v>
                </c:pt>
                <c:pt idx="37">
                  <c:v>6.3293013672656398E-2</c:v>
                </c:pt>
                <c:pt idx="38">
                  <c:v>6.3293013672656398E-2</c:v>
                </c:pt>
                <c:pt idx="39">
                  <c:v>6.3293013672656398E-2</c:v>
                </c:pt>
                <c:pt idx="40">
                  <c:v>6.3293013672656398E-2</c:v>
                </c:pt>
                <c:pt idx="41">
                  <c:v>6.3293013672656398E-2</c:v>
                </c:pt>
                <c:pt idx="42">
                  <c:v>6.3293013672656398E-2</c:v>
                </c:pt>
                <c:pt idx="43">
                  <c:v>6.3293013672656398E-2</c:v>
                </c:pt>
                <c:pt idx="44">
                  <c:v>6.3293013672656398E-2</c:v>
                </c:pt>
                <c:pt idx="45">
                  <c:v>6.3293013672656398E-2</c:v>
                </c:pt>
                <c:pt idx="46">
                  <c:v>6.3293013672656398E-2</c:v>
                </c:pt>
                <c:pt idx="47">
                  <c:v>6.3293013672656398E-2</c:v>
                </c:pt>
                <c:pt idx="48">
                  <c:v>6.3293013672656398E-2</c:v>
                </c:pt>
                <c:pt idx="49">
                  <c:v>6.3293013672656398E-2</c:v>
                </c:pt>
                <c:pt idx="50">
                  <c:v>6.3293013672656398E-2</c:v>
                </c:pt>
                <c:pt idx="51">
                  <c:v>6.3293013672656398E-2</c:v>
                </c:pt>
                <c:pt idx="52">
                  <c:v>6.3293013672656398E-2</c:v>
                </c:pt>
                <c:pt idx="53">
                  <c:v>6.3293013672656398E-2</c:v>
                </c:pt>
                <c:pt idx="54">
                  <c:v>6.3293013672656398E-2</c:v>
                </c:pt>
                <c:pt idx="55">
                  <c:v>6.3293013672656398E-2</c:v>
                </c:pt>
                <c:pt idx="56">
                  <c:v>6.3293013672656398E-2</c:v>
                </c:pt>
                <c:pt idx="57">
                  <c:v>6.3293013672656398E-2</c:v>
                </c:pt>
                <c:pt idx="58">
                  <c:v>6.3293013672656398E-2</c:v>
                </c:pt>
                <c:pt idx="59">
                  <c:v>6.3293013672656398E-2</c:v>
                </c:pt>
                <c:pt idx="60">
                  <c:v>6.3293013672656398E-2</c:v>
                </c:pt>
                <c:pt idx="61">
                  <c:v>6.3293013672656398E-2</c:v>
                </c:pt>
                <c:pt idx="62">
                  <c:v>6.3293013672656398E-2</c:v>
                </c:pt>
                <c:pt idx="63">
                  <c:v>6.3293013672656398E-2</c:v>
                </c:pt>
                <c:pt idx="64">
                  <c:v>6.3293013672656398E-2</c:v>
                </c:pt>
                <c:pt idx="65">
                  <c:v>6.3293013672656398E-2</c:v>
                </c:pt>
                <c:pt idx="66">
                  <c:v>6.3293013672656398E-2</c:v>
                </c:pt>
                <c:pt idx="67">
                  <c:v>6.3293013672656398E-2</c:v>
                </c:pt>
                <c:pt idx="68">
                  <c:v>6.3293013672656398E-2</c:v>
                </c:pt>
                <c:pt idx="69">
                  <c:v>6.3293013672656398E-2</c:v>
                </c:pt>
                <c:pt idx="70">
                  <c:v>6.3293013672656398E-2</c:v>
                </c:pt>
                <c:pt idx="71">
                  <c:v>6.3293013672656398E-2</c:v>
                </c:pt>
                <c:pt idx="72">
                  <c:v>6.3293013672656398E-2</c:v>
                </c:pt>
                <c:pt idx="73">
                  <c:v>6.3293013672656398E-2</c:v>
                </c:pt>
                <c:pt idx="74">
                  <c:v>6.3293013672656398E-2</c:v>
                </c:pt>
                <c:pt idx="75">
                  <c:v>6.3293013672656398E-2</c:v>
                </c:pt>
                <c:pt idx="76">
                  <c:v>6.3293013672656398E-2</c:v>
                </c:pt>
                <c:pt idx="77">
                  <c:v>6.3293013672656398E-2</c:v>
                </c:pt>
                <c:pt idx="78">
                  <c:v>6.3293013672656398E-2</c:v>
                </c:pt>
                <c:pt idx="79">
                  <c:v>6.3293013672656398E-2</c:v>
                </c:pt>
                <c:pt idx="80">
                  <c:v>6.3293013672656398E-2</c:v>
                </c:pt>
                <c:pt idx="81">
                  <c:v>6.3293013672656398E-2</c:v>
                </c:pt>
                <c:pt idx="82">
                  <c:v>6.3293013672656398E-2</c:v>
                </c:pt>
                <c:pt idx="83">
                  <c:v>6.3293013672656398E-2</c:v>
                </c:pt>
                <c:pt idx="84">
                  <c:v>6.3293013672656398E-2</c:v>
                </c:pt>
                <c:pt idx="85">
                  <c:v>6.3293013672656398E-2</c:v>
                </c:pt>
                <c:pt idx="86">
                  <c:v>6.3293013672656398E-2</c:v>
                </c:pt>
                <c:pt idx="87">
                  <c:v>6.3293013672656398E-2</c:v>
                </c:pt>
                <c:pt idx="88">
                  <c:v>6.3293013672656398E-2</c:v>
                </c:pt>
                <c:pt idx="89">
                  <c:v>6.3293013672656398E-2</c:v>
                </c:pt>
                <c:pt idx="90">
                  <c:v>6.3293013672656398E-2</c:v>
                </c:pt>
                <c:pt idx="91">
                  <c:v>6.3293013672656398E-2</c:v>
                </c:pt>
                <c:pt idx="92">
                  <c:v>6.3293013672656398E-2</c:v>
                </c:pt>
                <c:pt idx="93">
                  <c:v>6.3293013672656398E-2</c:v>
                </c:pt>
                <c:pt idx="94">
                  <c:v>6.3293013672656398E-2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3EC-4AB3-838C-4121739AD88A}"/>
            </c:ext>
          </c:extLst>
        </c:ser>
        <c:dLbls>
          <c:showLegendKey val="0"/>
          <c:showVal val="0"/>
          <c:showCatName val="0"/>
          <c:showSerName val="0"/>
          <c:showPercent val="0"/>
          <c:showBubbleSize val="0"/>
        </c:dLbls>
        <c:axId val="189754608"/>
        <c:axId val="189743792"/>
      </c:areaChart>
      <c:barChart>
        <c:barDir val="col"/>
        <c:grouping val="clustered"/>
        <c:varyColors val="0"/>
        <c:ser>
          <c:idx val="0"/>
          <c:order val="0"/>
          <c:tx>
            <c:strRef>
              <c:f>Sheet1!$B$1</c:f>
              <c:strCache>
                <c:ptCount val="1"/>
                <c:pt idx="0">
                  <c:v>US Market 1yr</c:v>
                </c:pt>
              </c:strCache>
            </c:strRef>
          </c:tx>
          <c:spPr>
            <a:solidFill>
              <a:srgbClr val="109CBF"/>
            </a:solidFill>
            <a:ln>
              <a:noFill/>
            </a:ln>
            <a:effectLst/>
          </c:spPr>
          <c:invertIfNegative val="1"/>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Sheet1!$B$2:$B$96</c:f>
              <c:numCache>
                <c:formatCode>0.00%</c:formatCode>
                <c:ptCount val="95"/>
                <c:pt idx="0">
                  <c:v>0.35371120306959902</c:v>
                </c:pt>
                <c:pt idx="1">
                  <c:v>-0.195645719856436</c:v>
                </c:pt>
                <c:pt idx="2">
                  <c:v>-0.312258848628088</c:v>
                </c:pt>
                <c:pt idx="3">
                  <c:v>-0.45099315316768801</c:v>
                </c:pt>
                <c:pt idx="4">
                  <c:v>-9.40061646120635E-2</c:v>
                </c:pt>
                <c:pt idx="5">
                  <c:v>0.570623795235635</c:v>
                </c:pt>
                <c:pt idx="6">
                  <c:v>3.0394703259144298E-2</c:v>
                </c:pt>
                <c:pt idx="7">
                  <c:v>0.44941199982015201</c:v>
                </c:pt>
                <c:pt idx="8">
                  <c:v>0.32066506126125099</c:v>
                </c:pt>
                <c:pt idx="9">
                  <c:v>-0.349681032953569</c:v>
                </c:pt>
                <c:pt idx="10">
                  <c:v>0.284520998255478</c:v>
                </c:pt>
                <c:pt idx="11">
                  <c:v>2.6960268123356099E-2</c:v>
                </c:pt>
                <c:pt idx="12">
                  <c:v>-7.1676933777091195E-2</c:v>
                </c:pt>
                <c:pt idx="13">
                  <c:v>-0.105276440251453</c:v>
                </c:pt>
                <c:pt idx="14">
                  <c:v>0.16229808216644401</c:v>
                </c:pt>
                <c:pt idx="15">
                  <c:v>0.279652103757701</c:v>
                </c:pt>
                <c:pt idx="16">
                  <c:v>0.20967890528550201</c:v>
                </c:pt>
                <c:pt idx="17">
                  <c:v>0.38395765213761301</c:v>
                </c:pt>
                <c:pt idx="18">
                  <c:v>-6.7261991552014802E-2</c:v>
                </c:pt>
                <c:pt idx="19">
                  <c:v>2.9520280427205899E-2</c:v>
                </c:pt>
                <c:pt idx="20">
                  <c:v>1.06289821715386E-2</c:v>
                </c:pt>
                <c:pt idx="21">
                  <c:v>0.19146075006440899</c:v>
                </c:pt>
                <c:pt idx="22">
                  <c:v>0.28850129673564001</c:v>
                </c:pt>
                <c:pt idx="23">
                  <c:v>0.192165601335617</c:v>
                </c:pt>
                <c:pt idx="24">
                  <c:v>0.118328423683717</c:v>
                </c:pt>
                <c:pt idx="25">
                  <c:v>-1.05252361591199E-2</c:v>
                </c:pt>
                <c:pt idx="26">
                  <c:v>0.49329391963750902</c:v>
                </c:pt>
                <c:pt idx="27">
                  <c:v>0.237448206936026</c:v>
                </c:pt>
                <c:pt idx="28">
                  <c:v>5.9230650875017998E-2</c:v>
                </c:pt>
                <c:pt idx="29">
                  <c:v>-0.13142010826056799</c:v>
                </c:pt>
                <c:pt idx="30">
                  <c:v>0.43454358295740902</c:v>
                </c:pt>
                <c:pt idx="31">
                  <c:v>9.7872134775490699E-2</c:v>
                </c:pt>
                <c:pt idx="32">
                  <c:v>-1.4505377263953199E-2</c:v>
                </c:pt>
                <c:pt idx="33">
                  <c:v>0.24787185835560999</c:v>
                </c:pt>
                <c:pt idx="34">
                  <c:v>-0.12898193579662801</c:v>
                </c:pt>
                <c:pt idx="35">
                  <c:v>0.17844339776968299</c:v>
                </c:pt>
                <c:pt idx="36">
                  <c:v>0.125261574430932</c:v>
                </c:pt>
                <c:pt idx="37">
                  <c:v>0.105083019170523</c:v>
                </c:pt>
                <c:pt idx="38">
                  <c:v>-0.13499337625671001</c:v>
                </c:pt>
                <c:pt idx="39">
                  <c:v>0.24472388389359101</c:v>
                </c:pt>
                <c:pt idx="40">
                  <c:v>8.7994370301407901E-2</c:v>
                </c:pt>
                <c:pt idx="41">
                  <c:v>-0.175441495692088</c:v>
                </c:pt>
                <c:pt idx="42">
                  <c:v>-6.51478940543124E-2</c:v>
                </c:pt>
                <c:pt idx="43">
                  <c:v>0.11798853568458501</c:v>
                </c:pt>
                <c:pt idx="44">
                  <c:v>0.13053118030039301</c:v>
                </c:pt>
                <c:pt idx="45">
                  <c:v>-0.26183754230331102</c:v>
                </c:pt>
                <c:pt idx="46">
                  <c:v>-0.35743048480724599</c:v>
                </c:pt>
                <c:pt idx="47">
                  <c:v>0.32434797240667201</c:v>
                </c:pt>
                <c:pt idx="48">
                  <c:v>0.21921876603084101</c:v>
                </c:pt>
                <c:pt idx="49">
                  <c:v>-8.2471266056551196E-2</c:v>
                </c:pt>
                <c:pt idx="50">
                  <c:v>1.0425706346776101E-2</c:v>
                </c:pt>
                <c:pt idx="51">
                  <c:v>0.13114185180712901</c:v>
                </c:pt>
                <c:pt idx="52">
                  <c:v>0.221425382885134</c:v>
                </c:pt>
                <c:pt idx="53">
                  <c:v>-0.18124617513979399</c:v>
                </c:pt>
                <c:pt idx="54">
                  <c:v>0.106537410662233</c:v>
                </c:pt>
                <c:pt idx="55">
                  <c:v>0.137379515683728</c:v>
                </c:pt>
                <c:pt idx="56">
                  <c:v>-6.0537264384527001E-2</c:v>
                </c:pt>
                <c:pt idx="57">
                  <c:v>0.249056015239558</c:v>
                </c:pt>
                <c:pt idx="58">
                  <c:v>0.101144075963732</c:v>
                </c:pt>
                <c:pt idx="59">
                  <c:v>-3.8614012634256199E-2</c:v>
                </c:pt>
                <c:pt idx="60">
                  <c:v>0.115510968067319</c:v>
                </c:pt>
                <c:pt idx="61">
                  <c:v>0.20505162700434901</c:v>
                </c:pt>
                <c:pt idx="62">
                  <c:v>-0.13947008024766899</c:v>
                </c:pt>
                <c:pt idx="63">
                  <c:v>0.29197032388573302</c:v>
                </c:pt>
                <c:pt idx="64">
                  <c:v>6.2185507506730402E-2</c:v>
                </c:pt>
                <c:pt idx="65">
                  <c:v>8.2083968184284206E-2</c:v>
                </c:pt>
                <c:pt idx="66">
                  <c:v>-4.1010931027535898E-2</c:v>
                </c:pt>
                <c:pt idx="67">
                  <c:v>0.31228973325519999</c:v>
                </c:pt>
                <c:pt idx="68">
                  <c:v>0.159507287730836</c:v>
                </c:pt>
                <c:pt idx="69">
                  <c:v>0.25957241368482498</c:v>
                </c:pt>
                <c:pt idx="70">
                  <c:v>0.19470819147884599</c:v>
                </c:pt>
                <c:pt idx="71">
                  <c:v>0.20552746220133999</c:v>
                </c:pt>
                <c:pt idx="72">
                  <c:v>-0.17602157747468899</c:v>
                </c:pt>
                <c:pt idx="73">
                  <c:v>-0.15199817944117899</c:v>
                </c:pt>
                <c:pt idx="74">
                  <c:v>-0.227682863618096</c:v>
                </c:pt>
                <c:pt idx="75">
                  <c:v>0.30758689273735701</c:v>
                </c:pt>
                <c:pt idx="76">
                  <c:v>0.107264146842127</c:v>
                </c:pt>
                <c:pt idx="77">
                  <c:v>3.0779543797000899E-2</c:v>
                </c:pt>
                <c:pt idx="78">
                  <c:v>0.106203711735503</c:v>
                </c:pt>
                <c:pt idx="79">
                  <c:v>1.02061288685489E-2</c:v>
                </c:pt>
                <c:pt idx="80">
                  <c:v>-0.38348251725259802</c:v>
                </c:pt>
                <c:pt idx="81">
                  <c:v>0.28249431116437901</c:v>
                </c:pt>
                <c:pt idx="82">
                  <c:v>0.17348133026478799</c:v>
                </c:pt>
                <c:pt idx="83">
                  <c:v>4.3369844391776304E-3</c:v>
                </c:pt>
                <c:pt idx="84">
                  <c:v>0.16263166942371299</c:v>
                </c:pt>
                <c:pt idx="85">
                  <c:v>0.35155425453473299</c:v>
                </c:pt>
                <c:pt idx="86">
                  <c:v>0.116917492884494</c:v>
                </c:pt>
                <c:pt idx="87">
                  <c:v>6.1328558637674402E-4</c:v>
                </c:pt>
                <c:pt idx="88">
                  <c:v>0.13289856689999699</c:v>
                </c:pt>
                <c:pt idx="89">
                  <c:v>0.215078826969615</c:v>
                </c:pt>
                <c:pt idx="90">
                  <c:v>-6.9698889369903205E-2</c:v>
                </c:pt>
                <c:pt idx="91">
                  <c:v>0.28254394935335198</c:v>
                </c:pt>
                <c:pt idx="92">
                  <c:v>0.23657508136436101</c:v>
                </c:pt>
                <c:pt idx="93">
                  <c:v>0.235381218581691</c:v>
                </c:pt>
                <c:pt idx="94">
                  <c:v>-0.216244206409169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2-33EC-4AB3-838C-4121739AD88A}"/>
            </c:ext>
          </c:extLst>
        </c:ser>
        <c:ser>
          <c:idx val="1"/>
          <c:order val="1"/>
          <c:tx>
            <c:strRef>
              <c:f>Sheet1!$C$1</c:f>
              <c:strCache>
                <c:ptCount val="1"/>
                <c:pt idx="0">
                  <c:v>InRange</c:v>
                </c:pt>
              </c:strCache>
            </c:strRef>
          </c:tx>
          <c:spPr>
            <a:solidFill>
              <a:srgbClr val="00384C"/>
            </a:solidFill>
            <a:ln>
              <a:noFill/>
            </a:ln>
            <a:effectLst/>
          </c:spPr>
          <c:invertIfNegative val="0"/>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Sheet1!$C$2:$C$96</c:f>
              <c:numCache>
                <c:formatCode>0.00%</c:formatCode>
                <c:ptCount val="9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9.7872134775490699E-2</c:v>
                </c:pt>
                <c:pt idx="32">
                  <c:v>0</c:v>
                </c:pt>
                <c:pt idx="33">
                  <c:v>0</c:v>
                </c:pt>
                <c:pt idx="34">
                  <c:v>0</c:v>
                </c:pt>
                <c:pt idx="35">
                  <c:v>0</c:v>
                </c:pt>
                <c:pt idx="36">
                  <c:v>0</c:v>
                </c:pt>
                <c:pt idx="37">
                  <c:v>0</c:v>
                </c:pt>
                <c:pt idx="38">
                  <c:v>0</c:v>
                </c:pt>
                <c:pt idx="39">
                  <c:v>0</c:v>
                </c:pt>
                <c:pt idx="40">
                  <c:v>8.7994370301407901E-2</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0.101144075963732</c:v>
                </c:pt>
                <c:pt idx="59">
                  <c:v>0</c:v>
                </c:pt>
                <c:pt idx="60">
                  <c:v>0</c:v>
                </c:pt>
                <c:pt idx="61">
                  <c:v>0</c:v>
                </c:pt>
                <c:pt idx="62">
                  <c:v>0</c:v>
                </c:pt>
                <c:pt idx="63">
                  <c:v>0</c:v>
                </c:pt>
                <c:pt idx="64">
                  <c:v>0</c:v>
                </c:pt>
                <c:pt idx="65">
                  <c:v>8.2083968184284206E-2</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3EC-4AB3-838C-4121739AD88A}"/>
            </c:ext>
          </c:extLst>
        </c:ser>
        <c:dLbls>
          <c:showLegendKey val="0"/>
          <c:showVal val="0"/>
          <c:showCatName val="0"/>
          <c:showSerName val="0"/>
          <c:showPercent val="0"/>
          <c:showBubbleSize val="0"/>
        </c:dLbls>
        <c:gapWidth val="24"/>
        <c:overlap val="100"/>
        <c:axId val="189754608"/>
        <c:axId val="189743792"/>
      </c:barChart>
      <c:lineChart>
        <c:grouping val="standard"/>
        <c:varyColors val="0"/>
        <c:ser>
          <c:idx val="2"/>
          <c:order val="2"/>
          <c:tx>
            <c:strRef>
              <c:f>Sheet1!$D$1</c:f>
              <c:strCache>
                <c:ptCount val="1"/>
                <c:pt idx="0">
                  <c:v>Average</c:v>
                </c:pt>
              </c:strCache>
            </c:strRef>
          </c:tx>
          <c:spPr>
            <a:ln w="12700" cap="rnd">
              <a:solidFill>
                <a:schemeClr val="tx1"/>
              </a:solidFill>
              <a:prstDash val="dash"/>
              <a:round/>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6E05-4012-9E64-B6F524ED68D4}"/>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E05-4012-9E64-B6F524ED68D4}"/>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6E05-4012-9E64-B6F524ED68D4}"/>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E05-4012-9E64-B6F524ED68D4}"/>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6E05-4012-9E64-B6F524ED68D4}"/>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E05-4012-9E64-B6F524ED68D4}"/>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6E05-4012-9E64-B6F524ED68D4}"/>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6E05-4012-9E64-B6F524ED68D4}"/>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6E05-4012-9E64-B6F524ED68D4}"/>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6E05-4012-9E64-B6F524ED68D4}"/>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6E05-4012-9E64-B6F524ED68D4}"/>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6E05-4012-9E64-B6F524ED68D4}"/>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6E05-4012-9E64-B6F524ED68D4}"/>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6E05-4012-9E64-B6F524ED68D4}"/>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6E05-4012-9E64-B6F524ED68D4}"/>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6E05-4012-9E64-B6F524ED68D4}"/>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6E05-4012-9E64-B6F524ED68D4}"/>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6E05-4012-9E64-B6F524ED68D4}"/>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6E05-4012-9E64-B6F524ED68D4}"/>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6E05-4012-9E64-B6F524ED68D4}"/>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6E05-4012-9E64-B6F524ED68D4}"/>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6E05-4012-9E64-B6F524ED68D4}"/>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6E05-4012-9E64-B6F524ED68D4}"/>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6E05-4012-9E64-B6F524ED68D4}"/>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6E05-4012-9E64-B6F524ED68D4}"/>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6E05-4012-9E64-B6F524ED68D4}"/>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6E05-4012-9E64-B6F524ED68D4}"/>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6E05-4012-9E64-B6F524ED68D4}"/>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6E05-4012-9E64-B6F524ED68D4}"/>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6E05-4012-9E64-B6F524ED68D4}"/>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6E05-4012-9E64-B6F524ED68D4}"/>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6E05-4012-9E64-B6F524ED68D4}"/>
                </c:ext>
              </c:extLst>
            </c:dLbl>
            <c:dLbl>
              <c:idx val="3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6E05-4012-9E64-B6F524ED68D4}"/>
                </c:ext>
              </c:extLst>
            </c:dLbl>
            <c:dLbl>
              <c:idx val="3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6E05-4012-9E64-B6F524ED68D4}"/>
                </c:ext>
              </c:extLst>
            </c:dLbl>
            <c:dLbl>
              <c:idx val="3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6E05-4012-9E64-B6F524ED68D4}"/>
                </c:ext>
              </c:extLst>
            </c:dLbl>
            <c:dLbl>
              <c:idx val="3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6E05-4012-9E64-B6F524ED68D4}"/>
                </c:ext>
              </c:extLst>
            </c:dLbl>
            <c:dLbl>
              <c:idx val="3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6E05-4012-9E64-B6F524ED68D4}"/>
                </c:ext>
              </c:extLst>
            </c:dLbl>
            <c:dLbl>
              <c:idx val="3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6E05-4012-9E64-B6F524ED68D4}"/>
                </c:ext>
              </c:extLst>
            </c:dLbl>
            <c:dLbl>
              <c:idx val="3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6E05-4012-9E64-B6F524ED68D4}"/>
                </c:ext>
              </c:extLst>
            </c:dLbl>
            <c:dLbl>
              <c:idx val="3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6E05-4012-9E64-B6F524ED68D4}"/>
                </c:ext>
              </c:extLst>
            </c:dLbl>
            <c:dLbl>
              <c:idx val="4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8-6E05-4012-9E64-B6F524ED68D4}"/>
                </c:ext>
              </c:extLst>
            </c:dLbl>
            <c:dLbl>
              <c:idx val="4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6E05-4012-9E64-B6F524ED68D4}"/>
                </c:ext>
              </c:extLst>
            </c:dLbl>
            <c:dLbl>
              <c:idx val="4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A-6E05-4012-9E64-B6F524ED68D4}"/>
                </c:ext>
              </c:extLst>
            </c:dLbl>
            <c:dLbl>
              <c:idx val="4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6E05-4012-9E64-B6F524ED68D4}"/>
                </c:ext>
              </c:extLst>
            </c:dLbl>
            <c:dLbl>
              <c:idx val="4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C-6E05-4012-9E64-B6F524ED68D4}"/>
                </c:ext>
              </c:extLst>
            </c:dLbl>
            <c:dLbl>
              <c:idx val="4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6E05-4012-9E64-B6F524ED68D4}"/>
                </c:ext>
              </c:extLst>
            </c:dLbl>
            <c:dLbl>
              <c:idx val="4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E-6E05-4012-9E64-B6F524ED68D4}"/>
                </c:ext>
              </c:extLst>
            </c:dLbl>
            <c:dLbl>
              <c:idx val="4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6E05-4012-9E64-B6F524ED68D4}"/>
                </c:ext>
              </c:extLst>
            </c:dLbl>
            <c:dLbl>
              <c:idx val="4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0-6E05-4012-9E64-B6F524ED68D4}"/>
                </c:ext>
              </c:extLst>
            </c:dLbl>
            <c:dLbl>
              <c:idx val="4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6E05-4012-9E64-B6F524ED68D4}"/>
                </c:ext>
              </c:extLst>
            </c:dLbl>
            <c:dLbl>
              <c:idx val="5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2-6E05-4012-9E64-B6F524ED68D4}"/>
                </c:ext>
              </c:extLst>
            </c:dLbl>
            <c:dLbl>
              <c:idx val="5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6E05-4012-9E64-B6F524ED68D4}"/>
                </c:ext>
              </c:extLst>
            </c:dLbl>
            <c:dLbl>
              <c:idx val="5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4-6E05-4012-9E64-B6F524ED68D4}"/>
                </c:ext>
              </c:extLst>
            </c:dLbl>
            <c:dLbl>
              <c:idx val="5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6E05-4012-9E64-B6F524ED68D4}"/>
                </c:ext>
              </c:extLst>
            </c:dLbl>
            <c:dLbl>
              <c:idx val="5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6-6E05-4012-9E64-B6F524ED68D4}"/>
                </c:ext>
              </c:extLst>
            </c:dLbl>
            <c:dLbl>
              <c:idx val="5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6E05-4012-9E64-B6F524ED68D4}"/>
                </c:ext>
              </c:extLst>
            </c:dLbl>
            <c:dLbl>
              <c:idx val="5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8-6E05-4012-9E64-B6F524ED68D4}"/>
                </c:ext>
              </c:extLst>
            </c:dLbl>
            <c:dLbl>
              <c:idx val="5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6E05-4012-9E64-B6F524ED68D4}"/>
                </c:ext>
              </c:extLst>
            </c:dLbl>
            <c:dLbl>
              <c:idx val="5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A-6E05-4012-9E64-B6F524ED68D4}"/>
                </c:ext>
              </c:extLst>
            </c:dLbl>
            <c:dLbl>
              <c:idx val="5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6E05-4012-9E64-B6F524ED68D4}"/>
                </c:ext>
              </c:extLst>
            </c:dLbl>
            <c:dLbl>
              <c:idx val="6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C-6E05-4012-9E64-B6F524ED68D4}"/>
                </c:ext>
              </c:extLst>
            </c:dLbl>
            <c:dLbl>
              <c:idx val="6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6E05-4012-9E64-B6F524ED68D4}"/>
                </c:ext>
              </c:extLst>
            </c:dLbl>
            <c:dLbl>
              <c:idx val="6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E-6E05-4012-9E64-B6F524ED68D4}"/>
                </c:ext>
              </c:extLst>
            </c:dLbl>
            <c:dLbl>
              <c:idx val="6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6E05-4012-9E64-B6F524ED68D4}"/>
                </c:ext>
              </c:extLst>
            </c:dLbl>
            <c:dLbl>
              <c:idx val="6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0-6E05-4012-9E64-B6F524ED68D4}"/>
                </c:ext>
              </c:extLst>
            </c:dLbl>
            <c:dLbl>
              <c:idx val="6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6E05-4012-9E64-B6F524ED68D4}"/>
                </c:ext>
              </c:extLst>
            </c:dLbl>
            <c:dLbl>
              <c:idx val="6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2-6E05-4012-9E64-B6F524ED68D4}"/>
                </c:ext>
              </c:extLst>
            </c:dLbl>
            <c:dLbl>
              <c:idx val="6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6E05-4012-9E64-B6F524ED68D4}"/>
                </c:ext>
              </c:extLst>
            </c:dLbl>
            <c:dLbl>
              <c:idx val="6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4-6E05-4012-9E64-B6F524ED68D4}"/>
                </c:ext>
              </c:extLst>
            </c:dLbl>
            <c:dLbl>
              <c:idx val="6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6E05-4012-9E64-B6F524ED68D4}"/>
                </c:ext>
              </c:extLst>
            </c:dLbl>
            <c:dLbl>
              <c:idx val="7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6-6E05-4012-9E64-B6F524ED68D4}"/>
                </c:ext>
              </c:extLst>
            </c:dLbl>
            <c:dLbl>
              <c:idx val="7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6E05-4012-9E64-B6F524ED68D4}"/>
                </c:ext>
              </c:extLst>
            </c:dLbl>
            <c:dLbl>
              <c:idx val="7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8-6E05-4012-9E64-B6F524ED68D4}"/>
                </c:ext>
              </c:extLst>
            </c:dLbl>
            <c:dLbl>
              <c:idx val="7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6E05-4012-9E64-B6F524ED68D4}"/>
                </c:ext>
              </c:extLst>
            </c:dLbl>
            <c:dLbl>
              <c:idx val="7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6E05-4012-9E64-B6F524ED68D4}"/>
                </c:ext>
              </c:extLst>
            </c:dLbl>
            <c:dLbl>
              <c:idx val="7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6E05-4012-9E64-B6F524ED68D4}"/>
                </c:ext>
              </c:extLst>
            </c:dLbl>
            <c:dLbl>
              <c:idx val="7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C-6E05-4012-9E64-B6F524ED68D4}"/>
                </c:ext>
              </c:extLst>
            </c:dLbl>
            <c:dLbl>
              <c:idx val="7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D-6E05-4012-9E64-B6F524ED68D4}"/>
                </c:ext>
              </c:extLst>
            </c:dLbl>
            <c:dLbl>
              <c:idx val="7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E-6E05-4012-9E64-B6F524ED68D4}"/>
                </c:ext>
              </c:extLst>
            </c:dLbl>
            <c:dLbl>
              <c:idx val="7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F-6E05-4012-9E64-B6F524ED68D4}"/>
                </c:ext>
              </c:extLst>
            </c:dLbl>
            <c:dLbl>
              <c:idx val="8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0-6E05-4012-9E64-B6F524ED68D4}"/>
                </c:ext>
              </c:extLst>
            </c:dLbl>
            <c:dLbl>
              <c:idx val="8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1-6E05-4012-9E64-B6F524ED68D4}"/>
                </c:ext>
              </c:extLst>
            </c:dLbl>
            <c:dLbl>
              <c:idx val="8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2-6E05-4012-9E64-B6F524ED68D4}"/>
                </c:ext>
              </c:extLst>
            </c:dLbl>
            <c:dLbl>
              <c:idx val="8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3-6E05-4012-9E64-B6F524ED68D4}"/>
                </c:ext>
              </c:extLst>
            </c:dLbl>
            <c:dLbl>
              <c:idx val="8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4-6E05-4012-9E64-B6F524ED68D4}"/>
                </c:ext>
              </c:extLst>
            </c:dLbl>
            <c:dLbl>
              <c:idx val="8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5-6E05-4012-9E64-B6F524ED68D4}"/>
                </c:ext>
              </c:extLst>
            </c:dLbl>
            <c:dLbl>
              <c:idx val="8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6-6E05-4012-9E64-B6F524ED68D4}"/>
                </c:ext>
              </c:extLst>
            </c:dLbl>
            <c:dLbl>
              <c:idx val="8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7-6E05-4012-9E64-B6F524ED68D4}"/>
                </c:ext>
              </c:extLst>
            </c:dLbl>
            <c:dLbl>
              <c:idx val="8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8-6E05-4012-9E64-B6F524ED68D4}"/>
                </c:ext>
              </c:extLst>
            </c:dLbl>
            <c:dLbl>
              <c:idx val="8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9-6E05-4012-9E64-B6F524ED68D4}"/>
                </c:ext>
              </c:extLst>
            </c:dLbl>
            <c:dLbl>
              <c:idx val="9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A-6E05-4012-9E64-B6F524ED68D4}"/>
                </c:ext>
              </c:extLst>
            </c:dLbl>
            <c:dLbl>
              <c:idx val="9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B-6E05-4012-9E64-B6F524ED68D4}"/>
                </c:ext>
              </c:extLst>
            </c:dLbl>
            <c:dLbl>
              <c:idx val="9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C-6E05-4012-9E64-B6F524ED68D4}"/>
                </c:ext>
              </c:extLst>
            </c:dLbl>
            <c:dLbl>
              <c:idx val="9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33EC-4AB3-838C-4121739AD88A}"/>
                </c:ext>
              </c:extLst>
            </c:dLbl>
            <c:dLbl>
              <c:idx val="9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D-6E05-4012-9E64-B6F524ED68D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Sheet1!$D$2:$D$96</c:f>
              <c:numCache>
                <c:formatCode>0.00%</c:formatCode>
                <c:ptCount val="95"/>
                <c:pt idx="0">
                  <c:v>8.3293013672656402E-2</c:v>
                </c:pt>
                <c:pt idx="1">
                  <c:v>8.3293013672656402E-2</c:v>
                </c:pt>
                <c:pt idx="2">
                  <c:v>8.3293013672656402E-2</c:v>
                </c:pt>
                <c:pt idx="3">
                  <c:v>8.3293013672656402E-2</c:v>
                </c:pt>
                <c:pt idx="4">
                  <c:v>8.3293013672656402E-2</c:v>
                </c:pt>
                <c:pt idx="5">
                  <c:v>8.3293013672656402E-2</c:v>
                </c:pt>
                <c:pt idx="6">
                  <c:v>8.3293013672656402E-2</c:v>
                </c:pt>
                <c:pt idx="7">
                  <c:v>8.3293013672656402E-2</c:v>
                </c:pt>
                <c:pt idx="8">
                  <c:v>8.3293013672656402E-2</c:v>
                </c:pt>
                <c:pt idx="9">
                  <c:v>8.3293013672656402E-2</c:v>
                </c:pt>
                <c:pt idx="10">
                  <c:v>8.3293013672656402E-2</c:v>
                </c:pt>
                <c:pt idx="11">
                  <c:v>8.3293013672656402E-2</c:v>
                </c:pt>
                <c:pt idx="12">
                  <c:v>8.3293013672656402E-2</c:v>
                </c:pt>
                <c:pt idx="13">
                  <c:v>8.3293013672656402E-2</c:v>
                </c:pt>
                <c:pt idx="14">
                  <c:v>8.3293013672656402E-2</c:v>
                </c:pt>
                <c:pt idx="15">
                  <c:v>8.3293013672656402E-2</c:v>
                </c:pt>
                <c:pt idx="16">
                  <c:v>8.3293013672656402E-2</c:v>
                </c:pt>
                <c:pt idx="17">
                  <c:v>8.3293013672656402E-2</c:v>
                </c:pt>
                <c:pt idx="18">
                  <c:v>8.3293013672656402E-2</c:v>
                </c:pt>
                <c:pt idx="19">
                  <c:v>8.3293013672656402E-2</c:v>
                </c:pt>
                <c:pt idx="20">
                  <c:v>8.3293013672656402E-2</c:v>
                </c:pt>
                <c:pt idx="21">
                  <c:v>8.3293013672656402E-2</c:v>
                </c:pt>
                <c:pt idx="22">
                  <c:v>8.3293013672656402E-2</c:v>
                </c:pt>
                <c:pt idx="23">
                  <c:v>8.3293013672656402E-2</c:v>
                </c:pt>
                <c:pt idx="24">
                  <c:v>8.3293013672656402E-2</c:v>
                </c:pt>
                <c:pt idx="25">
                  <c:v>8.3293013672656402E-2</c:v>
                </c:pt>
                <c:pt idx="26">
                  <c:v>8.3293013672656402E-2</c:v>
                </c:pt>
                <c:pt idx="27">
                  <c:v>8.3293013672656402E-2</c:v>
                </c:pt>
                <c:pt idx="28">
                  <c:v>8.3293013672656402E-2</c:v>
                </c:pt>
                <c:pt idx="29">
                  <c:v>8.3293013672656402E-2</c:v>
                </c:pt>
                <c:pt idx="30">
                  <c:v>8.3293013672656402E-2</c:v>
                </c:pt>
                <c:pt idx="31">
                  <c:v>8.3293013672656402E-2</c:v>
                </c:pt>
                <c:pt idx="32">
                  <c:v>8.3293013672656402E-2</c:v>
                </c:pt>
                <c:pt idx="33">
                  <c:v>8.3293013672656402E-2</c:v>
                </c:pt>
                <c:pt idx="34">
                  <c:v>8.3293013672656402E-2</c:v>
                </c:pt>
                <c:pt idx="35">
                  <c:v>8.3293013672656402E-2</c:v>
                </c:pt>
                <c:pt idx="36">
                  <c:v>8.3293013672656402E-2</c:v>
                </c:pt>
                <c:pt idx="37">
                  <c:v>8.3293013672656402E-2</c:v>
                </c:pt>
                <c:pt idx="38">
                  <c:v>8.3293013672656402E-2</c:v>
                </c:pt>
                <c:pt idx="39">
                  <c:v>8.3293013672656402E-2</c:v>
                </c:pt>
                <c:pt idx="40">
                  <c:v>8.3293013672656402E-2</c:v>
                </c:pt>
                <c:pt idx="41">
                  <c:v>8.3293013672656402E-2</c:v>
                </c:pt>
                <c:pt idx="42">
                  <c:v>8.3293013672656402E-2</c:v>
                </c:pt>
                <c:pt idx="43">
                  <c:v>8.3293013672656402E-2</c:v>
                </c:pt>
                <c:pt idx="44">
                  <c:v>8.3293013672656402E-2</c:v>
                </c:pt>
                <c:pt idx="45">
                  <c:v>8.3293013672656402E-2</c:v>
                </c:pt>
                <c:pt idx="46">
                  <c:v>8.3293013672656402E-2</c:v>
                </c:pt>
                <c:pt idx="47">
                  <c:v>8.3293013672656402E-2</c:v>
                </c:pt>
                <c:pt idx="48">
                  <c:v>8.3293013672656402E-2</c:v>
                </c:pt>
                <c:pt idx="49">
                  <c:v>8.3293013672656402E-2</c:v>
                </c:pt>
                <c:pt idx="50">
                  <c:v>8.3293013672656402E-2</c:v>
                </c:pt>
                <c:pt idx="51">
                  <c:v>8.3293013672656402E-2</c:v>
                </c:pt>
                <c:pt idx="52">
                  <c:v>8.3293013672656402E-2</c:v>
                </c:pt>
                <c:pt idx="53">
                  <c:v>8.3293013672656402E-2</c:v>
                </c:pt>
                <c:pt idx="54">
                  <c:v>8.3293013672656402E-2</c:v>
                </c:pt>
                <c:pt idx="55">
                  <c:v>8.3293013672656402E-2</c:v>
                </c:pt>
                <c:pt idx="56">
                  <c:v>8.3293013672656402E-2</c:v>
                </c:pt>
                <c:pt idx="57">
                  <c:v>8.3293013672656402E-2</c:v>
                </c:pt>
                <c:pt idx="58">
                  <c:v>8.3293013672656402E-2</c:v>
                </c:pt>
                <c:pt idx="59">
                  <c:v>8.3293013672656402E-2</c:v>
                </c:pt>
                <c:pt idx="60">
                  <c:v>8.3293013672656402E-2</c:v>
                </c:pt>
                <c:pt idx="61">
                  <c:v>8.3293013672656402E-2</c:v>
                </c:pt>
                <c:pt idx="62">
                  <c:v>8.3293013672656402E-2</c:v>
                </c:pt>
                <c:pt idx="63">
                  <c:v>8.3293013672656402E-2</c:v>
                </c:pt>
                <c:pt idx="64">
                  <c:v>8.3293013672656402E-2</c:v>
                </c:pt>
                <c:pt idx="65">
                  <c:v>8.3293013672656402E-2</c:v>
                </c:pt>
                <c:pt idx="66">
                  <c:v>8.3293013672656402E-2</c:v>
                </c:pt>
                <c:pt idx="67">
                  <c:v>8.3293013672656402E-2</c:v>
                </c:pt>
                <c:pt idx="68">
                  <c:v>8.3293013672656402E-2</c:v>
                </c:pt>
                <c:pt idx="69">
                  <c:v>8.3293013672656402E-2</c:v>
                </c:pt>
                <c:pt idx="70">
                  <c:v>8.3293013672656402E-2</c:v>
                </c:pt>
                <c:pt idx="71">
                  <c:v>8.3293013672656402E-2</c:v>
                </c:pt>
                <c:pt idx="72">
                  <c:v>8.3293013672656402E-2</c:v>
                </c:pt>
                <c:pt idx="73">
                  <c:v>8.3293013672656402E-2</c:v>
                </c:pt>
                <c:pt idx="74">
                  <c:v>8.3293013672656402E-2</c:v>
                </c:pt>
                <c:pt idx="75">
                  <c:v>8.3293013672656402E-2</c:v>
                </c:pt>
                <c:pt idx="76">
                  <c:v>8.3293013672656402E-2</c:v>
                </c:pt>
                <c:pt idx="77">
                  <c:v>8.3293013672656402E-2</c:v>
                </c:pt>
                <c:pt idx="78">
                  <c:v>8.3293013672656402E-2</c:v>
                </c:pt>
                <c:pt idx="79">
                  <c:v>8.3293013672656402E-2</c:v>
                </c:pt>
                <c:pt idx="80">
                  <c:v>8.3293013672656402E-2</c:v>
                </c:pt>
                <c:pt idx="81">
                  <c:v>8.3293013672656402E-2</c:v>
                </c:pt>
                <c:pt idx="82">
                  <c:v>8.3293013672656402E-2</c:v>
                </c:pt>
                <c:pt idx="83">
                  <c:v>8.3293013672656402E-2</c:v>
                </c:pt>
                <c:pt idx="84">
                  <c:v>8.3293013672656402E-2</c:v>
                </c:pt>
                <c:pt idx="85">
                  <c:v>8.3293013672656402E-2</c:v>
                </c:pt>
                <c:pt idx="86">
                  <c:v>8.3293013672656402E-2</c:v>
                </c:pt>
                <c:pt idx="87">
                  <c:v>8.3293013672656402E-2</c:v>
                </c:pt>
                <c:pt idx="88">
                  <c:v>8.3293013672656402E-2</c:v>
                </c:pt>
                <c:pt idx="89">
                  <c:v>8.3293013672656402E-2</c:v>
                </c:pt>
                <c:pt idx="90">
                  <c:v>8.3293013672656402E-2</c:v>
                </c:pt>
                <c:pt idx="91">
                  <c:v>8.3293013672656402E-2</c:v>
                </c:pt>
                <c:pt idx="92">
                  <c:v>8.3293013672656402E-2</c:v>
                </c:pt>
                <c:pt idx="93">
                  <c:v>8.3293013672656402E-2</c:v>
                </c:pt>
                <c:pt idx="94">
                  <c:v>8.3293013672656402E-2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3EC-4AB3-838C-4121739AD88A}"/>
            </c:ext>
          </c:extLst>
        </c:ser>
        <c:dLbls>
          <c:showLegendKey val="0"/>
          <c:showVal val="0"/>
          <c:showCatName val="0"/>
          <c:showSerName val="0"/>
          <c:showPercent val="0"/>
          <c:showBubbleSize val="0"/>
        </c:dLbls>
        <c:marker val="1"/>
        <c:smooth val="0"/>
        <c:axId val="189754608"/>
        <c:axId val="189743792"/>
      </c:lineChart>
      <c:catAx>
        <c:axId val="189754608"/>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43792"/>
        <c:crosses val="autoZero"/>
        <c:auto val="0"/>
        <c:lblAlgn val="ctr"/>
        <c:lblOffset val="100"/>
        <c:noMultiLvlLbl val="0"/>
      </c:catAx>
      <c:valAx>
        <c:axId val="189743792"/>
        <c:scaling>
          <c:orientation val="minMax"/>
          <c:max val="0.9"/>
          <c:min val="-0.60000000000000009"/>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Arial" pitchFamily="34" charset="0"/>
                    <a:ea typeface="+mn-ea"/>
                    <a:cs typeface="Arial" pitchFamily="34" charset="0"/>
                  </a:defRPr>
                </a:pPr>
                <a:r>
                  <a:rPr lang="en-US" b="1"/>
                  <a:t>Premiums</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54608"/>
        <c:crosses val="autoZero"/>
        <c:crossBetween val="between"/>
        <c:maj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1.9687185063958168E-2"/>
          <c:y val="1.489152479916811E-2"/>
          <c:w val="0.92389094829559326"/>
          <c:h val="0.97313529253005981"/>
        </c:manualLayout>
      </c:layout>
      <c:areaChart>
        <c:grouping val="standard"/>
        <c:varyColors val="0"/>
        <c:ser>
          <c:idx val="3"/>
          <c:order val="3"/>
          <c:tx>
            <c:strRef>
              <c:f>Sheet1!$E$1</c:f>
              <c:strCache>
                <c:ptCount val="1"/>
                <c:pt idx="0">
                  <c:v>2% Above</c:v>
                </c:pt>
              </c:strCache>
            </c:strRef>
          </c:tx>
          <c:spPr>
            <a:solidFill>
              <a:srgbClr val="E4E4E4"/>
            </a:solidFill>
            <a:ln>
              <a:noFill/>
            </a:ln>
            <a:effectLst/>
          </c:spPr>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Sheet1!$E$2:$E$96</c:f>
              <c:numCache>
                <c:formatCode>0.00%</c:formatCode>
                <c:ptCount val="95"/>
                <c:pt idx="0">
                  <c:v>5.6861982915661302E-2</c:v>
                </c:pt>
                <c:pt idx="1">
                  <c:v>5.6861982915661302E-2</c:v>
                </c:pt>
                <c:pt idx="2">
                  <c:v>5.6861982915661302E-2</c:v>
                </c:pt>
                <c:pt idx="3">
                  <c:v>5.6861982915661302E-2</c:v>
                </c:pt>
                <c:pt idx="4">
                  <c:v>5.6861982915661302E-2</c:v>
                </c:pt>
                <c:pt idx="5">
                  <c:v>5.6861982915661302E-2</c:v>
                </c:pt>
                <c:pt idx="6">
                  <c:v>5.6861982915661302E-2</c:v>
                </c:pt>
                <c:pt idx="7">
                  <c:v>5.6861982915661302E-2</c:v>
                </c:pt>
                <c:pt idx="8">
                  <c:v>5.6861982915661302E-2</c:v>
                </c:pt>
                <c:pt idx="9">
                  <c:v>5.6861982915661302E-2</c:v>
                </c:pt>
                <c:pt idx="10">
                  <c:v>5.6861982915661302E-2</c:v>
                </c:pt>
                <c:pt idx="11">
                  <c:v>5.6861982915661302E-2</c:v>
                </c:pt>
                <c:pt idx="12">
                  <c:v>5.6861982915661302E-2</c:v>
                </c:pt>
                <c:pt idx="13">
                  <c:v>5.6861982915661302E-2</c:v>
                </c:pt>
                <c:pt idx="14">
                  <c:v>5.6861982915661302E-2</c:v>
                </c:pt>
                <c:pt idx="15">
                  <c:v>5.6861982915661302E-2</c:v>
                </c:pt>
                <c:pt idx="16">
                  <c:v>5.6861982915661302E-2</c:v>
                </c:pt>
                <c:pt idx="17">
                  <c:v>5.6861982915661302E-2</c:v>
                </c:pt>
                <c:pt idx="18">
                  <c:v>5.6861982915661302E-2</c:v>
                </c:pt>
                <c:pt idx="19">
                  <c:v>5.6861982915661302E-2</c:v>
                </c:pt>
                <c:pt idx="20">
                  <c:v>5.6861982915661302E-2</c:v>
                </c:pt>
                <c:pt idx="21">
                  <c:v>5.6861982915661302E-2</c:v>
                </c:pt>
                <c:pt idx="22">
                  <c:v>5.6861982915661302E-2</c:v>
                </c:pt>
                <c:pt idx="23">
                  <c:v>5.6861982915661302E-2</c:v>
                </c:pt>
                <c:pt idx="24">
                  <c:v>5.6861982915661302E-2</c:v>
                </c:pt>
                <c:pt idx="25">
                  <c:v>5.6861982915661302E-2</c:v>
                </c:pt>
                <c:pt idx="26">
                  <c:v>5.6861982915661302E-2</c:v>
                </c:pt>
                <c:pt idx="27">
                  <c:v>5.6861982915661302E-2</c:v>
                </c:pt>
                <c:pt idx="28">
                  <c:v>5.6861982915661302E-2</c:v>
                </c:pt>
                <c:pt idx="29">
                  <c:v>5.6861982915661302E-2</c:v>
                </c:pt>
                <c:pt idx="30">
                  <c:v>5.6861982915661302E-2</c:v>
                </c:pt>
                <c:pt idx="31">
                  <c:v>5.6861982915661302E-2</c:v>
                </c:pt>
                <c:pt idx="32">
                  <c:v>5.6861982915661302E-2</c:v>
                </c:pt>
                <c:pt idx="33">
                  <c:v>5.6861982915661302E-2</c:v>
                </c:pt>
                <c:pt idx="34">
                  <c:v>5.6861982915661302E-2</c:v>
                </c:pt>
                <c:pt idx="35">
                  <c:v>5.6861982915661302E-2</c:v>
                </c:pt>
                <c:pt idx="36">
                  <c:v>5.6861982915661302E-2</c:v>
                </c:pt>
                <c:pt idx="37">
                  <c:v>5.6861982915661302E-2</c:v>
                </c:pt>
                <c:pt idx="38">
                  <c:v>5.6861982915661302E-2</c:v>
                </c:pt>
                <c:pt idx="39">
                  <c:v>5.6861982915661302E-2</c:v>
                </c:pt>
                <c:pt idx="40">
                  <c:v>5.6861982915661302E-2</c:v>
                </c:pt>
                <c:pt idx="41">
                  <c:v>5.6861982915661302E-2</c:v>
                </c:pt>
                <c:pt idx="42">
                  <c:v>5.6861982915661302E-2</c:v>
                </c:pt>
                <c:pt idx="43">
                  <c:v>5.6861982915661302E-2</c:v>
                </c:pt>
                <c:pt idx="44">
                  <c:v>5.6861982915661302E-2</c:v>
                </c:pt>
                <c:pt idx="45">
                  <c:v>5.6861982915661302E-2</c:v>
                </c:pt>
                <c:pt idx="46">
                  <c:v>5.6861982915661302E-2</c:v>
                </c:pt>
                <c:pt idx="47">
                  <c:v>5.6861982915661302E-2</c:v>
                </c:pt>
                <c:pt idx="48">
                  <c:v>5.6861982915661302E-2</c:v>
                </c:pt>
                <c:pt idx="49">
                  <c:v>5.6861982915661302E-2</c:v>
                </c:pt>
                <c:pt idx="50">
                  <c:v>5.6861982915661302E-2</c:v>
                </c:pt>
                <c:pt idx="51">
                  <c:v>5.6861982915661302E-2</c:v>
                </c:pt>
                <c:pt idx="52">
                  <c:v>5.6861982915661302E-2</c:v>
                </c:pt>
                <c:pt idx="53">
                  <c:v>5.6861982915661302E-2</c:v>
                </c:pt>
                <c:pt idx="54">
                  <c:v>5.6861982915661302E-2</c:v>
                </c:pt>
                <c:pt idx="55">
                  <c:v>5.6861982915661302E-2</c:v>
                </c:pt>
                <c:pt idx="56">
                  <c:v>5.6861982915661302E-2</c:v>
                </c:pt>
                <c:pt idx="57">
                  <c:v>5.6861982915661302E-2</c:v>
                </c:pt>
                <c:pt idx="58">
                  <c:v>5.6861982915661302E-2</c:v>
                </c:pt>
                <c:pt idx="59">
                  <c:v>5.6861982915661302E-2</c:v>
                </c:pt>
                <c:pt idx="60">
                  <c:v>5.6861982915661302E-2</c:v>
                </c:pt>
                <c:pt idx="61">
                  <c:v>5.6861982915661302E-2</c:v>
                </c:pt>
                <c:pt idx="62">
                  <c:v>5.6861982915661302E-2</c:v>
                </c:pt>
                <c:pt idx="63">
                  <c:v>5.6861982915661302E-2</c:v>
                </c:pt>
                <c:pt idx="64">
                  <c:v>5.6861982915661302E-2</c:v>
                </c:pt>
                <c:pt idx="65">
                  <c:v>5.6861982915661302E-2</c:v>
                </c:pt>
                <c:pt idx="66">
                  <c:v>5.6861982915661302E-2</c:v>
                </c:pt>
                <c:pt idx="67">
                  <c:v>5.6861982915661302E-2</c:v>
                </c:pt>
                <c:pt idx="68">
                  <c:v>5.6861982915661302E-2</c:v>
                </c:pt>
                <c:pt idx="69">
                  <c:v>5.6861982915661302E-2</c:v>
                </c:pt>
                <c:pt idx="70">
                  <c:v>5.6861982915661302E-2</c:v>
                </c:pt>
                <c:pt idx="71">
                  <c:v>5.6861982915661302E-2</c:v>
                </c:pt>
                <c:pt idx="72">
                  <c:v>5.6861982915661302E-2</c:v>
                </c:pt>
                <c:pt idx="73">
                  <c:v>5.6861982915661302E-2</c:v>
                </c:pt>
                <c:pt idx="74">
                  <c:v>5.6861982915661302E-2</c:v>
                </c:pt>
                <c:pt idx="75">
                  <c:v>5.6861982915661302E-2</c:v>
                </c:pt>
                <c:pt idx="76">
                  <c:v>5.6861982915661302E-2</c:v>
                </c:pt>
                <c:pt idx="77">
                  <c:v>5.6861982915661302E-2</c:v>
                </c:pt>
                <c:pt idx="78">
                  <c:v>5.6861982915661302E-2</c:v>
                </c:pt>
                <c:pt idx="79">
                  <c:v>5.6861982915661302E-2</c:v>
                </c:pt>
                <c:pt idx="80">
                  <c:v>5.6861982915661302E-2</c:v>
                </c:pt>
                <c:pt idx="81">
                  <c:v>5.6861982915661302E-2</c:v>
                </c:pt>
                <c:pt idx="82">
                  <c:v>5.6861982915661302E-2</c:v>
                </c:pt>
                <c:pt idx="83">
                  <c:v>5.6861982915661302E-2</c:v>
                </c:pt>
                <c:pt idx="84">
                  <c:v>5.6861982915661302E-2</c:v>
                </c:pt>
                <c:pt idx="85">
                  <c:v>5.6861982915661302E-2</c:v>
                </c:pt>
                <c:pt idx="86">
                  <c:v>5.6861982915661302E-2</c:v>
                </c:pt>
                <c:pt idx="87">
                  <c:v>5.6861982915661302E-2</c:v>
                </c:pt>
                <c:pt idx="88">
                  <c:v>5.6861982915661302E-2</c:v>
                </c:pt>
                <c:pt idx="89">
                  <c:v>5.6861982915661302E-2</c:v>
                </c:pt>
                <c:pt idx="90">
                  <c:v>5.6861982915661302E-2</c:v>
                </c:pt>
                <c:pt idx="91">
                  <c:v>5.6861982915661302E-2</c:v>
                </c:pt>
                <c:pt idx="92">
                  <c:v>5.6861982915661302E-2</c:v>
                </c:pt>
                <c:pt idx="93">
                  <c:v>5.6861982915661302E-2</c:v>
                </c:pt>
                <c:pt idx="94">
                  <c:v>5.6861982915661302E-2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DF94-42D3-B170-037CAD1776BD}"/>
            </c:ext>
          </c:extLst>
        </c:ser>
        <c:ser>
          <c:idx val="4"/>
          <c:order val="4"/>
          <c:tx>
            <c:strRef>
              <c:f>Sheet1!$F$1</c:f>
              <c:strCache>
                <c:ptCount val="1"/>
                <c:pt idx="0">
                  <c:v>2% Below</c:v>
                </c:pt>
              </c:strCache>
            </c:strRef>
          </c:tx>
          <c:spPr>
            <a:solidFill>
              <a:srgbClr val="FFFFFF"/>
            </a:solidFill>
            <a:ln>
              <a:noFill/>
            </a:ln>
            <a:effectLst/>
          </c:spPr>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Sheet1!$F$2:$F$96</c:f>
              <c:numCache>
                <c:formatCode>0.00%</c:formatCode>
                <c:ptCount val="95"/>
                <c:pt idx="0">
                  <c:v>1.6861982915661301E-2</c:v>
                </c:pt>
                <c:pt idx="1">
                  <c:v>1.6861982915661301E-2</c:v>
                </c:pt>
                <c:pt idx="2">
                  <c:v>1.6861982915661301E-2</c:v>
                </c:pt>
                <c:pt idx="3">
                  <c:v>1.6861982915661301E-2</c:v>
                </c:pt>
                <c:pt idx="4">
                  <c:v>1.6861982915661301E-2</c:v>
                </c:pt>
                <c:pt idx="5">
                  <c:v>1.6861982915661301E-2</c:v>
                </c:pt>
                <c:pt idx="6">
                  <c:v>1.6861982915661301E-2</c:v>
                </c:pt>
                <c:pt idx="7">
                  <c:v>1.6861982915661301E-2</c:v>
                </c:pt>
                <c:pt idx="8">
                  <c:v>1.6861982915661301E-2</c:v>
                </c:pt>
                <c:pt idx="9">
                  <c:v>1.6861982915661301E-2</c:v>
                </c:pt>
                <c:pt idx="10">
                  <c:v>1.6861982915661301E-2</c:v>
                </c:pt>
                <c:pt idx="11">
                  <c:v>1.6861982915661301E-2</c:v>
                </c:pt>
                <c:pt idx="12">
                  <c:v>1.6861982915661301E-2</c:v>
                </c:pt>
                <c:pt idx="13">
                  <c:v>1.6861982915661301E-2</c:v>
                </c:pt>
                <c:pt idx="14">
                  <c:v>1.6861982915661301E-2</c:v>
                </c:pt>
                <c:pt idx="15">
                  <c:v>1.6861982915661301E-2</c:v>
                </c:pt>
                <c:pt idx="16">
                  <c:v>1.6861982915661301E-2</c:v>
                </c:pt>
                <c:pt idx="17">
                  <c:v>1.6861982915661301E-2</c:v>
                </c:pt>
                <c:pt idx="18">
                  <c:v>1.6861982915661301E-2</c:v>
                </c:pt>
                <c:pt idx="19">
                  <c:v>1.6861982915661301E-2</c:v>
                </c:pt>
                <c:pt idx="20">
                  <c:v>1.6861982915661301E-2</c:v>
                </c:pt>
                <c:pt idx="21">
                  <c:v>1.6861982915661301E-2</c:v>
                </c:pt>
                <c:pt idx="22">
                  <c:v>1.6861982915661301E-2</c:v>
                </c:pt>
                <c:pt idx="23">
                  <c:v>1.6861982915661301E-2</c:v>
                </c:pt>
                <c:pt idx="24">
                  <c:v>1.6861982915661301E-2</c:v>
                </c:pt>
                <c:pt idx="25">
                  <c:v>1.6861982915661301E-2</c:v>
                </c:pt>
                <c:pt idx="26">
                  <c:v>1.6861982915661301E-2</c:v>
                </c:pt>
                <c:pt idx="27">
                  <c:v>1.6861982915661301E-2</c:v>
                </c:pt>
                <c:pt idx="28">
                  <c:v>1.6861982915661301E-2</c:v>
                </c:pt>
                <c:pt idx="29">
                  <c:v>1.6861982915661301E-2</c:v>
                </c:pt>
                <c:pt idx="30">
                  <c:v>1.6861982915661301E-2</c:v>
                </c:pt>
                <c:pt idx="31">
                  <c:v>1.6861982915661301E-2</c:v>
                </c:pt>
                <c:pt idx="32">
                  <c:v>1.6861982915661301E-2</c:v>
                </c:pt>
                <c:pt idx="33">
                  <c:v>1.6861982915661301E-2</c:v>
                </c:pt>
                <c:pt idx="34">
                  <c:v>1.6861982915661301E-2</c:v>
                </c:pt>
                <c:pt idx="35">
                  <c:v>1.6861982915661301E-2</c:v>
                </c:pt>
                <c:pt idx="36">
                  <c:v>1.6861982915661301E-2</c:v>
                </c:pt>
                <c:pt idx="37">
                  <c:v>1.6861982915661301E-2</c:v>
                </c:pt>
                <c:pt idx="38">
                  <c:v>1.6861982915661301E-2</c:v>
                </c:pt>
                <c:pt idx="39">
                  <c:v>1.6861982915661301E-2</c:v>
                </c:pt>
                <c:pt idx="40">
                  <c:v>1.6861982915661301E-2</c:v>
                </c:pt>
                <c:pt idx="41">
                  <c:v>1.6861982915661301E-2</c:v>
                </c:pt>
                <c:pt idx="42">
                  <c:v>1.6861982915661301E-2</c:v>
                </c:pt>
                <c:pt idx="43">
                  <c:v>1.6861982915661301E-2</c:v>
                </c:pt>
                <c:pt idx="44">
                  <c:v>1.6861982915661301E-2</c:v>
                </c:pt>
                <c:pt idx="45">
                  <c:v>1.6861982915661301E-2</c:v>
                </c:pt>
                <c:pt idx="46">
                  <c:v>1.6861982915661301E-2</c:v>
                </c:pt>
                <c:pt idx="47">
                  <c:v>1.6861982915661301E-2</c:v>
                </c:pt>
                <c:pt idx="48">
                  <c:v>1.6861982915661301E-2</c:v>
                </c:pt>
                <c:pt idx="49">
                  <c:v>1.6861982915661301E-2</c:v>
                </c:pt>
                <c:pt idx="50">
                  <c:v>1.6861982915661301E-2</c:v>
                </c:pt>
                <c:pt idx="51">
                  <c:v>1.6861982915661301E-2</c:v>
                </c:pt>
                <c:pt idx="52">
                  <c:v>1.6861982915661301E-2</c:v>
                </c:pt>
                <c:pt idx="53">
                  <c:v>1.6861982915661301E-2</c:v>
                </c:pt>
                <c:pt idx="54">
                  <c:v>1.6861982915661301E-2</c:v>
                </c:pt>
                <c:pt idx="55">
                  <c:v>1.6861982915661301E-2</c:v>
                </c:pt>
                <c:pt idx="56">
                  <c:v>1.6861982915661301E-2</c:v>
                </c:pt>
                <c:pt idx="57">
                  <c:v>1.6861982915661301E-2</c:v>
                </c:pt>
                <c:pt idx="58">
                  <c:v>1.6861982915661301E-2</c:v>
                </c:pt>
                <c:pt idx="59">
                  <c:v>1.6861982915661301E-2</c:v>
                </c:pt>
                <c:pt idx="60">
                  <c:v>1.6861982915661301E-2</c:v>
                </c:pt>
                <c:pt idx="61">
                  <c:v>1.6861982915661301E-2</c:v>
                </c:pt>
                <c:pt idx="62">
                  <c:v>1.6861982915661301E-2</c:v>
                </c:pt>
                <c:pt idx="63">
                  <c:v>1.6861982915661301E-2</c:v>
                </c:pt>
                <c:pt idx="64">
                  <c:v>1.6861982915661301E-2</c:v>
                </c:pt>
                <c:pt idx="65">
                  <c:v>1.6861982915661301E-2</c:v>
                </c:pt>
                <c:pt idx="66">
                  <c:v>1.6861982915661301E-2</c:v>
                </c:pt>
                <c:pt idx="67">
                  <c:v>1.6861982915661301E-2</c:v>
                </c:pt>
                <c:pt idx="68">
                  <c:v>1.6861982915661301E-2</c:v>
                </c:pt>
                <c:pt idx="69">
                  <c:v>1.6861982915661301E-2</c:v>
                </c:pt>
                <c:pt idx="70">
                  <c:v>1.6861982915661301E-2</c:v>
                </c:pt>
                <c:pt idx="71">
                  <c:v>1.6861982915661301E-2</c:v>
                </c:pt>
                <c:pt idx="72">
                  <c:v>1.6861982915661301E-2</c:v>
                </c:pt>
                <c:pt idx="73">
                  <c:v>1.6861982915661301E-2</c:v>
                </c:pt>
                <c:pt idx="74">
                  <c:v>1.6861982915661301E-2</c:v>
                </c:pt>
                <c:pt idx="75">
                  <c:v>1.6861982915661301E-2</c:v>
                </c:pt>
                <c:pt idx="76">
                  <c:v>1.6861982915661301E-2</c:v>
                </c:pt>
                <c:pt idx="77">
                  <c:v>1.6861982915661301E-2</c:v>
                </c:pt>
                <c:pt idx="78">
                  <c:v>1.6861982915661301E-2</c:v>
                </c:pt>
                <c:pt idx="79">
                  <c:v>1.6861982915661301E-2</c:v>
                </c:pt>
                <c:pt idx="80">
                  <c:v>1.6861982915661301E-2</c:v>
                </c:pt>
                <c:pt idx="81">
                  <c:v>1.6861982915661301E-2</c:v>
                </c:pt>
                <c:pt idx="82">
                  <c:v>1.6861982915661301E-2</c:v>
                </c:pt>
                <c:pt idx="83">
                  <c:v>1.6861982915661301E-2</c:v>
                </c:pt>
                <c:pt idx="84">
                  <c:v>1.6861982915661301E-2</c:v>
                </c:pt>
                <c:pt idx="85">
                  <c:v>1.6861982915661301E-2</c:v>
                </c:pt>
                <c:pt idx="86">
                  <c:v>1.6861982915661301E-2</c:v>
                </c:pt>
                <c:pt idx="87">
                  <c:v>1.6861982915661301E-2</c:v>
                </c:pt>
                <c:pt idx="88">
                  <c:v>1.6861982915661301E-2</c:v>
                </c:pt>
                <c:pt idx="89">
                  <c:v>1.6861982915661301E-2</c:v>
                </c:pt>
                <c:pt idx="90">
                  <c:v>1.6861982915661301E-2</c:v>
                </c:pt>
                <c:pt idx="91">
                  <c:v>1.6861982915661301E-2</c:v>
                </c:pt>
                <c:pt idx="92">
                  <c:v>1.6861982915661301E-2</c:v>
                </c:pt>
                <c:pt idx="93">
                  <c:v>1.6861982915661301E-2</c:v>
                </c:pt>
                <c:pt idx="94">
                  <c:v>1.6861982915661301E-2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F94-42D3-B170-037CAD1776BD}"/>
            </c:ext>
          </c:extLst>
        </c:ser>
        <c:dLbls>
          <c:showLegendKey val="0"/>
          <c:showVal val="0"/>
          <c:showCatName val="0"/>
          <c:showSerName val="0"/>
          <c:showPercent val="0"/>
          <c:showBubbleSize val="0"/>
        </c:dLbls>
        <c:axId val="189754608"/>
        <c:axId val="189743792"/>
      </c:areaChart>
      <c:barChart>
        <c:barDir val="col"/>
        <c:grouping val="clustered"/>
        <c:varyColors val="0"/>
        <c:ser>
          <c:idx val="0"/>
          <c:order val="0"/>
          <c:tx>
            <c:strRef>
              <c:f>Sheet1!$B$1</c:f>
              <c:strCache>
                <c:ptCount val="1"/>
                <c:pt idx="0">
                  <c:v>US Size 1yr</c:v>
                </c:pt>
              </c:strCache>
            </c:strRef>
          </c:tx>
          <c:spPr>
            <a:solidFill>
              <a:srgbClr val="109CBF"/>
            </a:solidFill>
            <a:ln>
              <a:noFill/>
            </a:ln>
            <a:effectLst/>
          </c:spPr>
          <c:invertIfNegative val="1"/>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Sheet1!$B$2:$B$96</c:f>
              <c:numCache>
                <c:formatCode>0.00%</c:formatCode>
                <c:ptCount val="95"/>
                <c:pt idx="0">
                  <c:v>-7.9806387656138292E-3</c:v>
                </c:pt>
                <c:pt idx="1">
                  <c:v>-0.25572375497686101</c:v>
                </c:pt>
                <c:pt idx="2">
                  <c:v>-0.114092464024302</c:v>
                </c:pt>
                <c:pt idx="3">
                  <c:v>-2.9339915756165201E-2</c:v>
                </c:pt>
                <c:pt idx="4">
                  <c:v>-3.56657036096533E-2</c:v>
                </c:pt>
                <c:pt idx="5">
                  <c:v>0.57241137476672199</c:v>
                </c:pt>
                <c:pt idx="6">
                  <c:v>0.170253536306988</c:v>
                </c:pt>
                <c:pt idx="7">
                  <c:v>8.4736100101124007E-2</c:v>
                </c:pt>
                <c:pt idx="8">
                  <c:v>0.186515116993963</c:v>
                </c:pt>
                <c:pt idx="9">
                  <c:v>-0.13272814986192899</c:v>
                </c:pt>
                <c:pt idx="10">
                  <c:v>8.67423328670653E-2</c:v>
                </c:pt>
                <c:pt idx="11">
                  <c:v>-3.4475085251014499E-3</c:v>
                </c:pt>
                <c:pt idx="12">
                  <c:v>6.1811780543417003E-2</c:v>
                </c:pt>
                <c:pt idx="13">
                  <c:v>5.5058939999590396E-3</c:v>
                </c:pt>
                <c:pt idx="14">
                  <c:v>4.9420015168715199E-2</c:v>
                </c:pt>
                <c:pt idx="15">
                  <c:v>0.310186670907937</c:v>
                </c:pt>
                <c:pt idx="16">
                  <c:v>0.22407894051819599</c:v>
                </c:pt>
                <c:pt idx="17">
                  <c:v>0.27554017787645602</c:v>
                </c:pt>
                <c:pt idx="18">
                  <c:v>-1.8597802058000101E-2</c:v>
                </c:pt>
                <c:pt idx="19">
                  <c:v>-6.3702994466313306E-2</c:v>
                </c:pt>
                <c:pt idx="20">
                  <c:v>-0.109036256992606</c:v>
                </c:pt>
                <c:pt idx="21">
                  <c:v>2.0536041931309E-2</c:v>
                </c:pt>
                <c:pt idx="22">
                  <c:v>7.4535414009818904E-2</c:v>
                </c:pt>
                <c:pt idx="23">
                  <c:v>-0.102441798062017</c:v>
                </c:pt>
                <c:pt idx="24">
                  <c:v>-8.70049366139551E-2</c:v>
                </c:pt>
                <c:pt idx="25">
                  <c:v>-2.0111575565610201E-2</c:v>
                </c:pt>
                <c:pt idx="26">
                  <c:v>6.2680940633578694E-2</c:v>
                </c:pt>
                <c:pt idx="27">
                  <c:v>-0.102386823724562</c:v>
                </c:pt>
                <c:pt idx="28">
                  <c:v>1.6900651308876299E-2</c:v>
                </c:pt>
                <c:pt idx="29">
                  <c:v>-3.9812262734375999E-2</c:v>
                </c:pt>
                <c:pt idx="30">
                  <c:v>0.178948917844439</c:v>
                </c:pt>
                <c:pt idx="31">
                  <c:v>7.3297008187248797E-2</c:v>
                </c:pt>
                <c:pt idx="32">
                  <c:v>-3.1900421768492199E-2</c:v>
                </c:pt>
                <c:pt idx="33">
                  <c:v>2.93420474807311E-2</c:v>
                </c:pt>
                <c:pt idx="34">
                  <c:v>-6.9596318919720193E-2</c:v>
                </c:pt>
                <c:pt idx="35">
                  <c:v>-5.7955484545002801E-2</c:v>
                </c:pt>
                <c:pt idx="36">
                  <c:v>1.10889643903807E-2</c:v>
                </c:pt>
                <c:pt idx="37">
                  <c:v>0.24932350832833799</c:v>
                </c:pt>
                <c:pt idx="38">
                  <c:v>2.79494946667974E-2</c:v>
                </c:pt>
                <c:pt idx="39">
                  <c:v>0.55137916748454097</c:v>
                </c:pt>
                <c:pt idx="40">
                  <c:v>0.28892098278539002</c:v>
                </c:pt>
                <c:pt idx="41">
                  <c:v>-0.187865169842792</c:v>
                </c:pt>
                <c:pt idx="42">
                  <c:v>-0.17533277385003401</c:v>
                </c:pt>
                <c:pt idx="43">
                  <c:v>6.00292820548258E-2</c:v>
                </c:pt>
                <c:pt idx="44">
                  <c:v>-0.14697234863622799</c:v>
                </c:pt>
                <c:pt idx="45">
                  <c:v>-0.22038945154484699</c:v>
                </c:pt>
                <c:pt idx="46">
                  <c:v>-5.47326223634448E-3</c:v>
                </c:pt>
                <c:pt idx="47">
                  <c:v>0.17053836997416499</c:v>
                </c:pt>
                <c:pt idx="48">
                  <c:v>0.241787014429134</c:v>
                </c:pt>
                <c:pt idx="49">
                  <c:v>0.299805646273136</c:v>
                </c:pt>
                <c:pt idx="50">
                  <c:v>0.156298014704396</c:v>
                </c:pt>
                <c:pt idx="51">
                  <c:v>0.20583956212959001</c:v>
                </c:pt>
                <c:pt idx="52">
                  <c:v>4.9324506123804297E-2</c:v>
                </c:pt>
                <c:pt idx="53">
                  <c:v>0.103914449022487</c:v>
                </c:pt>
                <c:pt idx="54">
                  <c:v>9.1638925974827104E-2</c:v>
                </c:pt>
                <c:pt idx="55">
                  <c:v>0.16267575148746599</c:v>
                </c:pt>
                <c:pt idx="56">
                  <c:v>-9.7981838957699394E-2</c:v>
                </c:pt>
                <c:pt idx="57">
                  <c:v>7.2456661855142502E-3</c:v>
                </c:pt>
                <c:pt idx="58">
                  <c:v>-0.1000652589106</c:v>
                </c:pt>
                <c:pt idx="59">
                  <c:v>-0.13927424978392799</c:v>
                </c:pt>
                <c:pt idx="60">
                  <c:v>9.1650822595200604E-2</c:v>
                </c:pt>
                <c:pt idx="61">
                  <c:v>-0.173482656714669</c:v>
                </c:pt>
                <c:pt idx="62">
                  <c:v>-0.170119659929342</c:v>
                </c:pt>
                <c:pt idx="63">
                  <c:v>0.15906889539786701</c:v>
                </c:pt>
                <c:pt idx="64">
                  <c:v>0.16392579451926201</c:v>
                </c:pt>
                <c:pt idx="65">
                  <c:v>0.10642520141539</c:v>
                </c:pt>
                <c:pt idx="66">
                  <c:v>-1.46539429462662E-2</c:v>
                </c:pt>
                <c:pt idx="67">
                  <c:v>-6.1248733565110403E-2</c:v>
                </c:pt>
                <c:pt idx="68">
                  <c:v>-7.1153617477179897E-3</c:v>
                </c:pt>
                <c:pt idx="69">
                  <c:v>-3.9059730768913101E-2</c:v>
                </c:pt>
                <c:pt idx="70">
                  <c:v>-0.30831713548641099</c:v>
                </c:pt>
                <c:pt idx="71">
                  <c:v>1.8546862131030701E-2</c:v>
                </c:pt>
                <c:pt idx="72">
                  <c:v>0.13981557733451899</c:v>
                </c:pt>
                <c:pt idx="73">
                  <c:v>0.26633020810214098</c:v>
                </c:pt>
                <c:pt idx="74">
                  <c:v>9.1060110558376497E-2</c:v>
                </c:pt>
                <c:pt idx="75">
                  <c:v>0.27121307771872599</c:v>
                </c:pt>
                <c:pt idx="76">
                  <c:v>0.11334142714621299</c:v>
                </c:pt>
                <c:pt idx="77">
                  <c:v>2.5239192325547499E-2</c:v>
                </c:pt>
                <c:pt idx="78">
                  <c:v>3.5494860410547599E-2</c:v>
                </c:pt>
                <c:pt idx="79">
                  <c:v>-0.104891343472038</c:v>
                </c:pt>
                <c:pt idx="80">
                  <c:v>6.6877604715355199E-3</c:v>
                </c:pt>
                <c:pt idx="81">
                  <c:v>0.12571468769435601</c:v>
                </c:pt>
                <c:pt idx="82">
                  <c:v>0.146846991483158</c:v>
                </c:pt>
                <c:pt idx="83">
                  <c:v>-6.3158908879952194E-2</c:v>
                </c:pt>
                <c:pt idx="84">
                  <c:v>2.5712974292970901E-2</c:v>
                </c:pt>
                <c:pt idx="85">
                  <c:v>0.124320561771132</c:v>
                </c:pt>
                <c:pt idx="86">
                  <c:v>-9.3658994241924601E-2</c:v>
                </c:pt>
                <c:pt idx="87">
                  <c:v>-6.7530663099212102E-2</c:v>
                </c:pt>
                <c:pt idx="88">
                  <c:v>0.14827056826873</c:v>
                </c:pt>
                <c:pt idx="89">
                  <c:v>-8.5620065922457494E-2</c:v>
                </c:pt>
                <c:pt idx="90">
                  <c:v>-8.2203664515618405E-2</c:v>
                </c:pt>
                <c:pt idx="91">
                  <c:v>-8.02326443786818E-2</c:v>
                </c:pt>
                <c:pt idx="92">
                  <c:v>-3.2154016794865299E-2</c:v>
                </c:pt>
                <c:pt idx="93">
                  <c:v>-2.2672389547659301E-2</c:v>
                </c:pt>
                <c:pt idx="94">
                  <c:v>4.2019612633379097E-2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2-DF94-42D3-B170-037CAD1776BD}"/>
            </c:ext>
          </c:extLst>
        </c:ser>
        <c:ser>
          <c:idx val="1"/>
          <c:order val="1"/>
          <c:tx>
            <c:strRef>
              <c:f>Sheet1!$C$1</c:f>
              <c:strCache>
                <c:ptCount val="1"/>
                <c:pt idx="0">
                  <c:v>InRange</c:v>
                </c:pt>
              </c:strCache>
            </c:strRef>
          </c:tx>
          <c:spPr>
            <a:solidFill>
              <a:srgbClr val="00384C"/>
            </a:solidFill>
            <a:ln>
              <a:noFill/>
            </a:ln>
            <a:effectLst/>
          </c:spPr>
          <c:invertIfNegative val="0"/>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Sheet1!$C$2:$C$96</c:f>
              <c:numCache>
                <c:formatCode>0.00%</c:formatCode>
                <c:ptCount val="9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4.9420015168715199E-2</c:v>
                </c:pt>
                <c:pt idx="15">
                  <c:v>0</c:v>
                </c:pt>
                <c:pt idx="16">
                  <c:v>0</c:v>
                </c:pt>
                <c:pt idx="17">
                  <c:v>0</c:v>
                </c:pt>
                <c:pt idx="18">
                  <c:v>0</c:v>
                </c:pt>
                <c:pt idx="19">
                  <c:v>0</c:v>
                </c:pt>
                <c:pt idx="20">
                  <c:v>0</c:v>
                </c:pt>
                <c:pt idx="21">
                  <c:v>2.0536041931309E-2</c:v>
                </c:pt>
                <c:pt idx="22">
                  <c:v>0</c:v>
                </c:pt>
                <c:pt idx="23">
                  <c:v>0</c:v>
                </c:pt>
                <c:pt idx="24">
                  <c:v>0</c:v>
                </c:pt>
                <c:pt idx="25">
                  <c:v>0</c:v>
                </c:pt>
                <c:pt idx="26">
                  <c:v>0</c:v>
                </c:pt>
                <c:pt idx="27">
                  <c:v>0</c:v>
                </c:pt>
                <c:pt idx="28">
                  <c:v>1.6900651308876299E-2</c:v>
                </c:pt>
                <c:pt idx="29">
                  <c:v>0</c:v>
                </c:pt>
                <c:pt idx="30">
                  <c:v>0</c:v>
                </c:pt>
                <c:pt idx="31">
                  <c:v>0</c:v>
                </c:pt>
                <c:pt idx="32">
                  <c:v>0</c:v>
                </c:pt>
                <c:pt idx="33">
                  <c:v>2.93420474807311E-2</c:v>
                </c:pt>
                <c:pt idx="34">
                  <c:v>0</c:v>
                </c:pt>
                <c:pt idx="35">
                  <c:v>0</c:v>
                </c:pt>
                <c:pt idx="36">
                  <c:v>0</c:v>
                </c:pt>
                <c:pt idx="37">
                  <c:v>0</c:v>
                </c:pt>
                <c:pt idx="38">
                  <c:v>2.79494946667974E-2</c:v>
                </c:pt>
                <c:pt idx="39">
                  <c:v>0</c:v>
                </c:pt>
                <c:pt idx="40">
                  <c:v>0</c:v>
                </c:pt>
                <c:pt idx="41">
                  <c:v>0</c:v>
                </c:pt>
                <c:pt idx="42">
                  <c:v>0</c:v>
                </c:pt>
                <c:pt idx="43">
                  <c:v>0</c:v>
                </c:pt>
                <c:pt idx="44">
                  <c:v>0</c:v>
                </c:pt>
                <c:pt idx="45">
                  <c:v>0</c:v>
                </c:pt>
                <c:pt idx="46">
                  <c:v>0</c:v>
                </c:pt>
                <c:pt idx="47">
                  <c:v>0</c:v>
                </c:pt>
                <c:pt idx="48">
                  <c:v>0</c:v>
                </c:pt>
                <c:pt idx="49">
                  <c:v>0</c:v>
                </c:pt>
                <c:pt idx="50">
                  <c:v>0</c:v>
                </c:pt>
                <c:pt idx="51">
                  <c:v>0</c:v>
                </c:pt>
                <c:pt idx="52">
                  <c:v>4.9324506123804297E-2</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1.8546862131030701E-2</c:v>
                </c:pt>
                <c:pt idx="72">
                  <c:v>0</c:v>
                </c:pt>
                <c:pt idx="73">
                  <c:v>0</c:v>
                </c:pt>
                <c:pt idx="74">
                  <c:v>0</c:v>
                </c:pt>
                <c:pt idx="75">
                  <c:v>0</c:v>
                </c:pt>
                <c:pt idx="76">
                  <c:v>0</c:v>
                </c:pt>
                <c:pt idx="77">
                  <c:v>2.5239192325547499E-2</c:v>
                </c:pt>
                <c:pt idx="78">
                  <c:v>3.5494860410547599E-2</c:v>
                </c:pt>
                <c:pt idx="79">
                  <c:v>0</c:v>
                </c:pt>
                <c:pt idx="80">
                  <c:v>0</c:v>
                </c:pt>
                <c:pt idx="81">
                  <c:v>0</c:v>
                </c:pt>
                <c:pt idx="82">
                  <c:v>0</c:v>
                </c:pt>
                <c:pt idx="83">
                  <c:v>0</c:v>
                </c:pt>
                <c:pt idx="84">
                  <c:v>2.5712974292970901E-2</c:v>
                </c:pt>
                <c:pt idx="85">
                  <c:v>0</c:v>
                </c:pt>
                <c:pt idx="86">
                  <c:v>0</c:v>
                </c:pt>
                <c:pt idx="87">
                  <c:v>0</c:v>
                </c:pt>
                <c:pt idx="88">
                  <c:v>0</c:v>
                </c:pt>
                <c:pt idx="89">
                  <c:v>0</c:v>
                </c:pt>
                <c:pt idx="90">
                  <c:v>0</c:v>
                </c:pt>
                <c:pt idx="91">
                  <c:v>0</c:v>
                </c:pt>
                <c:pt idx="92">
                  <c:v>0</c:v>
                </c:pt>
                <c:pt idx="93">
                  <c:v>0</c:v>
                </c:pt>
                <c:pt idx="94">
                  <c:v>4.2019612633379097E-2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F94-42D3-B170-037CAD1776BD}"/>
            </c:ext>
          </c:extLst>
        </c:ser>
        <c:dLbls>
          <c:showLegendKey val="0"/>
          <c:showVal val="0"/>
          <c:showCatName val="0"/>
          <c:showSerName val="0"/>
          <c:showPercent val="0"/>
          <c:showBubbleSize val="0"/>
        </c:dLbls>
        <c:gapWidth val="24"/>
        <c:overlap val="100"/>
        <c:axId val="189754608"/>
        <c:axId val="189743792"/>
      </c:barChart>
      <c:lineChart>
        <c:grouping val="standard"/>
        <c:varyColors val="0"/>
        <c:ser>
          <c:idx val="2"/>
          <c:order val="2"/>
          <c:tx>
            <c:strRef>
              <c:f>Sheet1!$D$1</c:f>
              <c:strCache>
                <c:ptCount val="1"/>
                <c:pt idx="0">
                  <c:v>Average</c:v>
                </c:pt>
              </c:strCache>
            </c:strRef>
          </c:tx>
          <c:spPr>
            <a:ln w="12700" cap="rnd">
              <a:solidFill>
                <a:schemeClr val="tx1"/>
              </a:solidFill>
              <a:prstDash val="dash"/>
              <a:round/>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3D4E-43D7-B299-63D66BCA4DD8}"/>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D4E-43D7-B299-63D66BCA4DD8}"/>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3D4E-43D7-B299-63D66BCA4DD8}"/>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D4E-43D7-B299-63D66BCA4DD8}"/>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3D4E-43D7-B299-63D66BCA4DD8}"/>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D4E-43D7-B299-63D66BCA4DD8}"/>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D4E-43D7-B299-63D66BCA4DD8}"/>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3D4E-43D7-B299-63D66BCA4DD8}"/>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3D4E-43D7-B299-63D66BCA4DD8}"/>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3D4E-43D7-B299-63D66BCA4DD8}"/>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3D4E-43D7-B299-63D66BCA4DD8}"/>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3D4E-43D7-B299-63D66BCA4DD8}"/>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3D4E-43D7-B299-63D66BCA4DD8}"/>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3D4E-43D7-B299-63D66BCA4DD8}"/>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3D4E-43D7-B299-63D66BCA4DD8}"/>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3D4E-43D7-B299-63D66BCA4DD8}"/>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3D4E-43D7-B299-63D66BCA4DD8}"/>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3D4E-43D7-B299-63D66BCA4DD8}"/>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3D4E-43D7-B299-63D66BCA4DD8}"/>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3D4E-43D7-B299-63D66BCA4DD8}"/>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3D4E-43D7-B299-63D66BCA4DD8}"/>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3D4E-43D7-B299-63D66BCA4DD8}"/>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3D4E-43D7-B299-63D66BCA4DD8}"/>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3D4E-43D7-B299-63D66BCA4DD8}"/>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3D4E-43D7-B299-63D66BCA4DD8}"/>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3D4E-43D7-B299-63D66BCA4DD8}"/>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3D4E-43D7-B299-63D66BCA4DD8}"/>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3D4E-43D7-B299-63D66BCA4DD8}"/>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3D4E-43D7-B299-63D66BCA4DD8}"/>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3D4E-43D7-B299-63D66BCA4DD8}"/>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3D4E-43D7-B299-63D66BCA4DD8}"/>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3D4E-43D7-B299-63D66BCA4DD8}"/>
                </c:ext>
              </c:extLst>
            </c:dLbl>
            <c:dLbl>
              <c:idx val="3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3D4E-43D7-B299-63D66BCA4DD8}"/>
                </c:ext>
              </c:extLst>
            </c:dLbl>
            <c:dLbl>
              <c:idx val="3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3D4E-43D7-B299-63D66BCA4DD8}"/>
                </c:ext>
              </c:extLst>
            </c:dLbl>
            <c:dLbl>
              <c:idx val="3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3D4E-43D7-B299-63D66BCA4DD8}"/>
                </c:ext>
              </c:extLst>
            </c:dLbl>
            <c:dLbl>
              <c:idx val="3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3D4E-43D7-B299-63D66BCA4DD8}"/>
                </c:ext>
              </c:extLst>
            </c:dLbl>
            <c:dLbl>
              <c:idx val="3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3D4E-43D7-B299-63D66BCA4DD8}"/>
                </c:ext>
              </c:extLst>
            </c:dLbl>
            <c:dLbl>
              <c:idx val="3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3D4E-43D7-B299-63D66BCA4DD8}"/>
                </c:ext>
              </c:extLst>
            </c:dLbl>
            <c:dLbl>
              <c:idx val="3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3D4E-43D7-B299-63D66BCA4DD8}"/>
                </c:ext>
              </c:extLst>
            </c:dLbl>
            <c:dLbl>
              <c:idx val="3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3D4E-43D7-B299-63D66BCA4DD8}"/>
                </c:ext>
              </c:extLst>
            </c:dLbl>
            <c:dLbl>
              <c:idx val="4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8-3D4E-43D7-B299-63D66BCA4DD8}"/>
                </c:ext>
              </c:extLst>
            </c:dLbl>
            <c:dLbl>
              <c:idx val="4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3D4E-43D7-B299-63D66BCA4DD8}"/>
                </c:ext>
              </c:extLst>
            </c:dLbl>
            <c:dLbl>
              <c:idx val="4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A-3D4E-43D7-B299-63D66BCA4DD8}"/>
                </c:ext>
              </c:extLst>
            </c:dLbl>
            <c:dLbl>
              <c:idx val="4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3D4E-43D7-B299-63D66BCA4DD8}"/>
                </c:ext>
              </c:extLst>
            </c:dLbl>
            <c:dLbl>
              <c:idx val="4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C-3D4E-43D7-B299-63D66BCA4DD8}"/>
                </c:ext>
              </c:extLst>
            </c:dLbl>
            <c:dLbl>
              <c:idx val="4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3D4E-43D7-B299-63D66BCA4DD8}"/>
                </c:ext>
              </c:extLst>
            </c:dLbl>
            <c:dLbl>
              <c:idx val="4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E-3D4E-43D7-B299-63D66BCA4DD8}"/>
                </c:ext>
              </c:extLst>
            </c:dLbl>
            <c:dLbl>
              <c:idx val="4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3D4E-43D7-B299-63D66BCA4DD8}"/>
                </c:ext>
              </c:extLst>
            </c:dLbl>
            <c:dLbl>
              <c:idx val="4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0-3D4E-43D7-B299-63D66BCA4DD8}"/>
                </c:ext>
              </c:extLst>
            </c:dLbl>
            <c:dLbl>
              <c:idx val="4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3D4E-43D7-B299-63D66BCA4DD8}"/>
                </c:ext>
              </c:extLst>
            </c:dLbl>
            <c:dLbl>
              <c:idx val="5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2-3D4E-43D7-B299-63D66BCA4DD8}"/>
                </c:ext>
              </c:extLst>
            </c:dLbl>
            <c:dLbl>
              <c:idx val="5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3D4E-43D7-B299-63D66BCA4DD8}"/>
                </c:ext>
              </c:extLst>
            </c:dLbl>
            <c:dLbl>
              <c:idx val="5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4-3D4E-43D7-B299-63D66BCA4DD8}"/>
                </c:ext>
              </c:extLst>
            </c:dLbl>
            <c:dLbl>
              <c:idx val="5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3D4E-43D7-B299-63D66BCA4DD8}"/>
                </c:ext>
              </c:extLst>
            </c:dLbl>
            <c:dLbl>
              <c:idx val="5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6-3D4E-43D7-B299-63D66BCA4DD8}"/>
                </c:ext>
              </c:extLst>
            </c:dLbl>
            <c:dLbl>
              <c:idx val="5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3D4E-43D7-B299-63D66BCA4DD8}"/>
                </c:ext>
              </c:extLst>
            </c:dLbl>
            <c:dLbl>
              <c:idx val="5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8-3D4E-43D7-B299-63D66BCA4DD8}"/>
                </c:ext>
              </c:extLst>
            </c:dLbl>
            <c:dLbl>
              <c:idx val="5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3D4E-43D7-B299-63D66BCA4DD8}"/>
                </c:ext>
              </c:extLst>
            </c:dLbl>
            <c:dLbl>
              <c:idx val="5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A-3D4E-43D7-B299-63D66BCA4DD8}"/>
                </c:ext>
              </c:extLst>
            </c:dLbl>
            <c:dLbl>
              <c:idx val="5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3D4E-43D7-B299-63D66BCA4DD8}"/>
                </c:ext>
              </c:extLst>
            </c:dLbl>
            <c:dLbl>
              <c:idx val="6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C-3D4E-43D7-B299-63D66BCA4DD8}"/>
                </c:ext>
              </c:extLst>
            </c:dLbl>
            <c:dLbl>
              <c:idx val="6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3D4E-43D7-B299-63D66BCA4DD8}"/>
                </c:ext>
              </c:extLst>
            </c:dLbl>
            <c:dLbl>
              <c:idx val="6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E-3D4E-43D7-B299-63D66BCA4DD8}"/>
                </c:ext>
              </c:extLst>
            </c:dLbl>
            <c:dLbl>
              <c:idx val="6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3D4E-43D7-B299-63D66BCA4DD8}"/>
                </c:ext>
              </c:extLst>
            </c:dLbl>
            <c:dLbl>
              <c:idx val="6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0-3D4E-43D7-B299-63D66BCA4DD8}"/>
                </c:ext>
              </c:extLst>
            </c:dLbl>
            <c:dLbl>
              <c:idx val="6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3D4E-43D7-B299-63D66BCA4DD8}"/>
                </c:ext>
              </c:extLst>
            </c:dLbl>
            <c:dLbl>
              <c:idx val="6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2-3D4E-43D7-B299-63D66BCA4DD8}"/>
                </c:ext>
              </c:extLst>
            </c:dLbl>
            <c:dLbl>
              <c:idx val="6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3D4E-43D7-B299-63D66BCA4DD8}"/>
                </c:ext>
              </c:extLst>
            </c:dLbl>
            <c:dLbl>
              <c:idx val="6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4-3D4E-43D7-B299-63D66BCA4DD8}"/>
                </c:ext>
              </c:extLst>
            </c:dLbl>
            <c:dLbl>
              <c:idx val="6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3D4E-43D7-B299-63D66BCA4DD8}"/>
                </c:ext>
              </c:extLst>
            </c:dLbl>
            <c:dLbl>
              <c:idx val="7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6-3D4E-43D7-B299-63D66BCA4DD8}"/>
                </c:ext>
              </c:extLst>
            </c:dLbl>
            <c:dLbl>
              <c:idx val="7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3D4E-43D7-B299-63D66BCA4DD8}"/>
                </c:ext>
              </c:extLst>
            </c:dLbl>
            <c:dLbl>
              <c:idx val="7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8-3D4E-43D7-B299-63D66BCA4DD8}"/>
                </c:ext>
              </c:extLst>
            </c:dLbl>
            <c:dLbl>
              <c:idx val="7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3D4E-43D7-B299-63D66BCA4DD8}"/>
                </c:ext>
              </c:extLst>
            </c:dLbl>
            <c:dLbl>
              <c:idx val="7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3D4E-43D7-B299-63D66BCA4DD8}"/>
                </c:ext>
              </c:extLst>
            </c:dLbl>
            <c:dLbl>
              <c:idx val="7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3D4E-43D7-B299-63D66BCA4DD8}"/>
                </c:ext>
              </c:extLst>
            </c:dLbl>
            <c:dLbl>
              <c:idx val="7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C-3D4E-43D7-B299-63D66BCA4DD8}"/>
                </c:ext>
              </c:extLst>
            </c:dLbl>
            <c:dLbl>
              <c:idx val="7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D-3D4E-43D7-B299-63D66BCA4DD8}"/>
                </c:ext>
              </c:extLst>
            </c:dLbl>
            <c:dLbl>
              <c:idx val="7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E-3D4E-43D7-B299-63D66BCA4DD8}"/>
                </c:ext>
              </c:extLst>
            </c:dLbl>
            <c:dLbl>
              <c:idx val="7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F-3D4E-43D7-B299-63D66BCA4DD8}"/>
                </c:ext>
              </c:extLst>
            </c:dLbl>
            <c:dLbl>
              <c:idx val="8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0-3D4E-43D7-B299-63D66BCA4DD8}"/>
                </c:ext>
              </c:extLst>
            </c:dLbl>
            <c:dLbl>
              <c:idx val="8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1-3D4E-43D7-B299-63D66BCA4DD8}"/>
                </c:ext>
              </c:extLst>
            </c:dLbl>
            <c:dLbl>
              <c:idx val="8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2-3D4E-43D7-B299-63D66BCA4DD8}"/>
                </c:ext>
              </c:extLst>
            </c:dLbl>
            <c:dLbl>
              <c:idx val="8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3-3D4E-43D7-B299-63D66BCA4DD8}"/>
                </c:ext>
              </c:extLst>
            </c:dLbl>
            <c:dLbl>
              <c:idx val="8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4-3D4E-43D7-B299-63D66BCA4DD8}"/>
                </c:ext>
              </c:extLst>
            </c:dLbl>
            <c:dLbl>
              <c:idx val="8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5-3D4E-43D7-B299-63D66BCA4DD8}"/>
                </c:ext>
              </c:extLst>
            </c:dLbl>
            <c:dLbl>
              <c:idx val="8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6-3D4E-43D7-B299-63D66BCA4DD8}"/>
                </c:ext>
              </c:extLst>
            </c:dLbl>
            <c:dLbl>
              <c:idx val="8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7-3D4E-43D7-B299-63D66BCA4DD8}"/>
                </c:ext>
              </c:extLst>
            </c:dLbl>
            <c:dLbl>
              <c:idx val="8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8-3D4E-43D7-B299-63D66BCA4DD8}"/>
                </c:ext>
              </c:extLst>
            </c:dLbl>
            <c:dLbl>
              <c:idx val="8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9-3D4E-43D7-B299-63D66BCA4DD8}"/>
                </c:ext>
              </c:extLst>
            </c:dLbl>
            <c:dLbl>
              <c:idx val="9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A-3D4E-43D7-B299-63D66BCA4DD8}"/>
                </c:ext>
              </c:extLst>
            </c:dLbl>
            <c:dLbl>
              <c:idx val="9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B-3D4E-43D7-B299-63D66BCA4DD8}"/>
                </c:ext>
              </c:extLst>
            </c:dLbl>
            <c:dLbl>
              <c:idx val="9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C-3D4E-43D7-B299-63D66BCA4DD8}"/>
                </c:ext>
              </c:extLst>
            </c:dLbl>
            <c:dLbl>
              <c:idx val="9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D-3D4E-43D7-B299-63D66BCA4DD8}"/>
                </c:ext>
              </c:extLst>
            </c:dLbl>
            <c:dLbl>
              <c:idx val="9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F94-42D3-B170-037CAD1776B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Sheet1!$D$2:$D$96</c:f>
              <c:numCache>
                <c:formatCode>0.00%</c:formatCode>
                <c:ptCount val="95"/>
                <c:pt idx="0">
                  <c:v>3.6861982915661298E-2</c:v>
                </c:pt>
                <c:pt idx="1">
                  <c:v>3.6861982915661298E-2</c:v>
                </c:pt>
                <c:pt idx="2">
                  <c:v>3.6861982915661298E-2</c:v>
                </c:pt>
                <c:pt idx="3">
                  <c:v>3.6861982915661298E-2</c:v>
                </c:pt>
                <c:pt idx="4">
                  <c:v>3.6861982915661298E-2</c:v>
                </c:pt>
                <c:pt idx="5">
                  <c:v>3.6861982915661298E-2</c:v>
                </c:pt>
                <c:pt idx="6">
                  <c:v>3.6861982915661298E-2</c:v>
                </c:pt>
                <c:pt idx="7">
                  <c:v>3.6861982915661298E-2</c:v>
                </c:pt>
                <c:pt idx="8">
                  <c:v>3.6861982915661298E-2</c:v>
                </c:pt>
                <c:pt idx="9">
                  <c:v>3.6861982915661298E-2</c:v>
                </c:pt>
                <c:pt idx="10">
                  <c:v>3.6861982915661298E-2</c:v>
                </c:pt>
                <c:pt idx="11">
                  <c:v>3.6861982915661298E-2</c:v>
                </c:pt>
                <c:pt idx="12">
                  <c:v>3.6861982915661298E-2</c:v>
                </c:pt>
                <c:pt idx="13">
                  <c:v>3.6861982915661298E-2</c:v>
                </c:pt>
                <c:pt idx="14">
                  <c:v>3.6861982915661298E-2</c:v>
                </c:pt>
                <c:pt idx="15">
                  <c:v>3.6861982915661298E-2</c:v>
                </c:pt>
                <c:pt idx="16">
                  <c:v>3.6861982915661298E-2</c:v>
                </c:pt>
                <c:pt idx="17">
                  <c:v>3.6861982915661298E-2</c:v>
                </c:pt>
                <c:pt idx="18">
                  <c:v>3.6861982915661298E-2</c:v>
                </c:pt>
                <c:pt idx="19">
                  <c:v>3.6861982915661298E-2</c:v>
                </c:pt>
                <c:pt idx="20">
                  <c:v>3.6861982915661298E-2</c:v>
                </c:pt>
                <c:pt idx="21">
                  <c:v>3.6861982915661298E-2</c:v>
                </c:pt>
                <c:pt idx="22">
                  <c:v>3.6861982915661298E-2</c:v>
                </c:pt>
                <c:pt idx="23">
                  <c:v>3.6861982915661298E-2</c:v>
                </c:pt>
                <c:pt idx="24">
                  <c:v>3.6861982915661298E-2</c:v>
                </c:pt>
                <c:pt idx="25">
                  <c:v>3.6861982915661298E-2</c:v>
                </c:pt>
                <c:pt idx="26">
                  <c:v>3.6861982915661298E-2</c:v>
                </c:pt>
                <c:pt idx="27">
                  <c:v>3.6861982915661298E-2</c:v>
                </c:pt>
                <c:pt idx="28">
                  <c:v>3.6861982915661298E-2</c:v>
                </c:pt>
                <c:pt idx="29">
                  <c:v>3.6861982915661298E-2</c:v>
                </c:pt>
                <c:pt idx="30">
                  <c:v>3.6861982915661298E-2</c:v>
                </c:pt>
                <c:pt idx="31">
                  <c:v>3.6861982915661298E-2</c:v>
                </c:pt>
                <c:pt idx="32">
                  <c:v>3.6861982915661298E-2</c:v>
                </c:pt>
                <c:pt idx="33">
                  <c:v>3.6861982915661298E-2</c:v>
                </c:pt>
                <c:pt idx="34">
                  <c:v>3.6861982915661298E-2</c:v>
                </c:pt>
                <c:pt idx="35">
                  <c:v>3.6861982915661298E-2</c:v>
                </c:pt>
                <c:pt idx="36">
                  <c:v>3.6861982915661298E-2</c:v>
                </c:pt>
                <c:pt idx="37">
                  <c:v>3.6861982915661298E-2</c:v>
                </c:pt>
                <c:pt idx="38">
                  <c:v>3.6861982915661298E-2</c:v>
                </c:pt>
                <c:pt idx="39">
                  <c:v>3.6861982915661298E-2</c:v>
                </c:pt>
                <c:pt idx="40">
                  <c:v>3.6861982915661298E-2</c:v>
                </c:pt>
                <c:pt idx="41">
                  <c:v>3.6861982915661298E-2</c:v>
                </c:pt>
                <c:pt idx="42">
                  <c:v>3.6861982915661298E-2</c:v>
                </c:pt>
                <c:pt idx="43">
                  <c:v>3.6861982915661298E-2</c:v>
                </c:pt>
                <c:pt idx="44">
                  <c:v>3.6861982915661298E-2</c:v>
                </c:pt>
                <c:pt idx="45">
                  <c:v>3.6861982915661298E-2</c:v>
                </c:pt>
                <c:pt idx="46">
                  <c:v>3.6861982915661298E-2</c:v>
                </c:pt>
                <c:pt idx="47">
                  <c:v>3.6861982915661298E-2</c:v>
                </c:pt>
                <c:pt idx="48">
                  <c:v>3.6861982915661298E-2</c:v>
                </c:pt>
                <c:pt idx="49">
                  <c:v>3.6861982915661298E-2</c:v>
                </c:pt>
                <c:pt idx="50">
                  <c:v>3.6861982915661298E-2</c:v>
                </c:pt>
                <c:pt idx="51">
                  <c:v>3.6861982915661298E-2</c:v>
                </c:pt>
                <c:pt idx="52">
                  <c:v>3.6861982915661298E-2</c:v>
                </c:pt>
                <c:pt idx="53">
                  <c:v>3.6861982915661298E-2</c:v>
                </c:pt>
                <c:pt idx="54">
                  <c:v>3.6861982915661298E-2</c:v>
                </c:pt>
                <c:pt idx="55">
                  <c:v>3.6861982915661298E-2</c:v>
                </c:pt>
                <c:pt idx="56">
                  <c:v>3.6861982915661298E-2</c:v>
                </c:pt>
                <c:pt idx="57">
                  <c:v>3.6861982915661298E-2</c:v>
                </c:pt>
                <c:pt idx="58">
                  <c:v>3.6861982915661298E-2</c:v>
                </c:pt>
                <c:pt idx="59">
                  <c:v>3.6861982915661298E-2</c:v>
                </c:pt>
                <c:pt idx="60">
                  <c:v>3.6861982915661298E-2</c:v>
                </c:pt>
                <c:pt idx="61">
                  <c:v>3.6861982915661298E-2</c:v>
                </c:pt>
                <c:pt idx="62">
                  <c:v>3.6861982915661298E-2</c:v>
                </c:pt>
                <c:pt idx="63">
                  <c:v>3.6861982915661298E-2</c:v>
                </c:pt>
                <c:pt idx="64">
                  <c:v>3.6861982915661298E-2</c:v>
                </c:pt>
                <c:pt idx="65">
                  <c:v>3.6861982915661298E-2</c:v>
                </c:pt>
                <c:pt idx="66">
                  <c:v>3.6861982915661298E-2</c:v>
                </c:pt>
                <c:pt idx="67">
                  <c:v>3.6861982915661298E-2</c:v>
                </c:pt>
                <c:pt idx="68">
                  <c:v>3.6861982915661298E-2</c:v>
                </c:pt>
                <c:pt idx="69">
                  <c:v>3.6861982915661298E-2</c:v>
                </c:pt>
                <c:pt idx="70">
                  <c:v>3.6861982915661298E-2</c:v>
                </c:pt>
                <c:pt idx="71">
                  <c:v>3.6861982915661298E-2</c:v>
                </c:pt>
                <c:pt idx="72">
                  <c:v>3.6861982915661298E-2</c:v>
                </c:pt>
                <c:pt idx="73">
                  <c:v>3.6861982915661298E-2</c:v>
                </c:pt>
                <c:pt idx="74">
                  <c:v>3.6861982915661298E-2</c:v>
                </c:pt>
                <c:pt idx="75">
                  <c:v>3.6861982915661298E-2</c:v>
                </c:pt>
                <c:pt idx="76">
                  <c:v>3.6861982915661298E-2</c:v>
                </c:pt>
                <c:pt idx="77">
                  <c:v>3.6861982915661298E-2</c:v>
                </c:pt>
                <c:pt idx="78">
                  <c:v>3.6861982915661298E-2</c:v>
                </c:pt>
                <c:pt idx="79">
                  <c:v>3.6861982915661298E-2</c:v>
                </c:pt>
                <c:pt idx="80">
                  <c:v>3.6861982915661298E-2</c:v>
                </c:pt>
                <c:pt idx="81">
                  <c:v>3.6861982915661298E-2</c:v>
                </c:pt>
                <c:pt idx="82">
                  <c:v>3.6861982915661298E-2</c:v>
                </c:pt>
                <c:pt idx="83">
                  <c:v>3.6861982915661298E-2</c:v>
                </c:pt>
                <c:pt idx="84">
                  <c:v>3.6861982915661298E-2</c:v>
                </c:pt>
                <c:pt idx="85">
                  <c:v>3.6861982915661298E-2</c:v>
                </c:pt>
                <c:pt idx="86">
                  <c:v>3.6861982915661298E-2</c:v>
                </c:pt>
                <c:pt idx="87">
                  <c:v>3.6861982915661298E-2</c:v>
                </c:pt>
                <c:pt idx="88">
                  <c:v>3.6861982915661298E-2</c:v>
                </c:pt>
                <c:pt idx="89">
                  <c:v>3.6861982915661298E-2</c:v>
                </c:pt>
                <c:pt idx="90">
                  <c:v>3.6861982915661298E-2</c:v>
                </c:pt>
                <c:pt idx="91">
                  <c:v>3.6861982915661298E-2</c:v>
                </c:pt>
                <c:pt idx="92">
                  <c:v>3.6861982915661298E-2</c:v>
                </c:pt>
                <c:pt idx="93">
                  <c:v>3.6861982915661298E-2</c:v>
                </c:pt>
                <c:pt idx="94">
                  <c:v>3.6861982915661298E-2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F94-42D3-B170-037CAD1776BD}"/>
            </c:ext>
          </c:extLst>
        </c:ser>
        <c:dLbls>
          <c:showLegendKey val="0"/>
          <c:showVal val="0"/>
          <c:showCatName val="0"/>
          <c:showSerName val="0"/>
          <c:showPercent val="0"/>
          <c:showBubbleSize val="0"/>
        </c:dLbls>
        <c:marker val="1"/>
        <c:smooth val="0"/>
        <c:axId val="189754608"/>
        <c:axId val="189743792"/>
      </c:lineChart>
      <c:catAx>
        <c:axId val="189754608"/>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43792"/>
        <c:crosses val="autoZero"/>
        <c:auto val="0"/>
        <c:lblAlgn val="ctr"/>
        <c:lblOffset val="100"/>
        <c:noMultiLvlLbl val="0"/>
      </c:catAx>
      <c:valAx>
        <c:axId val="189743792"/>
        <c:scaling>
          <c:orientation val="minMax"/>
          <c:max val="0.9"/>
          <c:min val="-0.60000000000000009"/>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Arial" pitchFamily="34" charset="0"/>
                    <a:ea typeface="+mn-ea"/>
                    <a:cs typeface="Arial" pitchFamily="34" charset="0"/>
                  </a:defRPr>
                </a:pPr>
                <a:r>
                  <a:rPr lang="en-US" b="1"/>
                  <a:t>Premiums</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54608"/>
        <c:crosses val="autoZero"/>
        <c:crossBetween val="between"/>
        <c:maj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1.9687185063958168E-2"/>
          <c:y val="1.489152479916811E-2"/>
          <c:w val="0.92389094829559326"/>
          <c:h val="0.97313529253005981"/>
        </c:manualLayout>
      </c:layout>
      <c:areaChart>
        <c:grouping val="standard"/>
        <c:varyColors val="0"/>
        <c:ser>
          <c:idx val="3"/>
          <c:order val="3"/>
          <c:tx>
            <c:strRef>
              <c:f>Sheet1!$E$1</c:f>
              <c:strCache>
                <c:ptCount val="1"/>
                <c:pt idx="0">
                  <c:v>2% Above</c:v>
                </c:pt>
              </c:strCache>
            </c:strRef>
          </c:tx>
          <c:spPr>
            <a:solidFill>
              <a:srgbClr val="E4E4E4"/>
            </a:solidFill>
            <a:ln>
              <a:noFill/>
            </a:ln>
            <a:effectLst/>
          </c:spPr>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Sheet1!$E$2:$E$96</c:f>
              <c:numCache>
                <c:formatCode>0.00%</c:formatCode>
                <c:ptCount val="95"/>
                <c:pt idx="0">
                  <c:v>6.5267647935597306E-2</c:v>
                </c:pt>
                <c:pt idx="1">
                  <c:v>6.5267647935597306E-2</c:v>
                </c:pt>
                <c:pt idx="2">
                  <c:v>6.5267647935597306E-2</c:v>
                </c:pt>
                <c:pt idx="3">
                  <c:v>6.5267647935597306E-2</c:v>
                </c:pt>
                <c:pt idx="4">
                  <c:v>6.5267647935597306E-2</c:v>
                </c:pt>
                <c:pt idx="5">
                  <c:v>6.5267647935597306E-2</c:v>
                </c:pt>
                <c:pt idx="6">
                  <c:v>6.5267647935597306E-2</c:v>
                </c:pt>
                <c:pt idx="7">
                  <c:v>6.5267647935597306E-2</c:v>
                </c:pt>
                <c:pt idx="8">
                  <c:v>6.5267647935597306E-2</c:v>
                </c:pt>
                <c:pt idx="9">
                  <c:v>6.5267647935597306E-2</c:v>
                </c:pt>
                <c:pt idx="10">
                  <c:v>6.5267647935597306E-2</c:v>
                </c:pt>
                <c:pt idx="11">
                  <c:v>6.5267647935597306E-2</c:v>
                </c:pt>
                <c:pt idx="12">
                  <c:v>6.5267647935597306E-2</c:v>
                </c:pt>
                <c:pt idx="13">
                  <c:v>6.5267647935597306E-2</c:v>
                </c:pt>
                <c:pt idx="14">
                  <c:v>6.5267647935597306E-2</c:v>
                </c:pt>
                <c:pt idx="15">
                  <c:v>6.5267647935597306E-2</c:v>
                </c:pt>
                <c:pt idx="16">
                  <c:v>6.5267647935597306E-2</c:v>
                </c:pt>
                <c:pt idx="17">
                  <c:v>6.5267647935597306E-2</c:v>
                </c:pt>
                <c:pt idx="18">
                  <c:v>6.5267647935597306E-2</c:v>
                </c:pt>
                <c:pt idx="19">
                  <c:v>6.5267647935597306E-2</c:v>
                </c:pt>
                <c:pt idx="20">
                  <c:v>6.5267647935597306E-2</c:v>
                </c:pt>
                <c:pt idx="21">
                  <c:v>6.5267647935597306E-2</c:v>
                </c:pt>
                <c:pt idx="22">
                  <c:v>6.5267647935597306E-2</c:v>
                </c:pt>
                <c:pt idx="23">
                  <c:v>6.5267647935597306E-2</c:v>
                </c:pt>
                <c:pt idx="24">
                  <c:v>6.5267647935597306E-2</c:v>
                </c:pt>
                <c:pt idx="25">
                  <c:v>6.5267647935597306E-2</c:v>
                </c:pt>
                <c:pt idx="26">
                  <c:v>6.5267647935597306E-2</c:v>
                </c:pt>
                <c:pt idx="27">
                  <c:v>6.5267647935597306E-2</c:v>
                </c:pt>
                <c:pt idx="28">
                  <c:v>6.5267647935597306E-2</c:v>
                </c:pt>
                <c:pt idx="29">
                  <c:v>6.5267647935597306E-2</c:v>
                </c:pt>
                <c:pt idx="30">
                  <c:v>6.5267647935597306E-2</c:v>
                </c:pt>
                <c:pt idx="31">
                  <c:v>6.5267647935597306E-2</c:v>
                </c:pt>
                <c:pt idx="32">
                  <c:v>6.5267647935597306E-2</c:v>
                </c:pt>
                <c:pt idx="33">
                  <c:v>6.5267647935597306E-2</c:v>
                </c:pt>
                <c:pt idx="34">
                  <c:v>6.5267647935597306E-2</c:v>
                </c:pt>
                <c:pt idx="35">
                  <c:v>6.5267647935597306E-2</c:v>
                </c:pt>
                <c:pt idx="36">
                  <c:v>6.5267647935597306E-2</c:v>
                </c:pt>
                <c:pt idx="37">
                  <c:v>6.5267647935597306E-2</c:v>
                </c:pt>
                <c:pt idx="38">
                  <c:v>6.5267647935597306E-2</c:v>
                </c:pt>
                <c:pt idx="39">
                  <c:v>6.5267647935597306E-2</c:v>
                </c:pt>
                <c:pt idx="40">
                  <c:v>6.5267647935597306E-2</c:v>
                </c:pt>
                <c:pt idx="41">
                  <c:v>6.5267647935597306E-2</c:v>
                </c:pt>
                <c:pt idx="42">
                  <c:v>6.5267647935597306E-2</c:v>
                </c:pt>
                <c:pt idx="43">
                  <c:v>6.5267647935597306E-2</c:v>
                </c:pt>
                <c:pt idx="44">
                  <c:v>6.5267647935597306E-2</c:v>
                </c:pt>
                <c:pt idx="45">
                  <c:v>6.5267647935597306E-2</c:v>
                </c:pt>
                <c:pt idx="46">
                  <c:v>6.5267647935597306E-2</c:v>
                </c:pt>
                <c:pt idx="47">
                  <c:v>6.5267647935597306E-2</c:v>
                </c:pt>
                <c:pt idx="48">
                  <c:v>6.5267647935597306E-2</c:v>
                </c:pt>
                <c:pt idx="49">
                  <c:v>6.5267647935597306E-2</c:v>
                </c:pt>
                <c:pt idx="50">
                  <c:v>6.5267647935597306E-2</c:v>
                </c:pt>
                <c:pt idx="51">
                  <c:v>6.5267647935597306E-2</c:v>
                </c:pt>
                <c:pt idx="52">
                  <c:v>6.5267647935597306E-2</c:v>
                </c:pt>
                <c:pt idx="53">
                  <c:v>6.5267647935597306E-2</c:v>
                </c:pt>
                <c:pt idx="54">
                  <c:v>6.5267647935597306E-2</c:v>
                </c:pt>
                <c:pt idx="55">
                  <c:v>6.5267647935597306E-2</c:v>
                </c:pt>
                <c:pt idx="56">
                  <c:v>6.5267647935597306E-2</c:v>
                </c:pt>
                <c:pt idx="57">
                  <c:v>6.5267647935597306E-2</c:v>
                </c:pt>
                <c:pt idx="58">
                  <c:v>6.5267647935597306E-2</c:v>
                </c:pt>
                <c:pt idx="59">
                  <c:v>6.5267647935597306E-2</c:v>
                </c:pt>
                <c:pt idx="60">
                  <c:v>6.5267647935597306E-2</c:v>
                </c:pt>
                <c:pt idx="61">
                  <c:v>6.5267647935597306E-2</c:v>
                </c:pt>
                <c:pt idx="62">
                  <c:v>6.5267647935597306E-2</c:v>
                </c:pt>
                <c:pt idx="63">
                  <c:v>6.5267647935597306E-2</c:v>
                </c:pt>
                <c:pt idx="64">
                  <c:v>6.5267647935597306E-2</c:v>
                </c:pt>
                <c:pt idx="65">
                  <c:v>6.5267647935597306E-2</c:v>
                </c:pt>
                <c:pt idx="66">
                  <c:v>6.5267647935597306E-2</c:v>
                </c:pt>
                <c:pt idx="67">
                  <c:v>6.5267647935597306E-2</c:v>
                </c:pt>
                <c:pt idx="68">
                  <c:v>6.5267647935597306E-2</c:v>
                </c:pt>
                <c:pt idx="69">
                  <c:v>6.5267647935597306E-2</c:v>
                </c:pt>
                <c:pt idx="70">
                  <c:v>6.5267647935597306E-2</c:v>
                </c:pt>
                <c:pt idx="71">
                  <c:v>6.5267647935597306E-2</c:v>
                </c:pt>
                <c:pt idx="72">
                  <c:v>6.5267647935597306E-2</c:v>
                </c:pt>
                <c:pt idx="73">
                  <c:v>6.5267647935597306E-2</c:v>
                </c:pt>
                <c:pt idx="74">
                  <c:v>6.5267647935597306E-2</c:v>
                </c:pt>
                <c:pt idx="75">
                  <c:v>6.5267647935597306E-2</c:v>
                </c:pt>
                <c:pt idx="76">
                  <c:v>6.5267647935597306E-2</c:v>
                </c:pt>
                <c:pt idx="77">
                  <c:v>6.5267647935597306E-2</c:v>
                </c:pt>
                <c:pt idx="78">
                  <c:v>6.5267647935597306E-2</c:v>
                </c:pt>
                <c:pt idx="79">
                  <c:v>6.5267647935597306E-2</c:v>
                </c:pt>
                <c:pt idx="80">
                  <c:v>6.5267647935597306E-2</c:v>
                </c:pt>
                <c:pt idx="81">
                  <c:v>6.5267647935597306E-2</c:v>
                </c:pt>
                <c:pt idx="82">
                  <c:v>6.5267647935597306E-2</c:v>
                </c:pt>
                <c:pt idx="83">
                  <c:v>6.5267647935597306E-2</c:v>
                </c:pt>
                <c:pt idx="84">
                  <c:v>6.5267647935597306E-2</c:v>
                </c:pt>
                <c:pt idx="85">
                  <c:v>6.5267647935597306E-2</c:v>
                </c:pt>
                <c:pt idx="86">
                  <c:v>6.5267647935597306E-2</c:v>
                </c:pt>
                <c:pt idx="87">
                  <c:v>6.5267647935597306E-2</c:v>
                </c:pt>
                <c:pt idx="88">
                  <c:v>6.5267647935597306E-2</c:v>
                </c:pt>
                <c:pt idx="89">
                  <c:v>6.5267647935597306E-2</c:v>
                </c:pt>
                <c:pt idx="90">
                  <c:v>6.5267647935597306E-2</c:v>
                </c:pt>
                <c:pt idx="91">
                  <c:v>6.5267647935597306E-2</c:v>
                </c:pt>
                <c:pt idx="92">
                  <c:v>6.5267647935597306E-2</c:v>
                </c:pt>
                <c:pt idx="93">
                  <c:v>6.5267647935597306E-2</c:v>
                </c:pt>
                <c:pt idx="94">
                  <c:v>6.5267647935597306E-2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6751-4551-A068-542F27C5DD6D}"/>
            </c:ext>
          </c:extLst>
        </c:ser>
        <c:ser>
          <c:idx val="4"/>
          <c:order val="4"/>
          <c:tx>
            <c:strRef>
              <c:f>Sheet1!$F$1</c:f>
              <c:strCache>
                <c:ptCount val="1"/>
                <c:pt idx="0">
                  <c:v>2% Below</c:v>
                </c:pt>
              </c:strCache>
            </c:strRef>
          </c:tx>
          <c:spPr>
            <a:solidFill>
              <a:srgbClr val="FFFFFF"/>
            </a:solidFill>
            <a:ln>
              <a:noFill/>
            </a:ln>
            <a:effectLst/>
          </c:spPr>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Sheet1!$F$2:$F$96</c:f>
              <c:numCache>
                <c:formatCode>0.00%</c:formatCode>
                <c:ptCount val="95"/>
                <c:pt idx="0">
                  <c:v>2.5267647935597201E-2</c:v>
                </c:pt>
                <c:pt idx="1">
                  <c:v>2.5267647935597201E-2</c:v>
                </c:pt>
                <c:pt idx="2">
                  <c:v>2.5267647935597201E-2</c:v>
                </c:pt>
                <c:pt idx="3">
                  <c:v>2.5267647935597201E-2</c:v>
                </c:pt>
                <c:pt idx="4">
                  <c:v>2.5267647935597201E-2</c:v>
                </c:pt>
                <c:pt idx="5">
                  <c:v>2.5267647935597201E-2</c:v>
                </c:pt>
                <c:pt idx="6">
                  <c:v>2.5267647935597201E-2</c:v>
                </c:pt>
                <c:pt idx="7">
                  <c:v>2.5267647935597201E-2</c:v>
                </c:pt>
                <c:pt idx="8">
                  <c:v>2.5267647935597201E-2</c:v>
                </c:pt>
                <c:pt idx="9">
                  <c:v>2.5267647935597201E-2</c:v>
                </c:pt>
                <c:pt idx="10">
                  <c:v>2.5267647935597201E-2</c:v>
                </c:pt>
                <c:pt idx="11">
                  <c:v>2.5267647935597201E-2</c:v>
                </c:pt>
                <c:pt idx="12">
                  <c:v>2.5267647935597201E-2</c:v>
                </c:pt>
                <c:pt idx="13">
                  <c:v>2.5267647935597201E-2</c:v>
                </c:pt>
                <c:pt idx="14">
                  <c:v>2.5267647935597201E-2</c:v>
                </c:pt>
                <c:pt idx="15">
                  <c:v>2.5267647935597201E-2</c:v>
                </c:pt>
                <c:pt idx="16">
                  <c:v>2.5267647935597201E-2</c:v>
                </c:pt>
                <c:pt idx="17">
                  <c:v>2.5267647935597201E-2</c:v>
                </c:pt>
                <c:pt idx="18">
                  <c:v>2.5267647935597201E-2</c:v>
                </c:pt>
                <c:pt idx="19">
                  <c:v>2.5267647935597201E-2</c:v>
                </c:pt>
                <c:pt idx="20">
                  <c:v>2.5267647935597201E-2</c:v>
                </c:pt>
                <c:pt idx="21">
                  <c:v>2.5267647935597201E-2</c:v>
                </c:pt>
                <c:pt idx="22">
                  <c:v>2.5267647935597201E-2</c:v>
                </c:pt>
                <c:pt idx="23">
                  <c:v>2.5267647935597201E-2</c:v>
                </c:pt>
                <c:pt idx="24">
                  <c:v>2.5267647935597201E-2</c:v>
                </c:pt>
                <c:pt idx="25">
                  <c:v>2.5267647935597201E-2</c:v>
                </c:pt>
                <c:pt idx="26">
                  <c:v>2.5267647935597201E-2</c:v>
                </c:pt>
                <c:pt idx="27">
                  <c:v>2.5267647935597201E-2</c:v>
                </c:pt>
                <c:pt idx="28">
                  <c:v>2.5267647935597201E-2</c:v>
                </c:pt>
                <c:pt idx="29">
                  <c:v>2.5267647935597201E-2</c:v>
                </c:pt>
                <c:pt idx="30">
                  <c:v>2.5267647935597201E-2</c:v>
                </c:pt>
                <c:pt idx="31">
                  <c:v>2.5267647935597201E-2</c:v>
                </c:pt>
                <c:pt idx="32">
                  <c:v>2.5267647935597201E-2</c:v>
                </c:pt>
                <c:pt idx="33">
                  <c:v>2.5267647935597201E-2</c:v>
                </c:pt>
                <c:pt idx="34">
                  <c:v>2.5267647935597201E-2</c:v>
                </c:pt>
                <c:pt idx="35">
                  <c:v>2.5267647935597201E-2</c:v>
                </c:pt>
                <c:pt idx="36">
                  <c:v>2.5267647935597201E-2</c:v>
                </c:pt>
                <c:pt idx="37">
                  <c:v>2.5267647935597201E-2</c:v>
                </c:pt>
                <c:pt idx="38">
                  <c:v>2.5267647935597201E-2</c:v>
                </c:pt>
                <c:pt idx="39">
                  <c:v>2.5267647935597201E-2</c:v>
                </c:pt>
                <c:pt idx="40">
                  <c:v>2.5267647935597201E-2</c:v>
                </c:pt>
                <c:pt idx="41">
                  <c:v>2.5267647935597201E-2</c:v>
                </c:pt>
                <c:pt idx="42">
                  <c:v>2.5267647935597201E-2</c:v>
                </c:pt>
                <c:pt idx="43">
                  <c:v>2.5267647935597201E-2</c:v>
                </c:pt>
                <c:pt idx="44">
                  <c:v>2.5267647935597201E-2</c:v>
                </c:pt>
                <c:pt idx="45">
                  <c:v>2.5267647935597201E-2</c:v>
                </c:pt>
                <c:pt idx="46">
                  <c:v>2.5267647935597201E-2</c:v>
                </c:pt>
                <c:pt idx="47">
                  <c:v>2.5267647935597201E-2</c:v>
                </c:pt>
                <c:pt idx="48">
                  <c:v>2.5267647935597201E-2</c:v>
                </c:pt>
                <c:pt idx="49">
                  <c:v>2.5267647935597201E-2</c:v>
                </c:pt>
                <c:pt idx="50">
                  <c:v>2.5267647935597201E-2</c:v>
                </c:pt>
                <c:pt idx="51">
                  <c:v>2.5267647935597201E-2</c:v>
                </c:pt>
                <c:pt idx="52">
                  <c:v>2.5267647935597201E-2</c:v>
                </c:pt>
                <c:pt idx="53">
                  <c:v>2.5267647935597201E-2</c:v>
                </c:pt>
                <c:pt idx="54">
                  <c:v>2.5267647935597201E-2</c:v>
                </c:pt>
                <c:pt idx="55">
                  <c:v>2.5267647935597201E-2</c:v>
                </c:pt>
                <c:pt idx="56">
                  <c:v>2.5267647935597201E-2</c:v>
                </c:pt>
                <c:pt idx="57">
                  <c:v>2.5267647935597201E-2</c:v>
                </c:pt>
                <c:pt idx="58">
                  <c:v>2.5267647935597201E-2</c:v>
                </c:pt>
                <c:pt idx="59">
                  <c:v>2.5267647935597201E-2</c:v>
                </c:pt>
                <c:pt idx="60">
                  <c:v>2.5267647935597201E-2</c:v>
                </c:pt>
                <c:pt idx="61">
                  <c:v>2.5267647935597201E-2</c:v>
                </c:pt>
                <c:pt idx="62">
                  <c:v>2.5267647935597201E-2</c:v>
                </c:pt>
                <c:pt idx="63">
                  <c:v>2.5267647935597201E-2</c:v>
                </c:pt>
                <c:pt idx="64">
                  <c:v>2.5267647935597201E-2</c:v>
                </c:pt>
                <c:pt idx="65">
                  <c:v>2.5267647935597201E-2</c:v>
                </c:pt>
                <c:pt idx="66">
                  <c:v>2.5267647935597201E-2</c:v>
                </c:pt>
                <c:pt idx="67">
                  <c:v>2.5267647935597201E-2</c:v>
                </c:pt>
                <c:pt idx="68">
                  <c:v>2.5267647935597201E-2</c:v>
                </c:pt>
                <c:pt idx="69">
                  <c:v>2.5267647935597201E-2</c:v>
                </c:pt>
                <c:pt idx="70">
                  <c:v>2.5267647935597201E-2</c:v>
                </c:pt>
                <c:pt idx="71">
                  <c:v>2.5267647935597201E-2</c:v>
                </c:pt>
                <c:pt idx="72">
                  <c:v>2.5267647935597201E-2</c:v>
                </c:pt>
                <c:pt idx="73">
                  <c:v>2.5267647935597201E-2</c:v>
                </c:pt>
                <c:pt idx="74">
                  <c:v>2.5267647935597201E-2</c:v>
                </c:pt>
                <c:pt idx="75">
                  <c:v>2.5267647935597201E-2</c:v>
                </c:pt>
                <c:pt idx="76">
                  <c:v>2.5267647935597201E-2</c:v>
                </c:pt>
                <c:pt idx="77">
                  <c:v>2.5267647935597201E-2</c:v>
                </c:pt>
                <c:pt idx="78">
                  <c:v>2.5267647935597201E-2</c:v>
                </c:pt>
                <c:pt idx="79">
                  <c:v>2.5267647935597201E-2</c:v>
                </c:pt>
                <c:pt idx="80">
                  <c:v>2.5267647935597201E-2</c:v>
                </c:pt>
                <c:pt idx="81">
                  <c:v>2.5267647935597201E-2</c:v>
                </c:pt>
                <c:pt idx="82">
                  <c:v>2.5267647935597201E-2</c:v>
                </c:pt>
                <c:pt idx="83">
                  <c:v>2.5267647935597201E-2</c:v>
                </c:pt>
                <c:pt idx="84">
                  <c:v>2.5267647935597201E-2</c:v>
                </c:pt>
                <c:pt idx="85">
                  <c:v>2.5267647935597201E-2</c:v>
                </c:pt>
                <c:pt idx="86">
                  <c:v>2.5267647935597201E-2</c:v>
                </c:pt>
                <c:pt idx="87">
                  <c:v>2.5267647935597201E-2</c:v>
                </c:pt>
                <c:pt idx="88">
                  <c:v>2.5267647935597201E-2</c:v>
                </c:pt>
                <c:pt idx="89">
                  <c:v>2.5267647935597201E-2</c:v>
                </c:pt>
                <c:pt idx="90">
                  <c:v>2.5267647935597201E-2</c:v>
                </c:pt>
                <c:pt idx="91">
                  <c:v>2.5267647935597201E-2</c:v>
                </c:pt>
                <c:pt idx="92">
                  <c:v>2.5267647935597201E-2</c:v>
                </c:pt>
                <c:pt idx="93">
                  <c:v>2.5267647935597201E-2</c:v>
                </c:pt>
                <c:pt idx="94">
                  <c:v>2.5267647935597201E-2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6751-4551-A068-542F27C5DD6D}"/>
            </c:ext>
          </c:extLst>
        </c:ser>
        <c:dLbls>
          <c:showLegendKey val="0"/>
          <c:showVal val="0"/>
          <c:showCatName val="0"/>
          <c:showSerName val="0"/>
          <c:showPercent val="0"/>
          <c:showBubbleSize val="0"/>
        </c:dLbls>
        <c:axId val="189754608"/>
        <c:axId val="189743792"/>
      </c:areaChart>
      <c:barChart>
        <c:barDir val="col"/>
        <c:grouping val="clustered"/>
        <c:varyColors val="0"/>
        <c:ser>
          <c:idx val="0"/>
          <c:order val="0"/>
          <c:tx>
            <c:strRef>
              <c:f>Sheet1!$B$1</c:f>
              <c:strCache>
                <c:ptCount val="1"/>
                <c:pt idx="0">
                  <c:v>US Price 1yr</c:v>
                </c:pt>
              </c:strCache>
            </c:strRef>
          </c:tx>
          <c:spPr>
            <a:solidFill>
              <a:srgbClr val="109CBF"/>
            </a:solidFill>
            <a:ln>
              <a:noFill/>
            </a:ln>
            <a:effectLst/>
          </c:spPr>
          <c:invertIfNegative val="1"/>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Sheet1!$B$2:$B$96</c:f>
              <c:numCache>
                <c:formatCode>0.00%</c:formatCode>
                <c:ptCount val="95"/>
                <c:pt idx="0">
                  <c:v>-0.11153453801832899</c:v>
                </c:pt>
                <c:pt idx="1">
                  <c:v>0.101186840366753</c:v>
                </c:pt>
                <c:pt idx="2">
                  <c:v>-0.173002355376661</c:v>
                </c:pt>
                <c:pt idx="3">
                  <c:v>-0.18145621691862501</c:v>
                </c:pt>
                <c:pt idx="4">
                  <c:v>7.5094103799634299E-2</c:v>
                </c:pt>
                <c:pt idx="5">
                  <c:v>0.80604957890415496</c:v>
                </c:pt>
                <c:pt idx="6">
                  <c:v>-0.23419503252274301</c:v>
                </c:pt>
                <c:pt idx="7">
                  <c:v>6.8894490154347093E-2</c:v>
                </c:pt>
                <c:pt idx="8">
                  <c:v>0.23623122325655099</c:v>
                </c:pt>
                <c:pt idx="9">
                  <c:v>-7.4513167279725803E-2</c:v>
                </c:pt>
                <c:pt idx="10">
                  <c:v>-6.4994091080070995E-2</c:v>
                </c:pt>
                <c:pt idx="11">
                  <c:v>-0.19569584510329499</c:v>
                </c:pt>
                <c:pt idx="12">
                  <c:v>4.47691462040141E-2</c:v>
                </c:pt>
                <c:pt idx="13">
                  <c:v>0.10246263858940401</c:v>
                </c:pt>
                <c:pt idx="14">
                  <c:v>0.20293946319742601</c:v>
                </c:pt>
                <c:pt idx="15">
                  <c:v>0.299841709338379</c:v>
                </c:pt>
                <c:pt idx="16">
                  <c:v>0.25220205185533601</c:v>
                </c:pt>
                <c:pt idx="17">
                  <c:v>0.192499622032617</c:v>
                </c:pt>
                <c:pt idx="18">
                  <c:v>2.4409139189502899E-2</c:v>
                </c:pt>
                <c:pt idx="19">
                  <c:v>5.6620110040291903E-2</c:v>
                </c:pt>
                <c:pt idx="20">
                  <c:v>1.01788319153964E-2</c:v>
                </c:pt>
                <c:pt idx="21">
                  <c:v>-5.0564251325630798E-2</c:v>
                </c:pt>
                <c:pt idx="22">
                  <c:v>0.32299063685618401</c:v>
                </c:pt>
                <c:pt idx="23">
                  <c:v>-6.1486705849680003E-2</c:v>
                </c:pt>
                <c:pt idx="24">
                  <c:v>4.32615406565868E-2</c:v>
                </c:pt>
                <c:pt idx="25">
                  <c:v>-8.97806821573814E-2</c:v>
                </c:pt>
                <c:pt idx="26">
                  <c:v>0.27273794102176002</c:v>
                </c:pt>
                <c:pt idx="27">
                  <c:v>-6.7918633372077196E-4</c:v>
                </c:pt>
                <c:pt idx="28">
                  <c:v>-3.0722712758598499E-2</c:v>
                </c:pt>
                <c:pt idx="29">
                  <c:v>-0.12094707266141</c:v>
                </c:pt>
                <c:pt idx="30">
                  <c:v>0.31223786380530799</c:v>
                </c:pt>
                <c:pt idx="31">
                  <c:v>5.1731851672475203E-2</c:v>
                </c:pt>
                <c:pt idx="32">
                  <c:v>-4.8763052111544102E-2</c:v>
                </c:pt>
                <c:pt idx="33">
                  <c:v>3.6447728099106902E-2</c:v>
                </c:pt>
                <c:pt idx="34">
                  <c:v>6.5854825169084405E-2</c:v>
                </c:pt>
                <c:pt idx="35">
                  <c:v>0.103185074003181</c:v>
                </c:pt>
                <c:pt idx="36">
                  <c:v>5.3730063218252903E-2</c:v>
                </c:pt>
                <c:pt idx="37">
                  <c:v>0.113381206944685</c:v>
                </c:pt>
                <c:pt idx="38">
                  <c:v>1.06927490095979E-2</c:v>
                </c:pt>
                <c:pt idx="39">
                  <c:v>0.105831405911364</c:v>
                </c:pt>
                <c:pt idx="40">
                  <c:v>0.25913607905348202</c:v>
                </c:pt>
                <c:pt idx="41">
                  <c:v>-0.179773611179603</c:v>
                </c:pt>
                <c:pt idx="42">
                  <c:v>0.168766366104212</c:v>
                </c:pt>
                <c:pt idx="43">
                  <c:v>-0.110158092458173</c:v>
                </c:pt>
                <c:pt idx="44">
                  <c:v>-3.5426822006616301E-2</c:v>
                </c:pt>
                <c:pt idx="45">
                  <c:v>0.14100565330810699</c:v>
                </c:pt>
                <c:pt idx="46">
                  <c:v>6.8260122610216495E-2</c:v>
                </c:pt>
                <c:pt idx="47">
                  <c:v>0.195812550870192</c:v>
                </c:pt>
                <c:pt idx="48">
                  <c:v>0.32176631314436299</c:v>
                </c:pt>
                <c:pt idx="49">
                  <c:v>0.16545180256415501</c:v>
                </c:pt>
                <c:pt idx="50">
                  <c:v>2.2822098059420499E-2</c:v>
                </c:pt>
                <c:pt idx="51">
                  <c:v>6.6816981015436594E-2</c:v>
                </c:pt>
                <c:pt idx="52">
                  <c:v>-0.19726467151354801</c:v>
                </c:pt>
                <c:pt idx="53">
                  <c:v>0.22775587627717001</c:v>
                </c:pt>
                <c:pt idx="54">
                  <c:v>7.2897769925097E-2</c:v>
                </c:pt>
                <c:pt idx="55">
                  <c:v>0.14572937011849901</c:v>
                </c:pt>
                <c:pt idx="56">
                  <c:v>0.18129337068318099</c:v>
                </c:pt>
                <c:pt idx="57">
                  <c:v>-5.4104936844894301E-3</c:v>
                </c:pt>
                <c:pt idx="58">
                  <c:v>7.6317335513920198E-2</c:v>
                </c:pt>
                <c:pt idx="59">
                  <c:v>-7.5648920148262105E-2</c:v>
                </c:pt>
                <c:pt idx="60">
                  <c:v>0.14310912472088</c:v>
                </c:pt>
                <c:pt idx="61">
                  <c:v>-5.7934824102611901E-2</c:v>
                </c:pt>
                <c:pt idx="62">
                  <c:v>-0.14378555652470301</c:v>
                </c:pt>
                <c:pt idx="63">
                  <c:v>-0.14643224853356099</c:v>
                </c:pt>
                <c:pt idx="64">
                  <c:v>0.197598719914089</c:v>
                </c:pt>
                <c:pt idx="65">
                  <c:v>0.18572388397789699</c:v>
                </c:pt>
                <c:pt idx="66">
                  <c:v>-7.3119885298592105E-2</c:v>
                </c:pt>
                <c:pt idx="67">
                  <c:v>6.7827929169509193E-2</c:v>
                </c:pt>
                <c:pt idx="68">
                  <c:v>2.56559699200327E-2</c:v>
                </c:pt>
                <c:pt idx="69">
                  <c:v>8.1403833010245105E-2</c:v>
                </c:pt>
                <c:pt idx="70">
                  <c:v>-0.23314458165777999</c:v>
                </c:pt>
                <c:pt idx="71">
                  <c:v>-0.23784933260118499</c:v>
                </c:pt>
                <c:pt idx="72">
                  <c:v>0.42091301764082201</c:v>
                </c:pt>
                <c:pt idx="73">
                  <c:v>0.20932563526268799</c:v>
                </c:pt>
                <c:pt idx="74">
                  <c:v>1.25216073191375E-2</c:v>
                </c:pt>
                <c:pt idx="75">
                  <c:v>7.4335723677822804E-2</c:v>
                </c:pt>
                <c:pt idx="76">
                  <c:v>0.115616995126108</c:v>
                </c:pt>
                <c:pt idx="77">
                  <c:v>8.9983784796636504E-2</c:v>
                </c:pt>
                <c:pt idx="78">
                  <c:v>0.106584899630289</c:v>
                </c:pt>
                <c:pt idx="79">
                  <c:v>-0.161892627123913</c:v>
                </c:pt>
                <c:pt idx="80">
                  <c:v>-3.5479764870313998E-2</c:v>
                </c:pt>
                <c:pt idx="81">
                  <c:v>-0.106632411276635</c:v>
                </c:pt>
                <c:pt idx="82">
                  <c:v>-5.6509525572314499E-2</c:v>
                </c:pt>
                <c:pt idx="83">
                  <c:v>-0.13991637105594401</c:v>
                </c:pt>
                <c:pt idx="84">
                  <c:v>0.1235133840432</c:v>
                </c:pt>
                <c:pt idx="85">
                  <c:v>7.0806106026092303E-2</c:v>
                </c:pt>
                <c:pt idx="86">
                  <c:v>-2.4888178388773999E-2</c:v>
                </c:pt>
                <c:pt idx="87">
                  <c:v>-0.122759866795422</c:v>
                </c:pt>
                <c:pt idx="88">
                  <c:v>0.18304041700599399</c:v>
                </c:pt>
                <c:pt idx="89">
                  <c:v>-0.11817784457125401</c:v>
                </c:pt>
                <c:pt idx="90">
                  <c:v>-0.14139056797296601</c:v>
                </c:pt>
                <c:pt idx="91">
                  <c:v>-7.7364100530507199E-2</c:v>
                </c:pt>
                <c:pt idx="92">
                  <c:v>-0.38747269671229501</c:v>
                </c:pt>
                <c:pt idx="93">
                  <c:v>0.13189201585476901</c:v>
                </c:pt>
                <c:pt idx="94">
                  <c:v>0.288047886403558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2-6751-4551-A068-542F27C5DD6D}"/>
            </c:ext>
          </c:extLst>
        </c:ser>
        <c:ser>
          <c:idx val="1"/>
          <c:order val="1"/>
          <c:tx>
            <c:strRef>
              <c:f>Sheet1!$C$1</c:f>
              <c:strCache>
                <c:ptCount val="1"/>
                <c:pt idx="0">
                  <c:v>InRange</c:v>
                </c:pt>
              </c:strCache>
            </c:strRef>
          </c:tx>
          <c:spPr>
            <a:solidFill>
              <a:srgbClr val="00384C"/>
            </a:solidFill>
            <a:ln>
              <a:noFill/>
            </a:ln>
            <a:effectLst/>
          </c:spPr>
          <c:invertIfNegative val="0"/>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Sheet1!$C$2:$C$96</c:f>
              <c:numCache>
                <c:formatCode>0.00%</c:formatCode>
                <c:ptCount val="95"/>
                <c:pt idx="0">
                  <c:v>0</c:v>
                </c:pt>
                <c:pt idx="1">
                  <c:v>0</c:v>
                </c:pt>
                <c:pt idx="2">
                  <c:v>0</c:v>
                </c:pt>
                <c:pt idx="3">
                  <c:v>0</c:v>
                </c:pt>
                <c:pt idx="4">
                  <c:v>0</c:v>
                </c:pt>
                <c:pt idx="5">
                  <c:v>0</c:v>
                </c:pt>
                <c:pt idx="6">
                  <c:v>0</c:v>
                </c:pt>
                <c:pt idx="7">
                  <c:v>0</c:v>
                </c:pt>
                <c:pt idx="8">
                  <c:v>0</c:v>
                </c:pt>
                <c:pt idx="9">
                  <c:v>0</c:v>
                </c:pt>
                <c:pt idx="10">
                  <c:v>0</c:v>
                </c:pt>
                <c:pt idx="11">
                  <c:v>0</c:v>
                </c:pt>
                <c:pt idx="12">
                  <c:v>4.47691462040141E-2</c:v>
                </c:pt>
                <c:pt idx="13">
                  <c:v>0</c:v>
                </c:pt>
                <c:pt idx="14">
                  <c:v>0</c:v>
                </c:pt>
                <c:pt idx="15">
                  <c:v>0</c:v>
                </c:pt>
                <c:pt idx="16">
                  <c:v>0</c:v>
                </c:pt>
                <c:pt idx="17">
                  <c:v>0</c:v>
                </c:pt>
                <c:pt idx="18">
                  <c:v>0</c:v>
                </c:pt>
                <c:pt idx="19">
                  <c:v>5.6620110040291903E-2</c:v>
                </c:pt>
                <c:pt idx="20">
                  <c:v>0</c:v>
                </c:pt>
                <c:pt idx="21">
                  <c:v>0</c:v>
                </c:pt>
                <c:pt idx="22">
                  <c:v>0</c:v>
                </c:pt>
                <c:pt idx="23">
                  <c:v>0</c:v>
                </c:pt>
                <c:pt idx="24">
                  <c:v>4.32615406565868E-2</c:v>
                </c:pt>
                <c:pt idx="25">
                  <c:v>0</c:v>
                </c:pt>
                <c:pt idx="26">
                  <c:v>0</c:v>
                </c:pt>
                <c:pt idx="27">
                  <c:v>0</c:v>
                </c:pt>
                <c:pt idx="28">
                  <c:v>0</c:v>
                </c:pt>
                <c:pt idx="29">
                  <c:v>0</c:v>
                </c:pt>
                <c:pt idx="30">
                  <c:v>0</c:v>
                </c:pt>
                <c:pt idx="31">
                  <c:v>5.1731851672475203E-2</c:v>
                </c:pt>
                <c:pt idx="32">
                  <c:v>0</c:v>
                </c:pt>
                <c:pt idx="33">
                  <c:v>3.6447728099106902E-2</c:v>
                </c:pt>
                <c:pt idx="34">
                  <c:v>0</c:v>
                </c:pt>
                <c:pt idx="35">
                  <c:v>0</c:v>
                </c:pt>
                <c:pt idx="36">
                  <c:v>5.3730063218252903E-2</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2.56559699200327E-2</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6751-4551-A068-542F27C5DD6D}"/>
            </c:ext>
          </c:extLst>
        </c:ser>
        <c:dLbls>
          <c:showLegendKey val="0"/>
          <c:showVal val="0"/>
          <c:showCatName val="0"/>
          <c:showSerName val="0"/>
          <c:showPercent val="0"/>
          <c:showBubbleSize val="0"/>
        </c:dLbls>
        <c:gapWidth val="24"/>
        <c:overlap val="100"/>
        <c:axId val="189754608"/>
        <c:axId val="189743792"/>
      </c:barChart>
      <c:lineChart>
        <c:grouping val="standard"/>
        <c:varyColors val="0"/>
        <c:ser>
          <c:idx val="2"/>
          <c:order val="2"/>
          <c:tx>
            <c:strRef>
              <c:f>Sheet1!$D$1</c:f>
              <c:strCache>
                <c:ptCount val="1"/>
                <c:pt idx="0">
                  <c:v>Average</c:v>
                </c:pt>
              </c:strCache>
            </c:strRef>
          </c:tx>
          <c:spPr>
            <a:ln w="12700" cap="rnd">
              <a:solidFill>
                <a:schemeClr val="tx1"/>
              </a:solidFill>
              <a:prstDash val="dash"/>
              <a:round/>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B0FE-4123-8383-AB046DBA83F7}"/>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0FE-4123-8383-AB046DBA83F7}"/>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B0FE-4123-8383-AB046DBA83F7}"/>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0FE-4123-8383-AB046DBA83F7}"/>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0FE-4123-8383-AB046DBA83F7}"/>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B0FE-4123-8383-AB046DBA83F7}"/>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B0FE-4123-8383-AB046DBA83F7}"/>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B0FE-4123-8383-AB046DBA83F7}"/>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B0FE-4123-8383-AB046DBA83F7}"/>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B0FE-4123-8383-AB046DBA83F7}"/>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B0FE-4123-8383-AB046DBA83F7}"/>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B0FE-4123-8383-AB046DBA83F7}"/>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B0FE-4123-8383-AB046DBA83F7}"/>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B0FE-4123-8383-AB046DBA83F7}"/>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B0FE-4123-8383-AB046DBA83F7}"/>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B0FE-4123-8383-AB046DBA83F7}"/>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B0FE-4123-8383-AB046DBA83F7}"/>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B0FE-4123-8383-AB046DBA83F7}"/>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B0FE-4123-8383-AB046DBA83F7}"/>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B0FE-4123-8383-AB046DBA83F7}"/>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B0FE-4123-8383-AB046DBA83F7}"/>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B0FE-4123-8383-AB046DBA83F7}"/>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B0FE-4123-8383-AB046DBA83F7}"/>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B0FE-4123-8383-AB046DBA83F7}"/>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B0FE-4123-8383-AB046DBA83F7}"/>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B0FE-4123-8383-AB046DBA83F7}"/>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B0FE-4123-8383-AB046DBA83F7}"/>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B0FE-4123-8383-AB046DBA83F7}"/>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B0FE-4123-8383-AB046DBA83F7}"/>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B0FE-4123-8383-AB046DBA83F7}"/>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B0FE-4123-8383-AB046DBA83F7}"/>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B0FE-4123-8383-AB046DBA83F7}"/>
                </c:ext>
              </c:extLst>
            </c:dLbl>
            <c:dLbl>
              <c:idx val="3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B0FE-4123-8383-AB046DBA83F7}"/>
                </c:ext>
              </c:extLst>
            </c:dLbl>
            <c:dLbl>
              <c:idx val="3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B0FE-4123-8383-AB046DBA83F7}"/>
                </c:ext>
              </c:extLst>
            </c:dLbl>
            <c:dLbl>
              <c:idx val="3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B0FE-4123-8383-AB046DBA83F7}"/>
                </c:ext>
              </c:extLst>
            </c:dLbl>
            <c:dLbl>
              <c:idx val="3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B0FE-4123-8383-AB046DBA83F7}"/>
                </c:ext>
              </c:extLst>
            </c:dLbl>
            <c:dLbl>
              <c:idx val="3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B0FE-4123-8383-AB046DBA83F7}"/>
                </c:ext>
              </c:extLst>
            </c:dLbl>
            <c:dLbl>
              <c:idx val="3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B0FE-4123-8383-AB046DBA83F7}"/>
                </c:ext>
              </c:extLst>
            </c:dLbl>
            <c:dLbl>
              <c:idx val="3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B0FE-4123-8383-AB046DBA83F7}"/>
                </c:ext>
              </c:extLst>
            </c:dLbl>
            <c:dLbl>
              <c:idx val="3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B0FE-4123-8383-AB046DBA83F7}"/>
                </c:ext>
              </c:extLst>
            </c:dLbl>
            <c:dLbl>
              <c:idx val="4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8-B0FE-4123-8383-AB046DBA83F7}"/>
                </c:ext>
              </c:extLst>
            </c:dLbl>
            <c:dLbl>
              <c:idx val="4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B0FE-4123-8383-AB046DBA83F7}"/>
                </c:ext>
              </c:extLst>
            </c:dLbl>
            <c:dLbl>
              <c:idx val="4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A-B0FE-4123-8383-AB046DBA83F7}"/>
                </c:ext>
              </c:extLst>
            </c:dLbl>
            <c:dLbl>
              <c:idx val="4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B0FE-4123-8383-AB046DBA83F7}"/>
                </c:ext>
              </c:extLst>
            </c:dLbl>
            <c:dLbl>
              <c:idx val="4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C-B0FE-4123-8383-AB046DBA83F7}"/>
                </c:ext>
              </c:extLst>
            </c:dLbl>
            <c:dLbl>
              <c:idx val="4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B0FE-4123-8383-AB046DBA83F7}"/>
                </c:ext>
              </c:extLst>
            </c:dLbl>
            <c:dLbl>
              <c:idx val="4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E-B0FE-4123-8383-AB046DBA83F7}"/>
                </c:ext>
              </c:extLst>
            </c:dLbl>
            <c:dLbl>
              <c:idx val="4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B0FE-4123-8383-AB046DBA83F7}"/>
                </c:ext>
              </c:extLst>
            </c:dLbl>
            <c:dLbl>
              <c:idx val="4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0-B0FE-4123-8383-AB046DBA83F7}"/>
                </c:ext>
              </c:extLst>
            </c:dLbl>
            <c:dLbl>
              <c:idx val="4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B0FE-4123-8383-AB046DBA83F7}"/>
                </c:ext>
              </c:extLst>
            </c:dLbl>
            <c:dLbl>
              <c:idx val="5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2-B0FE-4123-8383-AB046DBA83F7}"/>
                </c:ext>
              </c:extLst>
            </c:dLbl>
            <c:dLbl>
              <c:idx val="5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B0FE-4123-8383-AB046DBA83F7}"/>
                </c:ext>
              </c:extLst>
            </c:dLbl>
            <c:dLbl>
              <c:idx val="5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4-B0FE-4123-8383-AB046DBA83F7}"/>
                </c:ext>
              </c:extLst>
            </c:dLbl>
            <c:dLbl>
              <c:idx val="5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B0FE-4123-8383-AB046DBA83F7}"/>
                </c:ext>
              </c:extLst>
            </c:dLbl>
            <c:dLbl>
              <c:idx val="5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6-B0FE-4123-8383-AB046DBA83F7}"/>
                </c:ext>
              </c:extLst>
            </c:dLbl>
            <c:dLbl>
              <c:idx val="5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B0FE-4123-8383-AB046DBA83F7}"/>
                </c:ext>
              </c:extLst>
            </c:dLbl>
            <c:dLbl>
              <c:idx val="5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8-B0FE-4123-8383-AB046DBA83F7}"/>
                </c:ext>
              </c:extLst>
            </c:dLbl>
            <c:dLbl>
              <c:idx val="5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B0FE-4123-8383-AB046DBA83F7}"/>
                </c:ext>
              </c:extLst>
            </c:dLbl>
            <c:dLbl>
              <c:idx val="5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A-B0FE-4123-8383-AB046DBA83F7}"/>
                </c:ext>
              </c:extLst>
            </c:dLbl>
            <c:dLbl>
              <c:idx val="5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B0FE-4123-8383-AB046DBA83F7}"/>
                </c:ext>
              </c:extLst>
            </c:dLbl>
            <c:dLbl>
              <c:idx val="6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C-B0FE-4123-8383-AB046DBA83F7}"/>
                </c:ext>
              </c:extLst>
            </c:dLbl>
            <c:dLbl>
              <c:idx val="6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B0FE-4123-8383-AB046DBA83F7}"/>
                </c:ext>
              </c:extLst>
            </c:dLbl>
            <c:dLbl>
              <c:idx val="6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E-B0FE-4123-8383-AB046DBA83F7}"/>
                </c:ext>
              </c:extLst>
            </c:dLbl>
            <c:dLbl>
              <c:idx val="6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B0FE-4123-8383-AB046DBA83F7}"/>
                </c:ext>
              </c:extLst>
            </c:dLbl>
            <c:dLbl>
              <c:idx val="6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0-B0FE-4123-8383-AB046DBA83F7}"/>
                </c:ext>
              </c:extLst>
            </c:dLbl>
            <c:dLbl>
              <c:idx val="6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B0FE-4123-8383-AB046DBA83F7}"/>
                </c:ext>
              </c:extLst>
            </c:dLbl>
            <c:dLbl>
              <c:idx val="6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2-B0FE-4123-8383-AB046DBA83F7}"/>
                </c:ext>
              </c:extLst>
            </c:dLbl>
            <c:dLbl>
              <c:idx val="6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B0FE-4123-8383-AB046DBA83F7}"/>
                </c:ext>
              </c:extLst>
            </c:dLbl>
            <c:dLbl>
              <c:idx val="6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4-B0FE-4123-8383-AB046DBA83F7}"/>
                </c:ext>
              </c:extLst>
            </c:dLbl>
            <c:dLbl>
              <c:idx val="6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B0FE-4123-8383-AB046DBA83F7}"/>
                </c:ext>
              </c:extLst>
            </c:dLbl>
            <c:dLbl>
              <c:idx val="7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6-B0FE-4123-8383-AB046DBA83F7}"/>
                </c:ext>
              </c:extLst>
            </c:dLbl>
            <c:dLbl>
              <c:idx val="7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B0FE-4123-8383-AB046DBA83F7}"/>
                </c:ext>
              </c:extLst>
            </c:dLbl>
            <c:dLbl>
              <c:idx val="7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8-B0FE-4123-8383-AB046DBA83F7}"/>
                </c:ext>
              </c:extLst>
            </c:dLbl>
            <c:dLbl>
              <c:idx val="7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B0FE-4123-8383-AB046DBA83F7}"/>
                </c:ext>
              </c:extLst>
            </c:dLbl>
            <c:dLbl>
              <c:idx val="7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B0FE-4123-8383-AB046DBA83F7}"/>
                </c:ext>
              </c:extLst>
            </c:dLbl>
            <c:dLbl>
              <c:idx val="7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B0FE-4123-8383-AB046DBA83F7}"/>
                </c:ext>
              </c:extLst>
            </c:dLbl>
            <c:dLbl>
              <c:idx val="7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C-B0FE-4123-8383-AB046DBA83F7}"/>
                </c:ext>
              </c:extLst>
            </c:dLbl>
            <c:dLbl>
              <c:idx val="7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D-B0FE-4123-8383-AB046DBA83F7}"/>
                </c:ext>
              </c:extLst>
            </c:dLbl>
            <c:dLbl>
              <c:idx val="7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E-B0FE-4123-8383-AB046DBA83F7}"/>
                </c:ext>
              </c:extLst>
            </c:dLbl>
            <c:dLbl>
              <c:idx val="7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F-B0FE-4123-8383-AB046DBA83F7}"/>
                </c:ext>
              </c:extLst>
            </c:dLbl>
            <c:dLbl>
              <c:idx val="8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0-B0FE-4123-8383-AB046DBA83F7}"/>
                </c:ext>
              </c:extLst>
            </c:dLbl>
            <c:dLbl>
              <c:idx val="8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1-B0FE-4123-8383-AB046DBA83F7}"/>
                </c:ext>
              </c:extLst>
            </c:dLbl>
            <c:dLbl>
              <c:idx val="8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2-B0FE-4123-8383-AB046DBA83F7}"/>
                </c:ext>
              </c:extLst>
            </c:dLbl>
            <c:dLbl>
              <c:idx val="8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3-B0FE-4123-8383-AB046DBA83F7}"/>
                </c:ext>
              </c:extLst>
            </c:dLbl>
            <c:dLbl>
              <c:idx val="8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4-B0FE-4123-8383-AB046DBA83F7}"/>
                </c:ext>
              </c:extLst>
            </c:dLbl>
            <c:dLbl>
              <c:idx val="8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5-B0FE-4123-8383-AB046DBA83F7}"/>
                </c:ext>
              </c:extLst>
            </c:dLbl>
            <c:dLbl>
              <c:idx val="8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6-B0FE-4123-8383-AB046DBA83F7}"/>
                </c:ext>
              </c:extLst>
            </c:dLbl>
            <c:dLbl>
              <c:idx val="8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7-B0FE-4123-8383-AB046DBA83F7}"/>
                </c:ext>
              </c:extLst>
            </c:dLbl>
            <c:dLbl>
              <c:idx val="8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8-B0FE-4123-8383-AB046DBA83F7}"/>
                </c:ext>
              </c:extLst>
            </c:dLbl>
            <c:dLbl>
              <c:idx val="8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9-B0FE-4123-8383-AB046DBA83F7}"/>
                </c:ext>
              </c:extLst>
            </c:dLbl>
            <c:dLbl>
              <c:idx val="9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A-B0FE-4123-8383-AB046DBA83F7}"/>
                </c:ext>
              </c:extLst>
            </c:dLbl>
            <c:dLbl>
              <c:idx val="9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B-B0FE-4123-8383-AB046DBA83F7}"/>
                </c:ext>
              </c:extLst>
            </c:dLbl>
            <c:dLbl>
              <c:idx val="9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C-B0FE-4123-8383-AB046DBA83F7}"/>
                </c:ext>
              </c:extLst>
            </c:dLbl>
            <c:dLbl>
              <c:idx val="9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5D-B0FE-4123-8383-AB046DBA83F7}"/>
                </c:ext>
              </c:extLst>
            </c:dLbl>
            <c:dLbl>
              <c:idx val="9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6751-4551-A068-542F27C5DD6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Sheet1!$A$2:$A$96</c:f>
              <c:numCache>
                <c:formatCode>General</c:formatCode>
                <c:ptCount val="95"/>
                <c:pt idx="0">
                  <c:v>1928</c:v>
                </c:pt>
                <c:pt idx="7">
                  <c:v>1935</c:v>
                </c:pt>
                <c:pt idx="12">
                  <c:v>1940</c:v>
                </c:pt>
                <c:pt idx="17">
                  <c:v>1945</c:v>
                </c:pt>
                <c:pt idx="22">
                  <c:v>1950</c:v>
                </c:pt>
                <c:pt idx="27">
                  <c:v>1955</c:v>
                </c:pt>
                <c:pt idx="32">
                  <c:v>1960</c:v>
                </c:pt>
                <c:pt idx="37">
                  <c:v>1965</c:v>
                </c:pt>
                <c:pt idx="42">
                  <c:v>1970</c:v>
                </c:pt>
                <c:pt idx="47">
                  <c:v>1975</c:v>
                </c:pt>
                <c:pt idx="52">
                  <c:v>1980</c:v>
                </c:pt>
                <c:pt idx="57">
                  <c:v>1985</c:v>
                </c:pt>
                <c:pt idx="62">
                  <c:v>1990</c:v>
                </c:pt>
                <c:pt idx="67">
                  <c:v>1995</c:v>
                </c:pt>
                <c:pt idx="72">
                  <c:v>2000</c:v>
                </c:pt>
                <c:pt idx="77">
                  <c:v>2005</c:v>
                </c:pt>
                <c:pt idx="82">
                  <c:v>2010</c:v>
                </c:pt>
                <c:pt idx="87">
                  <c:v>2015</c:v>
                </c:pt>
                <c:pt idx="94">
                  <c:v>2022</c:v>
                </c:pt>
              </c:numCache>
            </c:numRef>
          </c:cat>
          <c:val>
            <c:numRef>
              <c:f>Sheet1!$D$2:$D$96</c:f>
              <c:numCache>
                <c:formatCode>0.00%</c:formatCode>
                <c:ptCount val="95"/>
                <c:pt idx="0">
                  <c:v>4.5267647935597198E-2</c:v>
                </c:pt>
                <c:pt idx="1">
                  <c:v>4.5267647935597198E-2</c:v>
                </c:pt>
                <c:pt idx="2">
                  <c:v>4.5267647935597198E-2</c:v>
                </c:pt>
                <c:pt idx="3">
                  <c:v>4.5267647935597198E-2</c:v>
                </c:pt>
                <c:pt idx="4">
                  <c:v>4.5267647935597198E-2</c:v>
                </c:pt>
                <c:pt idx="5">
                  <c:v>4.5267647935597198E-2</c:v>
                </c:pt>
                <c:pt idx="6">
                  <c:v>4.5267647935597198E-2</c:v>
                </c:pt>
                <c:pt idx="7">
                  <c:v>4.5267647935597198E-2</c:v>
                </c:pt>
                <c:pt idx="8">
                  <c:v>4.5267647935597198E-2</c:v>
                </c:pt>
                <c:pt idx="9">
                  <c:v>4.5267647935597198E-2</c:v>
                </c:pt>
                <c:pt idx="10">
                  <c:v>4.5267647935597198E-2</c:v>
                </c:pt>
                <c:pt idx="11">
                  <c:v>4.5267647935597198E-2</c:v>
                </c:pt>
                <c:pt idx="12">
                  <c:v>4.5267647935597198E-2</c:v>
                </c:pt>
                <c:pt idx="13">
                  <c:v>4.5267647935597198E-2</c:v>
                </c:pt>
                <c:pt idx="14">
                  <c:v>4.5267647935597198E-2</c:v>
                </c:pt>
                <c:pt idx="15">
                  <c:v>4.5267647935597198E-2</c:v>
                </c:pt>
                <c:pt idx="16">
                  <c:v>4.5267647935597198E-2</c:v>
                </c:pt>
                <c:pt idx="17">
                  <c:v>4.5267647935597198E-2</c:v>
                </c:pt>
                <c:pt idx="18">
                  <c:v>4.5267647935597198E-2</c:v>
                </c:pt>
                <c:pt idx="19">
                  <c:v>4.5267647935597198E-2</c:v>
                </c:pt>
                <c:pt idx="20">
                  <c:v>4.5267647935597198E-2</c:v>
                </c:pt>
                <c:pt idx="21">
                  <c:v>4.5267647935597198E-2</c:v>
                </c:pt>
                <c:pt idx="22">
                  <c:v>4.5267647935597198E-2</c:v>
                </c:pt>
                <c:pt idx="23">
                  <c:v>4.5267647935597198E-2</c:v>
                </c:pt>
                <c:pt idx="24">
                  <c:v>4.5267647935597198E-2</c:v>
                </c:pt>
                <c:pt idx="25">
                  <c:v>4.5267647935597198E-2</c:v>
                </c:pt>
                <c:pt idx="26">
                  <c:v>4.5267647935597198E-2</c:v>
                </c:pt>
                <c:pt idx="27">
                  <c:v>4.5267647935597198E-2</c:v>
                </c:pt>
                <c:pt idx="28">
                  <c:v>4.5267647935597198E-2</c:v>
                </c:pt>
                <c:pt idx="29">
                  <c:v>4.5267647935597198E-2</c:v>
                </c:pt>
                <c:pt idx="30">
                  <c:v>4.5267647935597198E-2</c:v>
                </c:pt>
                <c:pt idx="31">
                  <c:v>4.5267647935597198E-2</c:v>
                </c:pt>
                <c:pt idx="32">
                  <c:v>4.5267647935597198E-2</c:v>
                </c:pt>
                <c:pt idx="33">
                  <c:v>4.5267647935597198E-2</c:v>
                </c:pt>
                <c:pt idx="34">
                  <c:v>4.5267647935597198E-2</c:v>
                </c:pt>
                <c:pt idx="35">
                  <c:v>4.5267647935597198E-2</c:v>
                </c:pt>
                <c:pt idx="36">
                  <c:v>4.5267647935597198E-2</c:v>
                </c:pt>
                <c:pt idx="37">
                  <c:v>4.5267647935597198E-2</c:v>
                </c:pt>
                <c:pt idx="38">
                  <c:v>4.5267647935597198E-2</c:v>
                </c:pt>
                <c:pt idx="39">
                  <c:v>4.5267647935597198E-2</c:v>
                </c:pt>
                <c:pt idx="40">
                  <c:v>4.5267647935597198E-2</c:v>
                </c:pt>
                <c:pt idx="41">
                  <c:v>4.5267647935597198E-2</c:v>
                </c:pt>
                <c:pt idx="42">
                  <c:v>4.5267647935597198E-2</c:v>
                </c:pt>
                <c:pt idx="43">
                  <c:v>4.5267647935597198E-2</c:v>
                </c:pt>
                <c:pt idx="44">
                  <c:v>4.5267647935597198E-2</c:v>
                </c:pt>
                <c:pt idx="45">
                  <c:v>4.5267647935597198E-2</c:v>
                </c:pt>
                <c:pt idx="46">
                  <c:v>4.5267647935597198E-2</c:v>
                </c:pt>
                <c:pt idx="47">
                  <c:v>4.5267647935597198E-2</c:v>
                </c:pt>
                <c:pt idx="48">
                  <c:v>4.5267647935597198E-2</c:v>
                </c:pt>
                <c:pt idx="49">
                  <c:v>4.5267647935597198E-2</c:v>
                </c:pt>
                <c:pt idx="50">
                  <c:v>4.5267647935597198E-2</c:v>
                </c:pt>
                <c:pt idx="51">
                  <c:v>4.5267647935597198E-2</c:v>
                </c:pt>
                <c:pt idx="52">
                  <c:v>4.5267647935597198E-2</c:v>
                </c:pt>
                <c:pt idx="53">
                  <c:v>4.5267647935597198E-2</c:v>
                </c:pt>
                <c:pt idx="54">
                  <c:v>4.5267647935597198E-2</c:v>
                </c:pt>
                <c:pt idx="55">
                  <c:v>4.5267647935597198E-2</c:v>
                </c:pt>
                <c:pt idx="56">
                  <c:v>4.5267647935597198E-2</c:v>
                </c:pt>
                <c:pt idx="57">
                  <c:v>4.5267647935597198E-2</c:v>
                </c:pt>
                <c:pt idx="58">
                  <c:v>4.5267647935597198E-2</c:v>
                </c:pt>
                <c:pt idx="59">
                  <c:v>4.5267647935597198E-2</c:v>
                </c:pt>
                <c:pt idx="60">
                  <c:v>4.5267647935597198E-2</c:v>
                </c:pt>
                <c:pt idx="61">
                  <c:v>4.5267647935597198E-2</c:v>
                </c:pt>
                <c:pt idx="62">
                  <c:v>4.5267647935597198E-2</c:v>
                </c:pt>
                <c:pt idx="63">
                  <c:v>4.5267647935597198E-2</c:v>
                </c:pt>
                <c:pt idx="64">
                  <c:v>4.5267647935597198E-2</c:v>
                </c:pt>
                <c:pt idx="65">
                  <c:v>4.5267647935597198E-2</c:v>
                </c:pt>
                <c:pt idx="66">
                  <c:v>4.5267647935597198E-2</c:v>
                </c:pt>
                <c:pt idx="67">
                  <c:v>4.5267647935597198E-2</c:v>
                </c:pt>
                <c:pt idx="68">
                  <c:v>4.5267647935597198E-2</c:v>
                </c:pt>
                <c:pt idx="69">
                  <c:v>4.5267647935597198E-2</c:v>
                </c:pt>
                <c:pt idx="70">
                  <c:v>4.5267647935597198E-2</c:v>
                </c:pt>
                <c:pt idx="71">
                  <c:v>4.5267647935597198E-2</c:v>
                </c:pt>
                <c:pt idx="72">
                  <c:v>4.5267647935597198E-2</c:v>
                </c:pt>
                <c:pt idx="73">
                  <c:v>4.5267647935597198E-2</c:v>
                </c:pt>
                <c:pt idx="74">
                  <c:v>4.5267647935597198E-2</c:v>
                </c:pt>
                <c:pt idx="75">
                  <c:v>4.5267647935597198E-2</c:v>
                </c:pt>
                <c:pt idx="76">
                  <c:v>4.5267647935597198E-2</c:v>
                </c:pt>
                <c:pt idx="77">
                  <c:v>4.5267647935597198E-2</c:v>
                </c:pt>
                <c:pt idx="78">
                  <c:v>4.5267647935597198E-2</c:v>
                </c:pt>
                <c:pt idx="79">
                  <c:v>4.5267647935597198E-2</c:v>
                </c:pt>
                <c:pt idx="80">
                  <c:v>4.5267647935597198E-2</c:v>
                </c:pt>
                <c:pt idx="81">
                  <c:v>4.5267647935597198E-2</c:v>
                </c:pt>
                <c:pt idx="82">
                  <c:v>4.5267647935597198E-2</c:v>
                </c:pt>
                <c:pt idx="83">
                  <c:v>4.5267647935597198E-2</c:v>
                </c:pt>
                <c:pt idx="84">
                  <c:v>4.5267647935597198E-2</c:v>
                </c:pt>
                <c:pt idx="85">
                  <c:v>4.5267647935597198E-2</c:v>
                </c:pt>
                <c:pt idx="86">
                  <c:v>4.5267647935597198E-2</c:v>
                </c:pt>
                <c:pt idx="87">
                  <c:v>4.5267647935597198E-2</c:v>
                </c:pt>
                <c:pt idx="88">
                  <c:v>4.5267647935597198E-2</c:v>
                </c:pt>
                <c:pt idx="89">
                  <c:v>4.5267647935597198E-2</c:v>
                </c:pt>
                <c:pt idx="90">
                  <c:v>4.5267647935597198E-2</c:v>
                </c:pt>
                <c:pt idx="91">
                  <c:v>4.5267647935597198E-2</c:v>
                </c:pt>
                <c:pt idx="92">
                  <c:v>4.5267647935597198E-2</c:v>
                </c:pt>
                <c:pt idx="93">
                  <c:v>4.5267647935597198E-2</c:v>
                </c:pt>
                <c:pt idx="94">
                  <c:v>4.5267647935597198E-2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6751-4551-A068-542F27C5DD6D}"/>
            </c:ext>
          </c:extLst>
        </c:ser>
        <c:dLbls>
          <c:showLegendKey val="0"/>
          <c:showVal val="0"/>
          <c:showCatName val="0"/>
          <c:showSerName val="0"/>
          <c:showPercent val="0"/>
          <c:showBubbleSize val="0"/>
        </c:dLbls>
        <c:marker val="1"/>
        <c:smooth val="0"/>
        <c:axId val="189754608"/>
        <c:axId val="189743792"/>
      </c:lineChart>
      <c:catAx>
        <c:axId val="189754608"/>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43792"/>
        <c:crosses val="autoZero"/>
        <c:auto val="0"/>
        <c:lblAlgn val="ctr"/>
        <c:lblOffset val="100"/>
        <c:noMultiLvlLbl val="0"/>
      </c:catAx>
      <c:valAx>
        <c:axId val="189743792"/>
        <c:scaling>
          <c:orientation val="minMax"/>
          <c:max val="0.9"/>
          <c:min val="-0.60000000000000009"/>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Arial" pitchFamily="34" charset="0"/>
                    <a:ea typeface="+mn-ea"/>
                    <a:cs typeface="Arial" pitchFamily="34" charset="0"/>
                  </a:defRPr>
                </a:pPr>
                <a:r>
                  <a:rPr lang="en-US" b="1"/>
                  <a:t>Premiums</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54608"/>
        <c:crosses val="autoZero"/>
        <c:crossBetween val="between"/>
        <c:maj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1.9687185063958168E-2"/>
          <c:y val="1.489152479916811E-2"/>
          <c:w val="0.92389094829559326"/>
          <c:h val="0.97313529253005981"/>
        </c:manualLayout>
      </c:layout>
      <c:areaChart>
        <c:grouping val="standard"/>
        <c:varyColors val="0"/>
        <c:ser>
          <c:idx val="3"/>
          <c:order val="3"/>
          <c:tx>
            <c:strRef>
              <c:f>Sheet1!$E$1</c:f>
              <c:strCache>
                <c:ptCount val="1"/>
                <c:pt idx="0">
                  <c:v>2% Above</c:v>
                </c:pt>
              </c:strCache>
            </c:strRef>
          </c:tx>
          <c:spPr>
            <a:solidFill>
              <a:srgbClr val="E4E4E4"/>
            </a:solidFill>
            <a:ln>
              <a:noFill/>
            </a:ln>
            <a:effectLst/>
          </c:spPr>
          <c:cat>
            <c:numRef>
              <c:f>Sheet1!$A$2:$A$60</c:f>
              <c:numCache>
                <c:formatCode>General</c:formatCode>
                <c:ptCount val="59"/>
                <c:pt idx="0">
                  <c:v>1964</c:v>
                </c:pt>
                <c:pt idx="6">
                  <c:v>1970</c:v>
                </c:pt>
                <c:pt idx="11">
                  <c:v>1975</c:v>
                </c:pt>
                <c:pt idx="16">
                  <c:v>1980</c:v>
                </c:pt>
                <c:pt idx="21">
                  <c:v>1985</c:v>
                </c:pt>
                <c:pt idx="26">
                  <c:v>1990</c:v>
                </c:pt>
                <c:pt idx="31">
                  <c:v>1995</c:v>
                </c:pt>
                <c:pt idx="36">
                  <c:v>2000</c:v>
                </c:pt>
                <c:pt idx="41">
                  <c:v>2005</c:v>
                </c:pt>
                <c:pt idx="46">
                  <c:v>2010</c:v>
                </c:pt>
                <c:pt idx="51">
                  <c:v>2015</c:v>
                </c:pt>
                <c:pt idx="58">
                  <c:v>2022</c:v>
                </c:pt>
              </c:numCache>
            </c:numRef>
          </c:cat>
          <c:val>
            <c:numRef>
              <c:f>Sheet1!$E$2:$E$60</c:f>
              <c:numCache>
                <c:formatCode>0.00%</c:formatCode>
                <c:ptCount val="59"/>
                <c:pt idx="0">
                  <c:v>5.08152303131061E-2</c:v>
                </c:pt>
                <c:pt idx="1">
                  <c:v>5.08152303131061E-2</c:v>
                </c:pt>
                <c:pt idx="2">
                  <c:v>5.08152303131061E-2</c:v>
                </c:pt>
                <c:pt idx="3">
                  <c:v>5.08152303131061E-2</c:v>
                </c:pt>
                <c:pt idx="4">
                  <c:v>5.08152303131061E-2</c:v>
                </c:pt>
                <c:pt idx="5">
                  <c:v>5.08152303131061E-2</c:v>
                </c:pt>
                <c:pt idx="6">
                  <c:v>5.08152303131061E-2</c:v>
                </c:pt>
                <c:pt idx="7">
                  <c:v>5.08152303131061E-2</c:v>
                </c:pt>
                <c:pt idx="8">
                  <c:v>5.08152303131061E-2</c:v>
                </c:pt>
                <c:pt idx="9">
                  <c:v>5.08152303131061E-2</c:v>
                </c:pt>
                <c:pt idx="10">
                  <c:v>5.08152303131061E-2</c:v>
                </c:pt>
                <c:pt idx="11">
                  <c:v>5.08152303131061E-2</c:v>
                </c:pt>
                <c:pt idx="12">
                  <c:v>5.08152303131061E-2</c:v>
                </c:pt>
                <c:pt idx="13">
                  <c:v>5.08152303131061E-2</c:v>
                </c:pt>
                <c:pt idx="14">
                  <c:v>5.08152303131061E-2</c:v>
                </c:pt>
                <c:pt idx="15">
                  <c:v>5.08152303131061E-2</c:v>
                </c:pt>
                <c:pt idx="16">
                  <c:v>5.08152303131061E-2</c:v>
                </c:pt>
                <c:pt idx="17">
                  <c:v>5.08152303131061E-2</c:v>
                </c:pt>
                <c:pt idx="18">
                  <c:v>5.08152303131061E-2</c:v>
                </c:pt>
                <c:pt idx="19">
                  <c:v>5.08152303131061E-2</c:v>
                </c:pt>
                <c:pt idx="20">
                  <c:v>5.08152303131061E-2</c:v>
                </c:pt>
                <c:pt idx="21">
                  <c:v>5.08152303131061E-2</c:v>
                </c:pt>
                <c:pt idx="22">
                  <c:v>5.08152303131061E-2</c:v>
                </c:pt>
                <c:pt idx="23">
                  <c:v>5.08152303131061E-2</c:v>
                </c:pt>
                <c:pt idx="24">
                  <c:v>5.08152303131061E-2</c:v>
                </c:pt>
                <c:pt idx="25">
                  <c:v>5.08152303131061E-2</c:v>
                </c:pt>
                <c:pt idx="26">
                  <c:v>5.08152303131061E-2</c:v>
                </c:pt>
                <c:pt idx="27">
                  <c:v>5.08152303131061E-2</c:v>
                </c:pt>
                <c:pt idx="28">
                  <c:v>5.08152303131061E-2</c:v>
                </c:pt>
                <c:pt idx="29">
                  <c:v>5.08152303131061E-2</c:v>
                </c:pt>
                <c:pt idx="30">
                  <c:v>5.08152303131061E-2</c:v>
                </c:pt>
                <c:pt idx="31">
                  <c:v>5.08152303131061E-2</c:v>
                </c:pt>
                <c:pt idx="32">
                  <c:v>5.08152303131061E-2</c:v>
                </c:pt>
                <c:pt idx="33">
                  <c:v>5.08152303131061E-2</c:v>
                </c:pt>
                <c:pt idx="34">
                  <c:v>5.08152303131061E-2</c:v>
                </c:pt>
                <c:pt idx="35">
                  <c:v>5.08152303131061E-2</c:v>
                </c:pt>
                <c:pt idx="36">
                  <c:v>5.08152303131061E-2</c:v>
                </c:pt>
                <c:pt idx="37">
                  <c:v>5.08152303131061E-2</c:v>
                </c:pt>
                <c:pt idx="38">
                  <c:v>5.08152303131061E-2</c:v>
                </c:pt>
                <c:pt idx="39">
                  <c:v>5.08152303131061E-2</c:v>
                </c:pt>
                <c:pt idx="40">
                  <c:v>5.08152303131061E-2</c:v>
                </c:pt>
                <c:pt idx="41">
                  <c:v>5.08152303131061E-2</c:v>
                </c:pt>
                <c:pt idx="42">
                  <c:v>5.08152303131061E-2</c:v>
                </c:pt>
                <c:pt idx="43">
                  <c:v>5.08152303131061E-2</c:v>
                </c:pt>
                <c:pt idx="44">
                  <c:v>5.08152303131061E-2</c:v>
                </c:pt>
                <c:pt idx="45">
                  <c:v>5.08152303131061E-2</c:v>
                </c:pt>
                <c:pt idx="46">
                  <c:v>5.08152303131061E-2</c:v>
                </c:pt>
                <c:pt idx="47">
                  <c:v>5.08152303131061E-2</c:v>
                </c:pt>
                <c:pt idx="48">
                  <c:v>5.08152303131061E-2</c:v>
                </c:pt>
                <c:pt idx="49">
                  <c:v>5.08152303131061E-2</c:v>
                </c:pt>
                <c:pt idx="50">
                  <c:v>5.08152303131061E-2</c:v>
                </c:pt>
                <c:pt idx="51">
                  <c:v>5.08152303131061E-2</c:v>
                </c:pt>
                <c:pt idx="52">
                  <c:v>5.08152303131061E-2</c:v>
                </c:pt>
                <c:pt idx="53">
                  <c:v>5.08152303131061E-2</c:v>
                </c:pt>
                <c:pt idx="54">
                  <c:v>5.08152303131061E-2</c:v>
                </c:pt>
                <c:pt idx="55">
                  <c:v>5.08152303131061E-2</c:v>
                </c:pt>
                <c:pt idx="56">
                  <c:v>5.08152303131061E-2</c:v>
                </c:pt>
                <c:pt idx="57">
                  <c:v>5.08152303131061E-2</c:v>
                </c:pt>
                <c:pt idx="58">
                  <c:v>5.08152303131061E-2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DCFD-4B31-99D3-EE0EFB307E10}"/>
            </c:ext>
          </c:extLst>
        </c:ser>
        <c:ser>
          <c:idx val="4"/>
          <c:order val="4"/>
          <c:tx>
            <c:strRef>
              <c:f>Sheet1!$F$1</c:f>
              <c:strCache>
                <c:ptCount val="1"/>
                <c:pt idx="0">
                  <c:v>2% Below</c:v>
                </c:pt>
              </c:strCache>
            </c:strRef>
          </c:tx>
          <c:spPr>
            <a:solidFill>
              <a:srgbClr val="FFFFFF"/>
            </a:solidFill>
            <a:ln>
              <a:noFill/>
            </a:ln>
            <a:effectLst/>
          </c:spPr>
          <c:cat>
            <c:numRef>
              <c:f>Sheet1!$A$2:$A$60</c:f>
              <c:numCache>
                <c:formatCode>General</c:formatCode>
                <c:ptCount val="59"/>
                <c:pt idx="0">
                  <c:v>1964</c:v>
                </c:pt>
                <c:pt idx="6">
                  <c:v>1970</c:v>
                </c:pt>
                <c:pt idx="11">
                  <c:v>1975</c:v>
                </c:pt>
                <c:pt idx="16">
                  <c:v>1980</c:v>
                </c:pt>
                <c:pt idx="21">
                  <c:v>1985</c:v>
                </c:pt>
                <c:pt idx="26">
                  <c:v>1990</c:v>
                </c:pt>
                <c:pt idx="31">
                  <c:v>1995</c:v>
                </c:pt>
                <c:pt idx="36">
                  <c:v>2000</c:v>
                </c:pt>
                <c:pt idx="41">
                  <c:v>2005</c:v>
                </c:pt>
                <c:pt idx="46">
                  <c:v>2010</c:v>
                </c:pt>
                <c:pt idx="51">
                  <c:v>2015</c:v>
                </c:pt>
                <c:pt idx="58">
                  <c:v>2022</c:v>
                </c:pt>
              </c:numCache>
            </c:numRef>
          </c:cat>
          <c:val>
            <c:numRef>
              <c:f>Sheet1!$F$2:$F$60</c:f>
              <c:numCache>
                <c:formatCode>0.00%</c:formatCode>
                <c:ptCount val="59"/>
                <c:pt idx="0">
                  <c:v>1.08152303131061E-2</c:v>
                </c:pt>
                <c:pt idx="1">
                  <c:v>1.08152303131061E-2</c:v>
                </c:pt>
                <c:pt idx="2">
                  <c:v>1.08152303131061E-2</c:v>
                </c:pt>
                <c:pt idx="3">
                  <c:v>1.08152303131061E-2</c:v>
                </c:pt>
                <c:pt idx="4">
                  <c:v>1.08152303131061E-2</c:v>
                </c:pt>
                <c:pt idx="5">
                  <c:v>1.08152303131061E-2</c:v>
                </c:pt>
                <c:pt idx="6">
                  <c:v>1.08152303131061E-2</c:v>
                </c:pt>
                <c:pt idx="7">
                  <c:v>1.08152303131061E-2</c:v>
                </c:pt>
                <c:pt idx="8">
                  <c:v>1.08152303131061E-2</c:v>
                </c:pt>
                <c:pt idx="9">
                  <c:v>1.08152303131061E-2</c:v>
                </c:pt>
                <c:pt idx="10">
                  <c:v>1.08152303131061E-2</c:v>
                </c:pt>
                <c:pt idx="11">
                  <c:v>1.08152303131061E-2</c:v>
                </c:pt>
                <c:pt idx="12">
                  <c:v>1.08152303131061E-2</c:v>
                </c:pt>
                <c:pt idx="13">
                  <c:v>1.08152303131061E-2</c:v>
                </c:pt>
                <c:pt idx="14">
                  <c:v>1.08152303131061E-2</c:v>
                </c:pt>
                <c:pt idx="15">
                  <c:v>1.08152303131061E-2</c:v>
                </c:pt>
                <c:pt idx="16">
                  <c:v>1.08152303131061E-2</c:v>
                </c:pt>
                <c:pt idx="17">
                  <c:v>1.08152303131061E-2</c:v>
                </c:pt>
                <c:pt idx="18">
                  <c:v>1.08152303131061E-2</c:v>
                </c:pt>
                <c:pt idx="19">
                  <c:v>1.08152303131061E-2</c:v>
                </c:pt>
                <c:pt idx="20">
                  <c:v>1.08152303131061E-2</c:v>
                </c:pt>
                <c:pt idx="21">
                  <c:v>1.08152303131061E-2</c:v>
                </c:pt>
                <c:pt idx="22">
                  <c:v>1.08152303131061E-2</c:v>
                </c:pt>
                <c:pt idx="23">
                  <c:v>1.08152303131061E-2</c:v>
                </c:pt>
                <c:pt idx="24">
                  <c:v>1.08152303131061E-2</c:v>
                </c:pt>
                <c:pt idx="25">
                  <c:v>1.08152303131061E-2</c:v>
                </c:pt>
                <c:pt idx="26">
                  <c:v>1.08152303131061E-2</c:v>
                </c:pt>
                <c:pt idx="27">
                  <c:v>1.08152303131061E-2</c:v>
                </c:pt>
                <c:pt idx="28">
                  <c:v>1.08152303131061E-2</c:v>
                </c:pt>
                <c:pt idx="29">
                  <c:v>1.08152303131061E-2</c:v>
                </c:pt>
                <c:pt idx="30">
                  <c:v>1.08152303131061E-2</c:v>
                </c:pt>
                <c:pt idx="31">
                  <c:v>1.08152303131061E-2</c:v>
                </c:pt>
                <c:pt idx="32">
                  <c:v>1.08152303131061E-2</c:v>
                </c:pt>
                <c:pt idx="33">
                  <c:v>1.08152303131061E-2</c:v>
                </c:pt>
                <c:pt idx="34">
                  <c:v>1.08152303131061E-2</c:v>
                </c:pt>
                <c:pt idx="35">
                  <c:v>1.08152303131061E-2</c:v>
                </c:pt>
                <c:pt idx="36">
                  <c:v>1.08152303131061E-2</c:v>
                </c:pt>
                <c:pt idx="37">
                  <c:v>1.08152303131061E-2</c:v>
                </c:pt>
                <c:pt idx="38">
                  <c:v>1.08152303131061E-2</c:v>
                </c:pt>
                <c:pt idx="39">
                  <c:v>1.08152303131061E-2</c:v>
                </c:pt>
                <c:pt idx="40">
                  <c:v>1.08152303131061E-2</c:v>
                </c:pt>
                <c:pt idx="41">
                  <c:v>1.08152303131061E-2</c:v>
                </c:pt>
                <c:pt idx="42">
                  <c:v>1.08152303131061E-2</c:v>
                </c:pt>
                <c:pt idx="43">
                  <c:v>1.08152303131061E-2</c:v>
                </c:pt>
                <c:pt idx="44">
                  <c:v>1.08152303131061E-2</c:v>
                </c:pt>
                <c:pt idx="45">
                  <c:v>1.08152303131061E-2</c:v>
                </c:pt>
                <c:pt idx="46">
                  <c:v>1.08152303131061E-2</c:v>
                </c:pt>
                <c:pt idx="47">
                  <c:v>1.08152303131061E-2</c:v>
                </c:pt>
                <c:pt idx="48">
                  <c:v>1.08152303131061E-2</c:v>
                </c:pt>
                <c:pt idx="49">
                  <c:v>1.08152303131061E-2</c:v>
                </c:pt>
                <c:pt idx="50">
                  <c:v>1.08152303131061E-2</c:v>
                </c:pt>
                <c:pt idx="51">
                  <c:v>1.08152303131061E-2</c:v>
                </c:pt>
                <c:pt idx="52">
                  <c:v>1.08152303131061E-2</c:v>
                </c:pt>
                <c:pt idx="53">
                  <c:v>1.08152303131061E-2</c:v>
                </c:pt>
                <c:pt idx="54">
                  <c:v>1.08152303131061E-2</c:v>
                </c:pt>
                <c:pt idx="55">
                  <c:v>1.08152303131061E-2</c:v>
                </c:pt>
                <c:pt idx="56">
                  <c:v>1.08152303131061E-2</c:v>
                </c:pt>
                <c:pt idx="57">
                  <c:v>1.08152303131061E-2</c:v>
                </c:pt>
                <c:pt idx="58">
                  <c:v>1.08152303131061E-2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DCFD-4B31-99D3-EE0EFB307E10}"/>
            </c:ext>
          </c:extLst>
        </c:ser>
        <c:dLbls>
          <c:showLegendKey val="0"/>
          <c:showVal val="0"/>
          <c:showCatName val="0"/>
          <c:showSerName val="0"/>
          <c:showPercent val="0"/>
          <c:showBubbleSize val="0"/>
        </c:dLbls>
        <c:axId val="189754608"/>
        <c:axId val="189743792"/>
      </c:areaChart>
      <c:barChart>
        <c:barDir val="col"/>
        <c:grouping val="clustered"/>
        <c:varyColors val="0"/>
        <c:ser>
          <c:idx val="0"/>
          <c:order val="0"/>
          <c:tx>
            <c:strRef>
              <c:f>Sheet1!$B$1</c:f>
              <c:strCache>
                <c:ptCount val="1"/>
                <c:pt idx="0">
                  <c:v>US Prof 1yr</c:v>
                </c:pt>
              </c:strCache>
            </c:strRef>
          </c:tx>
          <c:spPr>
            <a:solidFill>
              <a:srgbClr val="109CBF"/>
            </a:solidFill>
            <a:ln>
              <a:noFill/>
            </a:ln>
            <a:effectLst/>
          </c:spPr>
          <c:invertIfNegative val="1"/>
          <c:cat>
            <c:numRef>
              <c:f>Sheet1!$A$2:$A$60</c:f>
              <c:numCache>
                <c:formatCode>General</c:formatCode>
                <c:ptCount val="59"/>
                <c:pt idx="0">
                  <c:v>1964</c:v>
                </c:pt>
                <c:pt idx="6">
                  <c:v>1970</c:v>
                </c:pt>
                <c:pt idx="11">
                  <c:v>1975</c:v>
                </c:pt>
                <c:pt idx="16">
                  <c:v>1980</c:v>
                </c:pt>
                <c:pt idx="21">
                  <c:v>1985</c:v>
                </c:pt>
                <c:pt idx="26">
                  <c:v>1990</c:v>
                </c:pt>
                <c:pt idx="31">
                  <c:v>1995</c:v>
                </c:pt>
                <c:pt idx="36">
                  <c:v>2000</c:v>
                </c:pt>
                <c:pt idx="41">
                  <c:v>2005</c:v>
                </c:pt>
                <c:pt idx="46">
                  <c:v>2010</c:v>
                </c:pt>
                <c:pt idx="51">
                  <c:v>2015</c:v>
                </c:pt>
                <c:pt idx="58">
                  <c:v>2022</c:v>
                </c:pt>
              </c:numCache>
            </c:numRef>
          </c:cat>
          <c:val>
            <c:numRef>
              <c:f>Sheet1!$B$2:$B$60</c:f>
              <c:numCache>
                <c:formatCode>0.00%</c:formatCode>
                <c:ptCount val="59"/>
                <c:pt idx="0">
                  <c:v>-6.0809070240346798E-2</c:v>
                </c:pt>
                <c:pt idx="1">
                  <c:v>8.5540998205930804E-3</c:v>
                </c:pt>
                <c:pt idx="2">
                  <c:v>-3.0211436728063298E-2</c:v>
                </c:pt>
                <c:pt idx="3">
                  <c:v>0.14403274035107</c:v>
                </c:pt>
                <c:pt idx="4">
                  <c:v>-0.16224442576404499</c:v>
                </c:pt>
                <c:pt idx="5">
                  <c:v>0.17452715522469101</c:v>
                </c:pt>
                <c:pt idx="6">
                  <c:v>-6.83167786761677E-2</c:v>
                </c:pt>
                <c:pt idx="7">
                  <c:v>8.6148175466490798E-2</c:v>
                </c:pt>
                <c:pt idx="8">
                  <c:v>0.16587646756417099</c:v>
                </c:pt>
                <c:pt idx="9">
                  <c:v>-3.7526611685070203E-2</c:v>
                </c:pt>
                <c:pt idx="10">
                  <c:v>-3.4208564408799998E-2</c:v>
                </c:pt>
                <c:pt idx="11">
                  <c:v>-4.3924248265228401E-2</c:v>
                </c:pt>
                <c:pt idx="12">
                  <c:v>-7.3462868952245394E-2</c:v>
                </c:pt>
                <c:pt idx="13">
                  <c:v>-2.1117283833479099E-2</c:v>
                </c:pt>
                <c:pt idx="14">
                  <c:v>5.4153058995941597E-2</c:v>
                </c:pt>
                <c:pt idx="15">
                  <c:v>-3.3549915033301403E-2</c:v>
                </c:pt>
                <c:pt idx="16">
                  <c:v>0.14799038811784099</c:v>
                </c:pt>
                <c:pt idx="17">
                  <c:v>-8.8247205583947205E-2</c:v>
                </c:pt>
                <c:pt idx="18">
                  <c:v>-9.7736079973782503E-2</c:v>
                </c:pt>
                <c:pt idx="19">
                  <c:v>-1.7334642331764401E-2</c:v>
                </c:pt>
                <c:pt idx="20">
                  <c:v>0.14437712678362499</c:v>
                </c:pt>
                <c:pt idx="21">
                  <c:v>5.5148954586624603E-2</c:v>
                </c:pt>
                <c:pt idx="22">
                  <c:v>4.8795598773518897E-2</c:v>
                </c:pt>
                <c:pt idx="23">
                  <c:v>7.95348197432518E-2</c:v>
                </c:pt>
                <c:pt idx="24">
                  <c:v>2.88191298980729E-2</c:v>
                </c:pt>
                <c:pt idx="25">
                  <c:v>2.7223936950494101E-2</c:v>
                </c:pt>
                <c:pt idx="26">
                  <c:v>0.113820207298288</c:v>
                </c:pt>
                <c:pt idx="27">
                  <c:v>0.113160044113203</c:v>
                </c:pt>
                <c:pt idx="28">
                  <c:v>1.1356260683449901E-2</c:v>
                </c:pt>
                <c:pt idx="29">
                  <c:v>-0.158541729793539</c:v>
                </c:pt>
                <c:pt idx="30">
                  <c:v>4.5427166352701803E-2</c:v>
                </c:pt>
                <c:pt idx="31">
                  <c:v>6.4694788045456295E-2</c:v>
                </c:pt>
                <c:pt idx="32">
                  <c:v>0.16182927874606701</c:v>
                </c:pt>
                <c:pt idx="33">
                  <c:v>0.100482295092992</c:v>
                </c:pt>
                <c:pt idx="34">
                  <c:v>0.109987376417858</c:v>
                </c:pt>
                <c:pt idx="35">
                  <c:v>-0.25115639177078802</c:v>
                </c:pt>
                <c:pt idx="36">
                  <c:v>0.23960517908821899</c:v>
                </c:pt>
                <c:pt idx="37">
                  <c:v>0.13882429433617099</c:v>
                </c:pt>
                <c:pt idx="38">
                  <c:v>0.161028098683828</c:v>
                </c:pt>
                <c:pt idx="39">
                  <c:v>-0.23249716197261899</c:v>
                </c:pt>
                <c:pt idx="40">
                  <c:v>6.6491854850625502E-3</c:v>
                </c:pt>
                <c:pt idx="41">
                  <c:v>-1.69622921573831E-2</c:v>
                </c:pt>
                <c:pt idx="42">
                  <c:v>2.61016682669746E-2</c:v>
                </c:pt>
                <c:pt idx="43">
                  <c:v>0.102198820235889</c:v>
                </c:pt>
                <c:pt idx="44">
                  <c:v>0.17563973283033499</c:v>
                </c:pt>
                <c:pt idx="45">
                  <c:v>-3.9755972935311898E-2</c:v>
                </c:pt>
                <c:pt idx="46">
                  <c:v>-4.3728191953631E-2</c:v>
                </c:pt>
                <c:pt idx="47">
                  <c:v>0.186107680088374</c:v>
                </c:pt>
                <c:pt idx="48">
                  <c:v>-8.9151288769927506E-2</c:v>
                </c:pt>
                <c:pt idx="49">
                  <c:v>-0.114287281211214</c:v>
                </c:pt>
                <c:pt idx="50">
                  <c:v>4.3060767766359503E-2</c:v>
                </c:pt>
                <c:pt idx="51">
                  <c:v>4.8525685690339299E-2</c:v>
                </c:pt>
                <c:pt idx="52">
                  <c:v>-2.85471293172801E-3</c:v>
                </c:pt>
                <c:pt idx="53">
                  <c:v>8.5589216125408804E-2</c:v>
                </c:pt>
                <c:pt idx="54">
                  <c:v>7.1164224391836797E-2</c:v>
                </c:pt>
                <c:pt idx="55">
                  <c:v>0.108577242777511</c:v>
                </c:pt>
                <c:pt idx="56">
                  <c:v>1.57409887097071E-3</c:v>
                </c:pt>
                <c:pt idx="57">
                  <c:v>0.20994893646233401</c:v>
                </c:pt>
                <c:pt idx="58">
                  <c:v>4.51888433196257E-2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2-DCFD-4B31-99D3-EE0EFB307E10}"/>
            </c:ext>
          </c:extLst>
        </c:ser>
        <c:ser>
          <c:idx val="1"/>
          <c:order val="1"/>
          <c:tx>
            <c:strRef>
              <c:f>Sheet1!$C$1</c:f>
              <c:strCache>
                <c:ptCount val="1"/>
                <c:pt idx="0">
                  <c:v>InRange</c:v>
                </c:pt>
              </c:strCache>
            </c:strRef>
          </c:tx>
          <c:spPr>
            <a:solidFill>
              <a:srgbClr val="00384C"/>
            </a:solidFill>
            <a:ln>
              <a:noFill/>
            </a:ln>
            <a:effectLst/>
          </c:spPr>
          <c:invertIfNegative val="0"/>
          <c:cat>
            <c:numRef>
              <c:f>Sheet1!$A$2:$A$60</c:f>
              <c:numCache>
                <c:formatCode>General</c:formatCode>
                <c:ptCount val="59"/>
                <c:pt idx="0">
                  <c:v>1964</c:v>
                </c:pt>
                <c:pt idx="6">
                  <c:v>1970</c:v>
                </c:pt>
                <c:pt idx="11">
                  <c:v>1975</c:v>
                </c:pt>
                <c:pt idx="16">
                  <c:v>1980</c:v>
                </c:pt>
                <c:pt idx="21">
                  <c:v>1985</c:v>
                </c:pt>
                <c:pt idx="26">
                  <c:v>1990</c:v>
                </c:pt>
                <c:pt idx="31">
                  <c:v>1995</c:v>
                </c:pt>
                <c:pt idx="36">
                  <c:v>2000</c:v>
                </c:pt>
                <c:pt idx="41">
                  <c:v>2005</c:v>
                </c:pt>
                <c:pt idx="46">
                  <c:v>2010</c:v>
                </c:pt>
                <c:pt idx="51">
                  <c:v>2015</c:v>
                </c:pt>
                <c:pt idx="58">
                  <c:v>2022</c:v>
                </c:pt>
              </c:numCache>
            </c:numRef>
          </c:cat>
          <c:val>
            <c:numRef>
              <c:f>Sheet1!$C$2:$C$60</c:f>
              <c:numCache>
                <c:formatCode>0.00%</c:formatCode>
                <c:ptCount val="5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4.8795598773518897E-2</c:v>
                </c:pt>
                <c:pt idx="23">
                  <c:v>0</c:v>
                </c:pt>
                <c:pt idx="24">
                  <c:v>2.88191298980729E-2</c:v>
                </c:pt>
                <c:pt idx="25">
                  <c:v>2.7223936950494101E-2</c:v>
                </c:pt>
                <c:pt idx="26">
                  <c:v>0</c:v>
                </c:pt>
                <c:pt idx="27">
                  <c:v>0</c:v>
                </c:pt>
                <c:pt idx="28">
                  <c:v>1.1356260683449901E-2</c:v>
                </c:pt>
                <c:pt idx="29">
                  <c:v>0</c:v>
                </c:pt>
                <c:pt idx="30">
                  <c:v>4.5427166352701803E-2</c:v>
                </c:pt>
                <c:pt idx="31">
                  <c:v>0</c:v>
                </c:pt>
                <c:pt idx="32">
                  <c:v>0</c:v>
                </c:pt>
                <c:pt idx="33">
                  <c:v>0</c:v>
                </c:pt>
                <c:pt idx="34">
                  <c:v>0</c:v>
                </c:pt>
                <c:pt idx="35">
                  <c:v>0</c:v>
                </c:pt>
                <c:pt idx="36">
                  <c:v>0</c:v>
                </c:pt>
                <c:pt idx="37">
                  <c:v>0</c:v>
                </c:pt>
                <c:pt idx="38">
                  <c:v>0</c:v>
                </c:pt>
                <c:pt idx="39">
                  <c:v>0</c:v>
                </c:pt>
                <c:pt idx="40">
                  <c:v>0</c:v>
                </c:pt>
                <c:pt idx="41">
                  <c:v>0</c:v>
                </c:pt>
                <c:pt idx="42">
                  <c:v>2.61016682669746E-2</c:v>
                </c:pt>
                <c:pt idx="43">
                  <c:v>0</c:v>
                </c:pt>
                <c:pt idx="44">
                  <c:v>0</c:v>
                </c:pt>
                <c:pt idx="45">
                  <c:v>0</c:v>
                </c:pt>
                <c:pt idx="46">
                  <c:v>0</c:v>
                </c:pt>
                <c:pt idx="47">
                  <c:v>0</c:v>
                </c:pt>
                <c:pt idx="48">
                  <c:v>0</c:v>
                </c:pt>
                <c:pt idx="49">
                  <c:v>0</c:v>
                </c:pt>
                <c:pt idx="50">
                  <c:v>4.3060767766359503E-2</c:v>
                </c:pt>
                <c:pt idx="51">
                  <c:v>4.8525685690339299E-2</c:v>
                </c:pt>
                <c:pt idx="52">
                  <c:v>0</c:v>
                </c:pt>
                <c:pt idx="53">
                  <c:v>0</c:v>
                </c:pt>
                <c:pt idx="54">
                  <c:v>0</c:v>
                </c:pt>
                <c:pt idx="55">
                  <c:v>0</c:v>
                </c:pt>
                <c:pt idx="56">
                  <c:v>0</c:v>
                </c:pt>
                <c:pt idx="57">
                  <c:v>0</c:v>
                </c:pt>
                <c:pt idx="58">
                  <c:v>4.51888433196257E-2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DCFD-4B31-99D3-EE0EFB307E10}"/>
            </c:ext>
          </c:extLst>
        </c:ser>
        <c:dLbls>
          <c:showLegendKey val="0"/>
          <c:showVal val="0"/>
          <c:showCatName val="0"/>
          <c:showSerName val="0"/>
          <c:showPercent val="0"/>
          <c:showBubbleSize val="0"/>
        </c:dLbls>
        <c:gapWidth val="24"/>
        <c:overlap val="100"/>
        <c:axId val="189754608"/>
        <c:axId val="189743792"/>
      </c:barChart>
      <c:lineChart>
        <c:grouping val="standard"/>
        <c:varyColors val="0"/>
        <c:ser>
          <c:idx val="2"/>
          <c:order val="2"/>
          <c:tx>
            <c:strRef>
              <c:f>Sheet1!$D$1</c:f>
              <c:strCache>
                <c:ptCount val="1"/>
                <c:pt idx="0">
                  <c:v>Average</c:v>
                </c:pt>
              </c:strCache>
            </c:strRef>
          </c:tx>
          <c:spPr>
            <a:ln w="12700" cap="rnd">
              <a:solidFill>
                <a:schemeClr val="tx1"/>
              </a:solidFill>
              <a:prstDash val="dash"/>
              <a:round/>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AB57-43CA-A812-A0D8FE3574D8}"/>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B57-43CA-A812-A0D8FE3574D8}"/>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AB57-43CA-A812-A0D8FE3574D8}"/>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B57-43CA-A812-A0D8FE3574D8}"/>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B57-43CA-A812-A0D8FE3574D8}"/>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B57-43CA-A812-A0D8FE3574D8}"/>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B57-43CA-A812-A0D8FE3574D8}"/>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B57-43CA-A812-A0D8FE3574D8}"/>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AB57-43CA-A812-A0D8FE3574D8}"/>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AB57-43CA-A812-A0D8FE3574D8}"/>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AB57-43CA-A812-A0D8FE3574D8}"/>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AB57-43CA-A812-A0D8FE3574D8}"/>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AB57-43CA-A812-A0D8FE3574D8}"/>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AB57-43CA-A812-A0D8FE3574D8}"/>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AB57-43CA-A812-A0D8FE3574D8}"/>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AB57-43CA-A812-A0D8FE3574D8}"/>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AB57-43CA-A812-A0D8FE3574D8}"/>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AB57-43CA-A812-A0D8FE3574D8}"/>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AB57-43CA-A812-A0D8FE3574D8}"/>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AB57-43CA-A812-A0D8FE3574D8}"/>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AB57-43CA-A812-A0D8FE3574D8}"/>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AB57-43CA-A812-A0D8FE3574D8}"/>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AB57-43CA-A812-A0D8FE3574D8}"/>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AB57-43CA-A812-A0D8FE3574D8}"/>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AB57-43CA-A812-A0D8FE3574D8}"/>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AB57-43CA-A812-A0D8FE3574D8}"/>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AB57-43CA-A812-A0D8FE3574D8}"/>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AB57-43CA-A812-A0D8FE3574D8}"/>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AB57-43CA-A812-A0D8FE3574D8}"/>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AB57-43CA-A812-A0D8FE3574D8}"/>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AB57-43CA-A812-A0D8FE3574D8}"/>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AB57-43CA-A812-A0D8FE3574D8}"/>
                </c:ext>
              </c:extLst>
            </c:dLbl>
            <c:dLbl>
              <c:idx val="3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AB57-43CA-A812-A0D8FE3574D8}"/>
                </c:ext>
              </c:extLst>
            </c:dLbl>
            <c:dLbl>
              <c:idx val="3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AB57-43CA-A812-A0D8FE3574D8}"/>
                </c:ext>
              </c:extLst>
            </c:dLbl>
            <c:dLbl>
              <c:idx val="3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AB57-43CA-A812-A0D8FE3574D8}"/>
                </c:ext>
              </c:extLst>
            </c:dLbl>
            <c:dLbl>
              <c:idx val="3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AB57-43CA-A812-A0D8FE3574D8}"/>
                </c:ext>
              </c:extLst>
            </c:dLbl>
            <c:dLbl>
              <c:idx val="3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AB57-43CA-A812-A0D8FE3574D8}"/>
                </c:ext>
              </c:extLst>
            </c:dLbl>
            <c:dLbl>
              <c:idx val="3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AB57-43CA-A812-A0D8FE3574D8}"/>
                </c:ext>
              </c:extLst>
            </c:dLbl>
            <c:dLbl>
              <c:idx val="3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AB57-43CA-A812-A0D8FE3574D8}"/>
                </c:ext>
              </c:extLst>
            </c:dLbl>
            <c:dLbl>
              <c:idx val="3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AB57-43CA-A812-A0D8FE3574D8}"/>
                </c:ext>
              </c:extLst>
            </c:dLbl>
            <c:dLbl>
              <c:idx val="4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8-AB57-43CA-A812-A0D8FE3574D8}"/>
                </c:ext>
              </c:extLst>
            </c:dLbl>
            <c:dLbl>
              <c:idx val="4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AB57-43CA-A812-A0D8FE3574D8}"/>
                </c:ext>
              </c:extLst>
            </c:dLbl>
            <c:dLbl>
              <c:idx val="4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A-AB57-43CA-A812-A0D8FE3574D8}"/>
                </c:ext>
              </c:extLst>
            </c:dLbl>
            <c:dLbl>
              <c:idx val="4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AB57-43CA-A812-A0D8FE3574D8}"/>
                </c:ext>
              </c:extLst>
            </c:dLbl>
            <c:dLbl>
              <c:idx val="4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C-AB57-43CA-A812-A0D8FE3574D8}"/>
                </c:ext>
              </c:extLst>
            </c:dLbl>
            <c:dLbl>
              <c:idx val="4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AB57-43CA-A812-A0D8FE3574D8}"/>
                </c:ext>
              </c:extLst>
            </c:dLbl>
            <c:dLbl>
              <c:idx val="4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E-AB57-43CA-A812-A0D8FE3574D8}"/>
                </c:ext>
              </c:extLst>
            </c:dLbl>
            <c:dLbl>
              <c:idx val="4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AB57-43CA-A812-A0D8FE3574D8}"/>
                </c:ext>
              </c:extLst>
            </c:dLbl>
            <c:dLbl>
              <c:idx val="4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0-AB57-43CA-A812-A0D8FE3574D8}"/>
                </c:ext>
              </c:extLst>
            </c:dLbl>
            <c:dLbl>
              <c:idx val="4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AB57-43CA-A812-A0D8FE3574D8}"/>
                </c:ext>
              </c:extLst>
            </c:dLbl>
            <c:dLbl>
              <c:idx val="5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2-AB57-43CA-A812-A0D8FE3574D8}"/>
                </c:ext>
              </c:extLst>
            </c:dLbl>
            <c:dLbl>
              <c:idx val="5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AB57-43CA-A812-A0D8FE3574D8}"/>
                </c:ext>
              </c:extLst>
            </c:dLbl>
            <c:dLbl>
              <c:idx val="5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4-AB57-43CA-A812-A0D8FE3574D8}"/>
                </c:ext>
              </c:extLst>
            </c:dLbl>
            <c:dLbl>
              <c:idx val="5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AB57-43CA-A812-A0D8FE3574D8}"/>
                </c:ext>
              </c:extLst>
            </c:dLbl>
            <c:dLbl>
              <c:idx val="5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6-AB57-43CA-A812-A0D8FE3574D8}"/>
                </c:ext>
              </c:extLst>
            </c:dLbl>
            <c:dLbl>
              <c:idx val="5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AB57-43CA-A812-A0D8FE3574D8}"/>
                </c:ext>
              </c:extLst>
            </c:dLbl>
            <c:dLbl>
              <c:idx val="5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8-AB57-43CA-A812-A0D8FE3574D8}"/>
                </c:ext>
              </c:extLst>
            </c:dLbl>
            <c:dLbl>
              <c:idx val="5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AB57-43CA-A812-A0D8FE3574D8}"/>
                </c:ext>
              </c:extLst>
            </c:dLbl>
            <c:dLbl>
              <c:idx val="5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DCFD-4B31-99D3-EE0EFB307E10}"/>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Sheet1!$A$2:$A$60</c:f>
              <c:numCache>
                <c:formatCode>General</c:formatCode>
                <c:ptCount val="59"/>
                <c:pt idx="0">
                  <c:v>1964</c:v>
                </c:pt>
                <c:pt idx="6">
                  <c:v>1970</c:v>
                </c:pt>
                <c:pt idx="11">
                  <c:v>1975</c:v>
                </c:pt>
                <c:pt idx="16">
                  <c:v>1980</c:v>
                </c:pt>
                <c:pt idx="21">
                  <c:v>1985</c:v>
                </c:pt>
                <c:pt idx="26">
                  <c:v>1990</c:v>
                </c:pt>
                <c:pt idx="31">
                  <c:v>1995</c:v>
                </c:pt>
                <c:pt idx="36">
                  <c:v>2000</c:v>
                </c:pt>
                <c:pt idx="41">
                  <c:v>2005</c:v>
                </c:pt>
                <c:pt idx="46">
                  <c:v>2010</c:v>
                </c:pt>
                <c:pt idx="51">
                  <c:v>2015</c:v>
                </c:pt>
                <c:pt idx="58">
                  <c:v>2022</c:v>
                </c:pt>
              </c:numCache>
            </c:numRef>
          </c:cat>
          <c:val>
            <c:numRef>
              <c:f>Sheet1!$D$2:$D$60</c:f>
              <c:numCache>
                <c:formatCode>0.00%</c:formatCode>
                <c:ptCount val="59"/>
                <c:pt idx="0">
                  <c:v>3.0815230313106099E-2</c:v>
                </c:pt>
                <c:pt idx="1">
                  <c:v>3.0815230313106099E-2</c:v>
                </c:pt>
                <c:pt idx="2">
                  <c:v>3.0815230313106099E-2</c:v>
                </c:pt>
                <c:pt idx="3">
                  <c:v>3.0815230313106099E-2</c:v>
                </c:pt>
                <c:pt idx="4">
                  <c:v>3.0815230313106099E-2</c:v>
                </c:pt>
                <c:pt idx="5">
                  <c:v>3.0815230313106099E-2</c:v>
                </c:pt>
                <c:pt idx="6">
                  <c:v>3.0815230313106099E-2</c:v>
                </c:pt>
                <c:pt idx="7">
                  <c:v>3.0815230313106099E-2</c:v>
                </c:pt>
                <c:pt idx="8">
                  <c:v>3.0815230313106099E-2</c:v>
                </c:pt>
                <c:pt idx="9">
                  <c:v>3.0815230313106099E-2</c:v>
                </c:pt>
                <c:pt idx="10">
                  <c:v>3.0815230313106099E-2</c:v>
                </c:pt>
                <c:pt idx="11">
                  <c:v>3.0815230313106099E-2</c:v>
                </c:pt>
                <c:pt idx="12">
                  <c:v>3.0815230313106099E-2</c:v>
                </c:pt>
                <c:pt idx="13">
                  <c:v>3.0815230313106099E-2</c:v>
                </c:pt>
                <c:pt idx="14">
                  <c:v>3.0815230313106099E-2</c:v>
                </c:pt>
                <c:pt idx="15">
                  <c:v>3.0815230313106099E-2</c:v>
                </c:pt>
                <c:pt idx="16">
                  <c:v>3.0815230313106099E-2</c:v>
                </c:pt>
                <c:pt idx="17">
                  <c:v>3.0815230313106099E-2</c:v>
                </c:pt>
                <c:pt idx="18">
                  <c:v>3.0815230313106099E-2</c:v>
                </c:pt>
                <c:pt idx="19">
                  <c:v>3.0815230313106099E-2</c:v>
                </c:pt>
                <c:pt idx="20">
                  <c:v>3.0815230313106099E-2</c:v>
                </c:pt>
                <c:pt idx="21">
                  <c:v>3.0815230313106099E-2</c:v>
                </c:pt>
                <c:pt idx="22">
                  <c:v>3.0815230313106099E-2</c:v>
                </c:pt>
                <c:pt idx="23">
                  <c:v>3.0815230313106099E-2</c:v>
                </c:pt>
                <c:pt idx="24">
                  <c:v>3.0815230313106099E-2</c:v>
                </c:pt>
                <c:pt idx="25">
                  <c:v>3.0815230313106099E-2</c:v>
                </c:pt>
                <c:pt idx="26">
                  <c:v>3.0815230313106099E-2</c:v>
                </c:pt>
                <c:pt idx="27">
                  <c:v>3.0815230313106099E-2</c:v>
                </c:pt>
                <c:pt idx="28">
                  <c:v>3.0815230313106099E-2</c:v>
                </c:pt>
                <c:pt idx="29">
                  <c:v>3.0815230313106099E-2</c:v>
                </c:pt>
                <c:pt idx="30">
                  <c:v>3.0815230313106099E-2</c:v>
                </c:pt>
                <c:pt idx="31">
                  <c:v>3.0815230313106099E-2</c:v>
                </c:pt>
                <c:pt idx="32">
                  <c:v>3.0815230313106099E-2</c:v>
                </c:pt>
                <c:pt idx="33">
                  <c:v>3.0815230313106099E-2</c:v>
                </c:pt>
                <c:pt idx="34">
                  <c:v>3.0815230313106099E-2</c:v>
                </c:pt>
                <c:pt idx="35">
                  <c:v>3.0815230313106099E-2</c:v>
                </c:pt>
                <c:pt idx="36">
                  <c:v>3.0815230313106099E-2</c:v>
                </c:pt>
                <c:pt idx="37">
                  <c:v>3.0815230313106099E-2</c:v>
                </c:pt>
                <c:pt idx="38">
                  <c:v>3.0815230313106099E-2</c:v>
                </c:pt>
                <c:pt idx="39">
                  <c:v>3.0815230313106099E-2</c:v>
                </c:pt>
                <c:pt idx="40">
                  <c:v>3.0815230313106099E-2</c:v>
                </c:pt>
                <c:pt idx="41">
                  <c:v>3.0815230313106099E-2</c:v>
                </c:pt>
                <c:pt idx="42">
                  <c:v>3.0815230313106099E-2</c:v>
                </c:pt>
                <c:pt idx="43">
                  <c:v>3.0815230313106099E-2</c:v>
                </c:pt>
                <c:pt idx="44">
                  <c:v>3.0815230313106099E-2</c:v>
                </c:pt>
                <c:pt idx="45">
                  <c:v>3.0815230313106099E-2</c:v>
                </c:pt>
                <c:pt idx="46">
                  <c:v>3.0815230313106099E-2</c:v>
                </c:pt>
                <c:pt idx="47">
                  <c:v>3.0815230313106099E-2</c:v>
                </c:pt>
                <c:pt idx="48">
                  <c:v>3.0815230313106099E-2</c:v>
                </c:pt>
                <c:pt idx="49">
                  <c:v>3.0815230313106099E-2</c:v>
                </c:pt>
                <c:pt idx="50">
                  <c:v>3.0815230313106099E-2</c:v>
                </c:pt>
                <c:pt idx="51">
                  <c:v>3.0815230313106099E-2</c:v>
                </c:pt>
                <c:pt idx="52">
                  <c:v>3.0815230313106099E-2</c:v>
                </c:pt>
                <c:pt idx="53">
                  <c:v>3.0815230313106099E-2</c:v>
                </c:pt>
                <c:pt idx="54">
                  <c:v>3.0815230313106099E-2</c:v>
                </c:pt>
                <c:pt idx="55">
                  <c:v>3.0815230313106099E-2</c:v>
                </c:pt>
                <c:pt idx="56">
                  <c:v>3.0815230313106099E-2</c:v>
                </c:pt>
                <c:pt idx="57">
                  <c:v>3.0815230313106099E-2</c:v>
                </c:pt>
                <c:pt idx="58">
                  <c:v>3.0815230313106099E-2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DCFD-4B31-99D3-EE0EFB307E10}"/>
            </c:ext>
          </c:extLst>
        </c:ser>
        <c:dLbls>
          <c:showLegendKey val="0"/>
          <c:showVal val="0"/>
          <c:showCatName val="0"/>
          <c:showSerName val="0"/>
          <c:showPercent val="0"/>
          <c:showBubbleSize val="0"/>
        </c:dLbls>
        <c:marker val="1"/>
        <c:smooth val="0"/>
        <c:axId val="189754608"/>
        <c:axId val="189743792"/>
      </c:lineChart>
      <c:catAx>
        <c:axId val="189754608"/>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43792"/>
        <c:crosses val="autoZero"/>
        <c:auto val="0"/>
        <c:lblAlgn val="ctr"/>
        <c:lblOffset val="100"/>
        <c:noMultiLvlLbl val="0"/>
      </c:catAx>
      <c:valAx>
        <c:axId val="189743792"/>
        <c:scaling>
          <c:orientation val="minMax"/>
          <c:max val="0.9"/>
          <c:min val="-0.60000000000000009"/>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Arial" pitchFamily="34" charset="0"/>
                    <a:ea typeface="+mn-ea"/>
                    <a:cs typeface="Arial" pitchFamily="34" charset="0"/>
                  </a:defRPr>
                </a:pPr>
                <a:r>
                  <a:rPr lang="en-US" b="1"/>
                  <a:t>Premiums</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54608"/>
        <c:crosses val="autoZero"/>
        <c:crossBetween val="between"/>
        <c:maj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84379053116E-2"/>
          <c:y val="7.8651688992977142E-2"/>
          <c:w val="0.9453471302986145"/>
          <c:h val="0.86516851186752319"/>
        </c:manualLayout>
      </c:layout>
      <c:barChart>
        <c:barDir val="col"/>
        <c:grouping val="clustered"/>
        <c:varyColors val="0"/>
        <c:ser>
          <c:idx val="0"/>
          <c:order val="0"/>
          <c:tx>
            <c:strRef>
              <c:f>Sheet1!$B$1</c:f>
              <c:strCache>
                <c:ptCount val="1"/>
                <c:pt idx="0">
                  <c:v>Dev Market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703-405D-B2C0-9FE8CF55D6E4}"/>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703-405D-B2C0-9FE8CF55D6E4}"/>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703-405D-B2C0-9FE8CF55D6E4}"/>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3703-405D-B2C0-9FE8CF55D6E4}"/>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3703-405D-B2C0-9FE8CF55D6E4}"/>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3703-405D-B2C0-9FE8CF55D6E4}"/>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3703-405D-B2C0-9FE8CF55D6E4}"/>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3703-405D-B2C0-9FE8CF55D6E4}"/>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3703-405D-B2C0-9FE8CF55D6E4}"/>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3703-405D-B2C0-9FE8CF55D6E4}"/>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3703-405D-B2C0-9FE8CF55D6E4}"/>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3703-405D-B2C0-9FE8CF55D6E4}"/>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3703-405D-B2C0-9FE8CF55D6E4}"/>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3703-405D-B2C0-9FE8CF55D6E4}"/>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3703-405D-B2C0-9FE8CF55D6E4}"/>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3703-405D-B2C0-9FE8CF55D6E4}"/>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3703-405D-B2C0-9FE8CF55D6E4}"/>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3703-405D-B2C0-9FE8CF55D6E4}"/>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3703-405D-B2C0-9FE8CF55D6E4}"/>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3703-405D-B2C0-9FE8CF55D6E4}"/>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3703-405D-B2C0-9FE8CF55D6E4}"/>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3703-405D-B2C0-9FE8CF55D6E4}"/>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3703-405D-B2C0-9FE8CF55D6E4}"/>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3703-405D-B2C0-9FE8CF55D6E4}"/>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3703-405D-B2C0-9FE8CF55D6E4}"/>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3703-405D-B2C0-9FE8CF55D6E4}"/>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3703-405D-B2C0-9FE8CF55D6E4}"/>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3703-405D-B2C0-9FE8CF55D6E4}"/>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3703-405D-B2C0-9FE8CF55D6E4}"/>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3703-405D-B2C0-9FE8CF55D6E4}"/>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3703-405D-B2C0-9FE8CF55D6E4}"/>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3703-405D-B2C0-9FE8CF55D6E4}"/>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3703-405D-B2C0-9FE8CF55D6E4}"/>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3703-405D-B2C0-9FE8CF55D6E4}"/>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3703-405D-B2C0-9FE8CF55D6E4}"/>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3703-405D-B2C0-9FE8CF55D6E4}"/>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3703-405D-B2C0-9FE8CF55D6E4}"/>
              </c:ext>
            </c:extLst>
          </c:dPt>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Sheet1!$B$2:$B$49</c:f>
              <c:numCache>
                <c:formatCode>General</c:formatCode>
                <c:ptCount val="48"/>
                <c:pt idx="0">
                  <c:v>0.30467222082579898</c:v>
                </c:pt>
                <c:pt idx="1">
                  <c:v>-9.0820908755551207E-3</c:v>
                </c:pt>
                <c:pt idx="2">
                  <c:v>0.130819678275537</c:v>
                </c:pt>
                <c:pt idx="3">
                  <c:v>0.25748611104313202</c:v>
                </c:pt>
                <c:pt idx="4">
                  <c:v>-7.9748241011679006E-3</c:v>
                </c:pt>
                <c:pt idx="5">
                  <c:v>0.123089290673482</c:v>
                </c:pt>
                <c:pt idx="6">
                  <c:v>-0.163912901964548</c:v>
                </c:pt>
                <c:pt idx="7">
                  <c:v>-0.13035744452731499</c:v>
                </c:pt>
                <c:pt idx="8">
                  <c:v>0.14826516569296599</c:v>
                </c:pt>
                <c:pt idx="9">
                  <c:v>-3.47680042417726E-2</c:v>
                </c:pt>
                <c:pt idx="10">
                  <c:v>0.45107629249968501</c:v>
                </c:pt>
                <c:pt idx="11">
                  <c:v>0.60730330954487799</c:v>
                </c:pt>
                <c:pt idx="12">
                  <c:v>0.19960128568787899</c:v>
                </c:pt>
                <c:pt idx="13">
                  <c:v>0.18340497843480699</c:v>
                </c:pt>
                <c:pt idx="14">
                  <c:v>2.83913109349638E-2</c:v>
                </c:pt>
                <c:pt idx="15">
                  <c:v>-0.29783113253735199</c:v>
                </c:pt>
                <c:pt idx="16">
                  <c:v>6.54258564688492E-2</c:v>
                </c:pt>
                <c:pt idx="17">
                  <c:v>-0.16273201826773201</c:v>
                </c:pt>
                <c:pt idx="18">
                  <c:v>0.284428785155379</c:v>
                </c:pt>
                <c:pt idx="19">
                  <c:v>5.1936401079586199E-2</c:v>
                </c:pt>
                <c:pt idx="20">
                  <c:v>5.4183673631349502E-2</c:v>
                </c:pt>
                <c:pt idx="21">
                  <c:v>2.3426303826870502E-2</c:v>
                </c:pt>
                <c:pt idx="22">
                  <c:v>-2.0381828707712699E-2</c:v>
                </c:pt>
                <c:pt idx="23">
                  <c:v>0.149933427671052</c:v>
                </c:pt>
                <c:pt idx="24">
                  <c:v>0.28356237449121002</c:v>
                </c:pt>
                <c:pt idx="25">
                  <c:v>-0.19594484125175801</c:v>
                </c:pt>
                <c:pt idx="26">
                  <c:v>-0.24909753871440601</c:v>
                </c:pt>
                <c:pt idx="27">
                  <c:v>-0.151258696358467</c:v>
                </c:pt>
                <c:pt idx="28">
                  <c:v>0.39963985213008302</c:v>
                </c:pt>
                <c:pt idx="29">
                  <c:v>0.19759529123220501</c:v>
                </c:pt>
                <c:pt idx="30">
                  <c:v>0.11983582934806999</c:v>
                </c:pt>
                <c:pt idx="31">
                  <c:v>0.21037140258639001</c:v>
                </c:pt>
                <c:pt idx="32">
                  <c:v>7.6988525395908197E-2</c:v>
                </c:pt>
                <c:pt idx="33">
                  <c:v>-0.44258733875995199</c:v>
                </c:pt>
                <c:pt idx="34">
                  <c:v>0.33616662574227102</c:v>
                </c:pt>
                <c:pt idx="35">
                  <c:v>0.117941495272851</c:v>
                </c:pt>
                <c:pt idx="36">
                  <c:v>-0.12637468902726701</c:v>
                </c:pt>
                <c:pt idx="37">
                  <c:v>0.17317666085949801</c:v>
                </c:pt>
                <c:pt idx="38">
                  <c:v>0.22560337651350501</c:v>
                </c:pt>
                <c:pt idx="39">
                  <c:v>-3.9773478473842598E-2</c:v>
                </c:pt>
                <c:pt idx="40">
                  <c:v>-5.2458493465307203E-3</c:v>
                </c:pt>
                <c:pt idx="41">
                  <c:v>2.8716695208032699E-2</c:v>
                </c:pt>
                <c:pt idx="42">
                  <c:v>0.259706546605597</c:v>
                </c:pt>
                <c:pt idx="43">
                  <c:v>-0.155693609808638</c:v>
                </c:pt>
                <c:pt idx="44">
                  <c:v>0.19828679604982499</c:v>
                </c:pt>
                <c:pt idx="45">
                  <c:v>9.9571905528130999E-2</c:v>
                </c:pt>
                <c:pt idx="46">
                  <c:v>0.12443912484068299</c:v>
                </c:pt>
                <c:pt idx="47">
                  <c:v>-0.170963410516281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3703-405D-B2C0-9FE8CF55D6E4}"/>
            </c:ext>
          </c:extLst>
        </c:ser>
        <c:ser>
          <c:idx val="1"/>
          <c:order val="1"/>
          <c:tx>
            <c:strRef>
              <c:f>Sheet1!$C$1</c:f>
              <c:strCache>
                <c:ptCount val="1"/>
                <c:pt idx="0">
                  <c:v>Negative</c:v>
                </c:pt>
              </c:strCache>
            </c:strRef>
          </c:tx>
          <c:spPr>
            <a:solidFill>
              <a:srgbClr val="B7312C"/>
            </a:solidFill>
          </c:spPr>
          <c:invertIfNegative val="0"/>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Sheet1!$C$2:$C$49</c:f>
              <c:numCache>
                <c:formatCode>General</c:formatCode>
                <c:ptCount val="48"/>
                <c:pt idx="0">
                  <c:v>0</c:v>
                </c:pt>
                <c:pt idx="1">
                  <c:v>-9.0820908755551207E-3</c:v>
                </c:pt>
                <c:pt idx="2">
                  <c:v>0</c:v>
                </c:pt>
                <c:pt idx="3">
                  <c:v>0</c:v>
                </c:pt>
                <c:pt idx="4">
                  <c:v>-7.9748241011679006E-3</c:v>
                </c:pt>
                <c:pt idx="5">
                  <c:v>0</c:v>
                </c:pt>
                <c:pt idx="6">
                  <c:v>-0.163912901964548</c:v>
                </c:pt>
                <c:pt idx="7">
                  <c:v>-0.13035744452731499</c:v>
                </c:pt>
                <c:pt idx="8">
                  <c:v>0</c:v>
                </c:pt>
                <c:pt idx="9">
                  <c:v>-3.47680042417726E-2</c:v>
                </c:pt>
                <c:pt idx="10">
                  <c:v>0</c:v>
                </c:pt>
                <c:pt idx="11">
                  <c:v>0</c:v>
                </c:pt>
                <c:pt idx="12">
                  <c:v>0</c:v>
                </c:pt>
                <c:pt idx="13">
                  <c:v>0</c:v>
                </c:pt>
                <c:pt idx="14">
                  <c:v>0</c:v>
                </c:pt>
                <c:pt idx="15">
                  <c:v>-0.29783113253735199</c:v>
                </c:pt>
                <c:pt idx="16">
                  <c:v>0</c:v>
                </c:pt>
                <c:pt idx="17">
                  <c:v>-0.16273201826773201</c:v>
                </c:pt>
                <c:pt idx="18">
                  <c:v>0</c:v>
                </c:pt>
                <c:pt idx="19">
                  <c:v>0</c:v>
                </c:pt>
                <c:pt idx="20">
                  <c:v>0</c:v>
                </c:pt>
                <c:pt idx="21">
                  <c:v>0</c:v>
                </c:pt>
                <c:pt idx="22">
                  <c:v>-2.0381828707712699E-2</c:v>
                </c:pt>
                <c:pt idx="23">
                  <c:v>0</c:v>
                </c:pt>
                <c:pt idx="24">
                  <c:v>0</c:v>
                </c:pt>
                <c:pt idx="25">
                  <c:v>-0.19594484125175801</c:v>
                </c:pt>
                <c:pt idx="26">
                  <c:v>-0.24909753871440601</c:v>
                </c:pt>
                <c:pt idx="27">
                  <c:v>-0.151258696358467</c:v>
                </c:pt>
                <c:pt idx="28">
                  <c:v>0</c:v>
                </c:pt>
                <c:pt idx="29">
                  <c:v>0</c:v>
                </c:pt>
                <c:pt idx="30">
                  <c:v>0</c:v>
                </c:pt>
                <c:pt idx="31">
                  <c:v>0</c:v>
                </c:pt>
                <c:pt idx="32">
                  <c:v>0</c:v>
                </c:pt>
                <c:pt idx="33">
                  <c:v>-0.44258733875995199</c:v>
                </c:pt>
                <c:pt idx="34">
                  <c:v>0</c:v>
                </c:pt>
                <c:pt idx="35">
                  <c:v>0</c:v>
                </c:pt>
                <c:pt idx="36">
                  <c:v>-0.12637468902726701</c:v>
                </c:pt>
                <c:pt idx="37">
                  <c:v>0</c:v>
                </c:pt>
                <c:pt idx="38">
                  <c:v>0</c:v>
                </c:pt>
                <c:pt idx="39">
                  <c:v>-3.9773478473842598E-2</c:v>
                </c:pt>
                <c:pt idx="40">
                  <c:v>-5.2458493465307203E-3</c:v>
                </c:pt>
                <c:pt idx="41">
                  <c:v>0</c:v>
                </c:pt>
                <c:pt idx="42">
                  <c:v>0</c:v>
                </c:pt>
                <c:pt idx="43">
                  <c:v>-0.155693609808638</c:v>
                </c:pt>
                <c:pt idx="44">
                  <c:v>0</c:v>
                </c:pt>
                <c:pt idx="45">
                  <c:v>0</c:v>
                </c:pt>
                <c:pt idx="46">
                  <c:v>0</c:v>
                </c:pt>
                <c:pt idx="47">
                  <c:v>-0.170963410516281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3703-405D-B2C0-9FE8CF55D6E4}"/>
            </c:ext>
          </c:extLst>
        </c:ser>
        <c:dLbls>
          <c:showLegendKey val="0"/>
          <c:showVal val="0"/>
          <c:showCatName val="0"/>
          <c:showSerName val="0"/>
          <c:showPercent val="0"/>
          <c:showBubbleSize val="0"/>
        </c:dLbls>
        <c:gapWidth val="24"/>
        <c:overlap val="100"/>
        <c:axId val="445497728"/>
        <c:axId val="445499264"/>
      </c:barChart>
      <c:catAx>
        <c:axId val="445497728"/>
        <c:scaling>
          <c:orientation val="minMax"/>
        </c:scaling>
        <c:delete val="0"/>
        <c:axPos val="b"/>
        <c:numFmt formatCode="General" sourceLinked="1"/>
        <c:majorTickMark val="none"/>
        <c:minorTickMark val="none"/>
        <c:tickLblPos val="low"/>
        <c:crossAx val="445499264"/>
        <c:crosses val="autoZero"/>
        <c:auto val="0"/>
        <c:lblAlgn val="ctr"/>
        <c:lblOffset val="100"/>
        <c:noMultiLvlLbl val="0"/>
      </c:catAx>
      <c:valAx>
        <c:axId val="445499264"/>
        <c:scaling>
          <c:orientation val="minMax"/>
          <c:max val="0.75"/>
          <c:min val="-0.5"/>
        </c:scaling>
        <c:delete val="0"/>
        <c:axPos val="l"/>
        <c:title>
          <c:tx>
            <c:rich>
              <a:bodyPr/>
              <a:lstStyle/>
              <a:p>
                <a:pPr>
                  <a:defRPr sz="800"/>
                </a:pPr>
                <a:r>
                  <a:rPr lang="en-US"/>
                  <a:t>Premiums</a:t>
                </a:r>
              </a:p>
            </c:rich>
          </c:tx>
          <c:overlay val="0"/>
        </c:title>
        <c:numFmt formatCode="0%" sourceLinked="0"/>
        <c:majorTickMark val="none"/>
        <c:minorTickMark val="none"/>
        <c:tickLblPos val="nextTo"/>
        <c:crossAx val="445497728"/>
        <c:crosses val="autoZero"/>
        <c:crossBetween val="between"/>
        <c:majorUnit val="0.25"/>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900" b="0">
                <a:solidFill>
                  <a:schemeClr val="tx1"/>
                </a:solidFill>
              </a:defRPr>
            </a:pPr>
            <a:r>
              <a:rPr lang="en-US" sz="800" b="0">
                <a:solidFill>
                  <a:schemeClr val="tx1"/>
                </a:solidFill>
              </a:rPr>
              <a:t>1974–2022</a:t>
            </a:r>
          </a:p>
        </c:rich>
      </c:tx>
      <c:layout>
        <c:manualLayout>
          <c:xMode val="edge"/>
          <c:yMode val="edge"/>
          <c:x val="0.40165996551513672"/>
          <c:y val="1.135264802724123E-2"/>
        </c:manualLayout>
      </c:layout>
      <c:overlay val="1"/>
    </c:title>
    <c:autoTitleDeleted val="0"/>
    <c:plotArea>
      <c:layout>
        <c:manualLayout>
          <c:layoutTarget val="inner"/>
          <c:xMode val="edge"/>
          <c:yMode val="edge"/>
          <c:x val="3.7063226103782654E-2"/>
          <c:y val="0.25787267088890076"/>
          <c:w val="0.9383736252784729"/>
          <c:h val="0.43282949924468994"/>
        </c:manualLayout>
      </c:layout>
      <c:barChart>
        <c:barDir val="col"/>
        <c:grouping val="clustered"/>
        <c:varyColors val="0"/>
        <c:ser>
          <c:idx val="1"/>
          <c:order val="1"/>
          <c:tx>
            <c:strRef>
              <c:f>Sheet1!$C$1</c:f>
              <c:strCache>
                <c:ptCount val="1"/>
                <c:pt idx="0">
                  <c:v>Gray</c:v>
                </c:pt>
              </c:strCache>
            </c:strRef>
          </c:tx>
          <c:spPr>
            <a:solidFill>
              <a:schemeClr val="bg2">
                <a:lumMod val="90000"/>
              </a:schemeClr>
            </a:solidFill>
          </c:spPr>
          <c:invertIfNegative val="0"/>
          <c:dLbls>
            <c:spPr>
              <a:noFill/>
              <a:ln>
                <a:noFill/>
              </a:ln>
              <a:effectLst/>
            </c:sp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Small minus 
Large</c:v>
                </c:pt>
                <c:pt idx="1">
                  <c:v>Small</c:v>
                </c:pt>
                <c:pt idx="2">
                  <c:v>Large</c:v>
                </c:pt>
              </c:strCache>
            </c:strRef>
          </c:cat>
          <c:val>
            <c:numRef>
              <c:f>Sheet1!$C$2:$C$4</c:f>
              <c:numCache>
                <c:formatCode>0.00</c:formatCode>
                <c:ptCount val="3"/>
                <c:pt idx="1">
                  <c:v>13.4661256385525</c:v>
                </c:pt>
                <c:pt idx="2">
                  <c:v>11.4667836579754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3186-43A6-BAC9-91B61F185BC2}"/>
            </c:ext>
          </c:extLst>
        </c:ser>
        <c:dLbls>
          <c:showLegendKey val="0"/>
          <c:showVal val="0"/>
          <c:showCatName val="0"/>
          <c:showSerName val="0"/>
          <c:showPercent val="0"/>
          <c:showBubbleSize val="0"/>
        </c:dLbls>
        <c:gapWidth val="60"/>
        <c:overlap val="100"/>
        <c:axId val="206140160"/>
        <c:axId val="206141696"/>
      </c:barChart>
      <c:barChart>
        <c:barDir val="col"/>
        <c:grouping val="clustered"/>
        <c:varyColors val="0"/>
        <c:ser>
          <c:idx val="0"/>
          <c:order val="0"/>
          <c:tx>
            <c:strRef>
              <c:f>Sheet1!$B$1</c:f>
              <c:strCache>
                <c:ptCount val="1"/>
                <c:pt idx="0">
                  <c:v>Blue</c:v>
                </c:pt>
              </c:strCache>
            </c:strRef>
          </c:tx>
          <c:spPr>
            <a:solidFill>
              <a:srgbClr val="109CBF"/>
            </a:solidFill>
          </c:spPr>
          <c:invertIfNegative val="0"/>
          <c:dPt>
            <c:idx val="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186-43A6-BAC9-91B61F185BC2}"/>
              </c:ext>
            </c:extLst>
          </c:dPt>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3186-43A6-BAC9-91B61F185BC2}"/>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186-43A6-BAC9-91B61F185BC2}"/>
              </c:ext>
            </c:extLst>
          </c:dPt>
          <c:dLbls>
            <c:dLbl>
              <c:idx val="0"/>
              <c:layout>
                <c:manualLayout>
                  <c:x val="-1.4401049028425701E-17"/>
                  <c:y val="-1.1352350935339928E-2"/>
                </c:manualLayout>
              </c:layout>
              <c:spPr/>
              <c:txPr>
                <a:bodyPr/>
                <a:lstStyle/>
                <a:p>
                  <a:pPr>
                    <a:defRPr sz="1200" smtId="4294967295">
                      <a:solidFill>
                        <a:schemeClr val="accent1"/>
                      </a:solidFill>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1-3186-43A6-BAC9-91B61F185BC2}"/>
                </c:ext>
              </c:extLst>
            </c:dLbl>
            <c:dLbl>
              <c:idx val="1"/>
              <c:spPr/>
              <c:txPr>
                <a:bodyPr/>
                <a:lstStyle/>
                <a:p>
                  <a:pPr>
                    <a:defRPr sz="1200" smtId="4294967295">
                      <a:solidFill>
                        <a:schemeClr val="accent1"/>
                      </a:solidFill>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3186-43A6-BAC9-91B61F185BC2}"/>
                </c:ext>
              </c:extLst>
            </c:dLbl>
            <c:dLbl>
              <c:idx val="2"/>
              <c:spPr/>
              <c:txPr>
                <a:bodyPr/>
                <a:lstStyle/>
                <a:p>
                  <a:pPr>
                    <a:defRPr sz="1200" smtId="4294967295">
                      <a:solidFill>
                        <a:schemeClr val="accent1"/>
                      </a:solidFill>
                    </a:defRPr>
                  </a:pPr>
                  <a:endParaRPr lang="en-US"/>
                </a:p>
              </c:txP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186-43A6-BAC9-91B61F185BC2}"/>
                </c:ext>
              </c:extLst>
            </c:dLbl>
            <c:spPr>
              <a:noFill/>
              <a:ln>
                <a:noFill/>
              </a:ln>
              <a:effectLst/>
            </c:spPr>
            <c:txPr>
              <a:bodyPr/>
              <a:lstStyle/>
              <a:p>
                <a:pPr>
                  <a:defRPr sz="1200" smtId="4294967295">
                    <a:solidFill>
                      <a:schemeClr val="accent1"/>
                    </a:solidFill>
                  </a:defRPr>
                </a:pPr>
                <a:endParaRPr lang="en-US"/>
              </a:p>
            </c:txPr>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0"/>
              </c:ext>
            </c:extLst>
          </c:dLbls>
          <c:cat>
            <c:strRef>
              <c:f>Sheet1!$A$2:$A$4</c:f>
              <c:strCache>
                <c:ptCount val="3"/>
                <c:pt idx="0">
                  <c:v>Small minus 
Large</c:v>
                </c:pt>
                <c:pt idx="1">
                  <c:v>Small</c:v>
                </c:pt>
                <c:pt idx="2">
                  <c:v>Large</c:v>
                </c:pt>
              </c:strCache>
            </c:strRef>
          </c:cat>
          <c:val>
            <c:numRef>
              <c:f>Sheet1!$B$2:$B$4</c:f>
              <c:numCache>
                <c:formatCode>General</c:formatCode>
                <c:ptCount val="3"/>
                <c:pt idx="0" formatCode="0.00">
                  <c:v>1.9993419805771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3186-43A6-BAC9-91B61F185BC2}"/>
            </c:ext>
          </c:extLst>
        </c:ser>
        <c:dLbls>
          <c:showLegendKey val="0"/>
          <c:showVal val="0"/>
          <c:showCatName val="0"/>
          <c:showSerName val="0"/>
          <c:showPercent val="0"/>
          <c:showBubbleSize val="0"/>
        </c:dLbls>
        <c:gapWidth val="60"/>
        <c:overlap val="100"/>
        <c:axId val="206145024"/>
        <c:axId val="206143488"/>
      </c:barChart>
      <c:catAx>
        <c:axId val="206140160"/>
        <c:scaling>
          <c:orientation val="minMax"/>
        </c:scaling>
        <c:delete val="0"/>
        <c:axPos val="b"/>
        <c:numFmt formatCode="General" sourceLinked="0"/>
        <c:majorTickMark val="none"/>
        <c:minorTickMark val="none"/>
        <c:tickLblPos val="nextTo"/>
        <c:spPr>
          <a:ln w="9525">
            <a:solidFill>
              <a:schemeClr val="bg1">
                <a:lumMod val="50000"/>
              </a:schemeClr>
            </a:solidFill>
          </a:ln>
        </c:spPr>
        <c:crossAx val="206141696"/>
        <c:crosses val="autoZero"/>
        <c:auto val="0"/>
        <c:lblAlgn val="ctr"/>
        <c:lblOffset val="100"/>
        <c:noMultiLvlLbl val="0"/>
      </c:catAx>
      <c:valAx>
        <c:axId val="206141696"/>
        <c:scaling>
          <c:orientation val="minMax"/>
          <c:max val="18"/>
          <c:min val="0"/>
        </c:scaling>
        <c:delete val="0"/>
        <c:axPos val="l"/>
        <c:numFmt formatCode="#,##0" sourceLinked="0"/>
        <c:majorTickMark val="none"/>
        <c:minorTickMark val="none"/>
        <c:tickLblPos val="none"/>
        <c:spPr>
          <a:ln>
            <a:noFill/>
          </a:ln>
        </c:spPr>
        <c:crossAx val="206140160"/>
        <c:crosses val="autoZero"/>
        <c:crossBetween val="between"/>
      </c:valAx>
      <c:valAx>
        <c:axId val="206143488"/>
        <c:scaling>
          <c:orientation val="minMax"/>
          <c:max val="10"/>
          <c:min val="0"/>
        </c:scaling>
        <c:delete val="1"/>
        <c:axPos val="l"/>
        <c:numFmt formatCode="0.00" sourceLinked="1"/>
        <c:majorTickMark val="out"/>
        <c:minorTickMark val="none"/>
        <c:tickLblPos val="none"/>
        <c:crossAx val="206145024"/>
        <c:crosses val="autoZero"/>
        <c:crossBetween val="between"/>
      </c:valAx>
      <c:catAx>
        <c:axId val="206145024"/>
        <c:scaling>
          <c:orientation val="minMax"/>
        </c:scaling>
        <c:delete val="1"/>
        <c:axPos val="b"/>
        <c:numFmt formatCode="General" sourceLinked="1"/>
        <c:majorTickMark val="out"/>
        <c:minorTickMark val="none"/>
        <c:tickLblPos val="nextTo"/>
        <c:crossAx val="206143488"/>
        <c:crosses val="autoZero"/>
        <c:auto val="0"/>
        <c:lblAlgn val="ctr"/>
        <c:lblOffset val="100"/>
        <c:noMultiLvlLbl val="0"/>
      </c:catAx>
    </c:plotArea>
    <c:plotVisOnly val="1"/>
    <c:dispBlanksAs val="gap"/>
    <c:showDLblsOverMax val="0"/>
  </c:chart>
  <c:txPr>
    <a:bodyPr/>
    <a:lstStyle/>
    <a:p>
      <a:pPr>
        <a:defRPr sz="800" b="1" smtId="4294967295">
          <a:solidFill>
            <a:schemeClr val="bg1">
              <a:lumMod val="50000"/>
            </a:schemeClr>
          </a:solidFill>
          <a:latin typeface="Arial" pitchFamily="34" charset="0"/>
          <a:cs typeface="Arial" pitchFamily="34" charset="0"/>
        </a:defRPr>
      </a:pPr>
      <a:endParaRPr lang="en-US"/>
    </a:p>
  </c:txPr>
  <c:externalData r:id="rId1">
    <c:autoUpdate val="0"/>
  </c:externalData>
  <c:userShapes r:id="rId2"/>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84379053116E-2"/>
          <c:y val="7.8651688992977142E-2"/>
          <c:w val="0.9453471302986145"/>
          <c:h val="0.86516851186752319"/>
        </c:manualLayout>
      </c:layout>
      <c:barChart>
        <c:barDir val="col"/>
        <c:grouping val="clustered"/>
        <c:varyColors val="0"/>
        <c:ser>
          <c:idx val="0"/>
          <c:order val="0"/>
          <c:tx>
            <c:strRef>
              <c:f>Sheet1!$B$1</c:f>
              <c:strCache>
                <c:ptCount val="1"/>
                <c:pt idx="0">
                  <c:v>Dev Size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F5E-460C-80A7-C3C44A798D7B}"/>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F5E-460C-80A7-C3C44A798D7B}"/>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F5E-460C-80A7-C3C44A798D7B}"/>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F5E-460C-80A7-C3C44A798D7B}"/>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AF5E-460C-80A7-C3C44A798D7B}"/>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AF5E-460C-80A7-C3C44A798D7B}"/>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AF5E-460C-80A7-C3C44A798D7B}"/>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AF5E-460C-80A7-C3C44A798D7B}"/>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AF5E-460C-80A7-C3C44A798D7B}"/>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AF5E-460C-80A7-C3C44A798D7B}"/>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AF5E-460C-80A7-C3C44A798D7B}"/>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AF5E-460C-80A7-C3C44A798D7B}"/>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AF5E-460C-80A7-C3C44A798D7B}"/>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AF5E-460C-80A7-C3C44A798D7B}"/>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AF5E-460C-80A7-C3C44A798D7B}"/>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AF5E-460C-80A7-C3C44A798D7B}"/>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AF5E-460C-80A7-C3C44A798D7B}"/>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AF5E-460C-80A7-C3C44A798D7B}"/>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AF5E-460C-80A7-C3C44A798D7B}"/>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AF5E-460C-80A7-C3C44A798D7B}"/>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AF5E-460C-80A7-C3C44A798D7B}"/>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AF5E-460C-80A7-C3C44A798D7B}"/>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AF5E-460C-80A7-C3C44A798D7B}"/>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AF5E-460C-80A7-C3C44A798D7B}"/>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AF5E-460C-80A7-C3C44A798D7B}"/>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AF5E-460C-80A7-C3C44A798D7B}"/>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AF5E-460C-80A7-C3C44A798D7B}"/>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AF5E-460C-80A7-C3C44A798D7B}"/>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AF5E-460C-80A7-C3C44A798D7B}"/>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AF5E-460C-80A7-C3C44A798D7B}"/>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AF5E-460C-80A7-C3C44A798D7B}"/>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AF5E-460C-80A7-C3C44A798D7B}"/>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AF5E-460C-80A7-C3C44A798D7B}"/>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AF5E-460C-80A7-C3C44A798D7B}"/>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AF5E-460C-80A7-C3C44A798D7B}"/>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AF5E-460C-80A7-C3C44A798D7B}"/>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AF5E-460C-80A7-C3C44A798D7B}"/>
              </c:ext>
            </c:extLst>
          </c:dPt>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Sheet1!$B$2:$B$49</c:f>
              <c:numCache>
                <c:formatCode>General</c:formatCode>
                <c:ptCount val="48"/>
                <c:pt idx="0">
                  <c:v>0.170943745394873</c:v>
                </c:pt>
                <c:pt idx="1">
                  <c:v>7.9048181939490994E-2</c:v>
                </c:pt>
                <c:pt idx="2">
                  <c:v>0.56560660596767998</c:v>
                </c:pt>
                <c:pt idx="3">
                  <c:v>0.324356232048371</c:v>
                </c:pt>
                <c:pt idx="4">
                  <c:v>-0.11721530376271901</c:v>
                </c:pt>
                <c:pt idx="5">
                  <c:v>0.100208982805558</c:v>
                </c:pt>
                <c:pt idx="6">
                  <c:v>2.5533470495837301E-2</c:v>
                </c:pt>
                <c:pt idx="7">
                  <c:v>2.9698529048767198E-3</c:v>
                </c:pt>
                <c:pt idx="8">
                  <c:v>0.11334661716450201</c:v>
                </c:pt>
                <c:pt idx="9">
                  <c:v>8.1482490743110203E-2</c:v>
                </c:pt>
                <c:pt idx="10">
                  <c:v>0.16104628168693</c:v>
                </c:pt>
                <c:pt idx="11">
                  <c:v>-6.2971909127714304E-2</c:v>
                </c:pt>
                <c:pt idx="12">
                  <c:v>0.16105474507658399</c:v>
                </c:pt>
                <c:pt idx="13">
                  <c:v>-1.8576663592169401E-2</c:v>
                </c:pt>
                <c:pt idx="14">
                  <c:v>0.19346357195248401</c:v>
                </c:pt>
                <c:pt idx="15">
                  <c:v>4.6212748048508702E-2</c:v>
                </c:pt>
                <c:pt idx="16">
                  <c:v>-7.7003444154213105E-2</c:v>
                </c:pt>
                <c:pt idx="17">
                  <c:v>-6.5554546069832506E-2</c:v>
                </c:pt>
                <c:pt idx="18">
                  <c:v>-1.6369086610339201E-2</c:v>
                </c:pt>
                <c:pt idx="19">
                  <c:v>5.1524866156217097E-2</c:v>
                </c:pt>
                <c:pt idx="20">
                  <c:v>-8.17723993476311E-2</c:v>
                </c:pt>
                <c:pt idx="21">
                  <c:v>-3.48922391071516E-3</c:v>
                </c:pt>
                <c:pt idx="22">
                  <c:v>-0.12962833350719799</c:v>
                </c:pt>
                <c:pt idx="23">
                  <c:v>-0.102207774891002</c:v>
                </c:pt>
                <c:pt idx="24">
                  <c:v>-5.4998363882242197E-2</c:v>
                </c:pt>
                <c:pt idx="25">
                  <c:v>9.6987299496272397E-2</c:v>
                </c:pt>
                <c:pt idx="26">
                  <c:v>0.103349239403295</c:v>
                </c:pt>
                <c:pt idx="27">
                  <c:v>0.14419217287695801</c:v>
                </c:pt>
                <c:pt idx="28">
                  <c:v>0.217115216802269</c:v>
                </c:pt>
                <c:pt idx="29">
                  <c:v>0.13233426661438699</c:v>
                </c:pt>
                <c:pt idx="30">
                  <c:v>9.78021513061509E-2</c:v>
                </c:pt>
                <c:pt idx="31">
                  <c:v>-3.40788130372149E-3</c:v>
                </c:pt>
                <c:pt idx="32">
                  <c:v>-7.7587325231170304E-2</c:v>
                </c:pt>
                <c:pt idx="33">
                  <c:v>-3.4935446462947897E-2</c:v>
                </c:pt>
                <c:pt idx="34">
                  <c:v>0.144416840375618</c:v>
                </c:pt>
                <c:pt idx="35">
                  <c:v>0.129990061510139</c:v>
                </c:pt>
                <c:pt idx="36">
                  <c:v>-1.5454220512621601E-2</c:v>
                </c:pt>
                <c:pt idx="37">
                  <c:v>1.58527824343331E-2</c:v>
                </c:pt>
                <c:pt idx="38">
                  <c:v>6.0012449822611599E-2</c:v>
                </c:pt>
                <c:pt idx="39">
                  <c:v>-1.8944188043364198E-2</c:v>
                </c:pt>
                <c:pt idx="40">
                  <c:v>8.0374827782586797E-2</c:v>
                </c:pt>
                <c:pt idx="41">
                  <c:v>2.4626788439026302E-2</c:v>
                </c:pt>
                <c:pt idx="42">
                  <c:v>6.9371523074458499E-2</c:v>
                </c:pt>
                <c:pt idx="43">
                  <c:v>-4.9762031891909801E-2</c:v>
                </c:pt>
                <c:pt idx="44">
                  <c:v>1.11805719858185E-2</c:v>
                </c:pt>
                <c:pt idx="45">
                  <c:v>3.1352613213749797E-2</c:v>
                </c:pt>
                <c:pt idx="46">
                  <c:v>7.6691018036738603E-3</c:v>
                </c:pt>
                <c:pt idx="47">
                  <c:v>-4.9425466643182397E-2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AF5E-460C-80A7-C3C44A798D7B}"/>
            </c:ext>
          </c:extLst>
        </c:ser>
        <c:ser>
          <c:idx val="1"/>
          <c:order val="1"/>
          <c:tx>
            <c:strRef>
              <c:f>Sheet1!$C$1</c:f>
              <c:strCache>
                <c:ptCount val="1"/>
                <c:pt idx="0">
                  <c:v>Negative</c:v>
                </c:pt>
              </c:strCache>
            </c:strRef>
          </c:tx>
          <c:spPr>
            <a:solidFill>
              <a:srgbClr val="B7312C"/>
            </a:solidFill>
          </c:spPr>
          <c:invertIfNegative val="0"/>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Sheet1!$C$2:$C$49</c:f>
              <c:numCache>
                <c:formatCode>General</c:formatCode>
                <c:ptCount val="48"/>
                <c:pt idx="0">
                  <c:v>0</c:v>
                </c:pt>
                <c:pt idx="1">
                  <c:v>0</c:v>
                </c:pt>
                <c:pt idx="2">
                  <c:v>0</c:v>
                </c:pt>
                <c:pt idx="3">
                  <c:v>0</c:v>
                </c:pt>
                <c:pt idx="4">
                  <c:v>-0.11721530376271901</c:v>
                </c:pt>
                <c:pt idx="5">
                  <c:v>0</c:v>
                </c:pt>
                <c:pt idx="6">
                  <c:v>0</c:v>
                </c:pt>
                <c:pt idx="7">
                  <c:v>0</c:v>
                </c:pt>
                <c:pt idx="8">
                  <c:v>0</c:v>
                </c:pt>
                <c:pt idx="9">
                  <c:v>0</c:v>
                </c:pt>
                <c:pt idx="10">
                  <c:v>0</c:v>
                </c:pt>
                <c:pt idx="11">
                  <c:v>-6.2971909127714304E-2</c:v>
                </c:pt>
                <c:pt idx="12">
                  <c:v>0</c:v>
                </c:pt>
                <c:pt idx="13">
                  <c:v>-1.8576663592169401E-2</c:v>
                </c:pt>
                <c:pt idx="14">
                  <c:v>0</c:v>
                </c:pt>
                <c:pt idx="15">
                  <c:v>0</c:v>
                </c:pt>
                <c:pt idx="16">
                  <c:v>-7.7003444154213105E-2</c:v>
                </c:pt>
                <c:pt idx="17">
                  <c:v>-6.5554546069832506E-2</c:v>
                </c:pt>
                <c:pt idx="18">
                  <c:v>-1.6369086610339201E-2</c:v>
                </c:pt>
                <c:pt idx="19">
                  <c:v>0</c:v>
                </c:pt>
                <c:pt idx="20">
                  <c:v>-8.17723993476311E-2</c:v>
                </c:pt>
                <c:pt idx="21">
                  <c:v>-3.48922391071516E-3</c:v>
                </c:pt>
                <c:pt idx="22">
                  <c:v>-0.12962833350719799</c:v>
                </c:pt>
                <c:pt idx="23">
                  <c:v>-0.102207774891002</c:v>
                </c:pt>
                <c:pt idx="24">
                  <c:v>-5.4998363882242197E-2</c:v>
                </c:pt>
                <c:pt idx="25">
                  <c:v>0</c:v>
                </c:pt>
                <c:pt idx="26">
                  <c:v>0</c:v>
                </c:pt>
                <c:pt idx="27">
                  <c:v>0</c:v>
                </c:pt>
                <c:pt idx="28">
                  <c:v>0</c:v>
                </c:pt>
                <c:pt idx="29">
                  <c:v>0</c:v>
                </c:pt>
                <c:pt idx="30">
                  <c:v>0</c:v>
                </c:pt>
                <c:pt idx="31">
                  <c:v>-3.40788130372149E-3</c:v>
                </c:pt>
                <c:pt idx="32">
                  <c:v>-7.7587325231170304E-2</c:v>
                </c:pt>
                <c:pt idx="33">
                  <c:v>-3.4935446462947897E-2</c:v>
                </c:pt>
                <c:pt idx="34">
                  <c:v>0</c:v>
                </c:pt>
                <c:pt idx="35">
                  <c:v>0</c:v>
                </c:pt>
                <c:pt idx="36">
                  <c:v>-1.5454220512621601E-2</c:v>
                </c:pt>
                <c:pt idx="37">
                  <c:v>0</c:v>
                </c:pt>
                <c:pt idx="38">
                  <c:v>0</c:v>
                </c:pt>
                <c:pt idx="39">
                  <c:v>-1.8944188043364198E-2</c:v>
                </c:pt>
                <c:pt idx="40">
                  <c:v>0</c:v>
                </c:pt>
                <c:pt idx="41">
                  <c:v>0</c:v>
                </c:pt>
                <c:pt idx="42">
                  <c:v>0</c:v>
                </c:pt>
                <c:pt idx="43">
                  <c:v>-4.9762031891909801E-2</c:v>
                </c:pt>
                <c:pt idx="44">
                  <c:v>0</c:v>
                </c:pt>
                <c:pt idx="45">
                  <c:v>0</c:v>
                </c:pt>
                <c:pt idx="46">
                  <c:v>0</c:v>
                </c:pt>
                <c:pt idx="47">
                  <c:v>-4.9425466643182397E-2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AF5E-460C-80A7-C3C44A798D7B}"/>
            </c:ext>
          </c:extLst>
        </c:ser>
        <c:dLbls>
          <c:showLegendKey val="0"/>
          <c:showVal val="0"/>
          <c:showCatName val="0"/>
          <c:showSerName val="0"/>
          <c:showPercent val="0"/>
          <c:showBubbleSize val="0"/>
        </c:dLbls>
        <c:gapWidth val="24"/>
        <c:overlap val="100"/>
        <c:axId val="445995264"/>
        <c:axId val="446013440"/>
      </c:barChart>
      <c:catAx>
        <c:axId val="445995264"/>
        <c:scaling>
          <c:orientation val="minMax"/>
        </c:scaling>
        <c:delete val="0"/>
        <c:axPos val="b"/>
        <c:numFmt formatCode="General" sourceLinked="1"/>
        <c:majorTickMark val="none"/>
        <c:minorTickMark val="none"/>
        <c:tickLblPos val="low"/>
        <c:crossAx val="446013440"/>
        <c:crosses val="autoZero"/>
        <c:auto val="0"/>
        <c:lblAlgn val="ctr"/>
        <c:lblOffset val="100"/>
        <c:noMultiLvlLbl val="0"/>
      </c:catAx>
      <c:valAx>
        <c:axId val="446013440"/>
        <c:scaling>
          <c:orientation val="minMax"/>
          <c:max val="0.75"/>
          <c:min val="-0.5"/>
        </c:scaling>
        <c:delete val="0"/>
        <c:axPos val="l"/>
        <c:title>
          <c:tx>
            <c:rich>
              <a:bodyPr/>
              <a:lstStyle/>
              <a:p>
                <a:pPr>
                  <a:defRPr sz="800"/>
                </a:pPr>
                <a:r>
                  <a:rPr lang="en-US"/>
                  <a:t>Premiums</a:t>
                </a:r>
              </a:p>
            </c:rich>
          </c:tx>
          <c:overlay val="0"/>
        </c:title>
        <c:numFmt formatCode="0%" sourceLinked="0"/>
        <c:majorTickMark val="none"/>
        <c:minorTickMark val="none"/>
        <c:tickLblPos val="nextTo"/>
        <c:crossAx val="445995264"/>
        <c:crosses val="autoZero"/>
        <c:crossBetween val="between"/>
        <c:majorUnit val="0.25"/>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84379053116E-2"/>
          <c:y val="7.8651688992977142E-2"/>
          <c:w val="0.9453471302986145"/>
          <c:h val="0.86516851186752319"/>
        </c:manualLayout>
      </c:layout>
      <c:barChart>
        <c:barDir val="col"/>
        <c:grouping val="clustered"/>
        <c:varyColors val="0"/>
        <c:ser>
          <c:idx val="0"/>
          <c:order val="0"/>
          <c:tx>
            <c:strRef>
              <c:f>Sheet1!$B$1</c:f>
              <c:strCache>
                <c:ptCount val="1"/>
                <c:pt idx="0">
                  <c:v>Dev Price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C96-4BA8-A477-E34206F54286}"/>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C96-4BA8-A477-E34206F54286}"/>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C96-4BA8-A477-E34206F54286}"/>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2C96-4BA8-A477-E34206F54286}"/>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2C96-4BA8-A477-E34206F54286}"/>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2C96-4BA8-A477-E34206F54286}"/>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2C96-4BA8-A477-E34206F54286}"/>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2C96-4BA8-A477-E34206F54286}"/>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2C96-4BA8-A477-E34206F54286}"/>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2C96-4BA8-A477-E34206F54286}"/>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2C96-4BA8-A477-E34206F54286}"/>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2C96-4BA8-A477-E34206F54286}"/>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2C96-4BA8-A477-E34206F54286}"/>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2C96-4BA8-A477-E34206F54286}"/>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2C96-4BA8-A477-E34206F54286}"/>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2C96-4BA8-A477-E34206F54286}"/>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2C96-4BA8-A477-E34206F54286}"/>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2C96-4BA8-A477-E34206F54286}"/>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2C96-4BA8-A477-E34206F54286}"/>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2C96-4BA8-A477-E34206F54286}"/>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2C96-4BA8-A477-E34206F54286}"/>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2C96-4BA8-A477-E34206F54286}"/>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2C96-4BA8-A477-E34206F54286}"/>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2C96-4BA8-A477-E34206F54286}"/>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2C96-4BA8-A477-E34206F54286}"/>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2C96-4BA8-A477-E34206F54286}"/>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2C96-4BA8-A477-E34206F54286}"/>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2C96-4BA8-A477-E34206F54286}"/>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2C96-4BA8-A477-E34206F54286}"/>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2C96-4BA8-A477-E34206F54286}"/>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2C96-4BA8-A477-E34206F54286}"/>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2C96-4BA8-A477-E34206F54286}"/>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2C96-4BA8-A477-E34206F54286}"/>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2C96-4BA8-A477-E34206F54286}"/>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2C96-4BA8-A477-E34206F54286}"/>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2C96-4BA8-A477-E34206F54286}"/>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2C96-4BA8-A477-E34206F54286}"/>
              </c:ext>
            </c:extLst>
          </c:dPt>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Sheet1!$B$2:$B$49</c:f>
              <c:numCache>
                <c:formatCode>General</c:formatCode>
                <c:ptCount val="48"/>
                <c:pt idx="0">
                  <c:v>9.3010171665970795E-2</c:v>
                </c:pt>
                <c:pt idx="1">
                  <c:v>2.5064479679645299E-2</c:v>
                </c:pt>
                <c:pt idx="2">
                  <c:v>0.16296252834432201</c:v>
                </c:pt>
                <c:pt idx="3">
                  <c:v>0.119860142606824</c:v>
                </c:pt>
                <c:pt idx="4">
                  <c:v>-3.2620487852377299E-3</c:v>
                </c:pt>
                <c:pt idx="5">
                  <c:v>-6.7095836292920999E-2</c:v>
                </c:pt>
                <c:pt idx="6">
                  <c:v>0.14749526820547099</c:v>
                </c:pt>
                <c:pt idx="7">
                  <c:v>-1.0417783922921401E-2</c:v>
                </c:pt>
                <c:pt idx="8">
                  <c:v>0.113444761228814</c:v>
                </c:pt>
                <c:pt idx="9">
                  <c:v>7.5423116807844595E-2</c:v>
                </c:pt>
                <c:pt idx="10">
                  <c:v>-1.6334558201548399E-2</c:v>
                </c:pt>
                <c:pt idx="11">
                  <c:v>-8.4402371192666206E-2</c:v>
                </c:pt>
                <c:pt idx="12">
                  <c:v>0.11854073323572201</c:v>
                </c:pt>
                <c:pt idx="13">
                  <c:v>0.21781308254592299</c:v>
                </c:pt>
                <c:pt idx="14">
                  <c:v>0.110989497008968</c:v>
                </c:pt>
                <c:pt idx="15">
                  <c:v>2.6706561731177199E-2</c:v>
                </c:pt>
                <c:pt idx="16">
                  <c:v>-6.7077166970475098E-3</c:v>
                </c:pt>
                <c:pt idx="17">
                  <c:v>2.6935603384121799E-2</c:v>
                </c:pt>
                <c:pt idx="18">
                  <c:v>0.22407561366686701</c:v>
                </c:pt>
                <c:pt idx="19">
                  <c:v>9.2678283562621394E-2</c:v>
                </c:pt>
                <c:pt idx="20">
                  <c:v>-2.5743005462391302E-2</c:v>
                </c:pt>
                <c:pt idx="21">
                  <c:v>6.01057082032284E-2</c:v>
                </c:pt>
                <c:pt idx="22">
                  <c:v>-3.99864022661904E-2</c:v>
                </c:pt>
                <c:pt idx="23">
                  <c:v>-1.21848443507304E-2</c:v>
                </c:pt>
                <c:pt idx="24">
                  <c:v>2.1292127764554102E-2</c:v>
                </c:pt>
                <c:pt idx="25">
                  <c:v>0.25565836051809299</c:v>
                </c:pt>
                <c:pt idx="26">
                  <c:v>9.2113846625378804E-2</c:v>
                </c:pt>
                <c:pt idx="27">
                  <c:v>-4.6927467728865597E-3</c:v>
                </c:pt>
                <c:pt idx="28">
                  <c:v>0.36038194936692403</c:v>
                </c:pt>
                <c:pt idx="29">
                  <c:v>0.140860724140983</c:v>
                </c:pt>
                <c:pt idx="30">
                  <c:v>9.6224113777274595E-3</c:v>
                </c:pt>
                <c:pt idx="31">
                  <c:v>8.9507960751509894E-2</c:v>
                </c:pt>
                <c:pt idx="32">
                  <c:v>-9.1717663368277899E-2</c:v>
                </c:pt>
                <c:pt idx="33">
                  <c:v>-1.83255203838379E-2</c:v>
                </c:pt>
                <c:pt idx="34">
                  <c:v>0.32387626072245401</c:v>
                </c:pt>
                <c:pt idx="35">
                  <c:v>8.0723144787997502E-4</c:v>
                </c:pt>
                <c:pt idx="36">
                  <c:v>-7.9959820584759103E-2</c:v>
                </c:pt>
                <c:pt idx="37">
                  <c:v>3.2710966771154502E-2</c:v>
                </c:pt>
                <c:pt idx="38">
                  <c:v>-3.12643292115711E-3</c:v>
                </c:pt>
                <c:pt idx="39">
                  <c:v>-1.2571461806373601E-2</c:v>
                </c:pt>
                <c:pt idx="40">
                  <c:v>-8.74453573013598E-2</c:v>
                </c:pt>
                <c:pt idx="41">
                  <c:v>9.1283738428345695E-2</c:v>
                </c:pt>
                <c:pt idx="42">
                  <c:v>-4.60481881078345E-3</c:v>
                </c:pt>
                <c:pt idx="43">
                  <c:v>-3.8740519521718302E-2</c:v>
                </c:pt>
                <c:pt idx="44">
                  <c:v>-0.120249358189929</c:v>
                </c:pt>
                <c:pt idx="45">
                  <c:v>-0.26274515375812901</c:v>
                </c:pt>
                <c:pt idx="46">
                  <c:v>9.2556001340958496E-2</c:v>
                </c:pt>
                <c:pt idx="47">
                  <c:v>0.214281230399121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2C96-4BA8-A477-E34206F54286}"/>
            </c:ext>
          </c:extLst>
        </c:ser>
        <c:ser>
          <c:idx val="1"/>
          <c:order val="1"/>
          <c:tx>
            <c:strRef>
              <c:f>Sheet1!$C$1</c:f>
              <c:strCache>
                <c:ptCount val="1"/>
                <c:pt idx="0">
                  <c:v>Negative</c:v>
                </c:pt>
              </c:strCache>
            </c:strRef>
          </c:tx>
          <c:spPr>
            <a:solidFill>
              <a:srgbClr val="B7312C"/>
            </a:solidFill>
          </c:spPr>
          <c:invertIfNegative val="0"/>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Sheet1!$C$2:$C$49</c:f>
              <c:numCache>
                <c:formatCode>General</c:formatCode>
                <c:ptCount val="48"/>
                <c:pt idx="0">
                  <c:v>0</c:v>
                </c:pt>
                <c:pt idx="1">
                  <c:v>0</c:v>
                </c:pt>
                <c:pt idx="2">
                  <c:v>0</c:v>
                </c:pt>
                <c:pt idx="3">
                  <c:v>0</c:v>
                </c:pt>
                <c:pt idx="4">
                  <c:v>-3.2620487852377299E-3</c:v>
                </c:pt>
                <c:pt idx="5">
                  <c:v>-6.7095836292920999E-2</c:v>
                </c:pt>
                <c:pt idx="6">
                  <c:v>0</c:v>
                </c:pt>
                <c:pt idx="7">
                  <c:v>-1.0417783922921401E-2</c:v>
                </c:pt>
                <c:pt idx="8">
                  <c:v>0</c:v>
                </c:pt>
                <c:pt idx="9">
                  <c:v>0</c:v>
                </c:pt>
                <c:pt idx="10">
                  <c:v>-1.6334558201548399E-2</c:v>
                </c:pt>
                <c:pt idx="11">
                  <c:v>-8.4402371192666206E-2</c:v>
                </c:pt>
                <c:pt idx="12">
                  <c:v>0</c:v>
                </c:pt>
                <c:pt idx="13">
                  <c:v>0</c:v>
                </c:pt>
                <c:pt idx="14">
                  <c:v>0</c:v>
                </c:pt>
                <c:pt idx="15">
                  <c:v>0</c:v>
                </c:pt>
                <c:pt idx="16">
                  <c:v>-6.7077166970475098E-3</c:v>
                </c:pt>
                <c:pt idx="17">
                  <c:v>0</c:v>
                </c:pt>
                <c:pt idx="18">
                  <c:v>0</c:v>
                </c:pt>
                <c:pt idx="19">
                  <c:v>0</c:v>
                </c:pt>
                <c:pt idx="20">
                  <c:v>-2.5743005462391302E-2</c:v>
                </c:pt>
                <c:pt idx="21">
                  <c:v>0</c:v>
                </c:pt>
                <c:pt idx="22">
                  <c:v>-3.99864022661904E-2</c:v>
                </c:pt>
                <c:pt idx="23">
                  <c:v>-1.21848443507304E-2</c:v>
                </c:pt>
                <c:pt idx="24">
                  <c:v>0</c:v>
                </c:pt>
                <c:pt idx="25">
                  <c:v>0</c:v>
                </c:pt>
                <c:pt idx="26">
                  <c:v>0</c:v>
                </c:pt>
                <c:pt idx="27">
                  <c:v>-4.6927467728865597E-3</c:v>
                </c:pt>
                <c:pt idx="28">
                  <c:v>0</c:v>
                </c:pt>
                <c:pt idx="29">
                  <c:v>0</c:v>
                </c:pt>
                <c:pt idx="30">
                  <c:v>0</c:v>
                </c:pt>
                <c:pt idx="31">
                  <c:v>0</c:v>
                </c:pt>
                <c:pt idx="32">
                  <c:v>-9.1717663368277899E-2</c:v>
                </c:pt>
                <c:pt idx="33">
                  <c:v>-1.83255203838379E-2</c:v>
                </c:pt>
                <c:pt idx="34">
                  <c:v>0</c:v>
                </c:pt>
                <c:pt idx="35">
                  <c:v>0</c:v>
                </c:pt>
                <c:pt idx="36">
                  <c:v>-7.9959820584759103E-2</c:v>
                </c:pt>
                <c:pt idx="37">
                  <c:v>0</c:v>
                </c:pt>
                <c:pt idx="38">
                  <c:v>-3.12643292115711E-3</c:v>
                </c:pt>
                <c:pt idx="39">
                  <c:v>-1.2571461806373601E-2</c:v>
                </c:pt>
                <c:pt idx="40">
                  <c:v>-8.74453573013598E-2</c:v>
                </c:pt>
                <c:pt idx="41">
                  <c:v>0</c:v>
                </c:pt>
                <c:pt idx="42">
                  <c:v>-4.60481881078345E-3</c:v>
                </c:pt>
                <c:pt idx="43">
                  <c:v>-3.8740519521718302E-2</c:v>
                </c:pt>
                <c:pt idx="44">
                  <c:v>-0.120249358189929</c:v>
                </c:pt>
                <c:pt idx="45">
                  <c:v>-0.26274515375812901</c:v>
                </c:pt>
                <c:pt idx="46">
                  <c:v>0</c:v>
                </c:pt>
                <c:pt idx="47">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2C96-4BA8-A477-E34206F54286}"/>
            </c:ext>
          </c:extLst>
        </c:ser>
        <c:dLbls>
          <c:showLegendKey val="0"/>
          <c:showVal val="0"/>
          <c:showCatName val="0"/>
          <c:showSerName val="0"/>
          <c:showPercent val="0"/>
          <c:showBubbleSize val="0"/>
        </c:dLbls>
        <c:gapWidth val="24"/>
        <c:overlap val="100"/>
        <c:axId val="446050688"/>
        <c:axId val="446052224"/>
      </c:barChart>
      <c:catAx>
        <c:axId val="446050688"/>
        <c:scaling>
          <c:orientation val="minMax"/>
        </c:scaling>
        <c:delete val="0"/>
        <c:axPos val="b"/>
        <c:numFmt formatCode="General" sourceLinked="1"/>
        <c:majorTickMark val="none"/>
        <c:minorTickMark val="none"/>
        <c:tickLblPos val="low"/>
        <c:crossAx val="446052224"/>
        <c:crosses val="autoZero"/>
        <c:auto val="0"/>
        <c:lblAlgn val="ctr"/>
        <c:lblOffset val="100"/>
        <c:noMultiLvlLbl val="0"/>
      </c:catAx>
      <c:valAx>
        <c:axId val="446052224"/>
        <c:scaling>
          <c:orientation val="minMax"/>
          <c:max val="0.75"/>
          <c:min val="-0.5"/>
        </c:scaling>
        <c:delete val="0"/>
        <c:axPos val="l"/>
        <c:title>
          <c:tx>
            <c:rich>
              <a:bodyPr/>
              <a:lstStyle/>
              <a:p>
                <a:pPr>
                  <a:defRPr sz="800"/>
                </a:pPr>
                <a:r>
                  <a:rPr lang="en-US"/>
                  <a:t>Premiums</a:t>
                </a:r>
              </a:p>
            </c:rich>
          </c:tx>
          <c:overlay val="0"/>
        </c:title>
        <c:numFmt formatCode="0%" sourceLinked="0"/>
        <c:majorTickMark val="none"/>
        <c:minorTickMark val="none"/>
        <c:tickLblPos val="nextTo"/>
        <c:crossAx val="446050688"/>
        <c:crosses val="autoZero"/>
        <c:crossBetween val="between"/>
        <c:majorUnit val="0.25"/>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5984379053116E-2"/>
          <c:y val="7.8651688992977142E-2"/>
          <c:w val="0.9453471302986145"/>
          <c:h val="0.86516851186752319"/>
        </c:manualLayout>
      </c:layout>
      <c:barChart>
        <c:barDir val="col"/>
        <c:grouping val="clustered"/>
        <c:varyColors val="0"/>
        <c:ser>
          <c:idx val="0"/>
          <c:order val="0"/>
          <c:tx>
            <c:strRef>
              <c:f>Sheet1!$B$1</c:f>
              <c:strCache>
                <c:ptCount val="1"/>
                <c:pt idx="0">
                  <c:v>Dev Prof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536-40EF-AA5D-0955339D1E8E}"/>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536-40EF-AA5D-0955339D1E8E}"/>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536-40EF-AA5D-0955339D1E8E}"/>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2536-40EF-AA5D-0955339D1E8E}"/>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2536-40EF-AA5D-0955339D1E8E}"/>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2536-40EF-AA5D-0955339D1E8E}"/>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2536-40EF-AA5D-0955339D1E8E}"/>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2536-40EF-AA5D-0955339D1E8E}"/>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2536-40EF-AA5D-0955339D1E8E}"/>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2536-40EF-AA5D-0955339D1E8E}"/>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2536-40EF-AA5D-0955339D1E8E}"/>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2536-40EF-AA5D-0955339D1E8E}"/>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2536-40EF-AA5D-0955339D1E8E}"/>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2536-40EF-AA5D-0955339D1E8E}"/>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2536-40EF-AA5D-0955339D1E8E}"/>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2536-40EF-AA5D-0955339D1E8E}"/>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2536-40EF-AA5D-0955339D1E8E}"/>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2536-40EF-AA5D-0955339D1E8E}"/>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2536-40EF-AA5D-0955339D1E8E}"/>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2536-40EF-AA5D-0955339D1E8E}"/>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2536-40EF-AA5D-0955339D1E8E}"/>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2536-40EF-AA5D-0955339D1E8E}"/>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2536-40EF-AA5D-0955339D1E8E}"/>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2536-40EF-AA5D-0955339D1E8E}"/>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2536-40EF-AA5D-0955339D1E8E}"/>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2536-40EF-AA5D-0955339D1E8E}"/>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2536-40EF-AA5D-0955339D1E8E}"/>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2536-40EF-AA5D-0955339D1E8E}"/>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2536-40EF-AA5D-0955339D1E8E}"/>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2536-40EF-AA5D-0955339D1E8E}"/>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2536-40EF-AA5D-0955339D1E8E}"/>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2536-40EF-AA5D-0955339D1E8E}"/>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2536-40EF-AA5D-0955339D1E8E}"/>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2536-40EF-AA5D-0955339D1E8E}"/>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2536-40EF-AA5D-0955339D1E8E}"/>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2536-40EF-AA5D-0955339D1E8E}"/>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2536-40EF-AA5D-0955339D1E8E}"/>
              </c:ext>
            </c:extLst>
          </c:dPt>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Sheet1!$B$2:$B$49</c:f>
              <c:numCache>
                <c:formatCode>General</c:formatCode>
                <c:ptCount val="48"/>
                <c:pt idx="16">
                  <c:v>6.5248447753789393E-2</c:v>
                </c:pt>
                <c:pt idx="17">
                  <c:v>3.5871885978978398E-2</c:v>
                </c:pt>
                <c:pt idx="18">
                  <c:v>-8.0702066694914795E-2</c:v>
                </c:pt>
                <c:pt idx="19">
                  <c:v>-1.02513451853445E-2</c:v>
                </c:pt>
                <c:pt idx="20">
                  <c:v>5.6250974627634301E-2</c:v>
                </c:pt>
                <c:pt idx="21">
                  <c:v>0.147455875115618</c:v>
                </c:pt>
                <c:pt idx="22">
                  <c:v>0.17586526885488399</c:v>
                </c:pt>
                <c:pt idx="23">
                  <c:v>7.3048948782523396E-2</c:v>
                </c:pt>
                <c:pt idx="24">
                  <c:v>0.26652947896703599</c:v>
                </c:pt>
                <c:pt idx="25">
                  <c:v>-6.59035304559141E-2</c:v>
                </c:pt>
                <c:pt idx="26">
                  <c:v>-3.5784773171879699E-3</c:v>
                </c:pt>
                <c:pt idx="27">
                  <c:v>0.121038697533994</c:v>
                </c:pt>
                <c:pt idx="28">
                  <c:v>-0.160382923657412</c:v>
                </c:pt>
                <c:pt idx="29">
                  <c:v>-7.8247120934158403E-3</c:v>
                </c:pt>
                <c:pt idx="30">
                  <c:v>5.9315637092574001E-3</c:v>
                </c:pt>
                <c:pt idx="31">
                  <c:v>-1.3019060262352101E-2</c:v>
                </c:pt>
                <c:pt idx="32">
                  <c:v>7.7018681645888196E-2</c:v>
                </c:pt>
                <c:pt idx="33">
                  <c:v>4.37311381104976E-2</c:v>
                </c:pt>
                <c:pt idx="34">
                  <c:v>2.5348999566527301E-2</c:v>
                </c:pt>
                <c:pt idx="35">
                  <c:v>-2.31817741385596E-2</c:v>
                </c:pt>
                <c:pt idx="36">
                  <c:v>0.124188465727682</c:v>
                </c:pt>
                <c:pt idx="37">
                  <c:v>-4.6570632911118598E-2</c:v>
                </c:pt>
                <c:pt idx="38">
                  <c:v>-4.3178699367242501E-2</c:v>
                </c:pt>
                <c:pt idx="39">
                  <c:v>3.7957842508702599E-2</c:v>
                </c:pt>
                <c:pt idx="40">
                  <c:v>4.3950530470470199E-2</c:v>
                </c:pt>
                <c:pt idx="41">
                  <c:v>-2.8557158943907101E-2</c:v>
                </c:pt>
                <c:pt idx="42">
                  <c:v>-7.4730569229990397E-3</c:v>
                </c:pt>
                <c:pt idx="43">
                  <c:v>5.4482119712477198E-2</c:v>
                </c:pt>
                <c:pt idx="44">
                  <c:v>7.6854898298686705E-2</c:v>
                </c:pt>
                <c:pt idx="45">
                  <c:v>9.3815614742228201E-2</c:v>
                </c:pt>
                <c:pt idx="46">
                  <c:v>4.3331217715796101E-2</c:v>
                </c:pt>
                <c:pt idx="47">
                  <c:v>-3.9721129724279297E-2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2536-40EF-AA5D-0955339D1E8E}"/>
            </c:ext>
          </c:extLst>
        </c:ser>
        <c:ser>
          <c:idx val="1"/>
          <c:order val="1"/>
          <c:tx>
            <c:strRef>
              <c:f>Sheet1!$C$1</c:f>
              <c:strCache>
                <c:ptCount val="1"/>
                <c:pt idx="0">
                  <c:v>Negative</c:v>
                </c:pt>
              </c:strCache>
            </c:strRef>
          </c:tx>
          <c:spPr>
            <a:solidFill>
              <a:srgbClr val="B7312C"/>
            </a:solidFill>
          </c:spPr>
          <c:invertIfNegative val="0"/>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Sheet1!$C$2:$C$49</c:f>
              <c:numCache>
                <c:formatCode>General</c:formatCode>
                <c:ptCount val="4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-8.0702066694914795E-2</c:v>
                </c:pt>
                <c:pt idx="19">
                  <c:v>-1.02513451853445E-2</c:v>
                </c:pt>
                <c:pt idx="20">
                  <c:v>0</c:v>
                </c:pt>
                <c:pt idx="21">
                  <c:v>0</c:v>
                </c:pt>
                <c:pt idx="22">
                  <c:v>0</c:v>
                </c:pt>
                <c:pt idx="23">
                  <c:v>0</c:v>
                </c:pt>
                <c:pt idx="24">
                  <c:v>0</c:v>
                </c:pt>
                <c:pt idx="25">
                  <c:v>-6.59035304559141E-2</c:v>
                </c:pt>
                <c:pt idx="26">
                  <c:v>-3.5784773171879699E-3</c:v>
                </c:pt>
                <c:pt idx="27">
                  <c:v>0</c:v>
                </c:pt>
                <c:pt idx="28">
                  <c:v>-0.160382923657412</c:v>
                </c:pt>
                <c:pt idx="29">
                  <c:v>-7.8247120934158403E-3</c:v>
                </c:pt>
                <c:pt idx="30">
                  <c:v>0</c:v>
                </c:pt>
                <c:pt idx="31">
                  <c:v>-1.3019060262352101E-2</c:v>
                </c:pt>
                <c:pt idx="32">
                  <c:v>0</c:v>
                </c:pt>
                <c:pt idx="33">
                  <c:v>0</c:v>
                </c:pt>
                <c:pt idx="34">
                  <c:v>0</c:v>
                </c:pt>
                <c:pt idx="35">
                  <c:v>-2.31817741385596E-2</c:v>
                </c:pt>
                <c:pt idx="36">
                  <c:v>0</c:v>
                </c:pt>
                <c:pt idx="37">
                  <c:v>-4.6570632911118598E-2</c:v>
                </c:pt>
                <c:pt idx="38">
                  <c:v>-4.3178699367242501E-2</c:v>
                </c:pt>
                <c:pt idx="39">
                  <c:v>0</c:v>
                </c:pt>
                <c:pt idx="40">
                  <c:v>0</c:v>
                </c:pt>
                <c:pt idx="41">
                  <c:v>-2.8557158943907101E-2</c:v>
                </c:pt>
                <c:pt idx="42">
                  <c:v>-7.4730569229990397E-3</c:v>
                </c:pt>
                <c:pt idx="43">
                  <c:v>0</c:v>
                </c:pt>
                <c:pt idx="44">
                  <c:v>0</c:v>
                </c:pt>
                <c:pt idx="45">
                  <c:v>0</c:v>
                </c:pt>
                <c:pt idx="46">
                  <c:v>0</c:v>
                </c:pt>
                <c:pt idx="47">
                  <c:v>-3.9721129724279297E-2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2536-40EF-AA5D-0955339D1E8E}"/>
            </c:ext>
          </c:extLst>
        </c:ser>
        <c:dLbls>
          <c:showLegendKey val="0"/>
          <c:showVal val="0"/>
          <c:showCatName val="0"/>
          <c:showSerName val="0"/>
          <c:showPercent val="0"/>
          <c:showBubbleSize val="0"/>
        </c:dLbls>
        <c:gapWidth val="24"/>
        <c:overlap val="100"/>
        <c:axId val="446228736"/>
        <c:axId val="445710336"/>
      </c:barChart>
      <c:catAx>
        <c:axId val="446228736"/>
        <c:scaling>
          <c:orientation val="minMax"/>
        </c:scaling>
        <c:delete val="0"/>
        <c:axPos val="b"/>
        <c:numFmt formatCode="General" sourceLinked="1"/>
        <c:majorTickMark val="none"/>
        <c:minorTickMark val="none"/>
        <c:tickLblPos val="low"/>
        <c:crossAx val="445710336"/>
        <c:crosses val="autoZero"/>
        <c:auto val="0"/>
        <c:lblAlgn val="ctr"/>
        <c:lblOffset val="100"/>
        <c:noMultiLvlLbl val="0"/>
      </c:catAx>
      <c:valAx>
        <c:axId val="445710336"/>
        <c:scaling>
          <c:orientation val="minMax"/>
          <c:max val="0.75"/>
          <c:min val="-0.5"/>
        </c:scaling>
        <c:delete val="0"/>
        <c:axPos val="l"/>
        <c:title>
          <c:tx>
            <c:rich>
              <a:bodyPr/>
              <a:lstStyle/>
              <a:p>
                <a:pPr>
                  <a:defRPr sz="800"/>
                </a:pPr>
                <a:r>
                  <a:rPr lang="en-US"/>
                  <a:t>Premiums</a:t>
                </a:r>
              </a:p>
            </c:rich>
          </c:tx>
          <c:overlay val="0"/>
        </c:title>
        <c:numFmt formatCode="0%" sourceLinked="0"/>
        <c:majorTickMark val="none"/>
        <c:minorTickMark val="none"/>
        <c:tickLblPos val="nextTo"/>
        <c:crossAx val="446228736"/>
        <c:crosses val="autoZero"/>
        <c:crossBetween val="between"/>
        <c:majorUnit val="0.25"/>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1.9687185063958168E-2"/>
          <c:y val="1.489152479916811E-2"/>
          <c:w val="0.92389094829559326"/>
          <c:h val="0.97313529253005981"/>
        </c:manualLayout>
      </c:layout>
      <c:areaChart>
        <c:grouping val="standard"/>
        <c:varyColors val="0"/>
        <c:ser>
          <c:idx val="3"/>
          <c:order val="3"/>
          <c:tx>
            <c:strRef>
              <c:f>Sheet1!$E$1</c:f>
              <c:strCache>
                <c:ptCount val="1"/>
                <c:pt idx="0">
                  <c:v>2% Above</c:v>
                </c:pt>
              </c:strCache>
            </c:strRef>
          </c:tx>
          <c:spPr>
            <a:solidFill>
              <a:srgbClr val="E4E4E4"/>
            </a:solidFill>
            <a:ln>
              <a:noFill/>
            </a:ln>
            <a:effectLst/>
          </c:spPr>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Sheet1!$E$2:$E$49</c:f>
              <c:numCache>
                <c:formatCode>0.00%</c:formatCode>
                <c:ptCount val="48"/>
                <c:pt idx="0">
                  <c:v>9.3980560328545307E-2</c:v>
                </c:pt>
                <c:pt idx="1">
                  <c:v>9.3980560328545307E-2</c:v>
                </c:pt>
                <c:pt idx="2">
                  <c:v>9.3980560328545307E-2</c:v>
                </c:pt>
                <c:pt idx="3">
                  <c:v>9.3980560328545307E-2</c:v>
                </c:pt>
                <c:pt idx="4">
                  <c:v>9.3980560328545307E-2</c:v>
                </c:pt>
                <c:pt idx="5">
                  <c:v>9.3980560328545307E-2</c:v>
                </c:pt>
                <c:pt idx="6">
                  <c:v>9.3980560328545307E-2</c:v>
                </c:pt>
                <c:pt idx="7">
                  <c:v>9.3980560328545307E-2</c:v>
                </c:pt>
                <c:pt idx="8">
                  <c:v>9.3980560328545307E-2</c:v>
                </c:pt>
                <c:pt idx="9">
                  <c:v>9.3980560328545307E-2</c:v>
                </c:pt>
                <c:pt idx="10">
                  <c:v>9.3980560328545307E-2</c:v>
                </c:pt>
                <c:pt idx="11">
                  <c:v>9.3980560328545307E-2</c:v>
                </c:pt>
                <c:pt idx="12">
                  <c:v>9.3980560328545307E-2</c:v>
                </c:pt>
                <c:pt idx="13">
                  <c:v>9.3980560328545307E-2</c:v>
                </c:pt>
                <c:pt idx="14">
                  <c:v>9.3980560328545307E-2</c:v>
                </c:pt>
                <c:pt idx="15">
                  <c:v>9.3980560328545307E-2</c:v>
                </c:pt>
                <c:pt idx="16">
                  <c:v>9.3980560328545307E-2</c:v>
                </c:pt>
                <c:pt idx="17">
                  <c:v>9.3980560328545307E-2</c:v>
                </c:pt>
                <c:pt idx="18">
                  <c:v>9.3980560328545307E-2</c:v>
                </c:pt>
                <c:pt idx="19">
                  <c:v>9.3980560328545307E-2</c:v>
                </c:pt>
                <c:pt idx="20">
                  <c:v>9.3980560328545307E-2</c:v>
                </c:pt>
                <c:pt idx="21">
                  <c:v>9.3980560328545307E-2</c:v>
                </c:pt>
                <c:pt idx="22">
                  <c:v>9.3980560328545307E-2</c:v>
                </c:pt>
                <c:pt idx="23">
                  <c:v>9.3980560328545307E-2</c:v>
                </c:pt>
                <c:pt idx="24">
                  <c:v>9.3980560328545307E-2</c:v>
                </c:pt>
                <c:pt idx="25">
                  <c:v>9.3980560328545307E-2</c:v>
                </c:pt>
                <c:pt idx="26">
                  <c:v>9.3980560328545307E-2</c:v>
                </c:pt>
                <c:pt idx="27">
                  <c:v>9.3980560328545307E-2</c:v>
                </c:pt>
                <c:pt idx="28">
                  <c:v>9.3980560328545307E-2</c:v>
                </c:pt>
                <c:pt idx="29">
                  <c:v>9.3980560328545307E-2</c:v>
                </c:pt>
                <c:pt idx="30">
                  <c:v>9.3980560328545307E-2</c:v>
                </c:pt>
                <c:pt idx="31">
                  <c:v>9.3980560328545307E-2</c:v>
                </c:pt>
                <c:pt idx="32">
                  <c:v>9.3980560328545307E-2</c:v>
                </c:pt>
                <c:pt idx="33">
                  <c:v>9.3980560328545307E-2</c:v>
                </c:pt>
                <c:pt idx="34">
                  <c:v>9.3980560328545307E-2</c:v>
                </c:pt>
                <c:pt idx="35">
                  <c:v>9.3980560328545307E-2</c:v>
                </c:pt>
                <c:pt idx="36">
                  <c:v>9.3980560328545307E-2</c:v>
                </c:pt>
                <c:pt idx="37">
                  <c:v>9.3980560328545307E-2</c:v>
                </c:pt>
                <c:pt idx="38">
                  <c:v>9.3980560328545307E-2</c:v>
                </c:pt>
                <c:pt idx="39">
                  <c:v>9.3980560328545307E-2</c:v>
                </c:pt>
                <c:pt idx="40">
                  <c:v>9.3980560328545307E-2</c:v>
                </c:pt>
                <c:pt idx="41">
                  <c:v>9.3980560328545307E-2</c:v>
                </c:pt>
                <c:pt idx="42">
                  <c:v>9.3980560328545307E-2</c:v>
                </c:pt>
                <c:pt idx="43">
                  <c:v>9.3980560328545307E-2</c:v>
                </c:pt>
                <c:pt idx="44">
                  <c:v>9.3980560328545307E-2</c:v>
                </c:pt>
                <c:pt idx="45">
                  <c:v>9.3980560328545307E-2</c:v>
                </c:pt>
                <c:pt idx="46">
                  <c:v>9.3980560328545307E-2</c:v>
                </c:pt>
                <c:pt idx="47">
                  <c:v>9.3980560328545307E-2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72E4-4D7D-B2E3-32D056E6EB82}"/>
            </c:ext>
          </c:extLst>
        </c:ser>
        <c:ser>
          <c:idx val="4"/>
          <c:order val="4"/>
          <c:tx>
            <c:strRef>
              <c:f>Sheet1!$F$1</c:f>
              <c:strCache>
                <c:ptCount val="1"/>
                <c:pt idx="0">
                  <c:v>2% Below</c:v>
                </c:pt>
              </c:strCache>
            </c:strRef>
          </c:tx>
          <c:spPr>
            <a:solidFill>
              <a:srgbClr val="FFFFFF"/>
            </a:solidFill>
            <a:ln>
              <a:noFill/>
            </a:ln>
            <a:effectLst/>
          </c:spPr>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Sheet1!$F$2:$F$49</c:f>
              <c:numCache>
                <c:formatCode>0.00%</c:formatCode>
                <c:ptCount val="48"/>
                <c:pt idx="0">
                  <c:v>5.3980560328545299E-2</c:v>
                </c:pt>
                <c:pt idx="1">
                  <c:v>5.3980560328545299E-2</c:v>
                </c:pt>
                <c:pt idx="2">
                  <c:v>5.3980560328545299E-2</c:v>
                </c:pt>
                <c:pt idx="3">
                  <c:v>5.3980560328545299E-2</c:v>
                </c:pt>
                <c:pt idx="4">
                  <c:v>5.3980560328545299E-2</c:v>
                </c:pt>
                <c:pt idx="5">
                  <c:v>5.3980560328545299E-2</c:v>
                </c:pt>
                <c:pt idx="6">
                  <c:v>5.3980560328545299E-2</c:v>
                </c:pt>
                <c:pt idx="7">
                  <c:v>5.3980560328545299E-2</c:v>
                </c:pt>
                <c:pt idx="8">
                  <c:v>5.3980560328545299E-2</c:v>
                </c:pt>
                <c:pt idx="9">
                  <c:v>5.3980560328545299E-2</c:v>
                </c:pt>
                <c:pt idx="10">
                  <c:v>5.3980560328545299E-2</c:v>
                </c:pt>
                <c:pt idx="11">
                  <c:v>5.3980560328545299E-2</c:v>
                </c:pt>
                <c:pt idx="12">
                  <c:v>5.3980560328545299E-2</c:v>
                </c:pt>
                <c:pt idx="13">
                  <c:v>5.3980560328545299E-2</c:v>
                </c:pt>
                <c:pt idx="14">
                  <c:v>5.3980560328545299E-2</c:v>
                </c:pt>
                <c:pt idx="15">
                  <c:v>5.3980560328545299E-2</c:v>
                </c:pt>
                <c:pt idx="16">
                  <c:v>5.3980560328545299E-2</c:v>
                </c:pt>
                <c:pt idx="17">
                  <c:v>5.3980560328545299E-2</c:v>
                </c:pt>
                <c:pt idx="18">
                  <c:v>5.3980560328545299E-2</c:v>
                </c:pt>
                <c:pt idx="19">
                  <c:v>5.3980560328545299E-2</c:v>
                </c:pt>
                <c:pt idx="20">
                  <c:v>5.3980560328545299E-2</c:v>
                </c:pt>
                <c:pt idx="21">
                  <c:v>5.3980560328545299E-2</c:v>
                </c:pt>
                <c:pt idx="22">
                  <c:v>5.3980560328545299E-2</c:v>
                </c:pt>
                <c:pt idx="23">
                  <c:v>5.3980560328545299E-2</c:v>
                </c:pt>
                <c:pt idx="24">
                  <c:v>5.3980560328545299E-2</c:v>
                </c:pt>
                <c:pt idx="25">
                  <c:v>5.3980560328545299E-2</c:v>
                </c:pt>
                <c:pt idx="26">
                  <c:v>5.3980560328545299E-2</c:v>
                </c:pt>
                <c:pt idx="27">
                  <c:v>5.3980560328545299E-2</c:v>
                </c:pt>
                <c:pt idx="28">
                  <c:v>5.3980560328545299E-2</c:v>
                </c:pt>
                <c:pt idx="29">
                  <c:v>5.3980560328545299E-2</c:v>
                </c:pt>
                <c:pt idx="30">
                  <c:v>5.3980560328545299E-2</c:v>
                </c:pt>
                <c:pt idx="31">
                  <c:v>5.3980560328545299E-2</c:v>
                </c:pt>
                <c:pt idx="32">
                  <c:v>5.3980560328545299E-2</c:v>
                </c:pt>
                <c:pt idx="33">
                  <c:v>5.3980560328545299E-2</c:v>
                </c:pt>
                <c:pt idx="34">
                  <c:v>5.3980560328545299E-2</c:v>
                </c:pt>
                <c:pt idx="35">
                  <c:v>5.3980560328545299E-2</c:v>
                </c:pt>
                <c:pt idx="36">
                  <c:v>5.3980560328545299E-2</c:v>
                </c:pt>
                <c:pt idx="37">
                  <c:v>5.3980560328545299E-2</c:v>
                </c:pt>
                <c:pt idx="38">
                  <c:v>5.3980560328545299E-2</c:v>
                </c:pt>
                <c:pt idx="39">
                  <c:v>5.3980560328545299E-2</c:v>
                </c:pt>
                <c:pt idx="40">
                  <c:v>5.3980560328545299E-2</c:v>
                </c:pt>
                <c:pt idx="41">
                  <c:v>5.3980560328545299E-2</c:v>
                </c:pt>
                <c:pt idx="42">
                  <c:v>5.3980560328545299E-2</c:v>
                </c:pt>
                <c:pt idx="43">
                  <c:v>5.3980560328545299E-2</c:v>
                </c:pt>
                <c:pt idx="44">
                  <c:v>5.3980560328545299E-2</c:v>
                </c:pt>
                <c:pt idx="45">
                  <c:v>5.3980560328545299E-2</c:v>
                </c:pt>
                <c:pt idx="46">
                  <c:v>5.3980560328545299E-2</c:v>
                </c:pt>
                <c:pt idx="47">
                  <c:v>5.3980560328545299E-2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2E4-4D7D-B2E3-32D056E6EB82}"/>
            </c:ext>
          </c:extLst>
        </c:ser>
        <c:dLbls>
          <c:showLegendKey val="0"/>
          <c:showVal val="0"/>
          <c:showCatName val="0"/>
          <c:showSerName val="0"/>
          <c:showPercent val="0"/>
          <c:showBubbleSize val="0"/>
        </c:dLbls>
        <c:axId val="189754608"/>
        <c:axId val="189743792"/>
      </c:areaChart>
      <c:barChart>
        <c:barDir val="col"/>
        <c:grouping val="clustered"/>
        <c:varyColors val="0"/>
        <c:ser>
          <c:idx val="0"/>
          <c:order val="0"/>
          <c:tx>
            <c:strRef>
              <c:f>Sheet1!$B$1</c:f>
              <c:strCache>
                <c:ptCount val="1"/>
                <c:pt idx="0">
                  <c:v>Dev Market 1yr</c:v>
                </c:pt>
              </c:strCache>
            </c:strRef>
          </c:tx>
          <c:spPr>
            <a:solidFill>
              <a:srgbClr val="109CBF"/>
            </a:solidFill>
            <a:ln>
              <a:noFill/>
            </a:ln>
            <a:effectLst/>
          </c:spPr>
          <c:invertIfNegative val="1"/>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Sheet1!$B$2:$B$49</c:f>
              <c:numCache>
                <c:formatCode>0.00%</c:formatCode>
                <c:ptCount val="48"/>
                <c:pt idx="0">
                  <c:v>0.30467222082579898</c:v>
                </c:pt>
                <c:pt idx="1">
                  <c:v>-9.0820908755551207E-3</c:v>
                </c:pt>
                <c:pt idx="2">
                  <c:v>0.130819678275537</c:v>
                </c:pt>
                <c:pt idx="3">
                  <c:v>0.25748611104313202</c:v>
                </c:pt>
                <c:pt idx="4">
                  <c:v>-7.9748241011679006E-3</c:v>
                </c:pt>
                <c:pt idx="5">
                  <c:v>0.123089290673482</c:v>
                </c:pt>
                <c:pt idx="6">
                  <c:v>-0.163912901964548</c:v>
                </c:pt>
                <c:pt idx="7">
                  <c:v>-0.13035744452731499</c:v>
                </c:pt>
                <c:pt idx="8">
                  <c:v>0.14826516569296599</c:v>
                </c:pt>
                <c:pt idx="9">
                  <c:v>-3.47680042417726E-2</c:v>
                </c:pt>
                <c:pt idx="10">
                  <c:v>0.45107629249968501</c:v>
                </c:pt>
                <c:pt idx="11">
                  <c:v>0.60730330954487799</c:v>
                </c:pt>
                <c:pt idx="12">
                  <c:v>0.19960128568787899</c:v>
                </c:pt>
                <c:pt idx="13">
                  <c:v>0.18340497843480699</c:v>
                </c:pt>
                <c:pt idx="14">
                  <c:v>2.83913109349638E-2</c:v>
                </c:pt>
                <c:pt idx="15">
                  <c:v>-0.29783113253735199</c:v>
                </c:pt>
                <c:pt idx="16">
                  <c:v>6.54258564688492E-2</c:v>
                </c:pt>
                <c:pt idx="17">
                  <c:v>-0.16273201826773201</c:v>
                </c:pt>
                <c:pt idx="18">
                  <c:v>0.284428785155379</c:v>
                </c:pt>
                <c:pt idx="19">
                  <c:v>5.1936401079586199E-2</c:v>
                </c:pt>
                <c:pt idx="20">
                  <c:v>5.4183673631349502E-2</c:v>
                </c:pt>
                <c:pt idx="21">
                  <c:v>2.3426303826870502E-2</c:v>
                </c:pt>
                <c:pt idx="22">
                  <c:v>-2.0381828707712699E-2</c:v>
                </c:pt>
                <c:pt idx="23">
                  <c:v>0.149933427671052</c:v>
                </c:pt>
                <c:pt idx="24">
                  <c:v>0.28356237449121002</c:v>
                </c:pt>
                <c:pt idx="25">
                  <c:v>-0.19594484125175801</c:v>
                </c:pt>
                <c:pt idx="26">
                  <c:v>-0.24909753871440601</c:v>
                </c:pt>
                <c:pt idx="27">
                  <c:v>-0.151258696358467</c:v>
                </c:pt>
                <c:pt idx="28">
                  <c:v>0.39963985213008302</c:v>
                </c:pt>
                <c:pt idx="29">
                  <c:v>0.19759529123220501</c:v>
                </c:pt>
                <c:pt idx="30">
                  <c:v>0.11983582934806999</c:v>
                </c:pt>
                <c:pt idx="31">
                  <c:v>0.21037140258639001</c:v>
                </c:pt>
                <c:pt idx="32">
                  <c:v>7.6988525395908197E-2</c:v>
                </c:pt>
                <c:pt idx="33">
                  <c:v>-0.44258733875995199</c:v>
                </c:pt>
                <c:pt idx="34">
                  <c:v>0.33616662574227102</c:v>
                </c:pt>
                <c:pt idx="35">
                  <c:v>0.117941495272851</c:v>
                </c:pt>
                <c:pt idx="36">
                  <c:v>-0.12637468902726701</c:v>
                </c:pt>
                <c:pt idx="37">
                  <c:v>0.17317666085949801</c:v>
                </c:pt>
                <c:pt idx="38">
                  <c:v>0.22560337651350501</c:v>
                </c:pt>
                <c:pt idx="39">
                  <c:v>-3.9773478473842598E-2</c:v>
                </c:pt>
                <c:pt idx="40">
                  <c:v>-5.2458493465307203E-3</c:v>
                </c:pt>
                <c:pt idx="41">
                  <c:v>2.8716695208032699E-2</c:v>
                </c:pt>
                <c:pt idx="42">
                  <c:v>0.259706546605597</c:v>
                </c:pt>
                <c:pt idx="43">
                  <c:v>-0.155693609808638</c:v>
                </c:pt>
                <c:pt idx="44">
                  <c:v>0.19828679604982499</c:v>
                </c:pt>
                <c:pt idx="45">
                  <c:v>9.9571905528130999E-2</c:v>
                </c:pt>
                <c:pt idx="46">
                  <c:v>0.12443912484068299</c:v>
                </c:pt>
                <c:pt idx="47">
                  <c:v>-0.170963410516281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2-72E4-4D7D-B2E3-32D056E6EB82}"/>
            </c:ext>
          </c:extLst>
        </c:ser>
        <c:ser>
          <c:idx val="1"/>
          <c:order val="1"/>
          <c:tx>
            <c:strRef>
              <c:f>Sheet1!$C$1</c:f>
              <c:strCache>
                <c:ptCount val="1"/>
                <c:pt idx="0">
                  <c:v>InRange</c:v>
                </c:pt>
              </c:strCache>
            </c:strRef>
          </c:tx>
          <c:spPr>
            <a:solidFill>
              <a:srgbClr val="00384C"/>
            </a:solidFill>
            <a:ln>
              <a:noFill/>
            </a:ln>
            <a:effectLst/>
          </c:spPr>
          <c:invertIfNegative val="0"/>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Sheet1!$C$2:$C$49</c:f>
              <c:numCache>
                <c:formatCode>0.00%</c:formatCode>
                <c:ptCount val="4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6.54258564688492E-2</c:v>
                </c:pt>
                <c:pt idx="17">
                  <c:v>0</c:v>
                </c:pt>
                <c:pt idx="18">
                  <c:v>0</c:v>
                </c:pt>
                <c:pt idx="19">
                  <c:v>0</c:v>
                </c:pt>
                <c:pt idx="20">
                  <c:v>5.4183673631349502E-2</c:v>
                </c:pt>
                <c:pt idx="21">
                  <c:v>0</c:v>
                </c:pt>
                <c:pt idx="22">
                  <c:v>0</c:v>
                </c:pt>
                <c:pt idx="23">
                  <c:v>0</c:v>
                </c:pt>
                <c:pt idx="24">
                  <c:v>0</c:v>
                </c:pt>
                <c:pt idx="25">
                  <c:v>0</c:v>
                </c:pt>
                <c:pt idx="26">
                  <c:v>0</c:v>
                </c:pt>
                <c:pt idx="27">
                  <c:v>0</c:v>
                </c:pt>
                <c:pt idx="28">
                  <c:v>0</c:v>
                </c:pt>
                <c:pt idx="29">
                  <c:v>0</c:v>
                </c:pt>
                <c:pt idx="30">
                  <c:v>0</c:v>
                </c:pt>
                <c:pt idx="31">
                  <c:v>0</c:v>
                </c:pt>
                <c:pt idx="32">
                  <c:v>7.6988525395908197E-2</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2E4-4D7D-B2E3-32D056E6EB82}"/>
            </c:ext>
          </c:extLst>
        </c:ser>
        <c:dLbls>
          <c:showLegendKey val="0"/>
          <c:showVal val="0"/>
          <c:showCatName val="0"/>
          <c:showSerName val="0"/>
          <c:showPercent val="0"/>
          <c:showBubbleSize val="0"/>
        </c:dLbls>
        <c:gapWidth val="24"/>
        <c:overlap val="100"/>
        <c:axId val="189754608"/>
        <c:axId val="189743792"/>
      </c:barChart>
      <c:lineChart>
        <c:grouping val="standard"/>
        <c:varyColors val="0"/>
        <c:ser>
          <c:idx val="2"/>
          <c:order val="2"/>
          <c:tx>
            <c:strRef>
              <c:f>Sheet1!$D$1</c:f>
              <c:strCache>
                <c:ptCount val="1"/>
                <c:pt idx="0">
                  <c:v>Average</c:v>
                </c:pt>
              </c:strCache>
            </c:strRef>
          </c:tx>
          <c:spPr>
            <a:ln w="12700" cap="rnd">
              <a:solidFill>
                <a:schemeClr val="tx1"/>
              </a:solidFill>
              <a:prstDash val="dash"/>
              <a:round/>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33DA-4778-AF6E-F7F69CF712A6}"/>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33DA-4778-AF6E-F7F69CF712A6}"/>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33DA-4778-AF6E-F7F69CF712A6}"/>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33DA-4778-AF6E-F7F69CF712A6}"/>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33DA-4778-AF6E-F7F69CF712A6}"/>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33DA-4778-AF6E-F7F69CF712A6}"/>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33DA-4778-AF6E-F7F69CF712A6}"/>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33DA-4778-AF6E-F7F69CF712A6}"/>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33DA-4778-AF6E-F7F69CF712A6}"/>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33DA-4778-AF6E-F7F69CF712A6}"/>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33DA-4778-AF6E-F7F69CF712A6}"/>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33DA-4778-AF6E-F7F69CF712A6}"/>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33DA-4778-AF6E-F7F69CF712A6}"/>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33DA-4778-AF6E-F7F69CF712A6}"/>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33DA-4778-AF6E-F7F69CF712A6}"/>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33DA-4778-AF6E-F7F69CF712A6}"/>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33DA-4778-AF6E-F7F69CF712A6}"/>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33DA-4778-AF6E-F7F69CF712A6}"/>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33DA-4778-AF6E-F7F69CF712A6}"/>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33DA-4778-AF6E-F7F69CF712A6}"/>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33DA-4778-AF6E-F7F69CF712A6}"/>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33DA-4778-AF6E-F7F69CF712A6}"/>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33DA-4778-AF6E-F7F69CF712A6}"/>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33DA-4778-AF6E-F7F69CF712A6}"/>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33DA-4778-AF6E-F7F69CF712A6}"/>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33DA-4778-AF6E-F7F69CF712A6}"/>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33DA-4778-AF6E-F7F69CF712A6}"/>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33DA-4778-AF6E-F7F69CF712A6}"/>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33DA-4778-AF6E-F7F69CF712A6}"/>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33DA-4778-AF6E-F7F69CF712A6}"/>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33DA-4778-AF6E-F7F69CF712A6}"/>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33DA-4778-AF6E-F7F69CF712A6}"/>
                </c:ext>
              </c:extLst>
            </c:dLbl>
            <c:dLbl>
              <c:idx val="3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33DA-4778-AF6E-F7F69CF712A6}"/>
                </c:ext>
              </c:extLst>
            </c:dLbl>
            <c:dLbl>
              <c:idx val="3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33DA-4778-AF6E-F7F69CF712A6}"/>
                </c:ext>
              </c:extLst>
            </c:dLbl>
            <c:dLbl>
              <c:idx val="3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33DA-4778-AF6E-F7F69CF712A6}"/>
                </c:ext>
              </c:extLst>
            </c:dLbl>
            <c:dLbl>
              <c:idx val="3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33DA-4778-AF6E-F7F69CF712A6}"/>
                </c:ext>
              </c:extLst>
            </c:dLbl>
            <c:dLbl>
              <c:idx val="3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33DA-4778-AF6E-F7F69CF712A6}"/>
                </c:ext>
              </c:extLst>
            </c:dLbl>
            <c:dLbl>
              <c:idx val="3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33DA-4778-AF6E-F7F69CF712A6}"/>
                </c:ext>
              </c:extLst>
            </c:dLbl>
            <c:dLbl>
              <c:idx val="3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33DA-4778-AF6E-F7F69CF712A6}"/>
                </c:ext>
              </c:extLst>
            </c:dLbl>
            <c:dLbl>
              <c:idx val="3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33DA-4778-AF6E-F7F69CF712A6}"/>
                </c:ext>
              </c:extLst>
            </c:dLbl>
            <c:dLbl>
              <c:idx val="4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8-33DA-4778-AF6E-F7F69CF712A6}"/>
                </c:ext>
              </c:extLst>
            </c:dLbl>
            <c:dLbl>
              <c:idx val="4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33DA-4778-AF6E-F7F69CF712A6}"/>
                </c:ext>
              </c:extLst>
            </c:dLbl>
            <c:dLbl>
              <c:idx val="4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A-33DA-4778-AF6E-F7F69CF712A6}"/>
                </c:ext>
              </c:extLst>
            </c:dLbl>
            <c:dLbl>
              <c:idx val="4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33DA-4778-AF6E-F7F69CF712A6}"/>
                </c:ext>
              </c:extLst>
            </c:dLbl>
            <c:dLbl>
              <c:idx val="4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C-33DA-4778-AF6E-F7F69CF712A6}"/>
                </c:ext>
              </c:extLst>
            </c:dLbl>
            <c:dLbl>
              <c:idx val="4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33DA-4778-AF6E-F7F69CF712A6}"/>
                </c:ext>
              </c:extLst>
            </c:dLbl>
            <c:dLbl>
              <c:idx val="4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E-33DA-4778-AF6E-F7F69CF712A6}"/>
                </c:ext>
              </c:extLst>
            </c:dLbl>
            <c:dLbl>
              <c:idx val="4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72E4-4D7D-B2E3-32D056E6EB8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Sheet1!$D$2:$D$49</c:f>
              <c:numCache>
                <c:formatCode>0.00%</c:formatCode>
                <c:ptCount val="48"/>
                <c:pt idx="0">
                  <c:v>7.3980560328545303E-2</c:v>
                </c:pt>
                <c:pt idx="1">
                  <c:v>7.3980560328545303E-2</c:v>
                </c:pt>
                <c:pt idx="2">
                  <c:v>7.3980560328545303E-2</c:v>
                </c:pt>
                <c:pt idx="3">
                  <c:v>7.3980560328545303E-2</c:v>
                </c:pt>
                <c:pt idx="4">
                  <c:v>7.3980560328545303E-2</c:v>
                </c:pt>
                <c:pt idx="5">
                  <c:v>7.3980560328545303E-2</c:v>
                </c:pt>
                <c:pt idx="6">
                  <c:v>7.3980560328545303E-2</c:v>
                </c:pt>
                <c:pt idx="7">
                  <c:v>7.3980560328545303E-2</c:v>
                </c:pt>
                <c:pt idx="8">
                  <c:v>7.3980560328545303E-2</c:v>
                </c:pt>
                <c:pt idx="9">
                  <c:v>7.3980560328545303E-2</c:v>
                </c:pt>
                <c:pt idx="10">
                  <c:v>7.3980560328545303E-2</c:v>
                </c:pt>
                <c:pt idx="11">
                  <c:v>7.3980560328545303E-2</c:v>
                </c:pt>
                <c:pt idx="12">
                  <c:v>7.3980560328545303E-2</c:v>
                </c:pt>
                <c:pt idx="13">
                  <c:v>7.3980560328545303E-2</c:v>
                </c:pt>
                <c:pt idx="14">
                  <c:v>7.3980560328545303E-2</c:v>
                </c:pt>
                <c:pt idx="15">
                  <c:v>7.3980560328545303E-2</c:v>
                </c:pt>
                <c:pt idx="16">
                  <c:v>7.3980560328545303E-2</c:v>
                </c:pt>
                <c:pt idx="17">
                  <c:v>7.3980560328545303E-2</c:v>
                </c:pt>
                <c:pt idx="18">
                  <c:v>7.3980560328545303E-2</c:v>
                </c:pt>
                <c:pt idx="19">
                  <c:v>7.3980560328545303E-2</c:v>
                </c:pt>
                <c:pt idx="20">
                  <c:v>7.3980560328545303E-2</c:v>
                </c:pt>
                <c:pt idx="21">
                  <c:v>7.3980560328545303E-2</c:v>
                </c:pt>
                <c:pt idx="22">
                  <c:v>7.3980560328545303E-2</c:v>
                </c:pt>
                <c:pt idx="23">
                  <c:v>7.3980560328545303E-2</c:v>
                </c:pt>
                <c:pt idx="24">
                  <c:v>7.3980560328545303E-2</c:v>
                </c:pt>
                <c:pt idx="25">
                  <c:v>7.3980560328545303E-2</c:v>
                </c:pt>
                <c:pt idx="26">
                  <c:v>7.3980560328545303E-2</c:v>
                </c:pt>
                <c:pt idx="27">
                  <c:v>7.3980560328545303E-2</c:v>
                </c:pt>
                <c:pt idx="28">
                  <c:v>7.3980560328545303E-2</c:v>
                </c:pt>
                <c:pt idx="29">
                  <c:v>7.3980560328545303E-2</c:v>
                </c:pt>
                <c:pt idx="30">
                  <c:v>7.3980560328545303E-2</c:v>
                </c:pt>
                <c:pt idx="31">
                  <c:v>7.3980560328545303E-2</c:v>
                </c:pt>
                <c:pt idx="32">
                  <c:v>7.3980560328545303E-2</c:v>
                </c:pt>
                <c:pt idx="33">
                  <c:v>7.3980560328545303E-2</c:v>
                </c:pt>
                <c:pt idx="34">
                  <c:v>7.3980560328545303E-2</c:v>
                </c:pt>
                <c:pt idx="35">
                  <c:v>7.3980560328545303E-2</c:v>
                </c:pt>
                <c:pt idx="36">
                  <c:v>7.3980560328545303E-2</c:v>
                </c:pt>
                <c:pt idx="37">
                  <c:v>7.3980560328545303E-2</c:v>
                </c:pt>
                <c:pt idx="38">
                  <c:v>7.3980560328545303E-2</c:v>
                </c:pt>
                <c:pt idx="39">
                  <c:v>7.3980560328545303E-2</c:v>
                </c:pt>
                <c:pt idx="40">
                  <c:v>7.3980560328545303E-2</c:v>
                </c:pt>
                <c:pt idx="41">
                  <c:v>7.3980560328545303E-2</c:v>
                </c:pt>
                <c:pt idx="42">
                  <c:v>7.3980560328545303E-2</c:v>
                </c:pt>
                <c:pt idx="43">
                  <c:v>7.3980560328545303E-2</c:v>
                </c:pt>
                <c:pt idx="44">
                  <c:v>7.3980560328545303E-2</c:v>
                </c:pt>
                <c:pt idx="45">
                  <c:v>7.3980560328545303E-2</c:v>
                </c:pt>
                <c:pt idx="46">
                  <c:v>7.3980560328545303E-2</c:v>
                </c:pt>
                <c:pt idx="47">
                  <c:v>7.3980560328545303E-2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2E4-4D7D-B2E3-32D056E6EB82}"/>
            </c:ext>
          </c:extLst>
        </c:ser>
        <c:dLbls>
          <c:showLegendKey val="0"/>
          <c:showVal val="0"/>
          <c:showCatName val="0"/>
          <c:showSerName val="0"/>
          <c:showPercent val="0"/>
          <c:showBubbleSize val="0"/>
        </c:dLbls>
        <c:marker val="1"/>
        <c:smooth val="0"/>
        <c:axId val="189754608"/>
        <c:axId val="189743792"/>
      </c:lineChart>
      <c:catAx>
        <c:axId val="18975460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43792"/>
        <c:crosses val="autoZero"/>
        <c:auto val="0"/>
        <c:lblAlgn val="ctr"/>
        <c:lblOffset val="100"/>
        <c:noMultiLvlLbl val="0"/>
      </c:catAx>
      <c:valAx>
        <c:axId val="189743792"/>
        <c:scaling>
          <c:orientation val="minMax"/>
          <c:max val="0.9"/>
          <c:min val="-0.60000000000000009"/>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Arial" pitchFamily="34" charset="0"/>
                    <a:ea typeface="+mn-ea"/>
                    <a:cs typeface="Arial" pitchFamily="34" charset="0"/>
                  </a:defRPr>
                </a:pPr>
                <a:r>
                  <a:rPr lang="en-US" b="1"/>
                  <a:t>Premiums</a:t>
                </a:r>
              </a:p>
            </c:rich>
          </c:tx>
          <c:overlay val="0"/>
          <c:spPr>
            <a:noFill/>
            <a:ln>
              <a:noFill/>
            </a:ln>
            <a:effectLst/>
          </c:sp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54608"/>
        <c:crosses val="autoZero"/>
        <c:crossBetween val="between"/>
        <c:maj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1.9687185063958168E-2"/>
          <c:y val="1.489152479916811E-2"/>
          <c:w val="0.92389094829559326"/>
          <c:h val="0.97313529253005981"/>
        </c:manualLayout>
      </c:layout>
      <c:areaChart>
        <c:grouping val="standard"/>
        <c:varyColors val="0"/>
        <c:ser>
          <c:idx val="3"/>
          <c:order val="3"/>
          <c:tx>
            <c:strRef>
              <c:f>Sheet1!$E$1</c:f>
              <c:strCache>
                <c:ptCount val="1"/>
                <c:pt idx="0">
                  <c:v>2% Above</c:v>
                </c:pt>
              </c:strCache>
            </c:strRef>
          </c:tx>
          <c:spPr>
            <a:solidFill>
              <a:srgbClr val="E4E4E4"/>
            </a:solidFill>
            <a:ln>
              <a:noFill/>
            </a:ln>
            <a:effectLst/>
          </c:spPr>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Sheet1!$E$2:$E$49</c:f>
              <c:numCache>
                <c:formatCode>0.00%</c:formatCode>
                <c:ptCount val="48"/>
                <c:pt idx="0">
                  <c:v>7.1335889382951601E-2</c:v>
                </c:pt>
                <c:pt idx="1">
                  <c:v>7.1335889382951601E-2</c:v>
                </c:pt>
                <c:pt idx="2">
                  <c:v>7.1335889382951601E-2</c:v>
                </c:pt>
                <c:pt idx="3">
                  <c:v>7.1335889382951601E-2</c:v>
                </c:pt>
                <c:pt idx="4">
                  <c:v>7.1335889382951601E-2</c:v>
                </c:pt>
                <c:pt idx="5">
                  <c:v>7.1335889382951601E-2</c:v>
                </c:pt>
                <c:pt idx="6">
                  <c:v>7.1335889382951601E-2</c:v>
                </c:pt>
                <c:pt idx="7">
                  <c:v>7.1335889382951601E-2</c:v>
                </c:pt>
                <c:pt idx="8">
                  <c:v>7.1335889382951601E-2</c:v>
                </c:pt>
                <c:pt idx="9">
                  <c:v>7.1335889382951601E-2</c:v>
                </c:pt>
                <c:pt idx="10">
                  <c:v>7.1335889382951601E-2</c:v>
                </c:pt>
                <c:pt idx="11">
                  <c:v>7.1335889382951601E-2</c:v>
                </c:pt>
                <c:pt idx="12">
                  <c:v>7.1335889382951601E-2</c:v>
                </c:pt>
                <c:pt idx="13">
                  <c:v>7.1335889382951601E-2</c:v>
                </c:pt>
                <c:pt idx="14">
                  <c:v>7.1335889382951601E-2</c:v>
                </c:pt>
                <c:pt idx="15">
                  <c:v>7.1335889382951601E-2</c:v>
                </c:pt>
                <c:pt idx="16">
                  <c:v>7.1335889382951601E-2</c:v>
                </c:pt>
                <c:pt idx="17">
                  <c:v>7.1335889382951601E-2</c:v>
                </c:pt>
                <c:pt idx="18">
                  <c:v>7.1335889382951601E-2</c:v>
                </c:pt>
                <c:pt idx="19">
                  <c:v>7.1335889382951601E-2</c:v>
                </c:pt>
                <c:pt idx="20">
                  <c:v>7.1335889382951601E-2</c:v>
                </c:pt>
                <c:pt idx="21">
                  <c:v>7.1335889382951601E-2</c:v>
                </c:pt>
                <c:pt idx="22">
                  <c:v>7.1335889382951601E-2</c:v>
                </c:pt>
                <c:pt idx="23">
                  <c:v>7.1335889382951601E-2</c:v>
                </c:pt>
                <c:pt idx="24">
                  <c:v>7.1335889382951601E-2</c:v>
                </c:pt>
                <c:pt idx="25">
                  <c:v>7.1335889382951601E-2</c:v>
                </c:pt>
                <c:pt idx="26">
                  <c:v>7.1335889382951601E-2</c:v>
                </c:pt>
                <c:pt idx="27">
                  <c:v>7.1335889382951601E-2</c:v>
                </c:pt>
                <c:pt idx="28">
                  <c:v>7.1335889382951601E-2</c:v>
                </c:pt>
                <c:pt idx="29">
                  <c:v>7.1335889382951601E-2</c:v>
                </c:pt>
                <c:pt idx="30">
                  <c:v>7.1335889382951601E-2</c:v>
                </c:pt>
                <c:pt idx="31">
                  <c:v>7.1335889382951601E-2</c:v>
                </c:pt>
                <c:pt idx="32">
                  <c:v>7.1335889382951601E-2</c:v>
                </c:pt>
                <c:pt idx="33">
                  <c:v>7.1335889382951601E-2</c:v>
                </c:pt>
                <c:pt idx="34">
                  <c:v>7.1335889382951601E-2</c:v>
                </c:pt>
                <c:pt idx="35">
                  <c:v>7.1335889382951601E-2</c:v>
                </c:pt>
                <c:pt idx="36">
                  <c:v>7.1335889382951601E-2</c:v>
                </c:pt>
                <c:pt idx="37">
                  <c:v>7.1335889382951601E-2</c:v>
                </c:pt>
                <c:pt idx="38">
                  <c:v>7.1335889382951601E-2</c:v>
                </c:pt>
                <c:pt idx="39">
                  <c:v>7.1335889382951601E-2</c:v>
                </c:pt>
                <c:pt idx="40">
                  <c:v>7.1335889382951601E-2</c:v>
                </c:pt>
                <c:pt idx="41">
                  <c:v>7.1335889382951601E-2</c:v>
                </c:pt>
                <c:pt idx="42">
                  <c:v>7.1335889382951601E-2</c:v>
                </c:pt>
                <c:pt idx="43">
                  <c:v>7.1335889382951601E-2</c:v>
                </c:pt>
                <c:pt idx="44">
                  <c:v>7.1335889382951601E-2</c:v>
                </c:pt>
                <c:pt idx="45">
                  <c:v>7.1335889382951601E-2</c:v>
                </c:pt>
                <c:pt idx="46">
                  <c:v>7.1335889382951601E-2</c:v>
                </c:pt>
                <c:pt idx="47">
                  <c:v>7.1335889382951601E-2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2829-49DF-B131-9EA6D0444BF2}"/>
            </c:ext>
          </c:extLst>
        </c:ser>
        <c:ser>
          <c:idx val="4"/>
          <c:order val="4"/>
          <c:tx>
            <c:strRef>
              <c:f>Sheet1!$F$1</c:f>
              <c:strCache>
                <c:ptCount val="1"/>
                <c:pt idx="0">
                  <c:v>2% Below</c:v>
                </c:pt>
              </c:strCache>
            </c:strRef>
          </c:tx>
          <c:spPr>
            <a:solidFill>
              <a:srgbClr val="FFFFFF"/>
            </a:solidFill>
            <a:ln>
              <a:noFill/>
            </a:ln>
            <a:effectLst/>
          </c:spPr>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Sheet1!$F$2:$F$49</c:f>
              <c:numCache>
                <c:formatCode>0.00%</c:formatCode>
                <c:ptCount val="48"/>
                <c:pt idx="0">
                  <c:v>3.13358893829516E-2</c:v>
                </c:pt>
                <c:pt idx="1">
                  <c:v>3.13358893829516E-2</c:v>
                </c:pt>
                <c:pt idx="2">
                  <c:v>3.13358893829516E-2</c:v>
                </c:pt>
                <c:pt idx="3">
                  <c:v>3.13358893829516E-2</c:v>
                </c:pt>
                <c:pt idx="4">
                  <c:v>3.13358893829516E-2</c:v>
                </c:pt>
                <c:pt idx="5">
                  <c:v>3.13358893829516E-2</c:v>
                </c:pt>
                <c:pt idx="6">
                  <c:v>3.13358893829516E-2</c:v>
                </c:pt>
                <c:pt idx="7">
                  <c:v>3.13358893829516E-2</c:v>
                </c:pt>
                <c:pt idx="8">
                  <c:v>3.13358893829516E-2</c:v>
                </c:pt>
                <c:pt idx="9">
                  <c:v>3.13358893829516E-2</c:v>
                </c:pt>
                <c:pt idx="10">
                  <c:v>3.13358893829516E-2</c:v>
                </c:pt>
                <c:pt idx="11">
                  <c:v>3.13358893829516E-2</c:v>
                </c:pt>
                <c:pt idx="12">
                  <c:v>3.13358893829516E-2</c:v>
                </c:pt>
                <c:pt idx="13">
                  <c:v>3.13358893829516E-2</c:v>
                </c:pt>
                <c:pt idx="14">
                  <c:v>3.13358893829516E-2</c:v>
                </c:pt>
                <c:pt idx="15">
                  <c:v>3.13358893829516E-2</c:v>
                </c:pt>
                <c:pt idx="16">
                  <c:v>3.13358893829516E-2</c:v>
                </c:pt>
                <c:pt idx="17">
                  <c:v>3.13358893829516E-2</c:v>
                </c:pt>
                <c:pt idx="18">
                  <c:v>3.13358893829516E-2</c:v>
                </c:pt>
                <c:pt idx="19">
                  <c:v>3.13358893829516E-2</c:v>
                </c:pt>
                <c:pt idx="20">
                  <c:v>3.13358893829516E-2</c:v>
                </c:pt>
                <c:pt idx="21">
                  <c:v>3.13358893829516E-2</c:v>
                </c:pt>
                <c:pt idx="22">
                  <c:v>3.13358893829516E-2</c:v>
                </c:pt>
                <c:pt idx="23">
                  <c:v>3.13358893829516E-2</c:v>
                </c:pt>
                <c:pt idx="24">
                  <c:v>3.13358893829516E-2</c:v>
                </c:pt>
                <c:pt idx="25">
                  <c:v>3.13358893829516E-2</c:v>
                </c:pt>
                <c:pt idx="26">
                  <c:v>3.13358893829516E-2</c:v>
                </c:pt>
                <c:pt idx="27">
                  <c:v>3.13358893829516E-2</c:v>
                </c:pt>
                <c:pt idx="28">
                  <c:v>3.13358893829516E-2</c:v>
                </c:pt>
                <c:pt idx="29">
                  <c:v>3.13358893829516E-2</c:v>
                </c:pt>
                <c:pt idx="30">
                  <c:v>3.13358893829516E-2</c:v>
                </c:pt>
                <c:pt idx="31">
                  <c:v>3.13358893829516E-2</c:v>
                </c:pt>
                <c:pt idx="32">
                  <c:v>3.13358893829516E-2</c:v>
                </c:pt>
                <c:pt idx="33">
                  <c:v>3.13358893829516E-2</c:v>
                </c:pt>
                <c:pt idx="34">
                  <c:v>3.13358893829516E-2</c:v>
                </c:pt>
                <c:pt idx="35">
                  <c:v>3.13358893829516E-2</c:v>
                </c:pt>
                <c:pt idx="36">
                  <c:v>3.13358893829516E-2</c:v>
                </c:pt>
                <c:pt idx="37">
                  <c:v>3.13358893829516E-2</c:v>
                </c:pt>
                <c:pt idx="38">
                  <c:v>3.13358893829516E-2</c:v>
                </c:pt>
                <c:pt idx="39">
                  <c:v>3.13358893829516E-2</c:v>
                </c:pt>
                <c:pt idx="40">
                  <c:v>3.13358893829516E-2</c:v>
                </c:pt>
                <c:pt idx="41">
                  <c:v>3.13358893829516E-2</c:v>
                </c:pt>
                <c:pt idx="42">
                  <c:v>3.13358893829516E-2</c:v>
                </c:pt>
                <c:pt idx="43">
                  <c:v>3.13358893829516E-2</c:v>
                </c:pt>
                <c:pt idx="44">
                  <c:v>3.13358893829516E-2</c:v>
                </c:pt>
                <c:pt idx="45">
                  <c:v>3.13358893829516E-2</c:v>
                </c:pt>
                <c:pt idx="46">
                  <c:v>3.13358893829516E-2</c:v>
                </c:pt>
                <c:pt idx="47">
                  <c:v>3.13358893829516E-2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829-49DF-B131-9EA6D0444BF2}"/>
            </c:ext>
          </c:extLst>
        </c:ser>
        <c:dLbls>
          <c:showLegendKey val="0"/>
          <c:showVal val="0"/>
          <c:showCatName val="0"/>
          <c:showSerName val="0"/>
          <c:showPercent val="0"/>
          <c:showBubbleSize val="0"/>
        </c:dLbls>
        <c:axId val="189754608"/>
        <c:axId val="189743792"/>
      </c:areaChart>
      <c:barChart>
        <c:barDir val="col"/>
        <c:grouping val="clustered"/>
        <c:varyColors val="0"/>
        <c:ser>
          <c:idx val="0"/>
          <c:order val="0"/>
          <c:tx>
            <c:strRef>
              <c:f>Sheet1!$B$1</c:f>
              <c:strCache>
                <c:ptCount val="1"/>
                <c:pt idx="0">
                  <c:v>Dev Size 1yr</c:v>
                </c:pt>
              </c:strCache>
            </c:strRef>
          </c:tx>
          <c:spPr>
            <a:solidFill>
              <a:srgbClr val="109CBF"/>
            </a:solidFill>
            <a:ln>
              <a:noFill/>
            </a:ln>
            <a:effectLst/>
          </c:spPr>
          <c:invertIfNegative val="1"/>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Sheet1!$B$2:$B$49</c:f>
              <c:numCache>
                <c:formatCode>0.00%</c:formatCode>
                <c:ptCount val="48"/>
                <c:pt idx="0">
                  <c:v>0.170943745394873</c:v>
                </c:pt>
                <c:pt idx="1">
                  <c:v>7.9048181939490994E-2</c:v>
                </c:pt>
                <c:pt idx="2">
                  <c:v>0.56560660596767998</c:v>
                </c:pt>
                <c:pt idx="3">
                  <c:v>0.324356232048371</c:v>
                </c:pt>
                <c:pt idx="4">
                  <c:v>-0.11721530376271901</c:v>
                </c:pt>
                <c:pt idx="5">
                  <c:v>0.100208982805558</c:v>
                </c:pt>
                <c:pt idx="6">
                  <c:v>2.5533470495837301E-2</c:v>
                </c:pt>
                <c:pt idx="7">
                  <c:v>2.9698529048767198E-3</c:v>
                </c:pt>
                <c:pt idx="8">
                  <c:v>0.11334661716450201</c:v>
                </c:pt>
                <c:pt idx="9">
                  <c:v>8.1482490743110203E-2</c:v>
                </c:pt>
                <c:pt idx="10">
                  <c:v>0.16104628168693</c:v>
                </c:pt>
                <c:pt idx="11">
                  <c:v>-6.2971909127714304E-2</c:v>
                </c:pt>
                <c:pt idx="12">
                  <c:v>0.16105474507658399</c:v>
                </c:pt>
                <c:pt idx="13">
                  <c:v>-1.8576663592169401E-2</c:v>
                </c:pt>
                <c:pt idx="14">
                  <c:v>0.19346357195248401</c:v>
                </c:pt>
                <c:pt idx="15">
                  <c:v>4.6212748048508702E-2</c:v>
                </c:pt>
                <c:pt idx="16">
                  <c:v>-7.7003444154213105E-2</c:v>
                </c:pt>
                <c:pt idx="17">
                  <c:v>-6.5554546069832506E-2</c:v>
                </c:pt>
                <c:pt idx="18">
                  <c:v>-1.6369086610339201E-2</c:v>
                </c:pt>
                <c:pt idx="19">
                  <c:v>5.1524866156217097E-2</c:v>
                </c:pt>
                <c:pt idx="20">
                  <c:v>-8.17723993476311E-2</c:v>
                </c:pt>
                <c:pt idx="21">
                  <c:v>-3.48922391071516E-3</c:v>
                </c:pt>
                <c:pt idx="22">
                  <c:v>-0.12962833350719799</c:v>
                </c:pt>
                <c:pt idx="23">
                  <c:v>-0.102207774891002</c:v>
                </c:pt>
                <c:pt idx="24">
                  <c:v>-5.4998363882242197E-2</c:v>
                </c:pt>
                <c:pt idx="25">
                  <c:v>9.6987299496272397E-2</c:v>
                </c:pt>
                <c:pt idx="26">
                  <c:v>0.103349239403295</c:v>
                </c:pt>
                <c:pt idx="27">
                  <c:v>0.14419217287695801</c:v>
                </c:pt>
                <c:pt idx="28">
                  <c:v>0.217115216802269</c:v>
                </c:pt>
                <c:pt idx="29">
                  <c:v>0.13233426661438699</c:v>
                </c:pt>
                <c:pt idx="30">
                  <c:v>9.78021513061509E-2</c:v>
                </c:pt>
                <c:pt idx="31">
                  <c:v>-3.40788130372149E-3</c:v>
                </c:pt>
                <c:pt idx="32">
                  <c:v>-7.7587325231170304E-2</c:v>
                </c:pt>
                <c:pt idx="33">
                  <c:v>-3.4935446462947897E-2</c:v>
                </c:pt>
                <c:pt idx="34">
                  <c:v>0.144416840375618</c:v>
                </c:pt>
                <c:pt idx="35">
                  <c:v>0.129990061510139</c:v>
                </c:pt>
                <c:pt idx="36">
                  <c:v>-1.5454220512621601E-2</c:v>
                </c:pt>
                <c:pt idx="37">
                  <c:v>1.58527824343331E-2</c:v>
                </c:pt>
                <c:pt idx="38">
                  <c:v>6.0012449822611599E-2</c:v>
                </c:pt>
                <c:pt idx="39">
                  <c:v>-1.8944188043364198E-2</c:v>
                </c:pt>
                <c:pt idx="40">
                  <c:v>8.0374827782586797E-2</c:v>
                </c:pt>
                <c:pt idx="41">
                  <c:v>2.4626788439026302E-2</c:v>
                </c:pt>
                <c:pt idx="42">
                  <c:v>6.9371523074458499E-2</c:v>
                </c:pt>
                <c:pt idx="43">
                  <c:v>-4.9762031891909801E-2</c:v>
                </c:pt>
                <c:pt idx="44">
                  <c:v>1.11805719858185E-2</c:v>
                </c:pt>
                <c:pt idx="45">
                  <c:v>3.1352613213749797E-2</c:v>
                </c:pt>
                <c:pt idx="46">
                  <c:v>7.6691018036738603E-3</c:v>
                </c:pt>
                <c:pt idx="47">
                  <c:v>-4.9425466643182397E-2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2-2829-49DF-B131-9EA6D0444BF2}"/>
            </c:ext>
          </c:extLst>
        </c:ser>
        <c:ser>
          <c:idx val="1"/>
          <c:order val="1"/>
          <c:tx>
            <c:strRef>
              <c:f>Sheet1!$C$1</c:f>
              <c:strCache>
                <c:ptCount val="1"/>
                <c:pt idx="0">
                  <c:v>InRange</c:v>
                </c:pt>
              </c:strCache>
            </c:strRef>
          </c:tx>
          <c:spPr>
            <a:solidFill>
              <a:srgbClr val="00384C"/>
            </a:solidFill>
            <a:ln>
              <a:noFill/>
            </a:ln>
            <a:effectLst/>
          </c:spPr>
          <c:invertIfNegative val="0"/>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Sheet1!$C$2:$C$49</c:f>
              <c:numCache>
                <c:formatCode>0.00%</c:formatCode>
                <c:ptCount val="4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4.6212748048508702E-2</c:v>
                </c:pt>
                <c:pt idx="16">
                  <c:v>0</c:v>
                </c:pt>
                <c:pt idx="17">
                  <c:v>0</c:v>
                </c:pt>
                <c:pt idx="18">
                  <c:v>0</c:v>
                </c:pt>
                <c:pt idx="19">
                  <c:v>5.1524866156217097E-2</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6.0012449822611599E-2</c:v>
                </c:pt>
                <c:pt idx="39">
                  <c:v>0</c:v>
                </c:pt>
                <c:pt idx="40">
                  <c:v>0</c:v>
                </c:pt>
                <c:pt idx="41">
                  <c:v>0</c:v>
                </c:pt>
                <c:pt idx="42">
                  <c:v>6.9371523074458499E-2</c:v>
                </c:pt>
                <c:pt idx="43">
                  <c:v>0</c:v>
                </c:pt>
                <c:pt idx="44">
                  <c:v>0</c:v>
                </c:pt>
                <c:pt idx="45">
                  <c:v>3.1352613213749797E-2</c:v>
                </c:pt>
                <c:pt idx="46">
                  <c:v>0</c:v>
                </c:pt>
                <c:pt idx="47">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829-49DF-B131-9EA6D0444BF2}"/>
            </c:ext>
          </c:extLst>
        </c:ser>
        <c:dLbls>
          <c:showLegendKey val="0"/>
          <c:showVal val="0"/>
          <c:showCatName val="0"/>
          <c:showSerName val="0"/>
          <c:showPercent val="0"/>
          <c:showBubbleSize val="0"/>
        </c:dLbls>
        <c:gapWidth val="24"/>
        <c:overlap val="100"/>
        <c:axId val="189754608"/>
        <c:axId val="189743792"/>
      </c:barChart>
      <c:lineChart>
        <c:grouping val="standard"/>
        <c:varyColors val="0"/>
        <c:ser>
          <c:idx val="2"/>
          <c:order val="2"/>
          <c:tx>
            <c:strRef>
              <c:f>Sheet1!$D$1</c:f>
              <c:strCache>
                <c:ptCount val="1"/>
                <c:pt idx="0">
                  <c:v>Average</c:v>
                </c:pt>
              </c:strCache>
            </c:strRef>
          </c:tx>
          <c:spPr>
            <a:ln w="12700" cap="rnd">
              <a:solidFill>
                <a:schemeClr val="tx1"/>
              </a:solidFill>
              <a:prstDash val="dash"/>
              <a:round/>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1F01-487B-9D01-44D46CAA0DD4}"/>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1F01-487B-9D01-44D46CAA0DD4}"/>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1F01-487B-9D01-44D46CAA0DD4}"/>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1F01-487B-9D01-44D46CAA0DD4}"/>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1F01-487B-9D01-44D46CAA0DD4}"/>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1F01-487B-9D01-44D46CAA0DD4}"/>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1F01-487B-9D01-44D46CAA0DD4}"/>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1F01-487B-9D01-44D46CAA0DD4}"/>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1F01-487B-9D01-44D46CAA0DD4}"/>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1F01-487B-9D01-44D46CAA0DD4}"/>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1F01-487B-9D01-44D46CAA0DD4}"/>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1F01-487B-9D01-44D46CAA0DD4}"/>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1F01-487B-9D01-44D46CAA0DD4}"/>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1F01-487B-9D01-44D46CAA0DD4}"/>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1F01-487B-9D01-44D46CAA0DD4}"/>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1F01-487B-9D01-44D46CAA0DD4}"/>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1F01-487B-9D01-44D46CAA0DD4}"/>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1F01-487B-9D01-44D46CAA0DD4}"/>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1F01-487B-9D01-44D46CAA0DD4}"/>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1F01-487B-9D01-44D46CAA0DD4}"/>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1F01-487B-9D01-44D46CAA0DD4}"/>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1F01-487B-9D01-44D46CAA0DD4}"/>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1F01-487B-9D01-44D46CAA0DD4}"/>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1F01-487B-9D01-44D46CAA0DD4}"/>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1F01-487B-9D01-44D46CAA0DD4}"/>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1F01-487B-9D01-44D46CAA0DD4}"/>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1F01-487B-9D01-44D46CAA0DD4}"/>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1F01-487B-9D01-44D46CAA0DD4}"/>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1F01-487B-9D01-44D46CAA0DD4}"/>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1F01-487B-9D01-44D46CAA0DD4}"/>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1F01-487B-9D01-44D46CAA0DD4}"/>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1F01-487B-9D01-44D46CAA0DD4}"/>
                </c:ext>
              </c:extLst>
            </c:dLbl>
            <c:dLbl>
              <c:idx val="3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1F01-487B-9D01-44D46CAA0DD4}"/>
                </c:ext>
              </c:extLst>
            </c:dLbl>
            <c:dLbl>
              <c:idx val="3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1F01-487B-9D01-44D46CAA0DD4}"/>
                </c:ext>
              </c:extLst>
            </c:dLbl>
            <c:dLbl>
              <c:idx val="3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1F01-487B-9D01-44D46CAA0DD4}"/>
                </c:ext>
              </c:extLst>
            </c:dLbl>
            <c:dLbl>
              <c:idx val="3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1F01-487B-9D01-44D46CAA0DD4}"/>
                </c:ext>
              </c:extLst>
            </c:dLbl>
            <c:dLbl>
              <c:idx val="3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1F01-487B-9D01-44D46CAA0DD4}"/>
                </c:ext>
              </c:extLst>
            </c:dLbl>
            <c:dLbl>
              <c:idx val="3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1F01-487B-9D01-44D46CAA0DD4}"/>
                </c:ext>
              </c:extLst>
            </c:dLbl>
            <c:dLbl>
              <c:idx val="3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1F01-487B-9D01-44D46CAA0DD4}"/>
                </c:ext>
              </c:extLst>
            </c:dLbl>
            <c:dLbl>
              <c:idx val="3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1F01-487B-9D01-44D46CAA0DD4}"/>
                </c:ext>
              </c:extLst>
            </c:dLbl>
            <c:dLbl>
              <c:idx val="4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8-1F01-487B-9D01-44D46CAA0DD4}"/>
                </c:ext>
              </c:extLst>
            </c:dLbl>
            <c:dLbl>
              <c:idx val="4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1F01-487B-9D01-44D46CAA0DD4}"/>
                </c:ext>
              </c:extLst>
            </c:dLbl>
            <c:dLbl>
              <c:idx val="4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A-1F01-487B-9D01-44D46CAA0DD4}"/>
                </c:ext>
              </c:extLst>
            </c:dLbl>
            <c:dLbl>
              <c:idx val="4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1F01-487B-9D01-44D46CAA0DD4}"/>
                </c:ext>
              </c:extLst>
            </c:dLbl>
            <c:dLbl>
              <c:idx val="4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C-1F01-487B-9D01-44D46CAA0DD4}"/>
                </c:ext>
              </c:extLst>
            </c:dLbl>
            <c:dLbl>
              <c:idx val="4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1F01-487B-9D01-44D46CAA0DD4}"/>
                </c:ext>
              </c:extLst>
            </c:dLbl>
            <c:dLbl>
              <c:idx val="4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E-1F01-487B-9D01-44D46CAA0DD4}"/>
                </c:ext>
              </c:extLst>
            </c:dLbl>
            <c:dLbl>
              <c:idx val="4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2829-49DF-B131-9EA6D0444BF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Sheet1!$D$2:$D$49</c:f>
              <c:numCache>
                <c:formatCode>0.00%</c:formatCode>
                <c:ptCount val="48"/>
                <c:pt idx="0">
                  <c:v>5.1335889382951597E-2</c:v>
                </c:pt>
                <c:pt idx="1">
                  <c:v>5.1335889382951597E-2</c:v>
                </c:pt>
                <c:pt idx="2">
                  <c:v>5.1335889382951597E-2</c:v>
                </c:pt>
                <c:pt idx="3">
                  <c:v>5.1335889382951597E-2</c:v>
                </c:pt>
                <c:pt idx="4">
                  <c:v>5.1335889382951597E-2</c:v>
                </c:pt>
                <c:pt idx="5">
                  <c:v>5.1335889382951597E-2</c:v>
                </c:pt>
                <c:pt idx="6">
                  <c:v>5.1335889382951597E-2</c:v>
                </c:pt>
                <c:pt idx="7">
                  <c:v>5.1335889382951597E-2</c:v>
                </c:pt>
                <c:pt idx="8">
                  <c:v>5.1335889382951597E-2</c:v>
                </c:pt>
                <c:pt idx="9">
                  <c:v>5.1335889382951597E-2</c:v>
                </c:pt>
                <c:pt idx="10">
                  <c:v>5.1335889382951597E-2</c:v>
                </c:pt>
                <c:pt idx="11">
                  <c:v>5.1335889382951597E-2</c:v>
                </c:pt>
                <c:pt idx="12">
                  <c:v>5.1335889382951597E-2</c:v>
                </c:pt>
                <c:pt idx="13">
                  <c:v>5.1335889382951597E-2</c:v>
                </c:pt>
                <c:pt idx="14">
                  <c:v>5.1335889382951597E-2</c:v>
                </c:pt>
                <c:pt idx="15">
                  <c:v>5.1335889382951597E-2</c:v>
                </c:pt>
                <c:pt idx="16">
                  <c:v>5.1335889382951597E-2</c:v>
                </c:pt>
                <c:pt idx="17">
                  <c:v>5.1335889382951597E-2</c:v>
                </c:pt>
                <c:pt idx="18">
                  <c:v>5.1335889382951597E-2</c:v>
                </c:pt>
                <c:pt idx="19">
                  <c:v>5.1335889382951597E-2</c:v>
                </c:pt>
                <c:pt idx="20">
                  <c:v>5.1335889382951597E-2</c:v>
                </c:pt>
                <c:pt idx="21">
                  <c:v>5.1335889382951597E-2</c:v>
                </c:pt>
                <c:pt idx="22">
                  <c:v>5.1335889382951597E-2</c:v>
                </c:pt>
                <c:pt idx="23">
                  <c:v>5.1335889382951597E-2</c:v>
                </c:pt>
                <c:pt idx="24">
                  <c:v>5.1335889382951597E-2</c:v>
                </c:pt>
                <c:pt idx="25">
                  <c:v>5.1335889382951597E-2</c:v>
                </c:pt>
                <c:pt idx="26">
                  <c:v>5.1335889382951597E-2</c:v>
                </c:pt>
                <c:pt idx="27">
                  <c:v>5.1335889382951597E-2</c:v>
                </c:pt>
                <c:pt idx="28">
                  <c:v>5.1335889382951597E-2</c:v>
                </c:pt>
                <c:pt idx="29">
                  <c:v>5.1335889382951597E-2</c:v>
                </c:pt>
                <c:pt idx="30">
                  <c:v>5.1335889382951597E-2</c:v>
                </c:pt>
                <c:pt idx="31">
                  <c:v>5.1335889382951597E-2</c:v>
                </c:pt>
                <c:pt idx="32">
                  <c:v>5.1335889382951597E-2</c:v>
                </c:pt>
                <c:pt idx="33">
                  <c:v>5.1335889382951597E-2</c:v>
                </c:pt>
                <c:pt idx="34">
                  <c:v>5.1335889382951597E-2</c:v>
                </c:pt>
                <c:pt idx="35">
                  <c:v>5.1335889382951597E-2</c:v>
                </c:pt>
                <c:pt idx="36">
                  <c:v>5.1335889382951597E-2</c:v>
                </c:pt>
                <c:pt idx="37">
                  <c:v>5.1335889382951597E-2</c:v>
                </c:pt>
                <c:pt idx="38">
                  <c:v>5.1335889382951597E-2</c:v>
                </c:pt>
                <c:pt idx="39">
                  <c:v>5.1335889382951597E-2</c:v>
                </c:pt>
                <c:pt idx="40">
                  <c:v>5.1335889382951597E-2</c:v>
                </c:pt>
                <c:pt idx="41">
                  <c:v>5.1335889382951597E-2</c:v>
                </c:pt>
                <c:pt idx="42">
                  <c:v>5.1335889382951597E-2</c:v>
                </c:pt>
                <c:pt idx="43">
                  <c:v>5.1335889382951597E-2</c:v>
                </c:pt>
                <c:pt idx="44">
                  <c:v>5.1335889382951597E-2</c:v>
                </c:pt>
                <c:pt idx="45">
                  <c:v>5.1335889382951597E-2</c:v>
                </c:pt>
                <c:pt idx="46">
                  <c:v>5.1335889382951597E-2</c:v>
                </c:pt>
                <c:pt idx="47">
                  <c:v>5.1335889382951597E-2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2829-49DF-B131-9EA6D0444BF2}"/>
            </c:ext>
          </c:extLst>
        </c:ser>
        <c:dLbls>
          <c:showLegendKey val="0"/>
          <c:showVal val="0"/>
          <c:showCatName val="0"/>
          <c:showSerName val="0"/>
          <c:showPercent val="0"/>
          <c:showBubbleSize val="0"/>
        </c:dLbls>
        <c:marker val="1"/>
        <c:smooth val="0"/>
        <c:axId val="189754608"/>
        <c:axId val="189743792"/>
      </c:lineChart>
      <c:catAx>
        <c:axId val="18975460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43792"/>
        <c:crosses val="autoZero"/>
        <c:auto val="0"/>
        <c:lblAlgn val="ctr"/>
        <c:lblOffset val="100"/>
        <c:noMultiLvlLbl val="0"/>
      </c:catAx>
      <c:valAx>
        <c:axId val="189743792"/>
        <c:scaling>
          <c:orientation val="minMax"/>
          <c:max val="0.9"/>
          <c:min val="-0.60000000000000009"/>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Arial" pitchFamily="34" charset="0"/>
                    <a:ea typeface="+mn-ea"/>
                    <a:cs typeface="Arial" pitchFamily="34" charset="0"/>
                  </a:defRPr>
                </a:pPr>
                <a:r>
                  <a:rPr lang="en-US" b="1"/>
                  <a:t>Premiums</a:t>
                </a:r>
              </a:p>
            </c:rich>
          </c:tx>
          <c:overlay val="0"/>
          <c:spPr>
            <a:noFill/>
            <a:ln>
              <a:noFill/>
            </a:ln>
            <a:effectLst/>
          </c:sp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54608"/>
        <c:crosses val="autoZero"/>
        <c:crossBetween val="between"/>
        <c:maj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1.9687185063958168E-2"/>
          <c:y val="1.489152479916811E-2"/>
          <c:w val="0.92389094829559326"/>
          <c:h val="0.97313529253005981"/>
        </c:manualLayout>
      </c:layout>
      <c:areaChart>
        <c:grouping val="standard"/>
        <c:varyColors val="0"/>
        <c:ser>
          <c:idx val="3"/>
          <c:order val="3"/>
          <c:tx>
            <c:strRef>
              <c:f>Sheet1!$E$1</c:f>
              <c:strCache>
                <c:ptCount val="1"/>
                <c:pt idx="0">
                  <c:v>2% Above</c:v>
                </c:pt>
              </c:strCache>
            </c:strRef>
          </c:tx>
          <c:spPr>
            <a:solidFill>
              <a:srgbClr val="E4E4E4"/>
            </a:solidFill>
            <a:ln>
              <a:noFill/>
            </a:ln>
            <a:effectLst/>
          </c:spPr>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Sheet1!$E$2:$E$49</c:f>
              <c:numCache>
                <c:formatCode>0.00%</c:formatCode>
                <c:ptCount val="48"/>
                <c:pt idx="0">
                  <c:v>6.89530196029529E-2</c:v>
                </c:pt>
                <c:pt idx="1">
                  <c:v>6.89530196029529E-2</c:v>
                </c:pt>
                <c:pt idx="2">
                  <c:v>6.89530196029529E-2</c:v>
                </c:pt>
                <c:pt idx="3">
                  <c:v>6.89530196029529E-2</c:v>
                </c:pt>
                <c:pt idx="4">
                  <c:v>6.89530196029529E-2</c:v>
                </c:pt>
                <c:pt idx="5">
                  <c:v>6.89530196029529E-2</c:v>
                </c:pt>
                <c:pt idx="6">
                  <c:v>6.89530196029529E-2</c:v>
                </c:pt>
                <c:pt idx="7">
                  <c:v>6.89530196029529E-2</c:v>
                </c:pt>
                <c:pt idx="8">
                  <c:v>6.89530196029529E-2</c:v>
                </c:pt>
                <c:pt idx="9">
                  <c:v>6.89530196029529E-2</c:v>
                </c:pt>
                <c:pt idx="10">
                  <c:v>6.89530196029529E-2</c:v>
                </c:pt>
                <c:pt idx="11">
                  <c:v>6.89530196029529E-2</c:v>
                </c:pt>
                <c:pt idx="12">
                  <c:v>6.89530196029529E-2</c:v>
                </c:pt>
                <c:pt idx="13">
                  <c:v>6.89530196029529E-2</c:v>
                </c:pt>
                <c:pt idx="14">
                  <c:v>6.89530196029529E-2</c:v>
                </c:pt>
                <c:pt idx="15">
                  <c:v>6.89530196029529E-2</c:v>
                </c:pt>
                <c:pt idx="16">
                  <c:v>6.89530196029529E-2</c:v>
                </c:pt>
                <c:pt idx="17">
                  <c:v>6.89530196029529E-2</c:v>
                </c:pt>
                <c:pt idx="18">
                  <c:v>6.89530196029529E-2</c:v>
                </c:pt>
                <c:pt idx="19">
                  <c:v>6.89530196029529E-2</c:v>
                </c:pt>
                <c:pt idx="20">
                  <c:v>6.89530196029529E-2</c:v>
                </c:pt>
                <c:pt idx="21">
                  <c:v>6.89530196029529E-2</c:v>
                </c:pt>
                <c:pt idx="22">
                  <c:v>6.89530196029529E-2</c:v>
                </c:pt>
                <c:pt idx="23">
                  <c:v>6.89530196029529E-2</c:v>
                </c:pt>
                <c:pt idx="24">
                  <c:v>6.89530196029529E-2</c:v>
                </c:pt>
                <c:pt idx="25">
                  <c:v>6.89530196029529E-2</c:v>
                </c:pt>
                <c:pt idx="26">
                  <c:v>6.89530196029529E-2</c:v>
                </c:pt>
                <c:pt idx="27">
                  <c:v>6.89530196029529E-2</c:v>
                </c:pt>
                <c:pt idx="28">
                  <c:v>6.89530196029529E-2</c:v>
                </c:pt>
                <c:pt idx="29">
                  <c:v>6.89530196029529E-2</c:v>
                </c:pt>
                <c:pt idx="30">
                  <c:v>6.89530196029529E-2</c:v>
                </c:pt>
                <c:pt idx="31">
                  <c:v>6.89530196029529E-2</c:v>
                </c:pt>
                <c:pt idx="32">
                  <c:v>6.89530196029529E-2</c:v>
                </c:pt>
                <c:pt idx="33">
                  <c:v>6.89530196029529E-2</c:v>
                </c:pt>
                <c:pt idx="34">
                  <c:v>6.89530196029529E-2</c:v>
                </c:pt>
                <c:pt idx="35">
                  <c:v>6.89530196029529E-2</c:v>
                </c:pt>
                <c:pt idx="36">
                  <c:v>6.89530196029529E-2</c:v>
                </c:pt>
                <c:pt idx="37">
                  <c:v>6.89530196029529E-2</c:v>
                </c:pt>
                <c:pt idx="38">
                  <c:v>6.89530196029529E-2</c:v>
                </c:pt>
                <c:pt idx="39">
                  <c:v>6.89530196029529E-2</c:v>
                </c:pt>
                <c:pt idx="40">
                  <c:v>6.89530196029529E-2</c:v>
                </c:pt>
                <c:pt idx="41">
                  <c:v>6.89530196029529E-2</c:v>
                </c:pt>
                <c:pt idx="42">
                  <c:v>6.89530196029529E-2</c:v>
                </c:pt>
                <c:pt idx="43">
                  <c:v>6.89530196029529E-2</c:v>
                </c:pt>
                <c:pt idx="44">
                  <c:v>6.89530196029529E-2</c:v>
                </c:pt>
                <c:pt idx="45">
                  <c:v>6.89530196029529E-2</c:v>
                </c:pt>
                <c:pt idx="46">
                  <c:v>6.89530196029529E-2</c:v>
                </c:pt>
                <c:pt idx="47">
                  <c:v>6.89530196029529E-2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72AF-4619-BEC6-2178C5FBEE7F}"/>
            </c:ext>
          </c:extLst>
        </c:ser>
        <c:ser>
          <c:idx val="4"/>
          <c:order val="4"/>
          <c:tx>
            <c:strRef>
              <c:f>Sheet1!$F$1</c:f>
              <c:strCache>
                <c:ptCount val="1"/>
                <c:pt idx="0">
                  <c:v>2% Below</c:v>
                </c:pt>
              </c:strCache>
            </c:strRef>
          </c:tx>
          <c:spPr>
            <a:solidFill>
              <a:srgbClr val="FFFFFF"/>
            </a:solidFill>
            <a:ln>
              <a:noFill/>
            </a:ln>
            <a:effectLst/>
          </c:spPr>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Sheet1!$F$2:$F$49</c:f>
              <c:numCache>
                <c:formatCode>0.00%</c:formatCode>
                <c:ptCount val="48"/>
                <c:pt idx="0">
                  <c:v>2.8953019602952899E-2</c:v>
                </c:pt>
                <c:pt idx="1">
                  <c:v>2.8953019602952899E-2</c:v>
                </c:pt>
                <c:pt idx="2">
                  <c:v>2.8953019602952899E-2</c:v>
                </c:pt>
                <c:pt idx="3">
                  <c:v>2.8953019602952899E-2</c:v>
                </c:pt>
                <c:pt idx="4">
                  <c:v>2.8953019602952899E-2</c:v>
                </c:pt>
                <c:pt idx="5">
                  <c:v>2.8953019602952899E-2</c:v>
                </c:pt>
                <c:pt idx="6">
                  <c:v>2.8953019602952899E-2</c:v>
                </c:pt>
                <c:pt idx="7">
                  <c:v>2.8953019602952899E-2</c:v>
                </c:pt>
                <c:pt idx="8">
                  <c:v>2.8953019602952899E-2</c:v>
                </c:pt>
                <c:pt idx="9">
                  <c:v>2.8953019602952899E-2</c:v>
                </c:pt>
                <c:pt idx="10">
                  <c:v>2.8953019602952899E-2</c:v>
                </c:pt>
                <c:pt idx="11">
                  <c:v>2.8953019602952899E-2</c:v>
                </c:pt>
                <c:pt idx="12">
                  <c:v>2.8953019602952899E-2</c:v>
                </c:pt>
                <c:pt idx="13">
                  <c:v>2.8953019602952899E-2</c:v>
                </c:pt>
                <c:pt idx="14">
                  <c:v>2.8953019602952899E-2</c:v>
                </c:pt>
                <c:pt idx="15">
                  <c:v>2.8953019602952899E-2</c:v>
                </c:pt>
                <c:pt idx="16">
                  <c:v>2.8953019602952899E-2</c:v>
                </c:pt>
                <c:pt idx="17">
                  <c:v>2.8953019602952899E-2</c:v>
                </c:pt>
                <c:pt idx="18">
                  <c:v>2.8953019602952899E-2</c:v>
                </c:pt>
                <c:pt idx="19">
                  <c:v>2.8953019602952899E-2</c:v>
                </c:pt>
                <c:pt idx="20">
                  <c:v>2.8953019602952899E-2</c:v>
                </c:pt>
                <c:pt idx="21">
                  <c:v>2.8953019602952899E-2</c:v>
                </c:pt>
                <c:pt idx="22">
                  <c:v>2.8953019602952899E-2</c:v>
                </c:pt>
                <c:pt idx="23">
                  <c:v>2.8953019602952899E-2</c:v>
                </c:pt>
                <c:pt idx="24">
                  <c:v>2.8953019602952899E-2</c:v>
                </c:pt>
                <c:pt idx="25">
                  <c:v>2.8953019602952899E-2</c:v>
                </c:pt>
                <c:pt idx="26">
                  <c:v>2.8953019602952899E-2</c:v>
                </c:pt>
                <c:pt idx="27">
                  <c:v>2.8953019602952899E-2</c:v>
                </c:pt>
                <c:pt idx="28">
                  <c:v>2.8953019602952899E-2</c:v>
                </c:pt>
                <c:pt idx="29">
                  <c:v>2.8953019602952899E-2</c:v>
                </c:pt>
                <c:pt idx="30">
                  <c:v>2.8953019602952899E-2</c:v>
                </c:pt>
                <c:pt idx="31">
                  <c:v>2.8953019602952899E-2</c:v>
                </c:pt>
                <c:pt idx="32">
                  <c:v>2.8953019602952899E-2</c:v>
                </c:pt>
                <c:pt idx="33">
                  <c:v>2.8953019602952899E-2</c:v>
                </c:pt>
                <c:pt idx="34">
                  <c:v>2.8953019602952899E-2</c:v>
                </c:pt>
                <c:pt idx="35">
                  <c:v>2.8953019602952899E-2</c:v>
                </c:pt>
                <c:pt idx="36">
                  <c:v>2.8953019602952899E-2</c:v>
                </c:pt>
                <c:pt idx="37">
                  <c:v>2.8953019602952899E-2</c:v>
                </c:pt>
                <c:pt idx="38">
                  <c:v>2.8953019602952899E-2</c:v>
                </c:pt>
                <c:pt idx="39">
                  <c:v>2.8953019602952899E-2</c:v>
                </c:pt>
                <c:pt idx="40">
                  <c:v>2.8953019602952899E-2</c:v>
                </c:pt>
                <c:pt idx="41">
                  <c:v>2.8953019602952899E-2</c:v>
                </c:pt>
                <c:pt idx="42">
                  <c:v>2.8953019602952899E-2</c:v>
                </c:pt>
                <c:pt idx="43">
                  <c:v>2.8953019602952899E-2</c:v>
                </c:pt>
                <c:pt idx="44">
                  <c:v>2.8953019602952899E-2</c:v>
                </c:pt>
                <c:pt idx="45">
                  <c:v>2.8953019602952899E-2</c:v>
                </c:pt>
                <c:pt idx="46">
                  <c:v>2.8953019602952899E-2</c:v>
                </c:pt>
                <c:pt idx="47">
                  <c:v>2.8953019602952899E-2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72AF-4619-BEC6-2178C5FBEE7F}"/>
            </c:ext>
          </c:extLst>
        </c:ser>
        <c:dLbls>
          <c:showLegendKey val="0"/>
          <c:showVal val="0"/>
          <c:showCatName val="0"/>
          <c:showSerName val="0"/>
          <c:showPercent val="0"/>
          <c:showBubbleSize val="0"/>
        </c:dLbls>
        <c:axId val="189754608"/>
        <c:axId val="189743792"/>
      </c:areaChart>
      <c:barChart>
        <c:barDir val="col"/>
        <c:grouping val="clustered"/>
        <c:varyColors val="0"/>
        <c:ser>
          <c:idx val="0"/>
          <c:order val="0"/>
          <c:tx>
            <c:strRef>
              <c:f>Sheet1!$B$1</c:f>
              <c:strCache>
                <c:ptCount val="1"/>
                <c:pt idx="0">
                  <c:v>Dev Price 1yr</c:v>
                </c:pt>
              </c:strCache>
            </c:strRef>
          </c:tx>
          <c:spPr>
            <a:solidFill>
              <a:srgbClr val="109CBF"/>
            </a:solidFill>
            <a:ln>
              <a:noFill/>
            </a:ln>
            <a:effectLst/>
          </c:spPr>
          <c:invertIfNegative val="1"/>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Sheet1!$B$2:$B$49</c:f>
              <c:numCache>
                <c:formatCode>0.00%</c:formatCode>
                <c:ptCount val="48"/>
                <c:pt idx="0">
                  <c:v>9.3010171665970795E-2</c:v>
                </c:pt>
                <c:pt idx="1">
                  <c:v>2.5064479679645299E-2</c:v>
                </c:pt>
                <c:pt idx="2">
                  <c:v>0.16296252834432201</c:v>
                </c:pt>
                <c:pt idx="3">
                  <c:v>0.119860142606824</c:v>
                </c:pt>
                <c:pt idx="4">
                  <c:v>-3.2620487852377299E-3</c:v>
                </c:pt>
                <c:pt idx="5">
                  <c:v>-6.7095836292920999E-2</c:v>
                </c:pt>
                <c:pt idx="6">
                  <c:v>0.14749526820547099</c:v>
                </c:pt>
                <c:pt idx="7">
                  <c:v>-1.0417783922921401E-2</c:v>
                </c:pt>
                <c:pt idx="8">
                  <c:v>0.113444761228814</c:v>
                </c:pt>
                <c:pt idx="9">
                  <c:v>7.5423116807844595E-2</c:v>
                </c:pt>
                <c:pt idx="10">
                  <c:v>-1.6334558201548399E-2</c:v>
                </c:pt>
                <c:pt idx="11">
                  <c:v>-8.4402371192666206E-2</c:v>
                </c:pt>
                <c:pt idx="12">
                  <c:v>0.11854073323572201</c:v>
                </c:pt>
                <c:pt idx="13">
                  <c:v>0.21781308254592299</c:v>
                </c:pt>
                <c:pt idx="14">
                  <c:v>0.110989497008968</c:v>
                </c:pt>
                <c:pt idx="15">
                  <c:v>2.6706561731177199E-2</c:v>
                </c:pt>
                <c:pt idx="16">
                  <c:v>-6.7077166970475098E-3</c:v>
                </c:pt>
                <c:pt idx="17">
                  <c:v>2.6935603384121799E-2</c:v>
                </c:pt>
                <c:pt idx="18">
                  <c:v>0.22407561366686701</c:v>
                </c:pt>
                <c:pt idx="19">
                  <c:v>9.2678283562621394E-2</c:v>
                </c:pt>
                <c:pt idx="20">
                  <c:v>-2.5743005462391302E-2</c:v>
                </c:pt>
                <c:pt idx="21">
                  <c:v>6.01057082032284E-2</c:v>
                </c:pt>
                <c:pt idx="22">
                  <c:v>-3.99864022661904E-2</c:v>
                </c:pt>
                <c:pt idx="23">
                  <c:v>-1.21848443507304E-2</c:v>
                </c:pt>
                <c:pt idx="24">
                  <c:v>2.1292127764554102E-2</c:v>
                </c:pt>
                <c:pt idx="25">
                  <c:v>0.25565836051809299</c:v>
                </c:pt>
                <c:pt idx="26">
                  <c:v>9.2113846625378804E-2</c:v>
                </c:pt>
                <c:pt idx="27">
                  <c:v>-4.6927467728865597E-3</c:v>
                </c:pt>
                <c:pt idx="28">
                  <c:v>0.36038194936692403</c:v>
                </c:pt>
                <c:pt idx="29">
                  <c:v>0.140860724140983</c:v>
                </c:pt>
                <c:pt idx="30">
                  <c:v>9.6224113777274595E-3</c:v>
                </c:pt>
                <c:pt idx="31">
                  <c:v>8.9507960751509894E-2</c:v>
                </c:pt>
                <c:pt idx="32">
                  <c:v>-9.1717663368277899E-2</c:v>
                </c:pt>
                <c:pt idx="33">
                  <c:v>-1.83255203838379E-2</c:v>
                </c:pt>
                <c:pt idx="34">
                  <c:v>0.32387626072245401</c:v>
                </c:pt>
                <c:pt idx="35">
                  <c:v>8.0723144787997502E-4</c:v>
                </c:pt>
                <c:pt idx="36">
                  <c:v>-7.9959820584759103E-2</c:v>
                </c:pt>
                <c:pt idx="37">
                  <c:v>3.2710966771154502E-2</c:v>
                </c:pt>
                <c:pt idx="38">
                  <c:v>-3.12643292115711E-3</c:v>
                </c:pt>
                <c:pt idx="39">
                  <c:v>-1.2571461806373601E-2</c:v>
                </c:pt>
                <c:pt idx="40">
                  <c:v>-8.74453573013598E-2</c:v>
                </c:pt>
                <c:pt idx="41">
                  <c:v>9.1283738428345695E-2</c:v>
                </c:pt>
                <c:pt idx="42">
                  <c:v>-4.60481881078345E-3</c:v>
                </c:pt>
                <c:pt idx="43">
                  <c:v>-3.8740519521718302E-2</c:v>
                </c:pt>
                <c:pt idx="44">
                  <c:v>-0.120249358189929</c:v>
                </c:pt>
                <c:pt idx="45">
                  <c:v>-0.26274515375812901</c:v>
                </c:pt>
                <c:pt idx="46">
                  <c:v>9.2556001340958496E-2</c:v>
                </c:pt>
                <c:pt idx="47">
                  <c:v>0.214281230399121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2-72AF-4619-BEC6-2178C5FBEE7F}"/>
            </c:ext>
          </c:extLst>
        </c:ser>
        <c:ser>
          <c:idx val="1"/>
          <c:order val="1"/>
          <c:tx>
            <c:strRef>
              <c:f>Sheet1!$C$1</c:f>
              <c:strCache>
                <c:ptCount val="1"/>
                <c:pt idx="0">
                  <c:v>InRange</c:v>
                </c:pt>
              </c:strCache>
            </c:strRef>
          </c:tx>
          <c:spPr>
            <a:solidFill>
              <a:srgbClr val="00384C"/>
            </a:solidFill>
            <a:ln>
              <a:noFill/>
            </a:ln>
            <a:effectLst/>
          </c:spPr>
          <c:invertIfNegative val="0"/>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Sheet1!$C$2:$C$49</c:f>
              <c:numCache>
                <c:formatCode>0.00%</c:formatCode>
                <c:ptCount val="4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6.01057082032284E-2</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3.2710966771154502E-2</c:v>
                </c:pt>
                <c:pt idx="38">
                  <c:v>0</c:v>
                </c:pt>
                <c:pt idx="39">
                  <c:v>0</c:v>
                </c:pt>
                <c:pt idx="40">
                  <c:v>0</c:v>
                </c:pt>
                <c:pt idx="41">
                  <c:v>0</c:v>
                </c:pt>
                <c:pt idx="42">
                  <c:v>0</c:v>
                </c:pt>
                <c:pt idx="43">
                  <c:v>0</c:v>
                </c:pt>
                <c:pt idx="44">
                  <c:v>0</c:v>
                </c:pt>
                <c:pt idx="45">
                  <c:v>0</c:v>
                </c:pt>
                <c:pt idx="46">
                  <c:v>0</c:v>
                </c:pt>
                <c:pt idx="47">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72AF-4619-BEC6-2178C5FBEE7F}"/>
            </c:ext>
          </c:extLst>
        </c:ser>
        <c:dLbls>
          <c:showLegendKey val="0"/>
          <c:showVal val="0"/>
          <c:showCatName val="0"/>
          <c:showSerName val="0"/>
          <c:showPercent val="0"/>
          <c:showBubbleSize val="0"/>
        </c:dLbls>
        <c:gapWidth val="24"/>
        <c:overlap val="100"/>
        <c:axId val="189754608"/>
        <c:axId val="189743792"/>
      </c:barChart>
      <c:lineChart>
        <c:grouping val="standard"/>
        <c:varyColors val="0"/>
        <c:ser>
          <c:idx val="2"/>
          <c:order val="2"/>
          <c:tx>
            <c:strRef>
              <c:f>Sheet1!$D$1</c:f>
              <c:strCache>
                <c:ptCount val="1"/>
                <c:pt idx="0">
                  <c:v>Average</c:v>
                </c:pt>
              </c:strCache>
            </c:strRef>
          </c:tx>
          <c:spPr>
            <a:ln w="12700" cap="rnd">
              <a:solidFill>
                <a:schemeClr val="tx1"/>
              </a:solidFill>
              <a:prstDash val="dash"/>
              <a:round/>
            </a:ln>
            <a:effectLst/>
          </c:spPr>
          <c:marker>
            <c:symbol val="none"/>
          </c:marker>
          <c:dLbls>
            <c:dLbl>
              <c:idx val="0"/>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CCDE-4523-B782-74632437C760}"/>
                </c:ext>
              </c:extLst>
            </c:dLbl>
            <c:dLbl>
              <c:idx val="1"/>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CDE-4523-B782-74632437C760}"/>
                </c:ext>
              </c:extLst>
            </c:dLbl>
            <c:dLbl>
              <c:idx val="2"/>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CCDE-4523-B782-74632437C760}"/>
                </c:ext>
              </c:extLst>
            </c:dLbl>
            <c:dLbl>
              <c:idx val="3"/>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CDE-4523-B782-74632437C760}"/>
                </c:ext>
              </c:extLst>
            </c:dLbl>
            <c:dLbl>
              <c:idx val="4"/>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CCDE-4523-B782-74632437C760}"/>
                </c:ext>
              </c:extLst>
            </c:dLbl>
            <c:dLbl>
              <c:idx val="5"/>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CDE-4523-B782-74632437C760}"/>
                </c:ext>
              </c:extLst>
            </c:dLbl>
            <c:dLbl>
              <c:idx val="6"/>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CCDE-4523-B782-74632437C760}"/>
                </c:ext>
              </c:extLst>
            </c:dLbl>
            <c:dLbl>
              <c:idx val="7"/>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CCDE-4523-B782-74632437C760}"/>
                </c:ext>
              </c:extLst>
            </c:dLbl>
            <c:dLbl>
              <c:idx val="8"/>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CCDE-4523-B782-74632437C760}"/>
                </c:ext>
              </c:extLst>
            </c:dLbl>
            <c:dLbl>
              <c:idx val="9"/>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CCDE-4523-B782-74632437C760}"/>
                </c:ext>
              </c:extLst>
            </c:dLbl>
            <c:dLbl>
              <c:idx val="10"/>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CCDE-4523-B782-74632437C760}"/>
                </c:ext>
              </c:extLst>
            </c:dLbl>
            <c:dLbl>
              <c:idx val="11"/>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CCDE-4523-B782-74632437C760}"/>
                </c:ext>
              </c:extLst>
            </c:dLbl>
            <c:dLbl>
              <c:idx val="12"/>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CCDE-4523-B782-74632437C760}"/>
                </c:ext>
              </c:extLst>
            </c:dLbl>
            <c:dLbl>
              <c:idx val="13"/>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CCDE-4523-B782-74632437C760}"/>
                </c:ext>
              </c:extLst>
            </c:dLbl>
            <c:dLbl>
              <c:idx val="14"/>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CCDE-4523-B782-74632437C760}"/>
                </c:ext>
              </c:extLst>
            </c:dLbl>
            <c:dLbl>
              <c:idx val="15"/>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CCDE-4523-B782-74632437C760}"/>
                </c:ext>
              </c:extLst>
            </c:dLbl>
            <c:dLbl>
              <c:idx val="16"/>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CCDE-4523-B782-74632437C760}"/>
                </c:ext>
              </c:extLst>
            </c:dLbl>
            <c:dLbl>
              <c:idx val="17"/>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CCDE-4523-B782-74632437C760}"/>
                </c:ext>
              </c:extLst>
            </c:dLbl>
            <c:dLbl>
              <c:idx val="18"/>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CCDE-4523-B782-74632437C760}"/>
                </c:ext>
              </c:extLst>
            </c:dLbl>
            <c:dLbl>
              <c:idx val="19"/>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CCDE-4523-B782-74632437C760}"/>
                </c:ext>
              </c:extLst>
            </c:dLbl>
            <c:dLbl>
              <c:idx val="20"/>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CCDE-4523-B782-74632437C760}"/>
                </c:ext>
              </c:extLst>
            </c:dLbl>
            <c:dLbl>
              <c:idx val="21"/>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CCDE-4523-B782-74632437C760}"/>
                </c:ext>
              </c:extLst>
            </c:dLbl>
            <c:dLbl>
              <c:idx val="22"/>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CCDE-4523-B782-74632437C760}"/>
                </c:ext>
              </c:extLst>
            </c:dLbl>
            <c:dLbl>
              <c:idx val="23"/>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CCDE-4523-B782-74632437C760}"/>
                </c:ext>
              </c:extLst>
            </c:dLbl>
            <c:dLbl>
              <c:idx val="24"/>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CCDE-4523-B782-74632437C760}"/>
                </c:ext>
              </c:extLst>
            </c:dLbl>
            <c:dLbl>
              <c:idx val="25"/>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CCDE-4523-B782-74632437C760}"/>
                </c:ext>
              </c:extLst>
            </c:dLbl>
            <c:dLbl>
              <c:idx val="26"/>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CCDE-4523-B782-74632437C760}"/>
                </c:ext>
              </c:extLst>
            </c:dLbl>
            <c:dLbl>
              <c:idx val="27"/>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CCDE-4523-B782-74632437C760}"/>
                </c:ext>
              </c:extLst>
            </c:dLbl>
            <c:dLbl>
              <c:idx val="28"/>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CCDE-4523-B782-74632437C760}"/>
                </c:ext>
              </c:extLst>
            </c:dLbl>
            <c:dLbl>
              <c:idx val="29"/>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CCDE-4523-B782-74632437C760}"/>
                </c:ext>
              </c:extLst>
            </c:dLbl>
            <c:dLbl>
              <c:idx val="30"/>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CCDE-4523-B782-74632437C760}"/>
                </c:ext>
              </c:extLst>
            </c:dLbl>
            <c:dLbl>
              <c:idx val="31"/>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CCDE-4523-B782-74632437C760}"/>
                </c:ext>
              </c:extLst>
            </c:dLbl>
            <c:dLbl>
              <c:idx val="32"/>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CCDE-4523-B782-74632437C760}"/>
                </c:ext>
              </c:extLst>
            </c:dLbl>
            <c:dLbl>
              <c:idx val="33"/>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CCDE-4523-B782-74632437C760}"/>
                </c:ext>
              </c:extLst>
            </c:dLbl>
            <c:dLbl>
              <c:idx val="34"/>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CCDE-4523-B782-74632437C760}"/>
                </c:ext>
              </c:extLst>
            </c:dLbl>
            <c:dLbl>
              <c:idx val="35"/>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CCDE-4523-B782-74632437C760}"/>
                </c:ext>
              </c:extLst>
            </c:dLbl>
            <c:dLbl>
              <c:idx val="36"/>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CCDE-4523-B782-74632437C760}"/>
                </c:ext>
              </c:extLst>
            </c:dLbl>
            <c:dLbl>
              <c:idx val="37"/>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CCDE-4523-B782-74632437C760}"/>
                </c:ext>
              </c:extLst>
            </c:dLbl>
            <c:dLbl>
              <c:idx val="38"/>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CCDE-4523-B782-74632437C760}"/>
                </c:ext>
              </c:extLst>
            </c:dLbl>
            <c:dLbl>
              <c:idx val="39"/>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CCDE-4523-B782-74632437C760}"/>
                </c:ext>
              </c:extLst>
            </c:dLbl>
            <c:dLbl>
              <c:idx val="40"/>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8-CCDE-4523-B782-74632437C760}"/>
                </c:ext>
              </c:extLst>
            </c:dLbl>
            <c:dLbl>
              <c:idx val="41"/>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CCDE-4523-B782-74632437C760}"/>
                </c:ext>
              </c:extLst>
            </c:dLbl>
            <c:dLbl>
              <c:idx val="42"/>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A-CCDE-4523-B782-74632437C760}"/>
                </c:ext>
              </c:extLst>
            </c:dLbl>
            <c:dLbl>
              <c:idx val="43"/>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CCDE-4523-B782-74632437C760}"/>
                </c:ext>
              </c:extLst>
            </c:dLbl>
            <c:dLbl>
              <c:idx val="44"/>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C-CCDE-4523-B782-74632437C760}"/>
                </c:ext>
              </c:extLst>
            </c:dLbl>
            <c:dLbl>
              <c:idx val="45"/>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CCDE-4523-B782-74632437C760}"/>
                </c:ext>
              </c:extLst>
            </c:dLbl>
            <c:dLbl>
              <c:idx val="46"/>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E-CCDE-4523-B782-74632437C760}"/>
                </c:ext>
              </c:extLst>
            </c:dLbl>
            <c:dLbl>
              <c:idx val="47"/>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72AF-4619-BEC6-2178C5FBEE7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Sheet1!$A$2:$A$49</c:f>
              <c:numCache>
                <c:formatCode>General</c:formatCode>
                <c:ptCount val="48"/>
                <c:pt idx="0">
                  <c:v>1975</c:v>
                </c:pt>
                <c:pt idx="5">
                  <c:v>1980</c:v>
                </c:pt>
                <c:pt idx="10">
                  <c:v>1985</c:v>
                </c:pt>
                <c:pt idx="15">
                  <c:v>1990</c:v>
                </c:pt>
                <c:pt idx="20">
                  <c:v>1995</c:v>
                </c:pt>
                <c:pt idx="25">
                  <c:v>2000</c:v>
                </c:pt>
                <c:pt idx="30">
                  <c:v>2005</c:v>
                </c:pt>
                <c:pt idx="35">
                  <c:v>2010</c:v>
                </c:pt>
                <c:pt idx="40">
                  <c:v>2015</c:v>
                </c:pt>
                <c:pt idx="45">
                  <c:v>2020</c:v>
                </c:pt>
                <c:pt idx="47">
                  <c:v>2022</c:v>
                </c:pt>
              </c:numCache>
            </c:numRef>
          </c:cat>
          <c:val>
            <c:numRef>
              <c:f>Sheet1!$D$2:$D$49</c:f>
              <c:numCache>
                <c:formatCode>0.00%</c:formatCode>
                <c:ptCount val="48"/>
                <c:pt idx="0">
                  <c:v>4.8953019602952903E-2</c:v>
                </c:pt>
                <c:pt idx="1">
                  <c:v>4.8953019602952903E-2</c:v>
                </c:pt>
                <c:pt idx="2">
                  <c:v>4.8953019602952903E-2</c:v>
                </c:pt>
                <c:pt idx="3">
                  <c:v>4.8953019602952903E-2</c:v>
                </c:pt>
                <c:pt idx="4">
                  <c:v>4.8953019602952903E-2</c:v>
                </c:pt>
                <c:pt idx="5">
                  <c:v>4.8953019602952903E-2</c:v>
                </c:pt>
                <c:pt idx="6">
                  <c:v>4.8953019602952903E-2</c:v>
                </c:pt>
                <c:pt idx="7">
                  <c:v>4.8953019602952903E-2</c:v>
                </c:pt>
                <c:pt idx="8">
                  <c:v>4.8953019602952903E-2</c:v>
                </c:pt>
                <c:pt idx="9">
                  <c:v>4.8953019602952903E-2</c:v>
                </c:pt>
                <c:pt idx="10">
                  <c:v>4.8953019602952903E-2</c:v>
                </c:pt>
                <c:pt idx="11">
                  <c:v>4.8953019602952903E-2</c:v>
                </c:pt>
                <c:pt idx="12">
                  <c:v>4.8953019602952903E-2</c:v>
                </c:pt>
                <c:pt idx="13">
                  <c:v>4.8953019602952903E-2</c:v>
                </c:pt>
                <c:pt idx="14">
                  <c:v>4.8953019602952903E-2</c:v>
                </c:pt>
                <c:pt idx="15">
                  <c:v>4.8953019602952903E-2</c:v>
                </c:pt>
                <c:pt idx="16">
                  <c:v>4.8953019602952903E-2</c:v>
                </c:pt>
                <c:pt idx="17">
                  <c:v>4.8953019602952903E-2</c:v>
                </c:pt>
                <c:pt idx="18">
                  <c:v>4.8953019602952903E-2</c:v>
                </c:pt>
                <c:pt idx="19">
                  <c:v>4.8953019602952903E-2</c:v>
                </c:pt>
                <c:pt idx="20">
                  <c:v>4.8953019602952903E-2</c:v>
                </c:pt>
                <c:pt idx="21">
                  <c:v>4.8953019602952903E-2</c:v>
                </c:pt>
                <c:pt idx="22">
                  <c:v>4.8953019602952903E-2</c:v>
                </c:pt>
                <c:pt idx="23">
                  <c:v>4.8953019602952903E-2</c:v>
                </c:pt>
                <c:pt idx="24">
                  <c:v>4.8953019602952903E-2</c:v>
                </c:pt>
                <c:pt idx="25">
                  <c:v>4.8953019602952903E-2</c:v>
                </c:pt>
                <c:pt idx="26">
                  <c:v>4.8953019602952903E-2</c:v>
                </c:pt>
                <c:pt idx="27">
                  <c:v>4.8953019602952903E-2</c:v>
                </c:pt>
                <c:pt idx="28">
                  <c:v>4.8953019602952903E-2</c:v>
                </c:pt>
                <c:pt idx="29">
                  <c:v>4.8953019602952903E-2</c:v>
                </c:pt>
                <c:pt idx="30">
                  <c:v>4.8953019602952903E-2</c:v>
                </c:pt>
                <c:pt idx="31">
                  <c:v>4.8953019602952903E-2</c:v>
                </c:pt>
                <c:pt idx="32">
                  <c:v>4.8953019602952903E-2</c:v>
                </c:pt>
                <c:pt idx="33">
                  <c:v>4.8953019602952903E-2</c:v>
                </c:pt>
                <c:pt idx="34">
                  <c:v>4.8953019602952903E-2</c:v>
                </c:pt>
                <c:pt idx="35">
                  <c:v>4.8953019602952903E-2</c:v>
                </c:pt>
                <c:pt idx="36">
                  <c:v>4.8953019602952903E-2</c:v>
                </c:pt>
                <c:pt idx="37">
                  <c:v>4.8953019602952903E-2</c:v>
                </c:pt>
                <c:pt idx="38">
                  <c:v>4.8953019602952903E-2</c:v>
                </c:pt>
                <c:pt idx="39">
                  <c:v>4.8953019602952903E-2</c:v>
                </c:pt>
                <c:pt idx="40">
                  <c:v>4.8953019602952903E-2</c:v>
                </c:pt>
                <c:pt idx="41">
                  <c:v>4.8953019602952903E-2</c:v>
                </c:pt>
                <c:pt idx="42">
                  <c:v>4.8953019602952903E-2</c:v>
                </c:pt>
                <c:pt idx="43">
                  <c:v>4.8953019602952903E-2</c:v>
                </c:pt>
                <c:pt idx="44">
                  <c:v>4.8953019602952903E-2</c:v>
                </c:pt>
                <c:pt idx="45">
                  <c:v>4.8953019602952903E-2</c:v>
                </c:pt>
                <c:pt idx="46">
                  <c:v>4.8953019602952903E-2</c:v>
                </c:pt>
                <c:pt idx="47">
                  <c:v>4.8953019602952903E-2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72AF-4619-BEC6-2178C5FBEE7F}"/>
            </c:ext>
          </c:extLst>
        </c:ser>
        <c:dLbls>
          <c:showLegendKey val="0"/>
          <c:showVal val="0"/>
          <c:showCatName val="0"/>
          <c:showSerName val="0"/>
          <c:showPercent val="0"/>
          <c:showBubbleSize val="0"/>
        </c:dLbls>
        <c:marker val="1"/>
        <c:smooth val="0"/>
        <c:axId val="189754608"/>
        <c:axId val="189743792"/>
      </c:lineChart>
      <c:catAx>
        <c:axId val="18975460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43792"/>
        <c:crosses val="autoZero"/>
        <c:auto val="0"/>
        <c:lblAlgn val="ctr"/>
        <c:lblOffset val="100"/>
        <c:noMultiLvlLbl val="0"/>
      </c:catAx>
      <c:valAx>
        <c:axId val="189743792"/>
        <c:scaling>
          <c:orientation val="minMax"/>
          <c:max val="0.9"/>
          <c:min val="-0.60000000000000009"/>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Arial" pitchFamily="34" charset="0"/>
                    <a:ea typeface="+mn-ea"/>
                    <a:cs typeface="Arial" pitchFamily="34" charset="0"/>
                  </a:defRPr>
                </a:pPr>
                <a:r>
                  <a:rPr lang="en-US" b="1"/>
                  <a:t>Premiums</a:t>
                </a:r>
              </a:p>
            </c:rich>
          </c:tx>
          <c:overlay val="0"/>
          <c:spPr>
            <a:noFill/>
            <a:ln>
              <a:noFill/>
            </a:ln>
            <a:effectLst/>
          </c:sp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54608"/>
        <c:crosses val="autoZero"/>
        <c:crossBetween val="between"/>
        <c:maj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xMode val="edge"/>
          <c:yMode val="edge"/>
          <c:x val="1.9687185063958168E-2"/>
          <c:y val="1.489152479916811E-2"/>
          <c:w val="0.92389094829559326"/>
          <c:h val="0.97313529253005981"/>
        </c:manualLayout>
      </c:layout>
      <c:areaChart>
        <c:grouping val="standard"/>
        <c:varyColors val="0"/>
        <c:ser>
          <c:idx val="3"/>
          <c:order val="3"/>
          <c:tx>
            <c:strRef>
              <c:f>Sheet1!$E$1</c:f>
              <c:strCache>
                <c:ptCount val="1"/>
                <c:pt idx="0">
                  <c:v>2% Above</c:v>
                </c:pt>
              </c:strCache>
            </c:strRef>
          </c:tx>
          <c:spPr>
            <a:solidFill>
              <a:srgbClr val="E4E4E4"/>
            </a:solidFill>
            <a:ln>
              <a:noFill/>
            </a:ln>
            <a:effectLst/>
          </c:spPr>
          <c:cat>
            <c:numRef>
              <c:f>Sheet1!$A$2:$A$33</c:f>
              <c:numCache>
                <c:formatCode>General</c:formatCode>
                <c:ptCount val="32"/>
                <c:pt idx="0">
                  <c:v>1991</c:v>
                </c:pt>
                <c:pt idx="4">
                  <c:v>1995</c:v>
                </c:pt>
                <c:pt idx="9">
                  <c:v>2000</c:v>
                </c:pt>
                <c:pt idx="14">
                  <c:v>2005</c:v>
                </c:pt>
                <c:pt idx="19">
                  <c:v>2010</c:v>
                </c:pt>
                <c:pt idx="24">
                  <c:v>2015</c:v>
                </c:pt>
                <c:pt idx="29">
                  <c:v>2020</c:v>
                </c:pt>
                <c:pt idx="31">
                  <c:v>2022</c:v>
                </c:pt>
              </c:numCache>
            </c:numRef>
          </c:cat>
          <c:val>
            <c:numRef>
              <c:f>Sheet1!$E$2:$E$33</c:f>
              <c:numCache>
                <c:formatCode>0.00%</c:formatCode>
                <c:ptCount val="32"/>
                <c:pt idx="0">
                  <c:v>5.2424252567125698E-2</c:v>
                </c:pt>
                <c:pt idx="1">
                  <c:v>5.2424252567125698E-2</c:v>
                </c:pt>
                <c:pt idx="2">
                  <c:v>5.2424252567125698E-2</c:v>
                </c:pt>
                <c:pt idx="3">
                  <c:v>5.2424252567125698E-2</c:v>
                </c:pt>
                <c:pt idx="4">
                  <c:v>5.2424252567125698E-2</c:v>
                </c:pt>
                <c:pt idx="5">
                  <c:v>5.2424252567125698E-2</c:v>
                </c:pt>
                <c:pt idx="6">
                  <c:v>5.2424252567125698E-2</c:v>
                </c:pt>
                <c:pt idx="7">
                  <c:v>5.2424252567125698E-2</c:v>
                </c:pt>
                <c:pt idx="8">
                  <c:v>5.2424252567125698E-2</c:v>
                </c:pt>
                <c:pt idx="9">
                  <c:v>5.2424252567125698E-2</c:v>
                </c:pt>
                <c:pt idx="10">
                  <c:v>5.2424252567125698E-2</c:v>
                </c:pt>
                <c:pt idx="11">
                  <c:v>5.2424252567125698E-2</c:v>
                </c:pt>
                <c:pt idx="12">
                  <c:v>5.2424252567125698E-2</c:v>
                </c:pt>
                <c:pt idx="13">
                  <c:v>5.2424252567125698E-2</c:v>
                </c:pt>
                <c:pt idx="14">
                  <c:v>5.2424252567125698E-2</c:v>
                </c:pt>
                <c:pt idx="15">
                  <c:v>5.2424252567125698E-2</c:v>
                </c:pt>
                <c:pt idx="16">
                  <c:v>5.2424252567125698E-2</c:v>
                </c:pt>
                <c:pt idx="17">
                  <c:v>5.2424252567125698E-2</c:v>
                </c:pt>
                <c:pt idx="18">
                  <c:v>5.2424252567125698E-2</c:v>
                </c:pt>
                <c:pt idx="19">
                  <c:v>5.2424252567125698E-2</c:v>
                </c:pt>
                <c:pt idx="20">
                  <c:v>5.2424252567125698E-2</c:v>
                </c:pt>
                <c:pt idx="21">
                  <c:v>5.2424252567125698E-2</c:v>
                </c:pt>
                <c:pt idx="22">
                  <c:v>5.2424252567125698E-2</c:v>
                </c:pt>
                <c:pt idx="23">
                  <c:v>5.2424252567125698E-2</c:v>
                </c:pt>
                <c:pt idx="24">
                  <c:v>5.2424252567125698E-2</c:v>
                </c:pt>
                <c:pt idx="25">
                  <c:v>5.2424252567125698E-2</c:v>
                </c:pt>
                <c:pt idx="26">
                  <c:v>5.2424252567125698E-2</c:v>
                </c:pt>
                <c:pt idx="27">
                  <c:v>5.2424252567125698E-2</c:v>
                </c:pt>
                <c:pt idx="28">
                  <c:v>5.2424252567125698E-2</c:v>
                </c:pt>
                <c:pt idx="29">
                  <c:v>5.2424252567125698E-2</c:v>
                </c:pt>
                <c:pt idx="30">
                  <c:v>5.2424252567125698E-2</c:v>
                </c:pt>
                <c:pt idx="31">
                  <c:v>5.2424252567125698E-2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ED33-4BCA-A015-3DBDC742ABCD}"/>
            </c:ext>
          </c:extLst>
        </c:ser>
        <c:ser>
          <c:idx val="4"/>
          <c:order val="4"/>
          <c:tx>
            <c:strRef>
              <c:f>Sheet1!$F$1</c:f>
              <c:strCache>
                <c:ptCount val="1"/>
                <c:pt idx="0">
                  <c:v>2% Below</c:v>
                </c:pt>
              </c:strCache>
            </c:strRef>
          </c:tx>
          <c:spPr>
            <a:solidFill>
              <a:srgbClr val="FFFFFF"/>
            </a:solidFill>
            <a:ln>
              <a:noFill/>
            </a:ln>
            <a:effectLst/>
          </c:spPr>
          <c:cat>
            <c:numRef>
              <c:f>Sheet1!$A$2:$A$33</c:f>
              <c:numCache>
                <c:formatCode>General</c:formatCode>
                <c:ptCount val="32"/>
                <c:pt idx="0">
                  <c:v>1991</c:v>
                </c:pt>
                <c:pt idx="4">
                  <c:v>1995</c:v>
                </c:pt>
                <c:pt idx="9">
                  <c:v>2000</c:v>
                </c:pt>
                <c:pt idx="14">
                  <c:v>2005</c:v>
                </c:pt>
                <c:pt idx="19">
                  <c:v>2010</c:v>
                </c:pt>
                <c:pt idx="24">
                  <c:v>2015</c:v>
                </c:pt>
                <c:pt idx="29">
                  <c:v>2020</c:v>
                </c:pt>
                <c:pt idx="31">
                  <c:v>2022</c:v>
                </c:pt>
              </c:numCache>
            </c:numRef>
          </c:cat>
          <c:val>
            <c:numRef>
              <c:f>Sheet1!$F$2:$F$33</c:f>
              <c:numCache>
                <c:formatCode>0.00%</c:formatCode>
                <c:ptCount val="32"/>
                <c:pt idx="0">
                  <c:v>1.2424252567125701E-2</c:v>
                </c:pt>
                <c:pt idx="1">
                  <c:v>1.2424252567125701E-2</c:v>
                </c:pt>
                <c:pt idx="2">
                  <c:v>1.2424252567125701E-2</c:v>
                </c:pt>
                <c:pt idx="3">
                  <c:v>1.2424252567125701E-2</c:v>
                </c:pt>
                <c:pt idx="4">
                  <c:v>1.2424252567125701E-2</c:v>
                </c:pt>
                <c:pt idx="5">
                  <c:v>1.2424252567125701E-2</c:v>
                </c:pt>
                <c:pt idx="6">
                  <c:v>1.2424252567125701E-2</c:v>
                </c:pt>
                <c:pt idx="7">
                  <c:v>1.2424252567125701E-2</c:v>
                </c:pt>
                <c:pt idx="8">
                  <c:v>1.2424252567125701E-2</c:v>
                </c:pt>
                <c:pt idx="9">
                  <c:v>1.2424252567125701E-2</c:v>
                </c:pt>
                <c:pt idx="10">
                  <c:v>1.2424252567125701E-2</c:v>
                </c:pt>
                <c:pt idx="11">
                  <c:v>1.2424252567125701E-2</c:v>
                </c:pt>
                <c:pt idx="12">
                  <c:v>1.2424252567125701E-2</c:v>
                </c:pt>
                <c:pt idx="13">
                  <c:v>1.2424252567125701E-2</c:v>
                </c:pt>
                <c:pt idx="14">
                  <c:v>1.2424252567125701E-2</c:v>
                </c:pt>
                <c:pt idx="15">
                  <c:v>1.2424252567125701E-2</c:v>
                </c:pt>
                <c:pt idx="16">
                  <c:v>1.2424252567125701E-2</c:v>
                </c:pt>
                <c:pt idx="17">
                  <c:v>1.2424252567125701E-2</c:v>
                </c:pt>
                <c:pt idx="18">
                  <c:v>1.2424252567125701E-2</c:v>
                </c:pt>
                <c:pt idx="19">
                  <c:v>1.2424252567125701E-2</c:v>
                </c:pt>
                <c:pt idx="20">
                  <c:v>1.2424252567125701E-2</c:v>
                </c:pt>
                <c:pt idx="21">
                  <c:v>1.2424252567125701E-2</c:v>
                </c:pt>
                <c:pt idx="22">
                  <c:v>1.2424252567125701E-2</c:v>
                </c:pt>
                <c:pt idx="23">
                  <c:v>1.2424252567125701E-2</c:v>
                </c:pt>
                <c:pt idx="24">
                  <c:v>1.2424252567125701E-2</c:v>
                </c:pt>
                <c:pt idx="25">
                  <c:v>1.2424252567125701E-2</c:v>
                </c:pt>
                <c:pt idx="26">
                  <c:v>1.2424252567125701E-2</c:v>
                </c:pt>
                <c:pt idx="27">
                  <c:v>1.2424252567125701E-2</c:v>
                </c:pt>
                <c:pt idx="28">
                  <c:v>1.2424252567125701E-2</c:v>
                </c:pt>
                <c:pt idx="29">
                  <c:v>1.2424252567125701E-2</c:v>
                </c:pt>
                <c:pt idx="30">
                  <c:v>1.2424252567125701E-2</c:v>
                </c:pt>
                <c:pt idx="31">
                  <c:v>1.2424252567125701E-2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ED33-4BCA-A015-3DBDC742ABCD}"/>
            </c:ext>
          </c:extLst>
        </c:ser>
        <c:dLbls>
          <c:showLegendKey val="0"/>
          <c:showVal val="0"/>
          <c:showCatName val="0"/>
          <c:showSerName val="0"/>
          <c:showPercent val="0"/>
          <c:showBubbleSize val="0"/>
        </c:dLbls>
        <c:axId val="189754608"/>
        <c:axId val="189743792"/>
      </c:areaChart>
      <c:barChart>
        <c:barDir val="col"/>
        <c:grouping val="clustered"/>
        <c:varyColors val="0"/>
        <c:ser>
          <c:idx val="0"/>
          <c:order val="0"/>
          <c:tx>
            <c:strRef>
              <c:f>Sheet1!$B$1</c:f>
              <c:strCache>
                <c:ptCount val="1"/>
                <c:pt idx="0">
                  <c:v>Dev Prof 1yr</c:v>
                </c:pt>
              </c:strCache>
            </c:strRef>
          </c:tx>
          <c:spPr>
            <a:solidFill>
              <a:srgbClr val="109CBF"/>
            </a:solidFill>
            <a:ln>
              <a:noFill/>
            </a:ln>
            <a:effectLst/>
          </c:spPr>
          <c:invertIfNegative val="1"/>
          <c:cat>
            <c:numRef>
              <c:f>Sheet1!$A$2:$A$33</c:f>
              <c:numCache>
                <c:formatCode>General</c:formatCode>
                <c:ptCount val="32"/>
                <c:pt idx="0">
                  <c:v>1991</c:v>
                </c:pt>
                <c:pt idx="4">
                  <c:v>1995</c:v>
                </c:pt>
                <c:pt idx="9">
                  <c:v>2000</c:v>
                </c:pt>
                <c:pt idx="14">
                  <c:v>2005</c:v>
                </c:pt>
                <c:pt idx="19">
                  <c:v>2010</c:v>
                </c:pt>
                <c:pt idx="24">
                  <c:v>2015</c:v>
                </c:pt>
                <c:pt idx="29">
                  <c:v>2020</c:v>
                </c:pt>
                <c:pt idx="31">
                  <c:v>2022</c:v>
                </c:pt>
              </c:numCache>
            </c:numRef>
          </c:cat>
          <c:val>
            <c:numRef>
              <c:f>Sheet1!$B$2:$B$33</c:f>
              <c:numCache>
                <c:formatCode>0.00%</c:formatCode>
                <c:ptCount val="32"/>
                <c:pt idx="0">
                  <c:v>6.5248447753789393E-2</c:v>
                </c:pt>
                <c:pt idx="1">
                  <c:v>3.5871885978978398E-2</c:v>
                </c:pt>
                <c:pt idx="2">
                  <c:v>-8.0702066694914795E-2</c:v>
                </c:pt>
                <c:pt idx="3">
                  <c:v>-1.02513451853445E-2</c:v>
                </c:pt>
                <c:pt idx="4">
                  <c:v>5.6250974627634301E-2</c:v>
                </c:pt>
                <c:pt idx="5">
                  <c:v>0.147455875115618</c:v>
                </c:pt>
                <c:pt idx="6">
                  <c:v>0.17586526885488399</c:v>
                </c:pt>
                <c:pt idx="7">
                  <c:v>7.3048948782523396E-2</c:v>
                </c:pt>
                <c:pt idx="8">
                  <c:v>0.26652947896703599</c:v>
                </c:pt>
                <c:pt idx="9">
                  <c:v>-6.59035304559141E-2</c:v>
                </c:pt>
                <c:pt idx="10">
                  <c:v>-3.5784773171879699E-3</c:v>
                </c:pt>
                <c:pt idx="11">
                  <c:v>0.121038697533994</c:v>
                </c:pt>
                <c:pt idx="12">
                  <c:v>-0.160382923657412</c:v>
                </c:pt>
                <c:pt idx="13">
                  <c:v>-7.8247120934158403E-3</c:v>
                </c:pt>
                <c:pt idx="14">
                  <c:v>5.9315637092574001E-3</c:v>
                </c:pt>
                <c:pt idx="15">
                  <c:v>-1.3019060262352101E-2</c:v>
                </c:pt>
                <c:pt idx="16">
                  <c:v>7.7018681645888196E-2</c:v>
                </c:pt>
                <c:pt idx="17">
                  <c:v>4.37311381104976E-2</c:v>
                </c:pt>
                <c:pt idx="18">
                  <c:v>2.5348999566527301E-2</c:v>
                </c:pt>
                <c:pt idx="19">
                  <c:v>-2.31817741385596E-2</c:v>
                </c:pt>
                <c:pt idx="20">
                  <c:v>0.124188465727682</c:v>
                </c:pt>
                <c:pt idx="21">
                  <c:v>-4.6570632911118598E-2</c:v>
                </c:pt>
                <c:pt idx="22">
                  <c:v>-4.3178699367242501E-2</c:v>
                </c:pt>
                <c:pt idx="23">
                  <c:v>3.7957842508702599E-2</c:v>
                </c:pt>
                <c:pt idx="24">
                  <c:v>4.3950530470470199E-2</c:v>
                </c:pt>
                <c:pt idx="25">
                  <c:v>-2.8557158943907101E-2</c:v>
                </c:pt>
                <c:pt idx="26">
                  <c:v>-7.4730569229990397E-3</c:v>
                </c:pt>
                <c:pt idx="27">
                  <c:v>5.4482119712477198E-2</c:v>
                </c:pt>
                <c:pt idx="28">
                  <c:v>7.6854898298686705E-2</c:v>
                </c:pt>
                <c:pt idx="29">
                  <c:v>9.3815614742228201E-2</c:v>
                </c:pt>
                <c:pt idx="30">
                  <c:v>4.3331217715796101E-2</c:v>
                </c:pt>
                <c:pt idx="31">
                  <c:v>-3.9721129724279297E-2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4="http://schemas.microsoft.com/office/drawing/2007/8/2/chart" uri="{6F2FDCE9-48DA-4B69-8628-5D25D57E5C99}">
              <c14:invertSolidFillFmt>
                <c14:spPr xmlns:c14="http://schemas.microsoft.com/office/drawing/2007/8/2/chart">
                  <a:solidFill>
                    <a:srgbClr val="C00000"/>
                  </a:solidFill>
                  <a:ln>
                    <a:noFill/>
                  </a:ln>
                  <a:effectLst/>
                </c14:spPr>
              </c14:invertSolidFillFmt>
            </c:ext>
            <c:ext xmlns:c16="http://schemas.microsoft.com/office/drawing/2014/chart" uri="{C3380CC4-5D6E-409C-BE32-E72D297353CC}">
              <c16:uniqueId val="{00000002-ED33-4BCA-A015-3DBDC742ABCD}"/>
            </c:ext>
          </c:extLst>
        </c:ser>
        <c:ser>
          <c:idx val="1"/>
          <c:order val="1"/>
          <c:tx>
            <c:strRef>
              <c:f>Sheet1!$C$1</c:f>
              <c:strCache>
                <c:ptCount val="1"/>
                <c:pt idx="0">
                  <c:v>InRange</c:v>
                </c:pt>
              </c:strCache>
            </c:strRef>
          </c:tx>
          <c:spPr>
            <a:solidFill>
              <a:srgbClr val="00384C"/>
            </a:solidFill>
            <a:ln>
              <a:noFill/>
            </a:ln>
            <a:effectLst/>
          </c:spPr>
          <c:invertIfNegative val="0"/>
          <c:cat>
            <c:numRef>
              <c:f>Sheet1!$A$2:$A$33</c:f>
              <c:numCache>
                <c:formatCode>General</c:formatCode>
                <c:ptCount val="32"/>
                <c:pt idx="0">
                  <c:v>1991</c:v>
                </c:pt>
                <c:pt idx="4">
                  <c:v>1995</c:v>
                </c:pt>
                <c:pt idx="9">
                  <c:v>2000</c:v>
                </c:pt>
                <c:pt idx="14">
                  <c:v>2005</c:v>
                </c:pt>
                <c:pt idx="19">
                  <c:v>2010</c:v>
                </c:pt>
                <c:pt idx="24">
                  <c:v>2015</c:v>
                </c:pt>
                <c:pt idx="29">
                  <c:v>2020</c:v>
                </c:pt>
                <c:pt idx="31">
                  <c:v>2022</c:v>
                </c:pt>
              </c:numCache>
            </c:numRef>
          </c:cat>
          <c:val>
            <c:numRef>
              <c:f>Sheet1!$C$2:$C$33</c:f>
              <c:numCache>
                <c:formatCode>0.00%</c:formatCode>
                <c:ptCount val="32"/>
                <c:pt idx="0">
                  <c:v>0</c:v>
                </c:pt>
                <c:pt idx="1">
                  <c:v>3.5871885978978398E-2</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4.37311381104976E-2</c:v>
                </c:pt>
                <c:pt idx="18">
                  <c:v>2.5348999566527301E-2</c:v>
                </c:pt>
                <c:pt idx="19">
                  <c:v>0</c:v>
                </c:pt>
                <c:pt idx="20">
                  <c:v>0</c:v>
                </c:pt>
                <c:pt idx="21">
                  <c:v>0</c:v>
                </c:pt>
                <c:pt idx="22">
                  <c:v>0</c:v>
                </c:pt>
                <c:pt idx="23">
                  <c:v>3.7957842508702599E-2</c:v>
                </c:pt>
                <c:pt idx="24">
                  <c:v>4.3950530470470199E-2</c:v>
                </c:pt>
                <c:pt idx="25">
                  <c:v>0</c:v>
                </c:pt>
                <c:pt idx="26">
                  <c:v>0</c:v>
                </c:pt>
                <c:pt idx="27">
                  <c:v>0</c:v>
                </c:pt>
                <c:pt idx="28">
                  <c:v>0</c:v>
                </c:pt>
                <c:pt idx="29">
                  <c:v>0</c:v>
                </c:pt>
                <c:pt idx="30">
                  <c:v>4.3331217715796101E-2</c:v>
                </c:pt>
                <c:pt idx="31">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ED33-4BCA-A015-3DBDC742ABCD}"/>
            </c:ext>
          </c:extLst>
        </c:ser>
        <c:dLbls>
          <c:showLegendKey val="0"/>
          <c:showVal val="0"/>
          <c:showCatName val="0"/>
          <c:showSerName val="0"/>
          <c:showPercent val="0"/>
          <c:showBubbleSize val="0"/>
        </c:dLbls>
        <c:gapWidth val="24"/>
        <c:overlap val="100"/>
        <c:axId val="189754608"/>
        <c:axId val="189743792"/>
      </c:barChart>
      <c:lineChart>
        <c:grouping val="standard"/>
        <c:varyColors val="0"/>
        <c:ser>
          <c:idx val="2"/>
          <c:order val="2"/>
          <c:tx>
            <c:strRef>
              <c:f>Sheet1!$D$1</c:f>
              <c:strCache>
                <c:ptCount val="1"/>
                <c:pt idx="0">
                  <c:v>Average</c:v>
                </c:pt>
              </c:strCache>
            </c:strRef>
          </c:tx>
          <c:spPr>
            <a:ln w="12700" cap="rnd">
              <a:solidFill>
                <a:schemeClr val="tx1"/>
              </a:solidFill>
              <a:prstDash val="dash"/>
              <a:round/>
            </a:ln>
            <a:effectLst/>
          </c:spPr>
          <c:marker>
            <c:symbol val="none"/>
          </c:marker>
          <c:dLbls>
            <c:dLbl>
              <c:idx val="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457E-498D-8FF9-42436FBB7ECE}"/>
                </c:ext>
              </c:extLst>
            </c:dLbl>
            <c:dLbl>
              <c:idx val="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57E-498D-8FF9-42436FBB7ECE}"/>
                </c:ext>
              </c:extLst>
            </c:dLbl>
            <c:dLbl>
              <c:idx val="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457E-498D-8FF9-42436FBB7ECE}"/>
                </c:ext>
              </c:extLst>
            </c:dLbl>
            <c:dLbl>
              <c:idx val="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57E-498D-8FF9-42436FBB7ECE}"/>
                </c:ext>
              </c:extLst>
            </c:dLbl>
            <c:dLbl>
              <c:idx val="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57E-498D-8FF9-42436FBB7ECE}"/>
                </c:ext>
              </c:extLst>
            </c:dLbl>
            <c:dLbl>
              <c:idx val="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457E-498D-8FF9-42436FBB7ECE}"/>
                </c:ext>
              </c:extLst>
            </c:dLbl>
            <c:dLbl>
              <c:idx val="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457E-498D-8FF9-42436FBB7ECE}"/>
                </c:ext>
              </c:extLst>
            </c:dLbl>
            <c:dLbl>
              <c:idx val="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457E-498D-8FF9-42436FBB7ECE}"/>
                </c:ext>
              </c:extLst>
            </c:dLbl>
            <c:dLbl>
              <c:idx val="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457E-498D-8FF9-42436FBB7ECE}"/>
                </c:ext>
              </c:extLst>
            </c:dLbl>
            <c:dLbl>
              <c:idx val="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457E-498D-8FF9-42436FBB7ECE}"/>
                </c:ext>
              </c:extLst>
            </c:dLbl>
            <c:dLbl>
              <c:idx val="1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457E-498D-8FF9-42436FBB7ECE}"/>
                </c:ext>
              </c:extLst>
            </c:dLbl>
            <c:dLbl>
              <c:idx val="1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457E-498D-8FF9-42436FBB7ECE}"/>
                </c:ext>
              </c:extLst>
            </c:dLbl>
            <c:dLbl>
              <c:idx val="1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457E-498D-8FF9-42436FBB7ECE}"/>
                </c:ext>
              </c:extLst>
            </c:dLbl>
            <c:dLbl>
              <c:idx val="1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457E-498D-8FF9-42436FBB7ECE}"/>
                </c:ext>
              </c:extLst>
            </c:dLbl>
            <c:dLbl>
              <c:idx val="1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457E-498D-8FF9-42436FBB7ECE}"/>
                </c:ext>
              </c:extLst>
            </c:dLbl>
            <c:dLbl>
              <c:idx val="1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457E-498D-8FF9-42436FBB7ECE}"/>
                </c:ext>
              </c:extLst>
            </c:dLbl>
            <c:dLbl>
              <c:idx val="1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457E-498D-8FF9-42436FBB7ECE}"/>
                </c:ext>
              </c:extLst>
            </c:dLbl>
            <c:dLbl>
              <c:idx val="1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457E-498D-8FF9-42436FBB7ECE}"/>
                </c:ext>
              </c:extLst>
            </c:dLbl>
            <c:dLbl>
              <c:idx val="1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457E-498D-8FF9-42436FBB7ECE}"/>
                </c:ext>
              </c:extLst>
            </c:dLbl>
            <c:dLbl>
              <c:idx val="1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457E-498D-8FF9-42436FBB7ECE}"/>
                </c:ext>
              </c:extLst>
            </c:dLbl>
            <c:dLbl>
              <c:idx val="2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457E-498D-8FF9-42436FBB7ECE}"/>
                </c:ext>
              </c:extLst>
            </c:dLbl>
            <c:dLbl>
              <c:idx val="2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457E-498D-8FF9-42436FBB7ECE}"/>
                </c:ext>
              </c:extLst>
            </c:dLbl>
            <c:dLbl>
              <c:idx val="22"/>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457E-498D-8FF9-42436FBB7ECE}"/>
                </c:ext>
              </c:extLst>
            </c:dLbl>
            <c:dLbl>
              <c:idx val="23"/>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457E-498D-8FF9-42436FBB7ECE}"/>
                </c:ext>
              </c:extLst>
            </c:dLbl>
            <c:dLbl>
              <c:idx val="24"/>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457E-498D-8FF9-42436FBB7ECE}"/>
                </c:ext>
              </c:extLst>
            </c:dLbl>
            <c:dLbl>
              <c:idx val="25"/>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457E-498D-8FF9-42436FBB7ECE}"/>
                </c:ext>
              </c:extLst>
            </c:dLbl>
            <c:dLbl>
              <c:idx val="26"/>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457E-498D-8FF9-42436FBB7ECE}"/>
                </c:ext>
              </c:extLst>
            </c:dLbl>
            <c:dLbl>
              <c:idx val="27"/>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457E-498D-8FF9-42436FBB7ECE}"/>
                </c:ext>
              </c:extLst>
            </c:dLbl>
            <c:dLbl>
              <c:idx val="28"/>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457E-498D-8FF9-42436FBB7ECE}"/>
                </c:ext>
              </c:extLst>
            </c:dLbl>
            <c:dLbl>
              <c:idx val="29"/>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457E-498D-8FF9-42436FBB7ECE}"/>
                </c:ext>
              </c:extLst>
            </c:dLbl>
            <c:dLbl>
              <c:idx val="30"/>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457E-498D-8FF9-42436FBB7ECE}"/>
                </c:ext>
              </c:extLst>
            </c:dLbl>
            <c:dLbl>
              <c:idx val="31"/>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dLblPos val="r"/>
              <c:showLegendKey val="0"/>
              <c:showVal val="1"/>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ext xmlns:c16="http://schemas.microsoft.com/office/drawing/2014/chart" uri="{C3380CC4-5D6E-409C-BE32-E72D297353CC}">
                  <c16:uniqueId val="{00000004-ED33-4BCA-A015-3DBDC742ABC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smtId="4294967295">
                    <a:solidFill>
                      <a:schemeClr val="tx1">
                        <a:lumMod val="75000"/>
                        <a:lumOff val="25000"/>
                      </a:schemeClr>
                    </a:solidFill>
                    <a:latin typeface="Arial" pitchFamily="34" charset="0"/>
                    <a:ea typeface="+mn-ea"/>
                    <a:cs typeface="Arial" pitchFamily="34" charset="0"/>
                  </a:defRPr>
                </a:pPr>
                <a:endParaRPr lang="en-US"/>
              </a:p>
            </c:txPr>
            <c:showLegendKey val="0"/>
            <c:showVal val="0"/>
            <c:showCatName val="0"/>
            <c:showSerName val="0"/>
            <c:showPercent val="0"/>
            <c:showBubbleSize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numRef>
              <c:f>Sheet1!$A$2:$A$33</c:f>
              <c:numCache>
                <c:formatCode>General</c:formatCode>
                <c:ptCount val="32"/>
                <c:pt idx="0">
                  <c:v>1991</c:v>
                </c:pt>
                <c:pt idx="4">
                  <c:v>1995</c:v>
                </c:pt>
                <c:pt idx="9">
                  <c:v>2000</c:v>
                </c:pt>
                <c:pt idx="14">
                  <c:v>2005</c:v>
                </c:pt>
                <c:pt idx="19">
                  <c:v>2010</c:v>
                </c:pt>
                <c:pt idx="24">
                  <c:v>2015</c:v>
                </c:pt>
                <c:pt idx="29">
                  <c:v>2020</c:v>
                </c:pt>
                <c:pt idx="31">
                  <c:v>2022</c:v>
                </c:pt>
              </c:numCache>
            </c:numRef>
          </c:cat>
          <c:val>
            <c:numRef>
              <c:f>Sheet1!$D$2:$D$33</c:f>
              <c:numCache>
                <c:formatCode>0.00%</c:formatCode>
                <c:ptCount val="32"/>
                <c:pt idx="0">
                  <c:v>3.2424252567125701E-2</c:v>
                </c:pt>
                <c:pt idx="1">
                  <c:v>3.2424252567125701E-2</c:v>
                </c:pt>
                <c:pt idx="2">
                  <c:v>3.2424252567125701E-2</c:v>
                </c:pt>
                <c:pt idx="3">
                  <c:v>3.2424252567125701E-2</c:v>
                </c:pt>
                <c:pt idx="4">
                  <c:v>3.2424252567125701E-2</c:v>
                </c:pt>
                <c:pt idx="5">
                  <c:v>3.2424252567125701E-2</c:v>
                </c:pt>
                <c:pt idx="6">
                  <c:v>3.2424252567125701E-2</c:v>
                </c:pt>
                <c:pt idx="7">
                  <c:v>3.2424252567125701E-2</c:v>
                </c:pt>
                <c:pt idx="8">
                  <c:v>3.2424252567125701E-2</c:v>
                </c:pt>
                <c:pt idx="9">
                  <c:v>3.2424252567125701E-2</c:v>
                </c:pt>
                <c:pt idx="10">
                  <c:v>3.2424252567125701E-2</c:v>
                </c:pt>
                <c:pt idx="11">
                  <c:v>3.2424252567125701E-2</c:v>
                </c:pt>
                <c:pt idx="12">
                  <c:v>3.2424252567125701E-2</c:v>
                </c:pt>
                <c:pt idx="13">
                  <c:v>3.2424252567125701E-2</c:v>
                </c:pt>
                <c:pt idx="14">
                  <c:v>3.2424252567125701E-2</c:v>
                </c:pt>
                <c:pt idx="15">
                  <c:v>3.2424252567125701E-2</c:v>
                </c:pt>
                <c:pt idx="16">
                  <c:v>3.2424252567125701E-2</c:v>
                </c:pt>
                <c:pt idx="17">
                  <c:v>3.2424252567125701E-2</c:v>
                </c:pt>
                <c:pt idx="18">
                  <c:v>3.2424252567125701E-2</c:v>
                </c:pt>
                <c:pt idx="19">
                  <c:v>3.2424252567125701E-2</c:v>
                </c:pt>
                <c:pt idx="20">
                  <c:v>3.2424252567125701E-2</c:v>
                </c:pt>
                <c:pt idx="21">
                  <c:v>3.2424252567125701E-2</c:v>
                </c:pt>
                <c:pt idx="22">
                  <c:v>3.2424252567125701E-2</c:v>
                </c:pt>
                <c:pt idx="23">
                  <c:v>3.2424252567125701E-2</c:v>
                </c:pt>
                <c:pt idx="24">
                  <c:v>3.2424252567125701E-2</c:v>
                </c:pt>
                <c:pt idx="25">
                  <c:v>3.2424252567125701E-2</c:v>
                </c:pt>
                <c:pt idx="26">
                  <c:v>3.2424252567125701E-2</c:v>
                </c:pt>
                <c:pt idx="27">
                  <c:v>3.2424252567125701E-2</c:v>
                </c:pt>
                <c:pt idx="28">
                  <c:v>3.2424252567125701E-2</c:v>
                </c:pt>
                <c:pt idx="29">
                  <c:v>3.2424252567125701E-2</c:v>
                </c:pt>
                <c:pt idx="30">
                  <c:v>3.2424252567125701E-2</c:v>
                </c:pt>
                <c:pt idx="31">
                  <c:v>3.2424252567125701E-2</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ED33-4BCA-A015-3DBDC742ABCD}"/>
            </c:ext>
          </c:extLst>
        </c:ser>
        <c:dLbls>
          <c:showLegendKey val="0"/>
          <c:showVal val="0"/>
          <c:showCatName val="0"/>
          <c:showSerName val="0"/>
          <c:showPercent val="0"/>
          <c:showBubbleSize val="0"/>
        </c:dLbls>
        <c:marker val="1"/>
        <c:smooth val="0"/>
        <c:axId val="189754608"/>
        <c:axId val="189743792"/>
      </c:lineChart>
      <c:catAx>
        <c:axId val="18975460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43792"/>
        <c:crosses val="autoZero"/>
        <c:auto val="0"/>
        <c:lblAlgn val="ctr"/>
        <c:lblOffset val="100"/>
        <c:noMultiLvlLbl val="0"/>
      </c:catAx>
      <c:valAx>
        <c:axId val="189743792"/>
        <c:scaling>
          <c:orientation val="minMax"/>
          <c:max val="0.9"/>
          <c:min val="-0.60000000000000009"/>
        </c:scaling>
        <c:delete val="0"/>
        <c:axPos val="l"/>
        <c:title>
          <c:tx>
            <c:rich>
              <a:bodyPr rot="-5400000" spcFirstLastPara="1" vertOverflow="ellipsis" vert="horz" wrap="square" anchor="ctr" anchorCtr="1"/>
              <a:lstStyle/>
              <a:p>
                <a:pPr>
                  <a:defRPr sz="900" b="1" i="0" u="none" strike="noStrike" kern="1200" baseline="0">
                    <a:solidFill>
                      <a:schemeClr val="tx1">
                        <a:lumMod val="65000"/>
                        <a:lumOff val="35000"/>
                      </a:schemeClr>
                    </a:solidFill>
                    <a:latin typeface="Arial" pitchFamily="34" charset="0"/>
                    <a:ea typeface="+mn-ea"/>
                    <a:cs typeface="Arial" pitchFamily="34" charset="0"/>
                  </a:defRPr>
                </a:pPr>
                <a:r>
                  <a:rPr lang="en-US" b="1"/>
                  <a:t>Premiums</a:t>
                </a:r>
              </a:p>
            </c:rich>
          </c:tx>
          <c:overlay val="0"/>
          <c:spPr>
            <a:noFill/>
            <a:ln>
              <a:noFill/>
            </a:ln>
            <a:effectLst/>
          </c:sp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smtId="4294967295">
                <a:solidFill>
                  <a:schemeClr val="tx1">
                    <a:lumMod val="65000"/>
                    <a:lumOff val="35000"/>
                  </a:schemeClr>
                </a:solidFill>
                <a:latin typeface="Arial" pitchFamily="34" charset="0"/>
                <a:ea typeface="+mn-ea"/>
                <a:cs typeface="Arial" pitchFamily="34" charset="0"/>
              </a:defRPr>
            </a:pPr>
            <a:endParaRPr lang="en-US"/>
          </a:p>
        </c:txPr>
        <c:crossAx val="189754608"/>
        <c:crosses val="autoZero"/>
        <c:crossBetween val="between"/>
        <c:majorUnit val="0.15000000000000002"/>
      </c:valAx>
      <c:spPr>
        <a:noFill/>
        <a:ln>
          <a:noFill/>
        </a:ln>
        <a:effectLst/>
      </c:spPr>
    </c:plotArea>
    <c:plotVisOnly val="1"/>
    <c:dispBlanksAs val="gap"/>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smtId="4294967295">
          <a:latin typeface="Arial" pitchFamily="34" charset="0"/>
          <a:cs typeface="Arial" pitchFamily="34" charset="0"/>
        </a:defRPr>
      </a:pPr>
      <a:endParaRPr lang="en-U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6014181375504E-2"/>
          <c:y val="7.8651688992977142E-2"/>
          <c:w val="0.9453471302986145"/>
          <c:h val="0.86516851186752319"/>
        </c:manualLayout>
      </c:layout>
      <c:barChart>
        <c:barDir val="col"/>
        <c:grouping val="clustered"/>
        <c:varyColors val="0"/>
        <c:ser>
          <c:idx val="0"/>
          <c:order val="0"/>
          <c:tx>
            <c:strRef>
              <c:f>Sheet1!$B$1</c:f>
              <c:strCache>
                <c:ptCount val="1"/>
                <c:pt idx="0">
                  <c:v>EM Market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AD4F-4D1E-AEDF-7ADA5EAC9B41}"/>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D4F-4D1E-AEDF-7ADA5EAC9B41}"/>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AD4F-4D1E-AEDF-7ADA5EAC9B41}"/>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D4F-4D1E-AEDF-7ADA5EAC9B41}"/>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D4F-4D1E-AEDF-7ADA5EAC9B41}"/>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AD4F-4D1E-AEDF-7ADA5EAC9B41}"/>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AD4F-4D1E-AEDF-7ADA5EAC9B41}"/>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AD4F-4D1E-AEDF-7ADA5EAC9B41}"/>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8-AD4F-4D1E-AEDF-7ADA5EAC9B41}"/>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AD4F-4D1E-AEDF-7ADA5EAC9B41}"/>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A-AD4F-4D1E-AEDF-7ADA5EAC9B41}"/>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AD4F-4D1E-AEDF-7ADA5EAC9B41}"/>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C-AD4F-4D1E-AEDF-7ADA5EAC9B41}"/>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AD4F-4D1E-AEDF-7ADA5EAC9B41}"/>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E-AD4F-4D1E-AEDF-7ADA5EAC9B41}"/>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AD4F-4D1E-AEDF-7ADA5EAC9B41}"/>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0-AD4F-4D1E-AEDF-7ADA5EAC9B41}"/>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AD4F-4D1E-AEDF-7ADA5EAC9B41}"/>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2-AD4F-4D1E-AEDF-7ADA5EAC9B41}"/>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AD4F-4D1E-AEDF-7ADA5EAC9B41}"/>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4-AD4F-4D1E-AEDF-7ADA5EAC9B41}"/>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AD4F-4D1E-AEDF-7ADA5EAC9B41}"/>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6-AD4F-4D1E-AEDF-7ADA5EAC9B41}"/>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AD4F-4D1E-AEDF-7ADA5EAC9B41}"/>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8-AD4F-4D1E-AEDF-7ADA5EAC9B41}"/>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AD4F-4D1E-AEDF-7ADA5EAC9B41}"/>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A-AD4F-4D1E-AEDF-7ADA5EAC9B41}"/>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AD4F-4D1E-AEDF-7ADA5EAC9B41}"/>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C-AD4F-4D1E-AEDF-7ADA5EAC9B41}"/>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AD4F-4D1E-AEDF-7ADA5EAC9B41}"/>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E-AD4F-4D1E-AEDF-7ADA5EAC9B41}"/>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AD4F-4D1E-AEDF-7ADA5EAC9B41}"/>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0-AD4F-4D1E-AEDF-7ADA5EAC9B41}"/>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AD4F-4D1E-AEDF-7ADA5EAC9B41}"/>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2-AD4F-4D1E-AEDF-7ADA5EAC9B41}"/>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AD4F-4D1E-AEDF-7ADA5EAC9B41}"/>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4-AD4F-4D1E-AEDF-7ADA5EAC9B41}"/>
              </c:ext>
            </c:extLst>
          </c:dPt>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Sheet1!$B$2:$B$34</c:f>
              <c:numCache>
                <c:formatCode>0.00%</c:formatCode>
                <c:ptCount val="33"/>
                <c:pt idx="0" formatCode="General">
                  <c:v>-0.13243468520753299</c:v>
                </c:pt>
                <c:pt idx="1">
                  <c:v>0.31620805939011598</c:v>
                </c:pt>
                <c:pt idx="2">
                  <c:v>5.2151858638829198E-3</c:v>
                </c:pt>
                <c:pt idx="3">
                  <c:v>0.863665044244326</c:v>
                </c:pt>
                <c:pt idx="4" formatCode="General">
                  <c:v>-0.15240976670231399</c:v>
                </c:pt>
                <c:pt idx="5" formatCode="General">
                  <c:v>-0.10730903696036399</c:v>
                </c:pt>
                <c:pt idx="6">
                  <c:v>4.115645053967E-2</c:v>
                </c:pt>
                <c:pt idx="7" formatCode="General">
                  <c:v>-0.206628003970278</c:v>
                </c:pt>
                <c:pt idx="8" formatCode="General">
                  <c:v>-0.254044057061387</c:v>
                </c:pt>
                <c:pt idx="9">
                  <c:v>0.59984649282329805</c:v>
                </c:pt>
                <c:pt idx="10" formatCode="General">
                  <c:v>-0.378933270505875</c:v>
                </c:pt>
                <c:pt idx="11" formatCode="General">
                  <c:v>-6.1339065986219701E-2</c:v>
                </c:pt>
                <c:pt idx="12" formatCode="General">
                  <c:v>-7.9460458737696402E-2</c:v>
                </c:pt>
                <c:pt idx="13">
                  <c:v>0.54449152064560402</c:v>
                </c:pt>
                <c:pt idx="14">
                  <c:v>0.28192105264716</c:v>
                </c:pt>
                <c:pt idx="15">
                  <c:v>0.33084416683620399</c:v>
                </c:pt>
                <c:pt idx="16">
                  <c:v>0.28768640373072901</c:v>
                </c:pt>
                <c:pt idx="17">
                  <c:v>0.35786200317280698</c:v>
                </c:pt>
                <c:pt idx="18" formatCode="General">
                  <c:v>-0.55364903989746606</c:v>
                </c:pt>
                <c:pt idx="19">
                  <c:v>0.81770597436446402</c:v>
                </c:pt>
                <c:pt idx="20">
                  <c:v>0.22614871036801901</c:v>
                </c:pt>
                <c:pt idx="21" formatCode="General">
                  <c:v>-0.18781391057447</c:v>
                </c:pt>
                <c:pt idx="22">
                  <c:v>0.19268777700342701</c:v>
                </c:pt>
                <c:pt idx="23">
                  <c:v>3.7822527994313399E-4</c:v>
                </c:pt>
                <c:pt idx="24" formatCode="0.00E+00">
                  <c:v>-6.6495978662484094E-5</c:v>
                </c:pt>
                <c:pt idx="25" formatCode="General">
                  <c:v>-0.111595860401631</c:v>
                </c:pt>
                <c:pt idx="26">
                  <c:v>0.10261240035824699</c:v>
                </c:pt>
                <c:pt idx="27">
                  <c:v>0.34870179679054503</c:v>
                </c:pt>
                <c:pt idx="28" formatCode="General">
                  <c:v>-0.15730213902353701</c:v>
                </c:pt>
                <c:pt idx="29">
                  <c:v>0.14720658015410701</c:v>
                </c:pt>
                <c:pt idx="30" formatCode="General">
                  <c:v>0.17717734645518399</c:v>
                </c:pt>
                <c:pt idx="31" formatCode="General">
                  <c:v>2.29794237418539E-2</c:v>
                </c:pt>
                <c:pt idx="32" formatCode="General">
                  <c:v>-0.19340097473920601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AD4F-4D1E-AEDF-7ADA5EAC9B41}"/>
            </c:ext>
          </c:extLst>
        </c:ser>
        <c:ser>
          <c:idx val="1"/>
          <c:order val="1"/>
          <c:tx>
            <c:strRef>
              <c:f>Sheet1!$C$1</c:f>
              <c:strCache>
                <c:ptCount val="1"/>
                <c:pt idx="0">
                  <c:v>Negative</c:v>
                </c:pt>
              </c:strCache>
            </c:strRef>
          </c:tx>
          <c:spPr>
            <a:solidFill>
              <a:srgbClr val="B7312C"/>
            </a:solidFill>
          </c:spPr>
          <c:invertIfNegative val="0"/>
          <c:cat>
            <c:strRef>
              <c:f>Sheet1!$A$2:$A$34</c:f>
              <c:strCache>
                <c:ptCount val="33"/>
                <c:pt idx="0">
                  <c:v>1990</c:v>
                </c:pt>
                <c:pt idx="5">
                  <c:v>1995</c:v>
                </c:pt>
                <c:pt idx="10">
                  <c:v>2000</c:v>
                </c:pt>
                <c:pt idx="15">
                  <c:v>2005</c:v>
                </c:pt>
                <c:pt idx="20">
                  <c:v>2010</c:v>
                </c:pt>
                <c:pt idx="25">
                  <c:v>2015</c:v>
                </c:pt>
                <c:pt idx="30">
                  <c:v>2020</c:v>
                </c:pt>
                <c:pt idx="32">
                  <c:v>2022</c:v>
                </c:pt>
              </c:strCache>
            </c:strRef>
          </c:cat>
          <c:val>
            <c:numRef>
              <c:f>Sheet1!$C$2:$C$34</c:f>
              <c:numCache>
                <c:formatCode>General</c:formatCode>
                <c:ptCount val="33"/>
                <c:pt idx="0">
                  <c:v>-0.13243468520753299</c:v>
                </c:pt>
                <c:pt idx="1">
                  <c:v>0</c:v>
                </c:pt>
                <c:pt idx="2">
                  <c:v>0</c:v>
                </c:pt>
                <c:pt idx="3">
                  <c:v>0</c:v>
                </c:pt>
                <c:pt idx="4">
                  <c:v>-0.15240976670231399</c:v>
                </c:pt>
                <c:pt idx="5">
                  <c:v>-0.10730903696036399</c:v>
                </c:pt>
                <c:pt idx="6">
                  <c:v>0</c:v>
                </c:pt>
                <c:pt idx="7">
                  <c:v>-0.206628003970278</c:v>
                </c:pt>
                <c:pt idx="8">
                  <c:v>-0.254044057061387</c:v>
                </c:pt>
                <c:pt idx="9">
                  <c:v>0</c:v>
                </c:pt>
                <c:pt idx="10">
                  <c:v>-0.378933270505875</c:v>
                </c:pt>
                <c:pt idx="11">
                  <c:v>-6.1339065986219701E-2</c:v>
                </c:pt>
                <c:pt idx="12">
                  <c:v>-7.9460458737696402E-2</c:v>
                </c:pt>
                <c:pt idx="13">
                  <c:v>0</c:v>
                </c:pt>
                <c:pt idx="14">
                  <c:v>0</c:v>
                </c:pt>
                <c:pt idx="15">
                  <c:v>0</c:v>
                </c:pt>
                <c:pt idx="16">
                  <c:v>0</c:v>
                </c:pt>
                <c:pt idx="17">
                  <c:v>0</c:v>
                </c:pt>
                <c:pt idx="18">
                  <c:v>-0.55364903989746606</c:v>
                </c:pt>
                <c:pt idx="19">
                  <c:v>0</c:v>
                </c:pt>
                <c:pt idx="20">
                  <c:v>0</c:v>
                </c:pt>
                <c:pt idx="21">
                  <c:v>-0.18781391057447</c:v>
                </c:pt>
                <c:pt idx="22">
                  <c:v>0</c:v>
                </c:pt>
                <c:pt idx="23">
                  <c:v>0</c:v>
                </c:pt>
                <c:pt idx="24">
                  <c:v>-6.6495978662484094E-5</c:v>
                </c:pt>
                <c:pt idx="25">
                  <c:v>-0.111595860401631</c:v>
                </c:pt>
                <c:pt idx="26">
                  <c:v>0</c:v>
                </c:pt>
                <c:pt idx="27">
                  <c:v>0</c:v>
                </c:pt>
                <c:pt idx="28">
                  <c:v>-0.15730213902353701</c:v>
                </c:pt>
                <c:pt idx="29">
                  <c:v>0</c:v>
                </c:pt>
                <c:pt idx="30">
                  <c:v>0</c:v>
                </c:pt>
                <c:pt idx="31">
                  <c:v>0</c:v>
                </c:pt>
                <c:pt idx="32">
                  <c:v>-0.19340097473920601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6-AD4F-4D1E-AEDF-7ADA5EAC9B41}"/>
            </c:ext>
          </c:extLst>
        </c:ser>
        <c:dLbls>
          <c:showLegendKey val="0"/>
          <c:showVal val="0"/>
          <c:showCatName val="0"/>
          <c:showSerName val="0"/>
          <c:showPercent val="0"/>
          <c:showBubbleSize val="0"/>
        </c:dLbls>
        <c:gapWidth val="24"/>
        <c:overlap val="100"/>
        <c:axId val="445903616"/>
        <c:axId val="445905152"/>
      </c:barChart>
      <c:catAx>
        <c:axId val="445903616"/>
        <c:scaling>
          <c:orientation val="minMax"/>
        </c:scaling>
        <c:delete val="0"/>
        <c:axPos val="b"/>
        <c:numFmt formatCode="General" sourceLinked="1"/>
        <c:majorTickMark val="none"/>
        <c:minorTickMark val="none"/>
        <c:tickLblPos val="low"/>
        <c:crossAx val="445905152"/>
        <c:crosses val="autoZero"/>
        <c:auto val="0"/>
        <c:lblAlgn val="ctr"/>
        <c:lblOffset val="100"/>
        <c:noMultiLvlLbl val="0"/>
      </c:catAx>
      <c:valAx>
        <c:axId val="445905152"/>
        <c:scaling>
          <c:orientation val="minMax"/>
          <c:max val="0.9"/>
          <c:min val="-0.6"/>
        </c:scaling>
        <c:delete val="0"/>
        <c:axPos val="l"/>
        <c:title>
          <c:tx>
            <c:rich>
              <a:bodyPr/>
              <a:lstStyle/>
              <a:p>
                <a:pPr>
                  <a:defRPr sz="800"/>
                </a:pPr>
                <a:r>
                  <a:rPr lang="en-US"/>
                  <a:t>Premiums</a:t>
                </a:r>
              </a:p>
            </c:rich>
          </c:tx>
          <c:overlay val="0"/>
        </c:title>
        <c:numFmt formatCode="0%" sourceLinked="0"/>
        <c:majorTickMark val="none"/>
        <c:minorTickMark val="none"/>
        <c:tickLblPos val="nextTo"/>
        <c:crossAx val="445903616"/>
        <c:crosses val="autoZero"/>
        <c:crossBetween val="between"/>
        <c:majorUnit val="0.3"/>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6014181375504E-2"/>
          <c:y val="7.8651688992977142E-2"/>
          <c:w val="0.9453471302986145"/>
          <c:h val="0.86516851186752319"/>
        </c:manualLayout>
      </c:layout>
      <c:barChart>
        <c:barDir val="col"/>
        <c:grouping val="clustered"/>
        <c:varyColors val="0"/>
        <c:ser>
          <c:idx val="0"/>
          <c:order val="0"/>
          <c:tx>
            <c:strRef>
              <c:f>Sheet1!$B$1</c:f>
              <c:strCache>
                <c:ptCount val="1"/>
                <c:pt idx="0">
                  <c:v>EM Size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B9F-471F-BA04-46AEAD6145DC}"/>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B9F-471F-BA04-46AEAD6145DC}"/>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B9F-471F-BA04-46AEAD6145DC}"/>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5B9F-471F-BA04-46AEAD6145DC}"/>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5B9F-471F-BA04-46AEAD6145DC}"/>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5B9F-471F-BA04-46AEAD6145DC}"/>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5B9F-471F-BA04-46AEAD6145DC}"/>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5B9F-471F-BA04-46AEAD6145DC}"/>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5B9F-471F-BA04-46AEAD6145DC}"/>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5B9F-471F-BA04-46AEAD6145DC}"/>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5B9F-471F-BA04-46AEAD6145DC}"/>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5B9F-471F-BA04-46AEAD6145DC}"/>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5B9F-471F-BA04-46AEAD6145DC}"/>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5B9F-471F-BA04-46AEAD6145DC}"/>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5B9F-471F-BA04-46AEAD6145DC}"/>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5B9F-471F-BA04-46AEAD6145DC}"/>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5B9F-471F-BA04-46AEAD6145DC}"/>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5B9F-471F-BA04-46AEAD6145DC}"/>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5B9F-471F-BA04-46AEAD6145DC}"/>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5B9F-471F-BA04-46AEAD6145DC}"/>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5B9F-471F-BA04-46AEAD6145DC}"/>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5B9F-471F-BA04-46AEAD6145DC}"/>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5B9F-471F-BA04-46AEAD6145DC}"/>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5B9F-471F-BA04-46AEAD6145DC}"/>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5B9F-471F-BA04-46AEAD6145DC}"/>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5B9F-471F-BA04-46AEAD6145DC}"/>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5B9F-471F-BA04-46AEAD6145DC}"/>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5B9F-471F-BA04-46AEAD6145DC}"/>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5B9F-471F-BA04-46AEAD6145DC}"/>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5B9F-471F-BA04-46AEAD6145DC}"/>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5B9F-471F-BA04-46AEAD6145DC}"/>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5B9F-471F-BA04-46AEAD6145DC}"/>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5B9F-471F-BA04-46AEAD6145DC}"/>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5B9F-471F-BA04-46AEAD6145DC}"/>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5B9F-471F-BA04-46AEAD6145DC}"/>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5B9F-471F-BA04-46AEAD6145DC}"/>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5B9F-471F-BA04-46AEAD6145DC}"/>
              </c:ext>
            </c:extLst>
          </c:dPt>
          <c:cat>
            <c:numRef>
              <c:f>Sheet1!$A$2:$A$34</c:f>
              <c:numCache>
                <c:formatCode>General</c:formatCode>
                <c:ptCount val="33"/>
                <c:pt idx="0">
                  <c:v>1990</c:v>
                </c:pt>
                <c:pt idx="5">
                  <c:v>1995</c:v>
                </c:pt>
                <c:pt idx="10">
                  <c:v>2000</c:v>
                </c:pt>
                <c:pt idx="15">
                  <c:v>2005</c:v>
                </c:pt>
                <c:pt idx="20">
                  <c:v>2010</c:v>
                </c:pt>
                <c:pt idx="25">
                  <c:v>2015</c:v>
                </c:pt>
                <c:pt idx="30">
                  <c:v>2020</c:v>
                </c:pt>
                <c:pt idx="32">
                  <c:v>2022</c:v>
                </c:pt>
              </c:numCache>
            </c:numRef>
          </c:cat>
          <c:val>
            <c:numRef>
              <c:f>Sheet1!$B$2:$B$34</c:f>
              <c:numCache>
                <c:formatCode>0.0000</c:formatCode>
                <c:ptCount val="33"/>
                <c:pt idx="0">
                  <c:v>0.255600107447572</c:v>
                </c:pt>
                <c:pt idx="1">
                  <c:v>-0.16795390318899001</c:v>
                </c:pt>
                <c:pt idx="2">
                  <c:v>1.9279570067711301E-2</c:v>
                </c:pt>
                <c:pt idx="3">
                  <c:v>1.9060974697078199E-2</c:v>
                </c:pt>
                <c:pt idx="4">
                  <c:v>7.2170985450867198E-2</c:v>
                </c:pt>
                <c:pt idx="5">
                  <c:v>-8.1870653636373594E-2</c:v>
                </c:pt>
                <c:pt idx="6">
                  <c:v>2.0294631432232101E-2</c:v>
                </c:pt>
                <c:pt idx="7">
                  <c:v>-4.4916759127245999E-2</c:v>
                </c:pt>
                <c:pt idx="8">
                  <c:v>5.5309664808661702E-2</c:v>
                </c:pt>
                <c:pt idx="9">
                  <c:v>5.7387022629740202E-4</c:v>
                </c:pt>
                <c:pt idx="10">
                  <c:v>-3.11510750414732E-2</c:v>
                </c:pt>
                <c:pt idx="11">
                  <c:v>5.2718229088647699E-2</c:v>
                </c:pt>
                <c:pt idx="12">
                  <c:v>4.9527468101013099E-2</c:v>
                </c:pt>
                <c:pt idx="13">
                  <c:v>0.15193371449509799</c:v>
                </c:pt>
                <c:pt idx="14">
                  <c:v>7.1212160874930097E-2</c:v>
                </c:pt>
                <c:pt idx="15">
                  <c:v>-3.7820555655214902E-2</c:v>
                </c:pt>
                <c:pt idx="16">
                  <c:v>5.6330164649386602E-2</c:v>
                </c:pt>
                <c:pt idx="17">
                  <c:v>4.4887501811594802E-2</c:v>
                </c:pt>
                <c:pt idx="18">
                  <c:v>-5.4228045346099603E-2</c:v>
                </c:pt>
                <c:pt idx="19">
                  <c:v>0.30747147692593402</c:v>
                </c:pt>
                <c:pt idx="20">
                  <c:v>7.3505185605271806E-2</c:v>
                </c:pt>
                <c:pt idx="21">
                  <c:v>-6.0144044543392401E-2</c:v>
                </c:pt>
                <c:pt idx="22">
                  <c:v>7.0705327735188603E-2</c:v>
                </c:pt>
                <c:pt idx="23">
                  <c:v>3.8158097904949402E-2</c:v>
                </c:pt>
                <c:pt idx="24">
                  <c:v>3.2814817259096497E-2</c:v>
                </c:pt>
                <c:pt idx="25">
                  <c:v>7.24469577334588E-2</c:v>
                </c:pt>
                <c:pt idx="26">
                  <c:v>1.35586526569165E-2</c:v>
                </c:pt>
                <c:pt idx="27">
                  <c:v>-2.3009658771759901E-2</c:v>
                </c:pt>
                <c:pt idx="28">
                  <c:v>-2.47218431855852E-2</c:v>
                </c:pt>
                <c:pt idx="29">
                  <c:v>-3.8582297097330402E-2</c:v>
                </c:pt>
                <c:pt idx="30">
                  <c:v>-4.1679208942151401E-2</c:v>
                </c:pt>
                <c:pt idx="31">
                  <c:v>0.182939826325624</c:v>
                </c:pt>
                <c:pt idx="32">
                  <c:v>8.0710991693173605E-3</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5B9F-471F-BA04-46AEAD6145DC}"/>
            </c:ext>
          </c:extLst>
        </c:ser>
        <c:ser>
          <c:idx val="1"/>
          <c:order val="1"/>
          <c:tx>
            <c:strRef>
              <c:f>Sheet1!$C$1</c:f>
              <c:strCache>
                <c:ptCount val="1"/>
                <c:pt idx="0">
                  <c:v>Negative</c:v>
                </c:pt>
              </c:strCache>
            </c:strRef>
          </c:tx>
          <c:spPr>
            <a:solidFill>
              <a:srgbClr val="B7312C"/>
            </a:solidFill>
          </c:spPr>
          <c:invertIfNegative val="0"/>
          <c:cat>
            <c:numRef>
              <c:f>Sheet1!$A$2:$A$34</c:f>
              <c:numCache>
                <c:formatCode>General</c:formatCode>
                <c:ptCount val="33"/>
                <c:pt idx="0">
                  <c:v>1990</c:v>
                </c:pt>
                <c:pt idx="5">
                  <c:v>1995</c:v>
                </c:pt>
                <c:pt idx="10">
                  <c:v>2000</c:v>
                </c:pt>
                <c:pt idx="15">
                  <c:v>2005</c:v>
                </c:pt>
                <c:pt idx="20">
                  <c:v>2010</c:v>
                </c:pt>
                <c:pt idx="25">
                  <c:v>2015</c:v>
                </c:pt>
                <c:pt idx="30">
                  <c:v>2020</c:v>
                </c:pt>
                <c:pt idx="32">
                  <c:v>2022</c:v>
                </c:pt>
              </c:numCache>
            </c:numRef>
          </c:cat>
          <c:val>
            <c:numRef>
              <c:f>Sheet1!$C$2:$C$34</c:f>
              <c:numCache>
                <c:formatCode>General</c:formatCode>
                <c:ptCount val="33"/>
                <c:pt idx="0">
                  <c:v>0</c:v>
                </c:pt>
                <c:pt idx="1">
                  <c:v>-0.16795390318899001</c:v>
                </c:pt>
                <c:pt idx="2">
                  <c:v>0</c:v>
                </c:pt>
                <c:pt idx="3">
                  <c:v>0</c:v>
                </c:pt>
                <c:pt idx="4">
                  <c:v>0</c:v>
                </c:pt>
                <c:pt idx="5">
                  <c:v>-8.1870653636373594E-2</c:v>
                </c:pt>
                <c:pt idx="6">
                  <c:v>0</c:v>
                </c:pt>
                <c:pt idx="7">
                  <c:v>-4.4916759127245999E-2</c:v>
                </c:pt>
                <c:pt idx="8">
                  <c:v>0</c:v>
                </c:pt>
                <c:pt idx="9">
                  <c:v>0</c:v>
                </c:pt>
                <c:pt idx="10">
                  <c:v>-3.11510750414732E-2</c:v>
                </c:pt>
                <c:pt idx="11">
                  <c:v>0</c:v>
                </c:pt>
                <c:pt idx="12">
                  <c:v>0</c:v>
                </c:pt>
                <c:pt idx="13">
                  <c:v>0</c:v>
                </c:pt>
                <c:pt idx="14">
                  <c:v>0</c:v>
                </c:pt>
                <c:pt idx="15">
                  <c:v>-3.7820555655214902E-2</c:v>
                </c:pt>
                <c:pt idx="16">
                  <c:v>0</c:v>
                </c:pt>
                <c:pt idx="17">
                  <c:v>0</c:v>
                </c:pt>
                <c:pt idx="18">
                  <c:v>-5.4228045346099603E-2</c:v>
                </c:pt>
                <c:pt idx="19">
                  <c:v>0</c:v>
                </c:pt>
                <c:pt idx="20">
                  <c:v>0</c:v>
                </c:pt>
                <c:pt idx="21">
                  <c:v>-6.0144044543392401E-2</c:v>
                </c:pt>
                <c:pt idx="22">
                  <c:v>0</c:v>
                </c:pt>
                <c:pt idx="23">
                  <c:v>0</c:v>
                </c:pt>
                <c:pt idx="24">
                  <c:v>0</c:v>
                </c:pt>
                <c:pt idx="25">
                  <c:v>0</c:v>
                </c:pt>
                <c:pt idx="26">
                  <c:v>0</c:v>
                </c:pt>
                <c:pt idx="27">
                  <c:v>-2.3009658771759901E-2</c:v>
                </c:pt>
                <c:pt idx="28">
                  <c:v>-2.47218431855852E-2</c:v>
                </c:pt>
                <c:pt idx="29">
                  <c:v>-3.8582297097330402E-2</c:v>
                </c:pt>
                <c:pt idx="30">
                  <c:v>-4.1679208942151401E-2</c:v>
                </c:pt>
                <c:pt idx="31">
                  <c:v>0</c:v>
                </c:pt>
                <c:pt idx="32">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5B9F-471F-BA04-46AEAD6145DC}"/>
            </c:ext>
          </c:extLst>
        </c:ser>
        <c:dLbls>
          <c:showLegendKey val="0"/>
          <c:showVal val="0"/>
          <c:showCatName val="0"/>
          <c:showSerName val="0"/>
          <c:showPercent val="0"/>
          <c:showBubbleSize val="0"/>
        </c:dLbls>
        <c:gapWidth val="24"/>
        <c:overlap val="100"/>
        <c:axId val="446589568"/>
        <c:axId val="446595456"/>
      </c:barChart>
      <c:catAx>
        <c:axId val="446589568"/>
        <c:scaling>
          <c:orientation val="minMax"/>
        </c:scaling>
        <c:delete val="0"/>
        <c:axPos val="b"/>
        <c:numFmt formatCode="General" sourceLinked="1"/>
        <c:majorTickMark val="none"/>
        <c:minorTickMark val="none"/>
        <c:tickLblPos val="low"/>
        <c:crossAx val="446595456"/>
        <c:crosses val="autoZero"/>
        <c:auto val="0"/>
        <c:lblAlgn val="ctr"/>
        <c:lblOffset val="100"/>
        <c:noMultiLvlLbl val="0"/>
      </c:catAx>
      <c:valAx>
        <c:axId val="446595456"/>
        <c:scaling>
          <c:orientation val="minMax"/>
          <c:max val="0.9"/>
          <c:min val="-0.6"/>
        </c:scaling>
        <c:delete val="0"/>
        <c:axPos val="l"/>
        <c:title>
          <c:tx>
            <c:rich>
              <a:bodyPr/>
              <a:lstStyle/>
              <a:p>
                <a:pPr>
                  <a:defRPr sz="800"/>
                </a:pPr>
                <a:r>
                  <a:rPr lang="en-US"/>
                  <a:t>Premiums</a:t>
                </a:r>
              </a:p>
            </c:rich>
          </c:tx>
          <c:overlay val="0"/>
        </c:title>
        <c:numFmt formatCode="0%" sourceLinked="0"/>
        <c:majorTickMark val="none"/>
        <c:minorTickMark val="none"/>
        <c:tickLblPos val="nextTo"/>
        <c:crossAx val="446589568"/>
        <c:crosses val="autoZero"/>
        <c:crossBetween val="between"/>
        <c:majorUnit val="0.3"/>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xMode val="edge"/>
          <c:yMode val="edge"/>
          <c:x val="4.2836014181375504E-2"/>
          <c:y val="7.8651688992977142E-2"/>
          <c:w val="0.9453471302986145"/>
          <c:h val="0.86516851186752319"/>
        </c:manualLayout>
      </c:layout>
      <c:barChart>
        <c:barDir val="col"/>
        <c:grouping val="clustered"/>
        <c:varyColors val="0"/>
        <c:ser>
          <c:idx val="0"/>
          <c:order val="0"/>
          <c:tx>
            <c:strRef>
              <c:f>Sheet1!$B$1</c:f>
              <c:strCache>
                <c:ptCount val="1"/>
                <c:pt idx="0">
                  <c:v>EM Price 1yr</c:v>
                </c:pt>
              </c:strCache>
            </c:strRef>
          </c:tx>
          <c:spPr>
            <a:solidFill>
              <a:srgbClr val="109CBF"/>
            </a:solidFill>
          </c:spPr>
          <c:invertIfNegative val="0"/>
          <c:dPt>
            <c:idx val="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C176-493F-9E2D-A56F5B3D4D39}"/>
              </c:ext>
            </c:extLst>
          </c:dPt>
          <c:dPt>
            <c:idx val="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C176-493F-9E2D-A56F5B3D4D39}"/>
              </c:ext>
            </c:extLst>
          </c:dPt>
          <c:dPt>
            <c:idx val="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C176-493F-9E2D-A56F5B3D4D39}"/>
              </c:ext>
            </c:extLst>
          </c:dPt>
          <c:dPt>
            <c:idx val="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C176-493F-9E2D-A56F5B3D4D39}"/>
              </c:ext>
            </c:extLst>
          </c:dPt>
          <c:dPt>
            <c:idx val="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9-C176-493F-9E2D-A56F5B3D4D39}"/>
              </c:ext>
            </c:extLst>
          </c:dPt>
          <c:dPt>
            <c:idx val="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B-C176-493F-9E2D-A56F5B3D4D39}"/>
              </c:ext>
            </c:extLst>
          </c:dPt>
          <c:dPt>
            <c:idx val="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D-C176-493F-9E2D-A56F5B3D4D39}"/>
              </c:ext>
            </c:extLst>
          </c:dPt>
          <c:dPt>
            <c:idx val="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F-C176-493F-9E2D-A56F5B3D4D39}"/>
              </c:ext>
            </c:extLst>
          </c:dPt>
          <c:dPt>
            <c:idx val="1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1-C176-493F-9E2D-A56F5B3D4D39}"/>
              </c:ext>
            </c:extLst>
          </c:dPt>
          <c:dPt>
            <c:idx val="1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3-C176-493F-9E2D-A56F5B3D4D39}"/>
              </c:ext>
            </c:extLst>
          </c:dPt>
          <c:dPt>
            <c:idx val="1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5-C176-493F-9E2D-A56F5B3D4D39}"/>
              </c:ext>
            </c:extLst>
          </c:dPt>
          <c:dPt>
            <c:idx val="1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7-C176-493F-9E2D-A56F5B3D4D39}"/>
              </c:ext>
            </c:extLst>
          </c:dPt>
          <c:dPt>
            <c:idx val="1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9-C176-493F-9E2D-A56F5B3D4D39}"/>
              </c:ext>
            </c:extLst>
          </c:dPt>
          <c:dPt>
            <c:idx val="1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B-C176-493F-9E2D-A56F5B3D4D39}"/>
              </c:ext>
            </c:extLst>
          </c:dPt>
          <c:dPt>
            <c:idx val="2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D-C176-493F-9E2D-A56F5B3D4D39}"/>
              </c:ext>
            </c:extLst>
          </c:dPt>
          <c:dPt>
            <c:idx val="2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1F-C176-493F-9E2D-A56F5B3D4D39}"/>
              </c:ext>
            </c:extLst>
          </c:dPt>
          <c:dPt>
            <c:idx val="2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1-C176-493F-9E2D-A56F5B3D4D39}"/>
              </c:ext>
            </c:extLst>
          </c:dPt>
          <c:dPt>
            <c:idx val="27"/>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3-C176-493F-9E2D-A56F5B3D4D39}"/>
              </c:ext>
            </c:extLst>
          </c:dPt>
          <c:dPt>
            <c:idx val="2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5-C176-493F-9E2D-A56F5B3D4D39}"/>
              </c:ext>
            </c:extLst>
          </c:dPt>
          <c:dPt>
            <c:idx val="3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7-C176-493F-9E2D-A56F5B3D4D39}"/>
              </c:ext>
            </c:extLst>
          </c:dPt>
          <c:dPt>
            <c:idx val="3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9-C176-493F-9E2D-A56F5B3D4D39}"/>
              </c:ext>
            </c:extLst>
          </c:dPt>
          <c:dPt>
            <c:idx val="3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B-C176-493F-9E2D-A56F5B3D4D39}"/>
              </c:ext>
            </c:extLst>
          </c:dPt>
          <c:dPt>
            <c:idx val="38"/>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D-C176-493F-9E2D-A56F5B3D4D39}"/>
              </c:ext>
            </c:extLst>
          </c:dPt>
          <c:dPt>
            <c:idx val="41"/>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2F-C176-493F-9E2D-A56F5B3D4D39}"/>
              </c:ext>
            </c:extLst>
          </c:dPt>
          <c:dPt>
            <c:idx val="4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1-C176-493F-9E2D-A56F5B3D4D39}"/>
              </c:ext>
            </c:extLst>
          </c:dPt>
          <c:dPt>
            <c:idx val="45"/>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3-C176-493F-9E2D-A56F5B3D4D39}"/>
              </c:ext>
            </c:extLst>
          </c:dPt>
          <c:dPt>
            <c:idx val="4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5-C176-493F-9E2D-A56F5B3D4D39}"/>
              </c:ext>
            </c:extLst>
          </c:dPt>
          <c:dPt>
            <c:idx val="4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7-C176-493F-9E2D-A56F5B3D4D39}"/>
              </c:ext>
            </c:extLst>
          </c:dPt>
          <c:dPt>
            <c:idx val="5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9-C176-493F-9E2D-A56F5B3D4D39}"/>
              </c:ext>
            </c:extLst>
          </c:dPt>
          <c:dPt>
            <c:idx val="5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B-C176-493F-9E2D-A56F5B3D4D39}"/>
              </c:ext>
            </c:extLst>
          </c:dPt>
          <c:dPt>
            <c:idx val="59"/>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D-C176-493F-9E2D-A56F5B3D4D39}"/>
              </c:ext>
            </c:extLst>
          </c:dPt>
          <c:dPt>
            <c:idx val="6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3F-C176-493F-9E2D-A56F5B3D4D39}"/>
              </c:ext>
            </c:extLst>
          </c:dPt>
          <c:dPt>
            <c:idx val="66"/>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1-C176-493F-9E2D-A56F5B3D4D39}"/>
              </c:ext>
            </c:extLst>
          </c:dPt>
          <c:dPt>
            <c:idx val="72"/>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3-C176-493F-9E2D-A56F5B3D4D39}"/>
              </c:ext>
            </c:extLst>
          </c:dPt>
          <c:dPt>
            <c:idx val="73"/>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5-C176-493F-9E2D-A56F5B3D4D39}"/>
              </c:ext>
            </c:extLst>
          </c:dPt>
          <c:dPt>
            <c:idx val="74"/>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7-C176-493F-9E2D-A56F5B3D4D39}"/>
              </c:ext>
            </c:extLst>
          </c:dPt>
          <c:dPt>
            <c:idx val="80"/>
            <c:invertIfNegative val="0"/>
            <c:bubble3D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9-C176-493F-9E2D-A56F5B3D4D39}"/>
              </c:ext>
            </c:extLst>
          </c:dPt>
          <c:cat>
            <c:numRef>
              <c:f>Sheet1!$A$2:$A$34</c:f>
              <c:numCache>
                <c:formatCode>General</c:formatCode>
                <c:ptCount val="33"/>
                <c:pt idx="0">
                  <c:v>1990</c:v>
                </c:pt>
                <c:pt idx="5">
                  <c:v>1995</c:v>
                </c:pt>
                <c:pt idx="10">
                  <c:v>2000</c:v>
                </c:pt>
                <c:pt idx="15">
                  <c:v>2005</c:v>
                </c:pt>
                <c:pt idx="20">
                  <c:v>2010</c:v>
                </c:pt>
                <c:pt idx="25">
                  <c:v>2015</c:v>
                </c:pt>
                <c:pt idx="30">
                  <c:v>2020</c:v>
                </c:pt>
                <c:pt idx="32">
                  <c:v>2022</c:v>
                </c:pt>
              </c:numCache>
            </c:numRef>
          </c:cat>
          <c:val>
            <c:numRef>
              <c:f>Sheet1!$B$2:$B$34</c:f>
              <c:numCache>
                <c:formatCode>General</c:formatCode>
                <c:ptCount val="33"/>
                <c:pt idx="0">
                  <c:v>0.148675903572389</c:v>
                </c:pt>
                <c:pt idx="1">
                  <c:v>0.14161330011760201</c:v>
                </c:pt>
                <c:pt idx="2">
                  <c:v>-0.13556442541837599</c:v>
                </c:pt>
                <c:pt idx="3">
                  <c:v>0.42988110220666298</c:v>
                </c:pt>
                <c:pt idx="4">
                  <c:v>0.12176884956977201</c:v>
                </c:pt>
                <c:pt idx="5">
                  <c:v>-8.2277217645693197E-3</c:v>
                </c:pt>
                <c:pt idx="6">
                  <c:v>4.6254077796220601E-2</c:v>
                </c:pt>
                <c:pt idx="7">
                  <c:v>0.26297247142362601</c:v>
                </c:pt>
                <c:pt idx="8">
                  <c:v>-1.1460267979346299E-3</c:v>
                </c:pt>
                <c:pt idx="9">
                  <c:v>-0.16620709113045701</c:v>
                </c:pt>
                <c:pt idx="10">
                  <c:v>4.4335792473876201E-2</c:v>
                </c:pt>
                <c:pt idx="11">
                  <c:v>7.8810405739360601E-2</c:v>
                </c:pt>
                <c:pt idx="12">
                  <c:v>0.22585442849888199</c:v>
                </c:pt>
                <c:pt idx="13">
                  <c:v>0.353029009862043</c:v>
                </c:pt>
                <c:pt idx="14">
                  <c:v>0.139365635347865</c:v>
                </c:pt>
                <c:pt idx="15">
                  <c:v>5.4998688342965597E-2</c:v>
                </c:pt>
                <c:pt idx="16">
                  <c:v>7.5598983755462507E-2</c:v>
                </c:pt>
                <c:pt idx="17">
                  <c:v>4.53679209952507E-2</c:v>
                </c:pt>
                <c:pt idx="18">
                  <c:v>-4.70956675090193E-2</c:v>
                </c:pt>
                <c:pt idx="19">
                  <c:v>0.25159520353078202</c:v>
                </c:pt>
                <c:pt idx="20">
                  <c:v>-5.5399059730745197E-3</c:v>
                </c:pt>
                <c:pt idx="21">
                  <c:v>-5.2232247695290002E-2</c:v>
                </c:pt>
                <c:pt idx="22">
                  <c:v>2.8173061915026697E-4</c:v>
                </c:pt>
                <c:pt idx="23">
                  <c:v>-5.1072991437748599E-2</c:v>
                </c:pt>
                <c:pt idx="24">
                  <c:v>-3.6041166100222698E-2</c:v>
                </c:pt>
                <c:pt idx="25">
                  <c:v>-8.5575850565720396E-2</c:v>
                </c:pt>
                <c:pt idx="26">
                  <c:v>0.141238597928495</c:v>
                </c:pt>
                <c:pt idx="27">
                  <c:v>-0.135903580777786</c:v>
                </c:pt>
                <c:pt idx="28">
                  <c:v>8.6585486223890798E-2</c:v>
                </c:pt>
                <c:pt idx="29">
                  <c:v>-0.104793225087064</c:v>
                </c:pt>
                <c:pt idx="30">
                  <c:v>-0.30889606786534601</c:v>
                </c:pt>
                <c:pt idx="31">
                  <c:v>0.25578928613608798</c:v>
                </c:pt>
                <c:pt idx="32">
                  <c:v>0.13640487446055499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A-C176-493F-9E2D-A56F5B3D4D39}"/>
            </c:ext>
          </c:extLst>
        </c:ser>
        <c:ser>
          <c:idx val="1"/>
          <c:order val="1"/>
          <c:tx>
            <c:strRef>
              <c:f>Sheet1!$C$1</c:f>
              <c:strCache>
                <c:ptCount val="1"/>
                <c:pt idx="0">
                  <c:v>Negative</c:v>
                </c:pt>
              </c:strCache>
            </c:strRef>
          </c:tx>
          <c:spPr>
            <a:solidFill>
              <a:srgbClr val="B7312C"/>
            </a:solidFill>
          </c:spPr>
          <c:invertIfNegative val="0"/>
          <c:cat>
            <c:numRef>
              <c:f>Sheet1!$A$2:$A$34</c:f>
              <c:numCache>
                <c:formatCode>General</c:formatCode>
                <c:ptCount val="33"/>
                <c:pt idx="0">
                  <c:v>1990</c:v>
                </c:pt>
                <c:pt idx="5">
                  <c:v>1995</c:v>
                </c:pt>
                <c:pt idx="10">
                  <c:v>2000</c:v>
                </c:pt>
                <c:pt idx="15">
                  <c:v>2005</c:v>
                </c:pt>
                <c:pt idx="20">
                  <c:v>2010</c:v>
                </c:pt>
                <c:pt idx="25">
                  <c:v>2015</c:v>
                </c:pt>
                <c:pt idx="30">
                  <c:v>2020</c:v>
                </c:pt>
                <c:pt idx="32">
                  <c:v>2022</c:v>
                </c:pt>
              </c:numCache>
            </c:numRef>
          </c:cat>
          <c:val>
            <c:numRef>
              <c:f>Sheet1!$C$2:$C$34</c:f>
              <c:numCache>
                <c:formatCode>General</c:formatCode>
                <c:ptCount val="33"/>
                <c:pt idx="0">
                  <c:v>0</c:v>
                </c:pt>
                <c:pt idx="1">
                  <c:v>0</c:v>
                </c:pt>
                <c:pt idx="2">
                  <c:v>-0.13556442541837599</c:v>
                </c:pt>
                <c:pt idx="3">
                  <c:v>0</c:v>
                </c:pt>
                <c:pt idx="4">
                  <c:v>0</c:v>
                </c:pt>
                <c:pt idx="5">
                  <c:v>-8.2277217645693197E-3</c:v>
                </c:pt>
                <c:pt idx="6">
                  <c:v>0</c:v>
                </c:pt>
                <c:pt idx="7">
                  <c:v>0</c:v>
                </c:pt>
                <c:pt idx="8">
                  <c:v>-1.1460267979346299E-3</c:v>
                </c:pt>
                <c:pt idx="9">
                  <c:v>-0.16620709113045701</c:v>
                </c:pt>
                <c:pt idx="10">
                  <c:v>0</c:v>
                </c:pt>
                <c:pt idx="11">
                  <c:v>0</c:v>
                </c:pt>
                <c:pt idx="12">
                  <c:v>0</c:v>
                </c:pt>
                <c:pt idx="13">
                  <c:v>0</c:v>
                </c:pt>
                <c:pt idx="14">
                  <c:v>0</c:v>
                </c:pt>
                <c:pt idx="15">
                  <c:v>0</c:v>
                </c:pt>
                <c:pt idx="16">
                  <c:v>0</c:v>
                </c:pt>
                <c:pt idx="17">
                  <c:v>0</c:v>
                </c:pt>
                <c:pt idx="18">
                  <c:v>-4.70956675090193E-2</c:v>
                </c:pt>
                <c:pt idx="19">
                  <c:v>0</c:v>
                </c:pt>
                <c:pt idx="20">
                  <c:v>-5.5399059730745197E-3</c:v>
                </c:pt>
                <c:pt idx="21">
                  <c:v>-5.2232247695290002E-2</c:v>
                </c:pt>
                <c:pt idx="22">
                  <c:v>0</c:v>
                </c:pt>
                <c:pt idx="23">
                  <c:v>-5.1072991437748599E-2</c:v>
                </c:pt>
                <c:pt idx="24">
                  <c:v>-3.6041166100222698E-2</c:v>
                </c:pt>
                <c:pt idx="25">
                  <c:v>-8.5575850565720396E-2</c:v>
                </c:pt>
                <c:pt idx="26">
                  <c:v>0</c:v>
                </c:pt>
                <c:pt idx="27">
                  <c:v>-0.135903580777786</c:v>
                </c:pt>
                <c:pt idx="28">
                  <c:v>0</c:v>
                </c:pt>
                <c:pt idx="29">
                  <c:v>-0.104793225087064</c:v>
                </c:pt>
                <c:pt idx="30">
                  <c:v>-0.30889606786534601</c:v>
                </c:pt>
                <c:pt idx="31">
                  <c:v>0</c:v>
                </c:pt>
                <c:pt idx="32">
                  <c:v>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4B-C176-493F-9E2D-A56F5B3D4D39}"/>
            </c:ext>
          </c:extLst>
        </c:ser>
        <c:dLbls>
          <c:showLegendKey val="0"/>
          <c:showVal val="0"/>
          <c:showCatName val="0"/>
          <c:showSerName val="0"/>
          <c:showPercent val="0"/>
          <c:showBubbleSize val="0"/>
        </c:dLbls>
        <c:gapWidth val="24"/>
        <c:overlap val="100"/>
        <c:axId val="446386944"/>
        <c:axId val="446388480"/>
      </c:barChart>
      <c:catAx>
        <c:axId val="446386944"/>
        <c:scaling>
          <c:orientation val="minMax"/>
        </c:scaling>
        <c:delete val="0"/>
        <c:axPos val="b"/>
        <c:numFmt formatCode="General" sourceLinked="1"/>
        <c:majorTickMark val="none"/>
        <c:minorTickMark val="none"/>
        <c:tickLblPos val="low"/>
        <c:crossAx val="446388480"/>
        <c:crosses val="autoZero"/>
        <c:auto val="0"/>
        <c:lblAlgn val="ctr"/>
        <c:lblOffset val="100"/>
        <c:noMultiLvlLbl val="0"/>
      </c:catAx>
      <c:valAx>
        <c:axId val="446388480"/>
        <c:scaling>
          <c:orientation val="minMax"/>
          <c:max val="0.9"/>
          <c:min val="-0.6"/>
        </c:scaling>
        <c:delete val="0"/>
        <c:axPos val="l"/>
        <c:title>
          <c:tx>
            <c:rich>
              <a:bodyPr/>
              <a:lstStyle/>
              <a:p>
                <a:pPr>
                  <a:defRPr sz="800"/>
                </a:pPr>
                <a:r>
                  <a:rPr lang="en-US"/>
                  <a:t>Premiums</a:t>
                </a:r>
              </a:p>
            </c:rich>
          </c:tx>
          <c:overlay val="0"/>
        </c:title>
        <c:numFmt formatCode="0%" sourceLinked="0"/>
        <c:majorTickMark val="none"/>
        <c:minorTickMark val="none"/>
        <c:tickLblPos val="nextTo"/>
        <c:crossAx val="446386944"/>
        <c:crosses val="autoZero"/>
        <c:crossBetween val="between"/>
        <c:majorUnit val="0.3"/>
      </c:valAx>
      <c:spPr>
        <a:noFill/>
        <a:extLst>
          <a:ext uri="{909E8E84-426E-40DD-AFC4-6F175D3DCCD1}">
            <a14:hiddenFill xmlns:a14="http://schemas.microsoft.com/office/drawing/2010/main">
              <a:noFill/>
            </a14:hiddenFill>
          </a:ext>
        </a:extLst>
      </c:spPr>
    </c:plotArea>
    <c:plotVisOnly val="1"/>
    <c:dispBlanksAs val="gap"/>
    <c:showDLblsOverMax val="0"/>
  </c:chart>
  <c:txPr>
    <a:bodyPr/>
    <a:lstStyle/>
    <a:p>
      <a:pPr>
        <a:defRPr sz="800" smtId="4294967295">
          <a:latin typeface="Arial"/>
          <a:cs typeface="Arial" pitchFamily="34" charset="0"/>
        </a:defRPr>
      </a:pPr>
      <a:endParaRPr lang="en-US"/>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0.39603</cdr:x>
      <cdr:y>0.86682</cdr:y>
    </cdr:from>
    <cdr:to>
      <cdr:x>0.94911</cdr:x>
      <cdr:y>0.99673</cdr:y>
    </cdr:to>
    <cdr:grpSp>
      <cdr:nvGrpSpPr>
        <cdr:cNvPr id="5" name="Group 4">
          <a:extLst xmlns:a="http://schemas.openxmlformats.org/drawingml/2006/main">
            <a:ext uri="{FF2B5EF4-FFF2-40B4-BE49-F238E27FC236}">
              <a16:creationId xmlns:a16="http://schemas.microsoft.com/office/drawing/2014/main" id="{F81CC0C5-08B7-4E91-843F-69317D366EC0}"/>
            </a:ext>
          </a:extLst>
        </cdr:cNvPr>
        <cdr:cNvGrpSpPr/>
      </cdr:nvGrpSpPr>
      <cdr:grpSpPr>
        <a:xfrm xmlns:a="http://schemas.openxmlformats.org/drawingml/2006/main">
          <a:off x="1084280" y="969111"/>
          <a:ext cx="1514264" cy="145240"/>
          <a:chOff x="831151" y="813831"/>
          <a:chExt cx="1142493" cy="145212"/>
        </a:xfrm>
      </cdr:grpSpPr>
      <cdr:cxnSp macro="">
        <cdr:nvCxnSpPr>
          <cdr:cNvPr id="3" name="Straight Connector 2">
            <a:extLst xmlns:a="http://schemas.openxmlformats.org/drawingml/2006/main">
              <a:ext uri="{FF2B5EF4-FFF2-40B4-BE49-F238E27FC236}">
                <a16:creationId xmlns:a16="http://schemas.microsoft.com/office/drawing/2014/main" id="{C6730039-719B-4FB7-9C1F-8836BEA46008}"/>
              </a:ext>
            </a:extLst>
          </cdr:cNvPr>
          <cdr:cNvCxnSpPr/>
        </cdr:nvCxnSpPr>
        <cdr:spPr>
          <a:xfrm xmlns:a="http://schemas.openxmlformats.org/drawingml/2006/main">
            <a:off x="831151" y="813831"/>
            <a:ext cx="1142493" cy="0"/>
          </a:xfrm>
          <a:prstGeom xmlns:a="http://schemas.openxmlformats.org/drawingml/2006/main" prst="line">
            <a:avLst/>
          </a:prstGeom>
          <a:ln xmlns:a="http://schemas.openxmlformats.org/drawingml/2006/main" w="6350">
            <a:solidFill>
              <a:schemeClr val="bg1">
                <a:lumMod val="6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 name="TextBox 3"/>
          <cdr:cNvSpPr txBox="1"/>
        </cdr:nvSpPr>
        <cdr:spPr>
          <a:xfrm xmlns:a="http://schemas.openxmlformats.org/drawingml/2006/main">
            <a:off x="831151" y="835932"/>
            <a:ext cx="1137730" cy="123111"/>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pPr algn="ctr"/>
            <a:r>
              <a:rPr lang="en-US" sz="800" err="1">
                <a:solidFill>
                  <a:schemeClr val="bg1">
                    <a:lumMod val="50000"/>
                  </a:schemeClr>
                </a:solidFill>
              </a:rPr>
              <a:t>Annualised Returns</a:t>
            </a:r>
          </a:p>
        </cdr:txBody>
      </cdr:sp>
    </cdr:grpSp>
  </cdr:relSizeAnchor>
</c:userShapes>
</file>

<file path=ppt/drawings/drawing2.xml><?xml version="1.0" encoding="utf-8"?>
<c:userShapes xmlns:c="http://schemas.openxmlformats.org/drawingml/2006/chart">
  <cdr:relSizeAnchor xmlns:cdr="http://schemas.openxmlformats.org/drawingml/2006/chartDrawing">
    <cdr:from>
      <cdr:x>0.39603</cdr:x>
      <cdr:y>0.87273</cdr:y>
    </cdr:from>
    <cdr:to>
      <cdr:x>0.94911</cdr:x>
      <cdr:y>0.99673</cdr:y>
    </cdr:to>
    <cdr:grpSp>
      <cdr:nvGrpSpPr>
        <cdr:cNvPr id="5" name="Group 4">
          <a:extLst xmlns:a="http://schemas.openxmlformats.org/drawingml/2006/main">
            <a:ext uri="{FF2B5EF4-FFF2-40B4-BE49-F238E27FC236}">
              <a16:creationId xmlns:a16="http://schemas.microsoft.com/office/drawing/2014/main" id="{CF781F52-8FE4-460E-90F8-84CC2A1CC6BE}"/>
            </a:ext>
          </a:extLst>
        </cdr:cNvPr>
        <cdr:cNvGrpSpPr/>
      </cdr:nvGrpSpPr>
      <cdr:grpSpPr>
        <a:xfrm xmlns:a="http://schemas.openxmlformats.org/drawingml/2006/main">
          <a:off x="1084144" y="975718"/>
          <a:ext cx="1514073" cy="138633"/>
          <a:chOff x="831151" y="820443"/>
          <a:chExt cx="1142493" cy="138600"/>
        </a:xfrm>
      </cdr:grpSpPr>
      <cdr:cxnSp macro="">
        <cdr:nvCxnSpPr>
          <cdr:cNvPr id="3" name="Straight Connector 2">
            <a:extLst xmlns:a="http://schemas.openxmlformats.org/drawingml/2006/main">
              <a:ext uri="{FF2B5EF4-FFF2-40B4-BE49-F238E27FC236}">
                <a16:creationId xmlns:a16="http://schemas.microsoft.com/office/drawing/2014/main" id="{B87DE25B-06C4-4845-A327-B7B0785A5026}"/>
              </a:ext>
            </a:extLst>
          </cdr:cNvPr>
          <cdr:cNvCxnSpPr/>
        </cdr:nvCxnSpPr>
        <cdr:spPr>
          <a:xfrm xmlns:a="http://schemas.openxmlformats.org/drawingml/2006/main">
            <a:off x="831151" y="820443"/>
            <a:ext cx="1142493" cy="0"/>
          </a:xfrm>
          <a:prstGeom xmlns:a="http://schemas.openxmlformats.org/drawingml/2006/main" prst="line">
            <a:avLst/>
          </a:prstGeom>
          <a:ln xmlns:a="http://schemas.openxmlformats.org/drawingml/2006/main" w="6350">
            <a:solidFill>
              <a:schemeClr val="bg1">
                <a:lumMod val="6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 name="TextBox 3"/>
          <cdr:cNvSpPr txBox="1"/>
        </cdr:nvSpPr>
        <cdr:spPr>
          <a:xfrm xmlns:a="http://schemas.openxmlformats.org/drawingml/2006/main">
            <a:off x="831151" y="835932"/>
            <a:ext cx="1137730" cy="123111"/>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pPr algn="ctr"/>
            <a:r>
              <a:rPr lang="en-US" sz="800" err="1">
                <a:solidFill>
                  <a:schemeClr val="bg1">
                    <a:lumMod val="50000"/>
                  </a:schemeClr>
                </a:solidFill>
              </a:rPr>
              <a:t>Annualised Returns</a:t>
            </a:r>
          </a:p>
        </cdr:txBody>
      </cdr:sp>
    </cdr:grpSp>
  </cdr:relSizeAnchor>
</c:userShapes>
</file>

<file path=ppt/drawings/drawing3.xml><?xml version="1.0" encoding="utf-8"?>
<c:userShapes xmlns:c="http://schemas.openxmlformats.org/drawingml/2006/chart">
  <cdr:relSizeAnchor xmlns:cdr="http://schemas.openxmlformats.org/drawingml/2006/chartDrawing">
    <cdr:from>
      <cdr:x>0.39603</cdr:x>
      <cdr:y>0.86824</cdr:y>
    </cdr:from>
    <cdr:to>
      <cdr:x>0.94911</cdr:x>
      <cdr:y>0.99673</cdr:y>
    </cdr:to>
    <cdr:grpSp>
      <cdr:nvGrpSpPr>
        <cdr:cNvPr id="5" name="Group 4">
          <a:extLst xmlns:a="http://schemas.openxmlformats.org/drawingml/2006/main">
            <a:ext uri="{FF2B5EF4-FFF2-40B4-BE49-F238E27FC236}">
              <a16:creationId xmlns:a16="http://schemas.microsoft.com/office/drawing/2014/main" id="{FDB8994B-7E41-4EF7-A86A-546A08565A4D}"/>
            </a:ext>
          </a:extLst>
        </cdr:cNvPr>
        <cdr:cNvGrpSpPr/>
      </cdr:nvGrpSpPr>
      <cdr:grpSpPr>
        <a:xfrm xmlns:a="http://schemas.openxmlformats.org/drawingml/2006/main">
          <a:off x="1084280" y="970698"/>
          <a:ext cx="1514264" cy="143653"/>
          <a:chOff x="831151" y="815419"/>
          <a:chExt cx="1142493" cy="143624"/>
        </a:xfrm>
      </cdr:grpSpPr>
      <cdr:cxnSp macro="">
        <cdr:nvCxnSpPr>
          <cdr:cNvPr id="3" name="Straight Connector 2">
            <a:extLst xmlns:a="http://schemas.openxmlformats.org/drawingml/2006/main">
              <a:ext uri="{FF2B5EF4-FFF2-40B4-BE49-F238E27FC236}">
                <a16:creationId xmlns:a16="http://schemas.microsoft.com/office/drawing/2014/main" id="{4D2DBAEB-AB1F-4950-98D4-0431E53ECD99}"/>
              </a:ext>
            </a:extLst>
          </cdr:cNvPr>
          <cdr:cNvCxnSpPr/>
        </cdr:nvCxnSpPr>
        <cdr:spPr>
          <a:xfrm xmlns:a="http://schemas.openxmlformats.org/drawingml/2006/main">
            <a:off x="831151" y="815419"/>
            <a:ext cx="1142493" cy="0"/>
          </a:xfrm>
          <a:prstGeom xmlns:a="http://schemas.openxmlformats.org/drawingml/2006/main" prst="line">
            <a:avLst/>
          </a:prstGeom>
          <a:ln xmlns:a="http://schemas.openxmlformats.org/drawingml/2006/main" w="6350">
            <a:solidFill>
              <a:schemeClr val="bg1">
                <a:lumMod val="6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 name="TextBox 3"/>
          <cdr:cNvSpPr txBox="1"/>
        </cdr:nvSpPr>
        <cdr:spPr>
          <a:xfrm xmlns:a="http://schemas.openxmlformats.org/drawingml/2006/main">
            <a:off x="831151" y="835932"/>
            <a:ext cx="1137730" cy="123111"/>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pPr algn="ctr"/>
            <a:r>
              <a:rPr lang="en-US" sz="800" err="1">
                <a:solidFill>
                  <a:schemeClr val="bg1">
                    <a:lumMod val="50000"/>
                  </a:schemeClr>
                </a:solidFill>
              </a:rPr>
              <a:t>Annualised Returns</a:t>
            </a:r>
          </a:p>
        </cdr:txBody>
      </cdr:sp>
    </cdr:grp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3037840" cy="464820"/>
          </a:xfrm>
          <a:prstGeom prst="rect">
            <a:avLst/>
          </a:prstGeom>
        </p:spPr>
        <p:txBody>
          <a:bodyPr vert="horz" lIns="92740" tIns="46369" rIns="92740" bIns="46369" rtlCol="0"/>
          <a:lstStyle>
            <a:lvl1pPr algn="l">
              <a:defRPr sz="1200">
                <a:latin typeface="Arial" pitchFamily="34" charset="0"/>
              </a:defRPr>
            </a:lvl1pPr>
          </a:lstStyle>
          <a:p>
            <a:endParaRPr lang="en-US"/>
          </a:p>
        </p:txBody>
      </p:sp>
      <p:sp>
        <p:nvSpPr>
          <p:cNvPr id="3" name="Date Placeholder 2"/>
          <p:cNvSpPr>
            <a:spLocks noGrp="1"/>
          </p:cNvSpPr>
          <p:nvPr>
            <p:ph type="dt" idx="1"/>
          </p:nvPr>
        </p:nvSpPr>
        <p:spPr>
          <a:xfrm>
            <a:off x="3970938" y="1"/>
            <a:ext cx="3037840" cy="464820"/>
          </a:xfrm>
          <a:prstGeom prst="rect">
            <a:avLst/>
          </a:prstGeom>
        </p:spPr>
        <p:txBody>
          <a:bodyPr vert="horz" lIns="92740" tIns="46369" rIns="92740" bIns="46369" rtlCol="0"/>
          <a:lstStyle>
            <a:lvl1pPr algn="r">
              <a:defRPr sz="1200">
                <a:latin typeface="Arial" pitchFamily="34" charset="0"/>
              </a:defRPr>
            </a:lvl1pPr>
          </a:lstStyle>
          <a:p>
            <a:fld id="{CDD8DBE3-FE09-4F29-BD08-2709DD595442}" type="datetimeFigureOut">
              <a:rPr lang="en-US" smtClean="0"/>
              <a:t>12/18/2023</a:t>
            </a:fld>
            <a:endParaRPr lang="en-US"/>
          </a:p>
        </p:txBody>
      </p:sp>
      <p:sp>
        <p:nvSpPr>
          <p:cNvPr id="8" name="Slide Image Placeholder 3">
            <a:extLst>
              <a:ext uri="{FF2B5EF4-FFF2-40B4-BE49-F238E27FC236}">
                <a16:creationId xmlns:a16="http://schemas.microsoft.com/office/drawing/2014/main" id="{8EF11C5F-2C8D-424E-9997-02D423D4F396}"/>
              </a:ext>
            </a:extLst>
          </p:cNvPr>
          <p:cNvSpPr>
            <a:spLocks noGrp="1" noRot="1" noChangeAspect="1"/>
          </p:cNvSpPr>
          <p:nvPr>
            <p:ph type="sldImg" idx="2"/>
          </p:nvPr>
        </p:nvSpPr>
        <p:spPr>
          <a:xfrm>
            <a:off x="614363" y="284163"/>
            <a:ext cx="5794375" cy="4095750"/>
          </a:xfrm>
          <a:prstGeom prst="rect">
            <a:avLst/>
          </a:prstGeom>
          <a:noFill/>
          <a:ln w="12700">
            <a:solidFill>
              <a:prstClr val="black"/>
            </a:solidFill>
          </a:ln>
        </p:spPr>
      </p:sp>
      <p:sp>
        <p:nvSpPr>
          <p:cNvPr id="9" name="Notes Placeholder 4">
            <a:extLst>
              <a:ext uri="{FF2B5EF4-FFF2-40B4-BE49-F238E27FC236}">
                <a16:creationId xmlns:a16="http://schemas.microsoft.com/office/drawing/2014/main" id="{E2675252-94B9-46C2-A31F-CEEA7BF1FC11}"/>
              </a:ext>
            </a:extLst>
          </p:cNvPr>
          <p:cNvSpPr>
            <a:spLocks noGrp="1"/>
          </p:cNvSpPr>
          <p:nvPr>
            <p:ph type="body" sz="quarter" idx="3"/>
          </p:nvPr>
        </p:nvSpPr>
        <p:spPr>
          <a:xfrm>
            <a:off x="685800" y="4560570"/>
            <a:ext cx="5621846" cy="4308008"/>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marL="177800" lvl="4" indent="-177800" algn="l" defTabSz="914400" rtl="0" eaLnBrk="1" fontAlgn="base" latinLnBrk="0" hangingPunct="1">
              <a:spcBef>
                <a:spcPts val="300"/>
              </a:spcBef>
              <a:spcAft>
                <a:spcPct val="0"/>
              </a:spcAft>
              <a:buFont typeface="Arial" pitchFamily="34" charset="0"/>
              <a:buChar char="•"/>
            </a:pPr>
            <a:r>
              <a:rPr lang="en-US" noProof="0"/>
              <a:t>Fifth level</a:t>
            </a:r>
          </a:p>
          <a:p>
            <a:pPr marL="177800" lvl="5" indent="-177800" algn="l" defTabSz="914400" rtl="0" eaLnBrk="1" fontAlgn="base" latinLnBrk="0" hangingPunct="1">
              <a:spcBef>
                <a:spcPts val="300"/>
              </a:spcBef>
              <a:spcAft>
                <a:spcPct val="0"/>
              </a:spcAft>
              <a:buFont typeface="Arial" pitchFamily="34" charset="0"/>
              <a:buChar char="•"/>
            </a:pPr>
            <a:r>
              <a:rPr lang="en-US" noProof="0"/>
              <a:t>Sixth Level</a:t>
            </a:r>
          </a:p>
          <a:p>
            <a:pPr marL="176213" lvl="6" indent="-177800" algn="l" defTabSz="914400" rtl="0" eaLnBrk="1" fontAlgn="base" latinLnBrk="0" hangingPunct="1">
              <a:spcBef>
                <a:spcPts val="300"/>
              </a:spcBef>
              <a:spcAft>
                <a:spcPct val="0"/>
              </a:spcAft>
              <a:buFont typeface="Arial" pitchFamily="34" charset="0"/>
              <a:buChar char="•"/>
            </a:pPr>
            <a:r>
              <a:rPr lang="en-US" noProof="0"/>
              <a:t>Seventh Level</a:t>
            </a:r>
          </a:p>
          <a:p>
            <a:pPr marL="0" lvl="7" algn="l" defTabSz="914400" rtl="0" eaLnBrk="1" latinLnBrk="0" hangingPunct="1"/>
            <a:r>
              <a:rPr lang="en-US" noProof="0"/>
              <a:t>Eighth Level</a:t>
            </a:r>
          </a:p>
          <a:p>
            <a:pPr marL="0" lvl="8" algn="l" defTabSz="914400" rtl="0" eaLnBrk="1" latinLnBrk="0" hangingPunct="1">
              <a:spcBef>
                <a:spcPts val="1800"/>
              </a:spcBef>
            </a:pPr>
            <a:r>
              <a:rPr lang="en-US" noProof="0"/>
              <a:t>Footnotes</a:t>
            </a:r>
          </a:p>
        </p:txBody>
      </p:sp>
      <p:sp>
        <p:nvSpPr>
          <p:cNvPr id="6" name="Footer Placeholder 5"/>
          <p:cNvSpPr>
            <a:spLocks noGrp="1"/>
          </p:cNvSpPr>
          <p:nvPr>
            <p:ph type="ftr" sz="quarter" idx="4"/>
          </p:nvPr>
        </p:nvSpPr>
        <p:spPr>
          <a:xfrm>
            <a:off x="0" y="8829966"/>
            <a:ext cx="3037840" cy="464820"/>
          </a:xfrm>
          <a:prstGeom prst="rect">
            <a:avLst/>
          </a:prstGeom>
        </p:spPr>
        <p:txBody>
          <a:bodyPr vert="horz" lIns="92740" tIns="46369" rIns="92740" bIns="46369" rtlCol="0" anchor="b"/>
          <a:lstStyle>
            <a:lvl1pPr algn="l">
              <a:defRPr sz="1200">
                <a:latin typeface="Arial" pitchFamily="34" charset="0"/>
              </a:defRPr>
            </a:lvl1pPr>
          </a:lstStyle>
          <a:p>
            <a:endParaRPr lang="en-US"/>
          </a:p>
        </p:txBody>
      </p:sp>
      <p:sp>
        <p:nvSpPr>
          <p:cNvPr id="7" name="Slide Number Placeholder 6"/>
          <p:cNvSpPr>
            <a:spLocks noGrp="1"/>
          </p:cNvSpPr>
          <p:nvPr>
            <p:ph type="sldNum" sz="quarter" idx="5"/>
          </p:nvPr>
        </p:nvSpPr>
        <p:spPr>
          <a:xfrm>
            <a:off x="3970938" y="8829966"/>
            <a:ext cx="3037840" cy="464820"/>
          </a:xfrm>
          <a:prstGeom prst="rect">
            <a:avLst/>
          </a:prstGeom>
        </p:spPr>
        <p:txBody>
          <a:bodyPr vert="horz" lIns="92740" tIns="46369" rIns="92740" bIns="46369" rtlCol="0" anchor="b"/>
          <a:lstStyle>
            <a:lvl1pPr algn="r">
              <a:defRPr sz="1200">
                <a:latin typeface="Arial" pitchFamily="34" charset="0"/>
              </a:defRPr>
            </a:lvl1pPr>
          </a:lstStyle>
          <a:p>
            <a:fld id="{71790FAD-862C-4BB7-8637-82162DA83FD3}" type="slidenum">
              <a:rPr lang="en-US" smtClean="0"/>
              <a:t>‹#›</a:t>
            </a:fld>
            <a:endParaRPr lang="en-US"/>
          </a:p>
        </p:txBody>
      </p:sp>
    </p:spTree>
    <p:extLst>
      <p:ext uri="{BB962C8B-B14F-4D97-AF65-F5344CB8AC3E}">
        <p14:creationId xmlns:p14="http://schemas.microsoft.com/office/powerpoint/2010/main" val="19814479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0" algn="l" defTabSz="914400" rtl="0" eaLnBrk="1" latinLnBrk="0" hangingPunct="1">
      <a:spcBef>
        <a:spcPts val="600"/>
      </a:spcBef>
      <a:defRPr lang="en-US" sz="1200" kern="1200" noProof="0">
        <a:solidFill>
          <a:schemeClr val="tx1"/>
        </a:solidFill>
        <a:latin typeface="+mn-lt"/>
        <a:ea typeface="+mn-ea"/>
        <a:cs typeface="+mn-cs"/>
      </a:defRPr>
    </a:lvl2pPr>
    <a:lvl3pPr marL="0" algn="l" defTabSz="914400" rtl="0" eaLnBrk="1" latinLnBrk="0" hangingPunct="1">
      <a:spcBef>
        <a:spcPts val="600"/>
      </a:spcBef>
      <a:defRPr sz="1100" kern="1200">
        <a:solidFill>
          <a:schemeClr val="tx1"/>
        </a:solidFill>
        <a:latin typeface="+mn-lt"/>
        <a:ea typeface="+mn-ea"/>
        <a:cs typeface="+mn-cs"/>
      </a:defRPr>
    </a:lvl3pPr>
    <a:lvl4pPr marL="0" algn="l" defTabSz="914400" rtl="0" eaLnBrk="1" latinLnBrk="0" hangingPunct="1">
      <a:spcBef>
        <a:spcPts val="600"/>
      </a:spcBef>
      <a:defRPr sz="10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100" kern="1200">
        <a:solidFill>
          <a:schemeClr val="tx1"/>
        </a:solidFill>
        <a:latin typeface="+mn-lt"/>
        <a:ea typeface="+mn-ea"/>
        <a:cs typeface="+mn-cs"/>
      </a:defRPr>
    </a:lvl6pPr>
    <a:lvl7pPr marL="2743200" algn="l" defTabSz="914400" rtl="0" eaLnBrk="1" latinLnBrk="0" hangingPunct="1">
      <a:defRPr sz="1000" kern="1200">
        <a:solidFill>
          <a:schemeClr val="tx1"/>
        </a:solidFill>
        <a:latin typeface="+mn-lt"/>
        <a:ea typeface="+mn-ea"/>
        <a:cs typeface="+mn-cs"/>
      </a:defRPr>
    </a:lvl7pPr>
    <a:lvl8pPr marL="3200400" algn="l" defTabSz="914400" rtl="0" eaLnBrk="1" latinLnBrk="0" hangingPunct="1">
      <a:defRPr sz="900" b="1" kern="1200">
        <a:solidFill>
          <a:schemeClr val="tx1"/>
        </a:solidFill>
        <a:latin typeface="+mn-lt"/>
        <a:ea typeface="+mn-ea"/>
        <a:cs typeface="+mn-cs"/>
      </a:defRPr>
    </a:lvl8pPr>
    <a:lvl9pPr marL="0" algn="l" defTabSz="914400" rtl="0" eaLnBrk="1" latinLnBrk="0" hangingPunct="1">
      <a:spcBef>
        <a:spcPts val="1800"/>
      </a:spcBef>
      <a:defRPr lang="en-US" sz="800" kern="1200" noProof="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Aft>
                <a:spcPts val="918"/>
              </a:spcAft>
            </a:pPr>
            <a:r>
              <a:rPr lang="en-US" sz="1400" kern="1200">
                <a:solidFill>
                  <a:schemeClr val="tx1"/>
                </a:solidFill>
                <a:effectLst/>
                <a:latin typeface="+mn-lt"/>
                <a:ea typeface="+mn-ea"/>
                <a:cs typeface="+mn-cs"/>
              </a:rPr>
              <a:t>With each trade, buyers and sellers bring new information to the market, which helps set prices. No one knows what the next bit of new information will be. The future is uncertain, but prices will adjust accordingly.</a:t>
            </a:r>
          </a:p>
          <a:p>
            <a:pPr>
              <a:spcAft>
                <a:spcPts val="918"/>
              </a:spcAft>
            </a:pPr>
            <a:br>
              <a:rPr lang="en-US" sz="1400" kern="1200">
                <a:solidFill>
                  <a:schemeClr val="tx1"/>
                </a:solidFill>
                <a:effectLst/>
                <a:latin typeface="+mn-lt"/>
                <a:ea typeface="+mn-ea"/>
                <a:cs typeface="+mn-cs"/>
              </a:rPr>
            </a:br>
            <a:r>
              <a:rPr lang="en-US" sz="1400" kern="1200">
                <a:solidFill>
                  <a:schemeClr val="tx1"/>
                </a:solidFill>
                <a:effectLst/>
                <a:latin typeface="+mn-lt"/>
                <a:ea typeface="+mn-ea"/>
                <a:cs typeface="+mn-cs"/>
              </a:rPr>
              <a:t>This doesn’t mean that a price is always right—there’s no way to prove that. But investors can accept the market price as the best estimate of actual value.</a:t>
            </a:r>
          </a:p>
          <a:p>
            <a:pPr>
              <a:spcAft>
                <a:spcPts val="918"/>
              </a:spcAft>
            </a:pPr>
            <a:br>
              <a:rPr lang="en-US" sz="1400" kern="1200">
                <a:solidFill>
                  <a:schemeClr val="tx1"/>
                </a:solidFill>
                <a:effectLst/>
                <a:latin typeface="+mn-lt"/>
                <a:ea typeface="+mn-ea"/>
                <a:cs typeface="+mn-cs"/>
              </a:rPr>
            </a:br>
            <a:r>
              <a:rPr lang="en-US" sz="1400" kern="1200">
                <a:solidFill>
                  <a:schemeClr val="tx1"/>
                </a:solidFill>
                <a:effectLst/>
                <a:latin typeface="+mn-lt"/>
                <a:ea typeface="+mn-ea"/>
                <a:cs typeface="+mn-cs"/>
              </a:rPr>
              <a:t>If you don’t believe that market prices are good estimates—if you believe that the market has it wrong—you are pitting your beliefs and hunches against the collective knowledge of all market participants.</a:t>
            </a:r>
            <a:endParaRPr lang="en-US"/>
          </a:p>
        </p:txBody>
      </p:sp>
      <p:sp>
        <p:nvSpPr>
          <p:cNvPr id="4" name="Slide Number Placeholder 3"/>
          <p:cNvSpPr>
            <a:spLocks noGrp="1"/>
          </p:cNvSpPr>
          <p:nvPr>
            <p:ph type="sldNum" sz="quarter" idx="10"/>
          </p:nvPr>
        </p:nvSpPr>
        <p:spPr/>
        <p:txBody>
          <a:bodyPr/>
          <a:lstStyle/>
          <a:p>
            <a:pPr marL="0" marR="0" lvl="0" indent="0" algn="r" defTabSz="1042453" rtl="0" eaLnBrk="1" fontAlgn="auto" latinLnBrk="0" hangingPunct="1">
              <a:lnSpc>
                <a:spcPct val="100000"/>
              </a:lnSpc>
              <a:spcBef>
                <a:spcPct val="0"/>
              </a:spcBef>
              <a:spcAft>
                <a:spcPct val="0"/>
              </a:spcAft>
              <a:buClrTx/>
              <a:buSzTx/>
              <a:buFontTx/>
              <a:buNone/>
              <a:defRPr/>
            </a:pPr>
            <a:fld id="{EB98398B-FF0F-408D-8ECD-A96D81D432A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042453" rtl="0" eaLnBrk="1" fontAlgn="auto" latinLnBrk="0" hangingPunct="1">
                <a:lnSpc>
                  <a:spcPct val="100000"/>
                </a:lnSpc>
                <a:spcBef>
                  <a:spcPct val="0"/>
                </a:spcBef>
                <a:spcAft>
                  <a:spcPct val="0"/>
                </a:spcAft>
                <a:buClrTx/>
                <a:buSzTx/>
                <a:buFontTx/>
                <a:buNone/>
                <a:defRPr/>
              </a:pPr>
              <a:t>1</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607493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r>
              <a:rPr lang="en-US" sz="1400" kern="1200" dirty="0">
                <a:solidFill>
                  <a:schemeClr val="tx1"/>
                </a:solidFill>
                <a:effectLst/>
                <a:latin typeface="+mn-lt"/>
                <a:ea typeface="+mn-ea"/>
                <a:cs typeface="+mn-cs"/>
              </a:rPr>
              <a:t>To have a better investment experience, people should focus on the things they can control.</a:t>
            </a:r>
          </a:p>
          <a:p>
            <a:endParaRPr lang="en-GB" sz="1400" kern="1200" dirty="0">
              <a:solidFill>
                <a:schemeClr val="tx1"/>
              </a:solidFill>
              <a:effectLst/>
              <a:latin typeface="+mn-lt"/>
              <a:ea typeface="+mn-ea"/>
              <a:cs typeface="+mn-cs"/>
            </a:endParaRPr>
          </a:p>
          <a:p>
            <a:r>
              <a:rPr lang="en-US" sz="1400" kern="1200" dirty="0">
                <a:solidFill>
                  <a:schemeClr val="tx1"/>
                </a:solidFill>
                <a:effectLst/>
                <a:latin typeface="+mn-lt"/>
                <a:ea typeface="+mn-ea"/>
                <a:cs typeface="+mn-cs"/>
              </a:rPr>
              <a:t>It starts with an adviser creating an investment plan based on market principles, informed by financial science and tailored to a client’s specific needs and goals. Along the way, an adviser can help clients focus on actions that add investment value, such as managing expenses and portfolio turnover while maintaining broad diversification.</a:t>
            </a:r>
          </a:p>
          <a:p>
            <a:endParaRPr lang="en-GB" sz="1400" kern="1200" dirty="0">
              <a:solidFill>
                <a:schemeClr val="tx1"/>
              </a:solidFill>
              <a:effectLst/>
              <a:latin typeface="+mn-lt"/>
              <a:ea typeface="+mn-ea"/>
              <a:cs typeface="+mn-cs"/>
            </a:endParaRPr>
          </a:p>
          <a:p>
            <a:r>
              <a:rPr lang="en-US" sz="1400" kern="1200" dirty="0">
                <a:solidFill>
                  <a:schemeClr val="tx1"/>
                </a:solidFill>
                <a:effectLst/>
                <a:latin typeface="+mn-lt"/>
                <a:ea typeface="+mn-ea"/>
                <a:cs typeface="+mn-cs"/>
              </a:rPr>
              <a:t>Equally important, an adviser can provide knowledge and encouragement to help investors stay disciplined through various market conditions.</a:t>
            </a:r>
            <a:endParaRPr lang="en-GB" sz="14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1042453" rtl="0" eaLnBrk="1" fontAlgn="auto" latinLnBrk="0" hangingPunct="1">
              <a:lnSpc>
                <a:spcPct val="100000"/>
              </a:lnSpc>
              <a:spcBef>
                <a:spcPct val="0"/>
              </a:spcBef>
              <a:spcAft>
                <a:spcPct val="0"/>
              </a:spcAft>
              <a:buClrTx/>
              <a:buSzTx/>
              <a:buFontTx/>
              <a:buNone/>
              <a:defRPr/>
            </a:pPr>
            <a:fld id="{EB98398B-FF0F-408D-8ECD-A96D81D432A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042453" rtl="0" eaLnBrk="1" fontAlgn="auto" latinLnBrk="0" hangingPunct="1">
                <a:lnSpc>
                  <a:spcPct val="100000"/>
                </a:lnSpc>
                <a:spcBef>
                  <a:spcPct val="0"/>
                </a:spcBef>
                <a:spcAft>
                  <a:spcPct val="0"/>
                </a:spcAft>
                <a:buClrTx/>
                <a:buSzTx/>
                <a:buFontTx/>
                <a:buNone/>
                <a:defRPr/>
              </a:pPr>
              <a:t>10</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642430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a:spcAft>
                <a:spcPts val="910"/>
              </a:spcAft>
            </a:pPr>
            <a:r>
              <a:rPr lang="en-US"/>
              <a:t>Research shows that some market areas have higher expected returns than others.</a:t>
            </a:r>
          </a:p>
          <a:p>
            <a:pPr>
              <a:spcAft>
                <a:spcPts val="910"/>
              </a:spcAft>
            </a:pPr>
            <a:r>
              <a:rPr lang="en-US"/>
              <a:t>In the stock market, the dimensions are size (small cap vs. large cap), relative price (value vs. growth), and profitability (high vs. low). In the bond market, these dimensions are credit quality and term. The return differences between stocks and bonds can be considerably large. So can the return differences among a group of stocks or bonds.</a:t>
            </a:r>
          </a:p>
          <a:p>
            <a:r>
              <a:rPr lang="en-US"/>
              <a:t>To be considered a dimension, it must be sensible, backed by data over time and across markets, and capturable in diversified, cost-effective portfolios.</a:t>
            </a:r>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100</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3964961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101</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102</a:t>
            </a:fld>
            <a:endParaRPr lang="en-US"/>
          </a:p>
        </p:txBody>
      </p:sp>
    </p:spTree>
    <p:extLst>
      <p:ext uri="{BB962C8B-B14F-4D97-AF65-F5344CB8AC3E}">
        <p14:creationId xmlns:p14="http://schemas.microsoft.com/office/powerpoint/2010/main" val="220629998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103</a:t>
            </a:fld>
            <a:endParaRPr lang="en-US"/>
          </a:p>
        </p:txBody>
      </p:sp>
    </p:spTree>
    <p:extLst>
      <p:ext uri="{BB962C8B-B14F-4D97-AF65-F5344CB8AC3E}">
        <p14:creationId xmlns:p14="http://schemas.microsoft.com/office/powerpoint/2010/main" val="218367828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104</a:t>
            </a:fld>
            <a:endParaRPr lang="en-US"/>
          </a:p>
        </p:txBody>
      </p:sp>
    </p:spTree>
    <p:extLst>
      <p:ext uri="{BB962C8B-B14F-4D97-AF65-F5344CB8AC3E}">
        <p14:creationId xmlns:p14="http://schemas.microsoft.com/office/powerpoint/2010/main" val="21104902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105</a:t>
            </a:fld>
            <a:endParaRPr lang="en-US"/>
          </a:p>
        </p:txBody>
      </p:sp>
    </p:spTree>
    <p:extLst>
      <p:ext uri="{BB962C8B-B14F-4D97-AF65-F5344CB8AC3E}">
        <p14:creationId xmlns:p14="http://schemas.microsoft.com/office/powerpoint/2010/main" val="429048542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106</a:t>
            </a:fld>
            <a:endParaRPr lang="en-US"/>
          </a:p>
        </p:txBody>
      </p:sp>
    </p:spTree>
    <p:extLst>
      <p:ext uri="{BB962C8B-B14F-4D97-AF65-F5344CB8AC3E}">
        <p14:creationId xmlns:p14="http://schemas.microsoft.com/office/powerpoint/2010/main" val="16435536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107</a:t>
            </a:fld>
            <a:endParaRPr lang="en-US"/>
          </a:p>
        </p:txBody>
      </p:sp>
    </p:spTree>
    <p:extLst>
      <p:ext uri="{BB962C8B-B14F-4D97-AF65-F5344CB8AC3E}">
        <p14:creationId xmlns:p14="http://schemas.microsoft.com/office/powerpoint/2010/main" val="357672186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108</a:t>
            </a:fld>
            <a:endParaRPr lang="en-US"/>
          </a:p>
        </p:txBody>
      </p:sp>
    </p:spTree>
    <p:extLst>
      <p:ext uri="{BB962C8B-B14F-4D97-AF65-F5344CB8AC3E}">
        <p14:creationId xmlns:p14="http://schemas.microsoft.com/office/powerpoint/2010/main" val="43096555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109</a:t>
            </a:fld>
            <a:endParaRPr lang="en-US"/>
          </a:p>
        </p:txBody>
      </p:sp>
    </p:spTree>
    <p:extLst>
      <p:ext uri="{BB962C8B-B14F-4D97-AF65-F5344CB8AC3E}">
        <p14:creationId xmlns:p14="http://schemas.microsoft.com/office/powerpoint/2010/main" val="25311751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Aft>
                <a:spcPts val="918"/>
              </a:spcAft>
            </a:pPr>
            <a:r>
              <a:rPr lang="en-US" sz="1400" kern="1200">
                <a:solidFill>
                  <a:schemeClr val="tx1"/>
                </a:solidFill>
                <a:effectLst/>
                <a:latin typeface="+mn-lt"/>
                <a:ea typeface="+mn-ea"/>
                <a:cs typeface="+mn-cs"/>
              </a:rPr>
              <a:t>With each trade, buyers and sellers bring new information to the market, which helps set prices. No one knows what the next bit of new information will be. The future is uncertain, but prices will adjust accordingly.</a:t>
            </a:r>
          </a:p>
          <a:p>
            <a:pPr>
              <a:spcAft>
                <a:spcPts val="918"/>
              </a:spcAft>
            </a:pPr>
            <a:br>
              <a:rPr lang="en-US" sz="1400" kern="1200">
                <a:solidFill>
                  <a:schemeClr val="tx1"/>
                </a:solidFill>
                <a:effectLst/>
                <a:latin typeface="+mn-lt"/>
                <a:ea typeface="+mn-ea"/>
                <a:cs typeface="+mn-cs"/>
              </a:rPr>
            </a:br>
            <a:r>
              <a:rPr lang="en-US" sz="1400" kern="1200">
                <a:solidFill>
                  <a:schemeClr val="tx1"/>
                </a:solidFill>
                <a:effectLst/>
                <a:latin typeface="+mn-lt"/>
                <a:ea typeface="+mn-ea"/>
                <a:cs typeface="+mn-cs"/>
              </a:rPr>
              <a:t>This doesn’t mean that a price is always right—there’s no way to prove that. But investors can accept the market price as the best estimate of actual value.</a:t>
            </a:r>
          </a:p>
          <a:p>
            <a:pPr>
              <a:spcAft>
                <a:spcPts val="918"/>
              </a:spcAft>
            </a:pPr>
            <a:br>
              <a:rPr lang="en-US" sz="1400" kern="1200">
                <a:solidFill>
                  <a:schemeClr val="tx1"/>
                </a:solidFill>
                <a:effectLst/>
                <a:latin typeface="+mn-lt"/>
                <a:ea typeface="+mn-ea"/>
                <a:cs typeface="+mn-cs"/>
              </a:rPr>
            </a:br>
            <a:r>
              <a:rPr lang="en-US" sz="1400" kern="1200">
                <a:solidFill>
                  <a:schemeClr val="tx1"/>
                </a:solidFill>
                <a:effectLst/>
                <a:latin typeface="+mn-lt"/>
                <a:ea typeface="+mn-ea"/>
                <a:cs typeface="+mn-cs"/>
              </a:rPr>
              <a:t>If you don’t believe that market prices are good estimates—if you believe that the market has it wrong—you are pitting your beliefs and hunches against the collective knowledge of all market participants.</a:t>
            </a:r>
            <a:endParaRPr lang="en-US"/>
          </a:p>
        </p:txBody>
      </p:sp>
      <p:sp>
        <p:nvSpPr>
          <p:cNvPr id="4" name="Slide Number Placeholder 3"/>
          <p:cNvSpPr>
            <a:spLocks noGrp="1"/>
          </p:cNvSpPr>
          <p:nvPr>
            <p:ph type="sldNum" sz="quarter" idx="10"/>
          </p:nvPr>
        </p:nvSpPr>
        <p:spPr/>
        <p:txBody>
          <a:bodyPr/>
          <a:lstStyle/>
          <a:p>
            <a:pPr marL="0" marR="0" lvl="0" indent="0" algn="r" defTabSz="1042453" rtl="0" eaLnBrk="1" fontAlgn="auto" latinLnBrk="0" hangingPunct="1">
              <a:lnSpc>
                <a:spcPct val="100000"/>
              </a:lnSpc>
              <a:spcBef>
                <a:spcPct val="0"/>
              </a:spcBef>
              <a:spcAft>
                <a:spcPct val="0"/>
              </a:spcAft>
              <a:buClrTx/>
              <a:buSzTx/>
              <a:buFontTx/>
              <a:buNone/>
              <a:defRPr/>
            </a:pPr>
            <a:fld id="{EB98398B-FF0F-408D-8ECD-A96D81D432A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042453" rtl="0" eaLnBrk="1" fontAlgn="auto" latinLnBrk="0" hangingPunct="1">
                <a:lnSpc>
                  <a:spcPct val="100000"/>
                </a:lnSpc>
                <a:spcBef>
                  <a:spcPct val="0"/>
                </a:spcBef>
                <a:spcAft>
                  <a:spcPct val="0"/>
                </a:spcAft>
                <a:buClrTx/>
                <a:buSzTx/>
                <a:buFontTx/>
                <a:buNone/>
                <a:defRPr/>
              </a:pPr>
              <a:t>11</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6074936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110</a:t>
            </a:fld>
            <a:endParaRPr lang="en-US"/>
          </a:p>
        </p:txBody>
      </p:sp>
    </p:spTree>
    <p:extLst>
      <p:ext uri="{BB962C8B-B14F-4D97-AF65-F5344CB8AC3E}">
        <p14:creationId xmlns:p14="http://schemas.microsoft.com/office/powerpoint/2010/main" val="71569666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111</a:t>
            </a:fld>
            <a:endParaRPr lang="en-US"/>
          </a:p>
        </p:txBody>
      </p:sp>
    </p:spTree>
    <p:extLst>
      <p:ext uri="{BB962C8B-B14F-4D97-AF65-F5344CB8AC3E}">
        <p14:creationId xmlns:p14="http://schemas.microsoft.com/office/powerpoint/2010/main" val="263753361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112</a:t>
            </a:fld>
            <a:endParaRPr lang="en-US"/>
          </a:p>
        </p:txBody>
      </p:sp>
    </p:spTree>
    <p:extLst>
      <p:ext uri="{BB962C8B-B14F-4D97-AF65-F5344CB8AC3E}">
        <p14:creationId xmlns:p14="http://schemas.microsoft.com/office/powerpoint/2010/main" val="14474251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113</a:t>
            </a:fld>
            <a:endParaRPr lang="en-US"/>
          </a:p>
        </p:txBody>
      </p:sp>
    </p:spTree>
    <p:extLst>
      <p:ext uri="{BB962C8B-B14F-4D97-AF65-F5344CB8AC3E}">
        <p14:creationId xmlns:p14="http://schemas.microsoft.com/office/powerpoint/2010/main" val="144762628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114</a:t>
            </a:fld>
            <a:endParaRPr lang="en-US"/>
          </a:p>
        </p:txBody>
      </p:sp>
    </p:spTree>
    <p:extLst>
      <p:ext uri="{BB962C8B-B14F-4D97-AF65-F5344CB8AC3E}">
        <p14:creationId xmlns:p14="http://schemas.microsoft.com/office/powerpoint/2010/main" val="161636915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115</a:t>
            </a:fld>
            <a:endParaRPr lang="en-US"/>
          </a:p>
        </p:txBody>
      </p:sp>
    </p:spTree>
    <p:extLst>
      <p:ext uri="{BB962C8B-B14F-4D97-AF65-F5344CB8AC3E}">
        <p14:creationId xmlns:p14="http://schemas.microsoft.com/office/powerpoint/2010/main" val="157995177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116</a:t>
            </a:fld>
            <a:endParaRPr lang="en-US"/>
          </a:p>
        </p:txBody>
      </p:sp>
    </p:spTree>
    <p:extLst>
      <p:ext uri="{BB962C8B-B14F-4D97-AF65-F5344CB8AC3E}">
        <p14:creationId xmlns:p14="http://schemas.microsoft.com/office/powerpoint/2010/main" val="412026059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117</a:t>
            </a:fld>
            <a:endParaRPr lang="en-US"/>
          </a:p>
        </p:txBody>
      </p:sp>
    </p:spTree>
    <p:extLst>
      <p:ext uri="{BB962C8B-B14F-4D97-AF65-F5344CB8AC3E}">
        <p14:creationId xmlns:p14="http://schemas.microsoft.com/office/powerpoint/2010/main" val="38769503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118</a:t>
            </a:fld>
            <a:endParaRPr lang="en-US"/>
          </a:p>
        </p:txBody>
      </p:sp>
    </p:spTree>
    <p:extLst>
      <p:ext uri="{BB962C8B-B14F-4D97-AF65-F5344CB8AC3E}">
        <p14:creationId xmlns:p14="http://schemas.microsoft.com/office/powerpoint/2010/main" val="287902415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119</a:t>
            </a:fld>
            <a:endParaRPr lang="en-US"/>
          </a:p>
        </p:txBody>
      </p:sp>
    </p:spTree>
    <p:extLst>
      <p:ext uri="{BB962C8B-B14F-4D97-AF65-F5344CB8AC3E}">
        <p14:creationId xmlns:p14="http://schemas.microsoft.com/office/powerpoint/2010/main" val="15278967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Aft>
                <a:spcPts val="680"/>
              </a:spcAft>
            </a:pPr>
            <a:r>
              <a:rPr lang="en-US" sz="1400"/>
              <a:t>Most people look to the financial markets as their main investment avenue—and the good news is that the capital markets have rewarded long-term investors. The markets represent capitalism at work in the economy—and historically, free markets have provided a long-term return that has offset inflation.</a:t>
            </a:r>
          </a:p>
          <a:p>
            <a:pPr>
              <a:spcAft>
                <a:spcPts val="680"/>
              </a:spcAft>
            </a:pPr>
            <a:r>
              <a:rPr lang="en-US" sz="1400"/>
              <a:t>This is documented in the growth of wealth graph, which shows monthly performance of various indices and inflation since 2000. These indices represent different areas of the New Zealand financial markets, such as shares and bonds. The data illustrates the beneficial role of shares in creating real wealth over time. Short-term bonds have provided higher returns over inflation. New Zealand share returns have far exceeded inflation and significantly outperformed bonds.</a:t>
            </a:r>
          </a:p>
          <a:p>
            <a:pPr>
              <a:spcAft>
                <a:spcPts val="680"/>
              </a:spcAft>
            </a:pPr>
            <a:endParaRPr lang="en-US" sz="1400"/>
          </a:p>
          <a:p>
            <a:pPr>
              <a:spcAft>
                <a:spcPts val="680"/>
              </a:spcAft>
            </a:pPr>
            <a:r>
              <a:rPr lang="en-US" sz="1400"/>
              <a:t>Keep in mind that there’s risk and uncertainty in the markets. Historical results may not be repeated in the future. Nevertheless, the market is constantly pricing securities to reflect a positive expected return going forward. Otherwise, people would not invest their capital.</a:t>
            </a:r>
            <a:endParaRPr lang="en-US" sz="1400">
              <a:cs typeface="Arial" pitchFamily="34" charset="0"/>
            </a:endParaRPr>
          </a:p>
        </p:txBody>
      </p:sp>
      <p:sp>
        <p:nvSpPr>
          <p:cNvPr id="4" name="Slide Number Placeholder 3"/>
          <p:cNvSpPr>
            <a:spLocks noGrp="1"/>
          </p:cNvSpPr>
          <p:nvPr>
            <p:ph type="sldNum" sz="quarter" idx="10"/>
          </p:nvPr>
        </p:nvSpPr>
        <p:spPr/>
        <p:txBody>
          <a:bodyPr/>
          <a:lstStyle/>
          <a:p>
            <a:fld id="{EB98398B-FF0F-408D-8ECD-A96D81D432A5}" type="slidenum">
              <a:rPr lang="en-GB" smtClean="0"/>
              <a:t>12</a:t>
            </a:fld>
            <a:endParaRPr lang="en-GB"/>
          </a:p>
        </p:txBody>
      </p:sp>
    </p:spTree>
    <p:extLst>
      <p:ext uri="{BB962C8B-B14F-4D97-AF65-F5344CB8AC3E}">
        <p14:creationId xmlns:p14="http://schemas.microsoft.com/office/powerpoint/2010/main" val="361583584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120</a:t>
            </a:fld>
            <a:endParaRPr lang="en-US"/>
          </a:p>
        </p:txBody>
      </p:sp>
    </p:spTree>
    <p:extLst>
      <p:ext uri="{BB962C8B-B14F-4D97-AF65-F5344CB8AC3E}">
        <p14:creationId xmlns:p14="http://schemas.microsoft.com/office/powerpoint/2010/main" val="214364043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121</a:t>
            </a:fld>
            <a:endParaRPr lang="en-US"/>
          </a:p>
        </p:txBody>
      </p:sp>
    </p:spTree>
    <p:extLst>
      <p:ext uri="{BB962C8B-B14F-4D97-AF65-F5344CB8AC3E}">
        <p14:creationId xmlns:p14="http://schemas.microsoft.com/office/powerpoint/2010/main" val="384720931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122</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7760377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r>
              <a:rPr lang="en-US" sz="1400" kern="1200">
                <a:solidFill>
                  <a:schemeClr val="tx1"/>
                </a:solidFill>
                <a:effectLst/>
                <a:latin typeface="+mn-lt"/>
                <a:ea typeface="+mn-ea"/>
                <a:cs typeface="+mn-cs"/>
              </a:rPr>
              <a:t>To have a better investment experience, people should focus on the things they can control.</a:t>
            </a:r>
          </a:p>
          <a:p>
            <a:endParaRPr lang="en-GB" sz="1400" kern="1200">
              <a:solidFill>
                <a:schemeClr val="tx1"/>
              </a:solidFill>
              <a:effectLst/>
              <a:latin typeface="+mn-lt"/>
              <a:ea typeface="+mn-ea"/>
              <a:cs typeface="+mn-cs"/>
            </a:endParaRPr>
          </a:p>
          <a:p>
            <a:r>
              <a:rPr lang="en-US" sz="1400" kern="1200">
                <a:solidFill>
                  <a:schemeClr val="tx1"/>
                </a:solidFill>
                <a:effectLst/>
                <a:latin typeface="+mn-lt"/>
                <a:ea typeface="+mn-ea"/>
                <a:cs typeface="+mn-cs"/>
              </a:rPr>
              <a:t>It starts with an adviser creating an investment plan based on market principles, informed by financial science and tailored to a client’s specific needs and goals. Along the way, an adviser can help clients focus on actions that add investment value, such as managing expenses and portfolio turnover while maintaining broad diversification.</a:t>
            </a:r>
          </a:p>
          <a:p>
            <a:endParaRPr lang="en-GB" sz="1400" kern="1200">
              <a:solidFill>
                <a:schemeClr val="tx1"/>
              </a:solidFill>
              <a:effectLst/>
              <a:latin typeface="+mn-lt"/>
              <a:ea typeface="+mn-ea"/>
              <a:cs typeface="+mn-cs"/>
            </a:endParaRPr>
          </a:p>
          <a:p>
            <a:r>
              <a:rPr lang="en-US" sz="1400" kern="1200">
                <a:solidFill>
                  <a:schemeClr val="tx1"/>
                </a:solidFill>
                <a:effectLst/>
                <a:latin typeface="+mn-lt"/>
                <a:ea typeface="+mn-ea"/>
                <a:cs typeface="+mn-cs"/>
              </a:rPr>
              <a:t>Equally important, an adviser can provide knowledge and encouragement to help investors stay disciplined through various market conditions.</a:t>
            </a:r>
            <a:endParaRPr lang="en-GB" sz="140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1042453" rtl="0" eaLnBrk="1" fontAlgn="auto" latinLnBrk="0" hangingPunct="1">
              <a:lnSpc>
                <a:spcPct val="100000"/>
              </a:lnSpc>
              <a:spcBef>
                <a:spcPct val="0"/>
              </a:spcBef>
              <a:spcAft>
                <a:spcPct val="0"/>
              </a:spcAft>
              <a:buClrTx/>
              <a:buSzTx/>
              <a:buFontTx/>
              <a:buNone/>
              <a:defRPr/>
            </a:pPr>
            <a:fld id="{EB98398B-FF0F-408D-8ECD-A96D81D432A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042453" rtl="0" eaLnBrk="1" fontAlgn="auto" latinLnBrk="0" hangingPunct="1">
                <a:lnSpc>
                  <a:spcPct val="100000"/>
                </a:lnSpc>
                <a:spcBef>
                  <a:spcPct val="0"/>
                </a:spcBef>
                <a:spcAft>
                  <a:spcPct val="0"/>
                </a:spcAft>
                <a:buClrTx/>
                <a:buSzTx/>
                <a:buFontTx/>
                <a:buNone/>
                <a:defRPr/>
              </a:pPr>
              <a:t>123</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7910739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124</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5053756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125</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5549446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126</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76145987"/>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normAutofit/>
          </a:bodyPr>
          <a:lstStyle/>
          <a:p>
            <a:pPr lvl="0"/>
            <a:r>
              <a:rPr lang="en-US"/>
              <a:t>Many investors have unfulfilled expectations. They are looking for a better solution, one that can lead to a better investment experience. </a:t>
            </a:r>
          </a:p>
          <a:p>
            <a:pPr lvl="0"/>
            <a:endParaRPr lang="en-AU"/>
          </a:p>
          <a:p>
            <a:pPr lvl="0"/>
            <a:r>
              <a:rPr lang="en-US"/>
              <a:t>What would that approach look like? How can they improve their odds of success?</a:t>
            </a:r>
            <a:endParaRPr lang="en-AU"/>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7AB79C2-8ECC-418E-93C1-0C5021575BE9}" type="slidenum">
              <a:rPr kumimoji="0" lang="en-US" sz="1199"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127</a:t>
            </a:fld>
            <a:endParaRPr kumimoji="0" lang="en-US" sz="1199" b="0" i="0" u="none" strike="noStrike" kern="1200" cap="none" spc="0" normalizeH="0" baseline="0" noProof="0">
              <a:ln>
                <a:noFill/>
              </a:ln>
              <a:solidFill>
                <a:srgbClr val="000000"/>
              </a:solidFill>
              <a:effectLst/>
              <a:uLnTx/>
              <a:uFillTx/>
              <a:latin typeface="Arial"/>
              <a:ea typeface="+mn-ea"/>
              <a:cs typeface="+mn-cs"/>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Let’s begin by considering what you want to accomplish as an investor. Why do people invest at all?</a:t>
            </a:r>
          </a:p>
          <a:p>
            <a:pPr lvl="0"/>
            <a:endParaRPr lang="en-AU"/>
          </a:p>
          <a:p>
            <a:pPr lvl="0"/>
            <a:r>
              <a:rPr lang="en-US"/>
              <a:t>People have different financial needs and goals, and therefore, they may invest for different reasons. One major reason is to grow their wealth—for example, in preparation for retirement.</a:t>
            </a:r>
          </a:p>
          <a:p>
            <a:pPr lvl="0"/>
            <a:endParaRPr lang="en-AU"/>
          </a:p>
          <a:p>
            <a:pPr lvl="0"/>
            <a:r>
              <a:rPr lang="en-US"/>
              <a:t>Whatever their reason for accumulating money, there’s another concern that creates the need to invest.</a:t>
            </a:r>
            <a:endParaRPr lang="en-AU"/>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128</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4080932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We often hear people say, “yes, but investing is risky.”</a:t>
            </a:r>
            <a:endParaRPr lang="en-AU"/>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129</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408093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Bef>
                <a:spcPct val="0"/>
              </a:spcBef>
              <a:spcAft>
                <a:spcPts val="940"/>
              </a:spcAft>
            </a:pPr>
            <a:r>
              <a:rPr lang="en-US" sz="1400"/>
              <a:t>Many people concentrate their investments in their home stock market. They might consider their portfolio diversified when they choose a large group of New Zealand stocks. In some cases, they may hold a small group of New Zealand securities. In some cases, they only hold a small group of securities.</a:t>
            </a:r>
          </a:p>
          <a:p>
            <a:pPr>
              <a:spcBef>
                <a:spcPct val="0"/>
              </a:spcBef>
              <a:spcAft>
                <a:spcPts val="940"/>
              </a:spcAft>
            </a:pPr>
            <a:r>
              <a:rPr lang="en-US" sz="1400"/>
              <a:t>Yet, from a global perspective, limiting one’s investment universe to a handful of stocks, or even one stock market, is a concentrated strategy with possible risk and return implications.</a:t>
            </a:r>
          </a:p>
          <a:p>
            <a:pPr>
              <a:spcBef>
                <a:spcPct val="0"/>
              </a:spcBef>
              <a:spcAft>
                <a:spcPts val="940"/>
              </a:spcAft>
            </a:pPr>
            <a:r>
              <a:rPr lang="en-US" sz="1400"/>
              <a:t>This slide offers a conceptual comparison of investing only in the New Zealand market, as represented by the S&amp;P/NZX 50 Index, and structuring a globally diversified portfolio that holds assets in markets around the world, as represented by the MSCI All Country World Index (IMI). For the global portfolio, holding thousands of stocks across the world’s developed and emerging market countries broadens one’s investment universe.</a:t>
            </a:r>
          </a:p>
          <a:p>
            <a:pPr>
              <a:spcBef>
                <a:spcPct val="0"/>
              </a:spcBef>
              <a:spcAft>
                <a:spcPts val="940"/>
              </a:spcAft>
            </a:pPr>
            <a:r>
              <a:rPr lang="en-US" sz="1400"/>
              <a:t>A diversified portfolio should be structured to hold multiple asset classes that represent different market areas across the world.</a:t>
            </a:r>
            <a:endParaRPr lang="en-US" sz="1400">
              <a:cs typeface="Arial" pitchFamily="34" charset="0"/>
            </a:endParaRPr>
          </a:p>
        </p:txBody>
      </p:sp>
      <p:sp>
        <p:nvSpPr>
          <p:cNvPr id="4" name="Slide Number Placeholder 3"/>
          <p:cNvSpPr>
            <a:spLocks noGrp="1"/>
          </p:cNvSpPr>
          <p:nvPr>
            <p:ph type="sldNum" sz="quarter" idx="10"/>
          </p:nvPr>
        </p:nvSpPr>
        <p:spPr/>
        <p:txBody>
          <a:bodyPr/>
          <a:lstStyle/>
          <a:p>
            <a:fld id="{EB98398B-FF0F-408D-8ECD-A96D81D432A5}" type="slidenum">
              <a:rPr lang="en-GB" smtClean="0"/>
              <a:t>13</a:t>
            </a:fld>
            <a:endParaRPr lang="en-GB"/>
          </a:p>
        </p:txBody>
      </p:sp>
    </p:spTree>
    <p:extLst>
      <p:ext uri="{BB962C8B-B14F-4D97-AF65-F5344CB8AC3E}">
        <p14:creationId xmlns:p14="http://schemas.microsoft.com/office/powerpoint/2010/main" val="159929039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When you consider the long-term threat of inflation, not investing means taking risks, too. If you don’t grow your money, you may not be able to afford things in the future.</a:t>
            </a:r>
            <a:endParaRPr lang="en-AU"/>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130</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4080932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Let’s think about how </a:t>
            </a:r>
            <a:r>
              <a:rPr lang="en-US" i="1"/>
              <a:t>a lot of</a:t>
            </a:r>
            <a:r>
              <a:rPr lang="en-US"/>
              <a:t> people attempt to grow wealth in the capital markets.</a:t>
            </a:r>
            <a:endParaRPr lang="en-AU"/>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131</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33953382"/>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Let’s talk about another way to invest—a way that can put the odds of success in your favour.</a:t>
            </a:r>
          </a:p>
          <a:p>
            <a:pPr lvl="0"/>
            <a:endParaRPr lang="en-AU"/>
          </a:p>
          <a:p>
            <a:pPr lvl="0"/>
            <a:r>
              <a:rPr lang="en-US"/>
              <a:t>It starts by considering what has been learned over the past 60 years of academic research into markets and investing.</a:t>
            </a:r>
            <a:endParaRPr lang="en-AU"/>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132</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9914298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So, guided by these principles and a wealth of research about the financial markets, how </a:t>
            </a:r>
            <a:r>
              <a:rPr lang="en-US" i="1"/>
              <a:t>should</a:t>
            </a:r>
            <a:r>
              <a:rPr lang="en-US"/>
              <a:t> we think about investing?</a:t>
            </a:r>
          </a:p>
          <a:p>
            <a:pPr lvl="0"/>
            <a:endParaRPr lang="en-AU"/>
          </a:p>
          <a:p>
            <a:pPr lvl="0"/>
            <a:r>
              <a:rPr lang="en-US"/>
              <a:t>Your particular view of market pricing will shape how you invest—and there are basically three approaches.</a:t>
            </a:r>
            <a:endParaRPr lang="en-AU"/>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133</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9782278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r>
              <a:rPr lang="en-US"/>
              <a:t>Now, let’s consider how to bring it all together in a practical investment strategy.</a:t>
            </a:r>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134</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18901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p:txBody>
          <a:bodyPr/>
          <a:lstStyle>
            <a:lvl1pPr>
              <a:defRPr>
                <a:solidFill>
                  <a:schemeClr val="tx1"/>
                </a:solidFill>
                <a:latin typeface="Arial" pitchFamily="34" charset="0"/>
              </a:defRPr>
            </a:lvl1pPr>
            <a:lvl2pPr marL="778286" indent="-299339">
              <a:defRPr>
                <a:solidFill>
                  <a:schemeClr val="tx1"/>
                </a:solidFill>
                <a:latin typeface="Arial" pitchFamily="34" charset="0"/>
              </a:defRPr>
            </a:lvl2pPr>
            <a:lvl3pPr marL="1197363" indent="-239473">
              <a:defRPr>
                <a:solidFill>
                  <a:schemeClr val="tx1"/>
                </a:solidFill>
                <a:latin typeface="Arial" pitchFamily="34" charset="0"/>
              </a:defRPr>
            </a:lvl3pPr>
            <a:lvl4pPr marL="1676307" indent="-239473">
              <a:defRPr>
                <a:solidFill>
                  <a:schemeClr val="tx1"/>
                </a:solidFill>
                <a:latin typeface="Arial" pitchFamily="34" charset="0"/>
              </a:defRPr>
            </a:lvl4pPr>
            <a:lvl5pPr marL="2155255" indent="-239473">
              <a:defRPr>
                <a:solidFill>
                  <a:schemeClr val="tx1"/>
                </a:solidFill>
                <a:latin typeface="Arial" pitchFamily="34" charset="0"/>
              </a:defRPr>
            </a:lvl5pPr>
            <a:lvl6pPr marL="2634198" indent="-239473" fontAlgn="base">
              <a:spcBef>
                <a:spcPct val="0"/>
              </a:spcBef>
              <a:spcAft>
                <a:spcPct val="0"/>
              </a:spcAft>
              <a:defRPr>
                <a:solidFill>
                  <a:schemeClr val="tx1"/>
                </a:solidFill>
                <a:latin typeface="Arial" pitchFamily="34" charset="0"/>
              </a:defRPr>
            </a:lvl6pPr>
            <a:lvl7pPr marL="3113141" indent="-239473" fontAlgn="base">
              <a:spcBef>
                <a:spcPct val="0"/>
              </a:spcBef>
              <a:spcAft>
                <a:spcPct val="0"/>
              </a:spcAft>
              <a:defRPr>
                <a:solidFill>
                  <a:schemeClr val="tx1"/>
                </a:solidFill>
                <a:latin typeface="Arial" pitchFamily="34" charset="0"/>
              </a:defRPr>
            </a:lvl7pPr>
            <a:lvl8pPr marL="3592088" indent="-239473" fontAlgn="base">
              <a:spcBef>
                <a:spcPct val="0"/>
              </a:spcBef>
              <a:spcAft>
                <a:spcPct val="0"/>
              </a:spcAft>
              <a:defRPr>
                <a:solidFill>
                  <a:schemeClr val="tx1"/>
                </a:solidFill>
                <a:latin typeface="Arial" pitchFamily="34" charset="0"/>
              </a:defRPr>
            </a:lvl8pPr>
            <a:lvl9pPr marL="4071033" indent="-239473" fontAlgn="base">
              <a:spcBef>
                <a:spcPct val="0"/>
              </a:spcBef>
              <a:spcAft>
                <a:spcPct val="0"/>
              </a:spcAft>
              <a:defRPr>
                <a:solidFill>
                  <a:schemeClr val="tx1"/>
                </a:solidFill>
                <a:latin typeface="Arial" pitchFamily="34" charset="0"/>
              </a:defRPr>
            </a:lvl9pPr>
          </a:lstStyle>
          <a:p>
            <a:pPr marL="0" marR="0" lvl="0" indent="0" algn="r" defTabSz="914400" rtl="0" eaLnBrk="1" fontAlgn="auto" latinLnBrk="0" hangingPunct="1">
              <a:lnSpc>
                <a:spcPct val="100000"/>
              </a:lnSpc>
              <a:spcBef>
                <a:spcPct val="0"/>
              </a:spcBef>
              <a:spcAft>
                <a:spcPct val="0"/>
              </a:spcAft>
              <a:buClrTx/>
              <a:buSzTx/>
              <a:buFontTx/>
              <a:buNone/>
              <a:defRPr/>
            </a:pPr>
            <a:fld id="{749D7A28-7981-4C6B-8FAE-051786AE68F1}"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ct val="0"/>
                </a:spcBef>
                <a:spcAft>
                  <a:spcPct val="0"/>
                </a:spcAft>
                <a:buClrTx/>
                <a:buSzTx/>
                <a:buFontTx/>
                <a:buNone/>
                <a:defRPr/>
              </a:pPr>
              <a:t>135</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
        <p:nvSpPr>
          <p:cNvPr id="6" name="Slide Image Placeholder 5">
            <a:extLst>
              <a:ext uri="{FF2B5EF4-FFF2-40B4-BE49-F238E27FC236}">
                <a16:creationId xmlns:a16="http://schemas.microsoft.com/office/drawing/2014/main" id="{4C3F656F-22A4-44DE-90B5-28242BB2E68C}"/>
              </a:ext>
            </a:extLst>
          </p:cNvPr>
          <p:cNvSpPr>
            <a:spLocks noGrp="1" noRot="1" noChangeAspect="1"/>
          </p:cNvSpPr>
          <p:nvPr>
            <p:ph type="sldImg"/>
          </p:nvPr>
        </p:nvSpPr>
        <p:spPr>
          <a:xfrm>
            <a:off x="614363" y="284163"/>
            <a:ext cx="5794375" cy="4095750"/>
          </a:xfrm>
        </p:spPr>
      </p:sp>
      <p:sp>
        <p:nvSpPr>
          <p:cNvPr id="7" name="Notes Placeholder 6">
            <a:extLst>
              <a:ext uri="{FF2B5EF4-FFF2-40B4-BE49-F238E27FC236}">
                <a16:creationId xmlns:a16="http://schemas.microsoft.com/office/drawing/2014/main" id="{A4C80FA1-2ACC-4B8E-A7A3-922E6D76F22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270281115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136</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a:spcBef>
                <a:spcPct val="0"/>
              </a:spcBef>
              <a:spcAft>
                <a:spcPts val="626"/>
              </a:spcAft>
            </a:pPr>
            <a:r>
              <a:rPr lang="en-US"/>
              <a:t>The mutual fund industry comprises a large universe of funds covering securities markets around the world. These funds reflect diverse philosophies and approaches.</a:t>
            </a:r>
          </a:p>
          <a:p>
            <a:pPr>
              <a:spcBef>
                <a:spcPct val="0"/>
              </a:spcBef>
              <a:spcAft>
                <a:spcPts val="626"/>
              </a:spcAft>
            </a:pPr>
            <a:r>
              <a:rPr lang="en-US"/>
              <a:t>How has the industry performed as a whole? What should investors think about when selecting funds?</a:t>
            </a:r>
          </a:p>
          <a:p>
            <a:pPr>
              <a:spcBef>
                <a:spcPct val="0"/>
              </a:spcBef>
              <a:spcAft>
                <a:spcPts val="626"/>
              </a:spcAft>
            </a:pPr>
            <a:r>
              <a:rPr lang="en-US"/>
              <a:t>Research provides insight.</a:t>
            </a:r>
          </a:p>
        </p:txBody>
      </p:sp>
    </p:spTree>
    <p:extLst>
      <p:ext uri="{BB962C8B-B14F-4D97-AF65-F5344CB8AC3E}">
        <p14:creationId xmlns:p14="http://schemas.microsoft.com/office/powerpoint/2010/main" val="41193479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34537" indent="-282513">
              <a:defRPr>
                <a:solidFill>
                  <a:schemeClr val="tx1"/>
                </a:solidFill>
                <a:latin typeface="Arial" pitchFamily="34" charset="0"/>
              </a:defRPr>
            </a:lvl2pPr>
            <a:lvl3pPr marL="1130050" indent="-226011">
              <a:defRPr>
                <a:solidFill>
                  <a:schemeClr val="tx1"/>
                </a:solidFill>
                <a:latin typeface="Arial" pitchFamily="34" charset="0"/>
              </a:defRPr>
            </a:lvl3pPr>
            <a:lvl4pPr marL="1582075" indent="-226011">
              <a:defRPr>
                <a:solidFill>
                  <a:schemeClr val="tx1"/>
                </a:solidFill>
                <a:latin typeface="Arial" pitchFamily="34" charset="0"/>
              </a:defRPr>
            </a:lvl4pPr>
            <a:lvl5pPr marL="2034091" indent="-226011">
              <a:defRPr>
                <a:solidFill>
                  <a:schemeClr val="tx1"/>
                </a:solidFill>
                <a:latin typeface="Arial" pitchFamily="34" charset="0"/>
              </a:defRPr>
            </a:lvl5pPr>
            <a:lvl6pPr marL="2486113" indent="-226011" fontAlgn="base">
              <a:spcBef>
                <a:spcPct val="0"/>
              </a:spcBef>
              <a:spcAft>
                <a:spcPct val="0"/>
              </a:spcAft>
              <a:defRPr>
                <a:solidFill>
                  <a:schemeClr val="tx1"/>
                </a:solidFill>
                <a:latin typeface="Arial" pitchFamily="34" charset="0"/>
              </a:defRPr>
            </a:lvl6pPr>
            <a:lvl7pPr marL="2938130" indent="-226011" fontAlgn="base">
              <a:spcBef>
                <a:spcPct val="0"/>
              </a:spcBef>
              <a:spcAft>
                <a:spcPct val="0"/>
              </a:spcAft>
              <a:defRPr>
                <a:solidFill>
                  <a:schemeClr val="tx1"/>
                </a:solidFill>
                <a:latin typeface="Arial" pitchFamily="34" charset="0"/>
              </a:defRPr>
            </a:lvl7pPr>
            <a:lvl8pPr marL="3390149" indent="-226011" fontAlgn="base">
              <a:spcBef>
                <a:spcPct val="0"/>
              </a:spcBef>
              <a:spcAft>
                <a:spcPct val="0"/>
              </a:spcAft>
              <a:defRPr>
                <a:solidFill>
                  <a:schemeClr val="tx1"/>
                </a:solidFill>
                <a:latin typeface="Arial" pitchFamily="34" charset="0"/>
              </a:defRPr>
            </a:lvl8pPr>
            <a:lvl9pPr marL="3842170" indent="-226011" fontAlgn="base">
              <a:spcBef>
                <a:spcPct val="0"/>
              </a:spcBef>
              <a:spcAft>
                <a:spcPct val="0"/>
              </a:spcAft>
              <a:defRPr>
                <a:solidFill>
                  <a:schemeClr val="tx1"/>
                </a:solidFill>
                <a:latin typeface="Arial" pitchFamily="34" charset="0"/>
              </a:defRPr>
            </a:lvl9pPr>
          </a:lstStyle>
          <a:p>
            <a:pPr fontAlgn="base">
              <a:spcBef>
                <a:spcPct val="0"/>
              </a:spcBef>
              <a:spcAft>
                <a:spcPct val="0"/>
              </a:spcAft>
              <a:defRPr/>
            </a:pPr>
            <a:fld id="{7E7ECE79-C3D3-42B3-BB63-9D91FCC96A48}" type="slidenum">
              <a:rPr lang="en-US" smtClean="0">
                <a:solidFill>
                  <a:srgbClr val="000000"/>
                </a:solidFill>
              </a:rPr>
              <a:pPr fontAlgn="base">
                <a:spcBef>
                  <a:spcPct val="0"/>
                </a:spcBef>
                <a:spcAft>
                  <a:spcPct val="0"/>
                </a:spcAft>
                <a:defRPr/>
              </a:pPr>
              <a:t>137</a:t>
            </a:fld>
            <a:endParaRPr lang="en-US">
              <a:solidFill>
                <a:srgbClr val="000000"/>
              </a:solidFill>
            </a:endParaRPr>
          </a:p>
        </p:txBody>
      </p:sp>
      <p:sp>
        <p:nvSpPr>
          <p:cNvPr id="153603"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360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Arial" pitchFamily="34" charset="0"/>
            </a:endParaRPr>
          </a:p>
        </p:txBody>
      </p:sp>
    </p:spTree>
    <p:extLst>
      <p:ext uri="{BB962C8B-B14F-4D97-AF65-F5344CB8AC3E}">
        <p14:creationId xmlns:p14="http://schemas.microsoft.com/office/powerpoint/2010/main" val="25274763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Bef>
                <a:spcPct val="0"/>
              </a:spcBef>
              <a:spcAft>
                <a:spcPts val="940"/>
              </a:spcAft>
            </a:pPr>
            <a:r>
              <a:rPr lang="en-US" sz="1400">
                <a:cs typeface="Arial"/>
              </a:rPr>
              <a:t>Even with a globally diversified portfolio, market movements can tempt investors to switch asset classes based on predictions of future performance. But as shown in this table, there is little predictability in asset class performance from one year to the next. </a:t>
            </a:r>
          </a:p>
          <a:p>
            <a:pPr>
              <a:spcBef>
                <a:spcPct val="0"/>
              </a:spcBef>
              <a:spcAft>
                <a:spcPts val="940"/>
              </a:spcAft>
            </a:pPr>
            <a:r>
              <a:rPr lang="en-US" sz="1400">
                <a:cs typeface="Arial"/>
              </a:rPr>
              <a:t>This slide features annual ranked performance of major asset classes in the NZ and international markets from 2008 through 2022. The asset classes are represented by corresponding market indices.</a:t>
            </a:r>
          </a:p>
          <a:p>
            <a:pPr>
              <a:spcBef>
                <a:spcPct val="0"/>
              </a:spcBef>
              <a:spcAft>
                <a:spcPts val="940"/>
              </a:spcAft>
            </a:pPr>
            <a:r>
              <a:rPr lang="en-US" sz="1400">
                <a:cs typeface="Arial"/>
              </a:rPr>
              <a:t>The data shows no obvious pattern of performance across asset classes, suggesting that predicting future performance is a difficult task. The charts offer additional evidence of market efficiency and make a strong case for investors to rely on portfolio structure, rather than market timing, to pursue returns.</a:t>
            </a:r>
            <a:endParaRPr lang="en-US" sz="1400"/>
          </a:p>
          <a:p>
            <a:endParaRPr lang="en-AU" sz="1400"/>
          </a:p>
        </p:txBody>
      </p:sp>
      <p:sp>
        <p:nvSpPr>
          <p:cNvPr id="4" name="Slide Number Placeholder 3"/>
          <p:cNvSpPr>
            <a:spLocks noGrp="1"/>
          </p:cNvSpPr>
          <p:nvPr>
            <p:ph type="sldNum" sz="quarter" idx="10"/>
          </p:nvPr>
        </p:nvSpPr>
        <p:spPr/>
        <p:txBody>
          <a:bodyPr/>
          <a:lstStyle/>
          <a:p>
            <a:fld id="{EB98398B-FF0F-408D-8ECD-A96D81D432A5}" type="slidenum">
              <a:rPr lang="en-GB" smtClean="0"/>
              <a:t>14</a:t>
            </a:fld>
            <a:endParaRPr lang="en-GB"/>
          </a:p>
        </p:txBody>
      </p:sp>
    </p:spTree>
    <p:extLst>
      <p:ext uri="{BB962C8B-B14F-4D97-AF65-F5344CB8AC3E}">
        <p14:creationId xmlns:p14="http://schemas.microsoft.com/office/powerpoint/2010/main" val="5109397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15</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fontScale="85000" lnSpcReduction="10000"/>
          </a:bodyPr>
          <a:lstStyle/>
          <a:p>
            <a:r>
              <a:rPr lang="en-GB" sz="1199" dirty="0"/>
              <a:t>Talking Points:</a:t>
            </a:r>
          </a:p>
          <a:p>
            <a:endParaRPr lang="en-GB" sz="1199" dirty="0"/>
          </a:p>
          <a:p>
            <a:r>
              <a:rPr lang="en-GB" sz="1199" dirty="0"/>
              <a:t>Over the past 50 years, academic research has identified variables that appear to explain differences in average returns among stocks. The variables (or premiums) that have stood up to rigorous testing are considered </a:t>
            </a:r>
            <a:r>
              <a:rPr lang="en-GB" sz="1199" i="1" dirty="0"/>
              <a:t>dimensions</a:t>
            </a:r>
            <a:r>
              <a:rPr lang="en-GB" sz="1199" dirty="0"/>
              <a:t> of expected returns. </a:t>
            </a:r>
          </a:p>
          <a:p>
            <a:endParaRPr lang="en-GB" sz="1199" dirty="0"/>
          </a:p>
          <a:p>
            <a:r>
              <a:rPr lang="en-US" sz="1199" b="1" dirty="0"/>
              <a:t>Single-factor model</a:t>
            </a:r>
            <a:r>
              <a:rPr lang="en-US" sz="1199" dirty="0"/>
              <a:t>—During the 1960s, William Sharpe and others conducted asset pricing research that led to development of the Capital Asset Pricing Model (CAPM), which proposed the market as a dimension of expected returns. Known also as the single-factor model, CAPM reinforced the value of diversification and provided a simple, rational approach to measuring investment risk and expected returns relative to the market.</a:t>
            </a:r>
          </a:p>
          <a:p>
            <a:endParaRPr lang="en-US" sz="1199" dirty="0"/>
          </a:p>
          <a:p>
            <a:r>
              <a:rPr lang="en-US" sz="1199" b="1" dirty="0"/>
              <a:t>Size effect</a:t>
            </a:r>
            <a:r>
              <a:rPr lang="en-US" sz="1199" dirty="0"/>
              <a:t>—Advancing research during the 1970s identified additional factors in stock performance. In 1981, Rolf </a:t>
            </a:r>
            <a:r>
              <a:rPr lang="en-US" sz="1199" dirty="0" err="1"/>
              <a:t>Banz</a:t>
            </a:r>
            <a:r>
              <a:rPr lang="en-US" sz="1199" dirty="0"/>
              <a:t> observed that small company stocks tended to have higher returns than large company stocks, as measured by their market </a:t>
            </a:r>
            <a:r>
              <a:rPr lang="en-US" sz="1199" dirty="0" err="1"/>
              <a:t>capitalisation</a:t>
            </a:r>
            <a:r>
              <a:rPr lang="en-US" sz="1199" dirty="0"/>
              <a:t>. The size effect provided a more detailed framework for understanding the dimensions of equity performance.</a:t>
            </a:r>
          </a:p>
          <a:p>
            <a:endParaRPr lang="en-US" sz="1199" dirty="0"/>
          </a:p>
          <a:p>
            <a:r>
              <a:rPr lang="en-US" sz="1199" b="1" dirty="0"/>
              <a:t>Value effect</a:t>
            </a:r>
            <a:r>
              <a:rPr lang="en-US" sz="1199" dirty="0"/>
              <a:t>—In a highly influential paper published in 1992, Eugene Fama and Kenneth French synthesized much of the previous research on asset pricing and found that stocks with low relative prices (or high book-to-market ratios) offered higher average returns than companies with high relative prices (low book-to-market ratios). They concluded that company size (small vs. large) and relative price (value vs. growth) were strong determinants of stock performance, and when combined with the market, explained most of the average differences among stock returns.</a:t>
            </a:r>
          </a:p>
          <a:p>
            <a:endParaRPr lang="en-US" sz="1199" dirty="0"/>
          </a:p>
          <a:p>
            <a:r>
              <a:rPr lang="en-US" sz="1199" b="1" dirty="0"/>
              <a:t>Profitability</a:t>
            </a:r>
            <a:r>
              <a:rPr lang="en-US" sz="1199" dirty="0"/>
              <a:t>—More recently, Fama, French, and other academics have identified profitability as a dimension of expected returns. When controlling for size and relative price, research shows that more profitable firms have higher expected returns than less profitable firms. </a:t>
            </a:r>
          </a:p>
          <a:p>
            <a:endParaRPr lang="en-US" sz="1199" dirty="0"/>
          </a:p>
          <a:p>
            <a:r>
              <a:rPr lang="en-GB" sz="1199" dirty="0"/>
              <a:t>Financial science has provided a refined, clarifying view of the global equity markets—and investors can apply this knowledge to target dimensions of higher expected returns in their portfolios.</a:t>
            </a:r>
            <a:endParaRPr lang="en-US" dirty="0">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a:spcAft>
                <a:spcPts val="910"/>
              </a:spcAft>
            </a:pPr>
            <a:r>
              <a:rPr lang="en-US" dirty="0"/>
              <a:t>Flexibility enables patient trading, which renders the freedom to add value.</a:t>
            </a:r>
          </a:p>
          <a:p>
            <a:pPr>
              <a:spcAft>
                <a:spcPts val="910"/>
              </a:spcAft>
            </a:pPr>
            <a:r>
              <a:rPr lang="en-US" dirty="0"/>
              <a:t>Shopping for a car offers a familiar example of how flexibility can enhance negotiating power. Setting your eyes on one specific make, model, and </a:t>
            </a:r>
            <a:r>
              <a:rPr lang="en-US" dirty="0" err="1"/>
              <a:t>colour</a:t>
            </a:r>
            <a:r>
              <a:rPr lang="en-US" dirty="0"/>
              <a:t>, and needing to buy immediately provides little flexibility to bring down the dealership’s asking price. But having multiple options and lots of time to buy enables you to negotiate a better price.</a:t>
            </a:r>
          </a:p>
          <a:p>
            <a:pPr>
              <a:spcAft>
                <a:spcPts val="910"/>
              </a:spcAft>
            </a:pPr>
            <a:r>
              <a:rPr lang="en-US" dirty="0"/>
              <a:t>Managers can approach securities trading in the same way. By targeting dimensions of the market rather than specific securities, they do not have to buy any stock at a particular time and can easily substitute one stock for another when they have similar expected returns. </a:t>
            </a:r>
          </a:p>
          <a:p>
            <a:endParaRPr lang="en-US" dirty="0"/>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16</a:t>
            </a:fld>
            <a:endParaRPr kumimoji="0" lang="en-US" sz="1199"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749060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199" kern="1200">
                <a:solidFill>
                  <a:schemeClr val="tx1"/>
                </a:solidFill>
                <a:latin typeface="Arial" pitchFamily="34" charset="0"/>
                <a:ea typeface="+mn-ea"/>
                <a:cs typeface="Arial" pitchFamily="34" charset="0"/>
              </a:rPr>
              <a:t>When a commercial index is revised, some securities may be added to its list of constituents while others may be deleted in a process known as reconstitution. Index fund managers tracking the index must typically buy the additions and sell the deletions to minimize tracking error relative to the index. As a result, there may be large changes in the demand for specific securities during reconstitution events.</a:t>
            </a:r>
          </a:p>
          <a:p>
            <a:r>
              <a:rPr lang="en-US" sz="1199" kern="1200">
                <a:solidFill>
                  <a:schemeClr val="tx1"/>
                </a:solidFill>
                <a:latin typeface="Arial" pitchFamily="34" charset="0"/>
                <a:ea typeface="+mn-ea"/>
                <a:cs typeface="Arial" pitchFamily="34" charset="0"/>
              </a:rPr>
              <a:t> </a:t>
            </a:r>
          </a:p>
          <a:p>
            <a:r>
              <a:rPr lang="en-US" sz="1199" kern="1200">
                <a:solidFill>
                  <a:schemeClr val="tx1"/>
                </a:solidFill>
                <a:latin typeface="Arial" pitchFamily="34" charset="0"/>
                <a:ea typeface="+mn-ea"/>
                <a:cs typeface="Arial" pitchFamily="34" charset="0"/>
              </a:rPr>
              <a:t>The impact of index reconstitution is apparent in the huge spike in trading volume for additions and deletions to the S&amp;P 500 Index in the most recent five years ending December 2017. The number of shares traded increased by orders of magnitude in the days surrounding reconstitution relative to days well before or after the reconstitution date.</a:t>
            </a:r>
          </a:p>
          <a:p>
            <a:endParaRPr lang="en-US" sz="1199" kern="1200">
              <a:solidFill>
                <a:schemeClr val="tx1"/>
              </a:solidFill>
              <a:latin typeface="Arial" pitchFamily="34" charset="0"/>
              <a:ea typeface="+mn-ea"/>
              <a:cs typeface="Arial" pitchFamily="34" charset="0"/>
            </a:endParaRPr>
          </a:p>
          <a:p>
            <a:r>
              <a:rPr lang="en-US" sz="1199"/>
              <a:t>For each index, this large liquidity demand tends to drive up the prices of securities with greater purchase demand (generally additions to the index) relative to the other securities in the index. It also tends to push down prices of securities with greater sell demand (generally deletions from the index) relative to the other securities in the index. Thus, for an index being tracked by a large amount of assets, the index has generally added securities at higher prices and deleted securities at lower prices than it would have if no assets had been tracking it. This phenomenon is the result of index managers’ demanding liquidity on or around the index reconstitution date.</a:t>
            </a:r>
            <a:endParaRPr lang="en-US" sz="1199" kern="1200">
              <a:solidFill>
                <a:schemeClr val="tx1"/>
              </a:solidFill>
              <a:latin typeface="Arial" pitchFamily="34" charset="0"/>
              <a:ea typeface="+mn-ea"/>
              <a:cs typeface="Arial" pitchFamily="34" charset="0"/>
            </a:endParaRPr>
          </a:p>
          <a:p>
            <a:endParaRPr lang="en-US" sz="1199"/>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17</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92343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normAutofit lnSpcReduction="10000"/>
          </a:bodyPr>
          <a:lstStyle/>
          <a:p>
            <a:pPr>
              <a:spcAft>
                <a:spcPts val="910"/>
              </a:spcAft>
            </a:pPr>
            <a:r>
              <a:rPr lang="en-US"/>
              <a:t>Design and implementation require careful balancing of tradeoffs under which the returns are pursued. Research can provide abundant data on investment dimensions. Without considering the tradeoffs, however, what may look good on paper and in the data won’t be as compelling in practice.</a:t>
            </a:r>
          </a:p>
          <a:p>
            <a:pPr>
              <a:spcAft>
                <a:spcPts val="910"/>
              </a:spcAft>
            </a:pPr>
            <a:r>
              <a:rPr lang="en-US"/>
              <a:t>Here’s a simple example to help showcase the importance of tradeoffs: Consider two investment opportunities—A and B. They have the same expected return, but capturing that return occurs under very different conditions. </a:t>
            </a:r>
          </a:p>
          <a:p>
            <a:pPr>
              <a:spcAft>
                <a:spcPts val="910"/>
              </a:spcAft>
            </a:pPr>
            <a:r>
              <a:rPr lang="en-US"/>
              <a:t>Approach A involves patient and flexible trading, resulting in lower turnover and better diversification. Approach B requires urgent trading and offers less flexibility, resulting in higher turnover and lower diversification. One approach incurs lower costs and the other approach incurs higher costs. </a:t>
            </a:r>
          </a:p>
          <a:p>
            <a:pPr>
              <a:spcAft>
                <a:spcPts val="910"/>
              </a:spcAft>
            </a:pPr>
            <a:r>
              <a:rPr lang="en-US"/>
              <a:t>Which approach would you choose?</a:t>
            </a:r>
          </a:p>
          <a:p>
            <a:pPr>
              <a:spcAft>
                <a:spcPts val="910"/>
              </a:spcAft>
            </a:pPr>
            <a:r>
              <a:rPr lang="en-US"/>
              <a:t>Given the same expected return, approach A enables you to capture more of the return identified in the research. </a:t>
            </a:r>
          </a:p>
          <a:p>
            <a:pPr>
              <a:spcAft>
                <a:spcPts val="910"/>
              </a:spcAft>
            </a:pPr>
            <a:r>
              <a:rPr lang="en-US"/>
              <a:t>An investment manager can apply this framework to the design of its strategies and also consider these kinds of tradeoffs in real time when executing in dynamic, complex markets. </a:t>
            </a:r>
          </a:p>
          <a:p>
            <a:pPr>
              <a:spcAft>
                <a:spcPts val="910"/>
              </a:spcAft>
            </a:pPr>
            <a:r>
              <a:rPr lang="en-US"/>
              <a:t>Remaining patient and flexible leads to lower implementation costs and helps with other investment considerations, such as diversification. The result is potentially higher net performance.</a:t>
            </a:r>
          </a:p>
          <a:p>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18</a:t>
            </a:fld>
            <a:endParaRPr kumimoji="0" lang="en-US" sz="1199"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7490607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84621" indent="-301776">
              <a:defRPr>
                <a:solidFill>
                  <a:schemeClr val="tx1"/>
                </a:solidFill>
                <a:latin typeface="Arial" pitchFamily="34" charset="0"/>
              </a:defRPr>
            </a:lvl2pPr>
            <a:lvl3pPr marL="1207109" indent="-241422">
              <a:defRPr>
                <a:solidFill>
                  <a:schemeClr val="tx1"/>
                </a:solidFill>
                <a:latin typeface="Arial" pitchFamily="34" charset="0"/>
              </a:defRPr>
            </a:lvl3pPr>
            <a:lvl4pPr marL="1689951" indent="-241422">
              <a:defRPr>
                <a:solidFill>
                  <a:schemeClr val="tx1"/>
                </a:solidFill>
                <a:latin typeface="Arial" pitchFamily="34" charset="0"/>
              </a:defRPr>
            </a:lvl4pPr>
            <a:lvl5pPr marL="2172793" indent="-241422">
              <a:defRPr>
                <a:solidFill>
                  <a:schemeClr val="tx1"/>
                </a:solidFill>
                <a:latin typeface="Arial" pitchFamily="34" charset="0"/>
              </a:defRPr>
            </a:lvl5pPr>
            <a:lvl6pPr marL="2655637" indent="-241422" fontAlgn="base">
              <a:spcBef>
                <a:spcPct val="0"/>
              </a:spcBef>
              <a:spcAft>
                <a:spcPct val="0"/>
              </a:spcAft>
              <a:defRPr>
                <a:solidFill>
                  <a:schemeClr val="tx1"/>
                </a:solidFill>
                <a:latin typeface="Arial" pitchFamily="34" charset="0"/>
              </a:defRPr>
            </a:lvl6pPr>
            <a:lvl7pPr marL="3138480" indent="-241422" fontAlgn="base">
              <a:spcBef>
                <a:spcPct val="0"/>
              </a:spcBef>
              <a:spcAft>
                <a:spcPct val="0"/>
              </a:spcAft>
              <a:defRPr>
                <a:solidFill>
                  <a:schemeClr val="tx1"/>
                </a:solidFill>
                <a:latin typeface="Arial" pitchFamily="34" charset="0"/>
              </a:defRPr>
            </a:lvl7pPr>
            <a:lvl8pPr marL="3621323" indent="-241422" fontAlgn="base">
              <a:spcBef>
                <a:spcPct val="0"/>
              </a:spcBef>
              <a:spcAft>
                <a:spcPct val="0"/>
              </a:spcAft>
              <a:defRPr>
                <a:solidFill>
                  <a:schemeClr val="tx1"/>
                </a:solidFill>
                <a:latin typeface="Arial" pitchFamily="34" charset="0"/>
              </a:defRPr>
            </a:lvl8pPr>
            <a:lvl9pPr marL="4104166" indent="-241422" fontAlgn="base">
              <a:spcBef>
                <a:spcPct val="0"/>
              </a:spcBef>
              <a:spcAft>
                <a:spcPct val="0"/>
              </a:spcAft>
              <a:defRPr>
                <a:solidFill>
                  <a:schemeClr val="tx1"/>
                </a:solidFill>
                <a:latin typeface="Arial" pitchFamily="34" charset="0"/>
              </a:defRPr>
            </a:lvl9pPr>
          </a:lstStyle>
          <a:p>
            <a:pPr marL="0" marR="0" lvl="0" indent="0" algn="r" defTabSz="935845" rtl="0" eaLnBrk="1" fontAlgn="base" latinLnBrk="0" hangingPunct="1">
              <a:lnSpc>
                <a:spcPct val="100000"/>
              </a:lnSpc>
              <a:spcBef>
                <a:spcPct val="0"/>
              </a:spcBef>
              <a:spcAft>
                <a:spcPct val="0"/>
              </a:spcAft>
              <a:buClrTx/>
              <a:buSzTx/>
              <a:buFontTx/>
              <a:buNone/>
              <a:defRPr/>
            </a:pPr>
            <a:fld id="{E0BDF80A-D7A6-4DF7-9AF8-07897D732984}" type="slidenum">
              <a:rPr kumimoji="0" lang="en-US" sz="1199" b="0" i="0" u="none" strike="noStrike" kern="1200" cap="none" spc="0" normalizeH="0" baseline="0" noProof="0" smtClean="0">
                <a:ln>
                  <a:noFill/>
                </a:ln>
                <a:solidFill>
                  <a:srgbClr val="000000"/>
                </a:solidFill>
                <a:effectLst/>
                <a:uLnTx/>
                <a:uFillTx/>
                <a:latin typeface="Calibri" pitchFamily="34" charset="0"/>
                <a:ea typeface="+mn-ea"/>
                <a:cs typeface="+mn-cs"/>
              </a:rPr>
              <a:pPr marL="0" marR="0" lvl="0" indent="0" algn="r" defTabSz="936632" rtl="0" eaLnBrk="1" fontAlgn="base" latinLnBrk="0" hangingPunct="1">
                <a:lnSpc>
                  <a:spcPct val="100000"/>
                </a:lnSpc>
                <a:spcBef>
                  <a:spcPct val="0"/>
                </a:spcBef>
                <a:spcAft>
                  <a:spcPct val="0"/>
                </a:spcAft>
                <a:buClrTx/>
                <a:buSzTx/>
                <a:buFontTx/>
                <a:buNone/>
                <a:defRPr/>
              </a:pPr>
              <a:t>19</a:t>
            </a:fld>
            <a:endParaRPr kumimoji="0" lang="en-US" sz="1199" b="0" i="0" u="none" strike="noStrike" kern="1200" cap="none" spc="0" normalizeH="0" baseline="0" noProof="0">
              <a:ln>
                <a:noFill/>
              </a:ln>
              <a:solidFill>
                <a:srgbClr val="000000"/>
              </a:solidFill>
              <a:effectLst/>
              <a:uLnTx/>
              <a:uFillTx/>
              <a:latin typeface="Calibri" pitchFamily="34" charset="0"/>
              <a:ea typeface="+mn-ea"/>
              <a:cs typeface="+mn-cs"/>
            </a:endParaRPr>
          </a:p>
        </p:txBody>
      </p:sp>
      <p:sp>
        <p:nvSpPr>
          <p:cNvPr id="137219"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72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lnSpc>
                <a:spcPct val="90000"/>
              </a:lnSpc>
            </a:pPr>
            <a:r>
              <a:rPr lang="en-AU" sz="1199">
                <a:latin typeface="Arial" pitchFamily="34" charset="0"/>
              </a:rPr>
              <a:t>Why do bonds and shares perform differently?</a:t>
            </a:r>
          </a:p>
          <a:p>
            <a:pPr>
              <a:lnSpc>
                <a:spcPct val="90000"/>
              </a:lnSpc>
            </a:pPr>
            <a:endParaRPr lang="en-AU" sz="1199">
              <a:latin typeface="Arial" pitchFamily="34" charset="0"/>
            </a:endParaRPr>
          </a:p>
          <a:p>
            <a:pPr>
              <a:lnSpc>
                <a:spcPct val="90000"/>
              </a:lnSpc>
            </a:pPr>
            <a:r>
              <a:rPr lang="en-AU" sz="1199">
                <a:latin typeface="Arial" pitchFamily="34" charset="0"/>
              </a:rPr>
              <a:t>When the economy is strong, investors’ appetite for risk increases. This is when asset classes like shares and property typically do well. But when times are tough and more uncertain, cash and bonds often win out. </a:t>
            </a:r>
          </a:p>
          <a:p>
            <a:pPr>
              <a:lnSpc>
                <a:spcPct val="90000"/>
              </a:lnSpc>
            </a:pPr>
            <a:endParaRPr lang="en-AU" sz="1199">
              <a:latin typeface="Arial" pitchFamily="34" charset="0"/>
            </a:endParaRPr>
          </a:p>
          <a:p>
            <a:pPr>
              <a:lnSpc>
                <a:spcPct val="90000"/>
              </a:lnSpc>
            </a:pPr>
            <a:r>
              <a:rPr lang="en-AU" sz="1199">
                <a:latin typeface="Arial" pitchFamily="34" charset="0"/>
              </a:rPr>
              <a:t>We saw this in the financial crisis and during other downturns in the past few decades. When shares suffered, cash and high quality bonds did well, reflecting the different characteristics of these asset classes.</a:t>
            </a:r>
          </a:p>
          <a:p>
            <a:pPr>
              <a:lnSpc>
                <a:spcPct val="90000"/>
              </a:lnSpc>
            </a:pPr>
            <a:endParaRPr lang="en-AU" sz="1199" i="1">
              <a:latin typeface="Arial" pitchFamily="34" charset="0"/>
            </a:endParaRPr>
          </a:p>
          <a:p>
            <a:pPr>
              <a:lnSpc>
                <a:spcPct val="90000"/>
              </a:lnSpc>
            </a:pPr>
            <a:r>
              <a:rPr lang="en-AU" sz="1199">
                <a:latin typeface="Arial" pitchFamily="34" charset="0"/>
              </a:rPr>
              <a:t>So bonds can act as a kind of cushion or buffer in a portfolio, reducing the ups and downs and giving a smoother ride.</a:t>
            </a:r>
            <a:r>
              <a:rPr lang="en-AU" sz="1199" i="1">
                <a:latin typeface="Arial" pitchFamily="34" charset="0"/>
              </a:rPr>
              <a:t> </a:t>
            </a:r>
          </a:p>
          <a:p>
            <a:pPr>
              <a:lnSpc>
                <a:spcPct val="90000"/>
              </a:lnSpc>
            </a:pPr>
            <a:endParaRPr lang="en-AU" sz="1199">
              <a:latin typeface="Arial" pitchFamily="34" charset="0"/>
            </a:endParaRPr>
          </a:p>
          <a:p>
            <a:pPr>
              <a:lnSpc>
                <a:spcPct val="90000"/>
              </a:lnSpc>
            </a:pPr>
            <a:r>
              <a:rPr lang="en-AU" sz="1199">
                <a:latin typeface="Arial" pitchFamily="34" charset="0"/>
              </a:rPr>
              <a:t>It’s very hard to predict whether shares or fixed interest will do better at any one time. That’s why the best approach is to own both in a mix that</a:t>
            </a:r>
            <a:r>
              <a:rPr lang="en-AU" sz="1199" baseline="0">
                <a:latin typeface="Arial" pitchFamily="34" charset="0"/>
              </a:rPr>
              <a:t> is</a:t>
            </a:r>
            <a:r>
              <a:rPr lang="en-AU" sz="1199">
                <a:latin typeface="Arial" pitchFamily="34" charset="0"/>
              </a:rPr>
              <a:t> right for the client’s age, circumstances and appetite for risk.</a:t>
            </a:r>
            <a:endParaRPr lang="en-US" sz="1199">
              <a:latin typeface="Arial" pitchFamily="34" charset="0"/>
            </a:endParaRPr>
          </a:p>
          <a:p>
            <a:pPr eaLnBrk="1" hangingPunct="1">
              <a:spcBef>
                <a:spcPct val="0"/>
              </a:spcBef>
            </a:pPr>
            <a:endParaRPr lang="en-US">
              <a:latin typeface="Arial" pitchFamily="34" charset="0"/>
            </a:endParaRPr>
          </a:p>
        </p:txBody>
      </p:sp>
    </p:spTree>
    <p:extLst>
      <p:ext uri="{BB962C8B-B14F-4D97-AF65-F5344CB8AC3E}">
        <p14:creationId xmlns:p14="http://schemas.microsoft.com/office/powerpoint/2010/main" val="42694440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Aft>
                <a:spcPts val="627"/>
              </a:spcAft>
            </a:pPr>
            <a:r>
              <a:rPr lang="en-US" sz="1400" kern="1200">
                <a:solidFill>
                  <a:schemeClr val="tx1"/>
                </a:solidFill>
                <a:effectLst/>
                <a:latin typeface="+mn-lt"/>
                <a:ea typeface="+mn-ea"/>
                <a:cs typeface="+mn-cs"/>
              </a:rPr>
              <a:t>Many fund managers believe they can identify “mispriced” securities and convert that knowledge into higher returns. But fair market pricing works against such efforts, as indicated by the large proportion of mutual funds that have underperformed their </a:t>
            </a:r>
            <a:r>
              <a:rPr lang="en-GB" sz="1400" kern="1200">
                <a:solidFill>
                  <a:schemeClr val="tx1"/>
                </a:solidFill>
                <a:latin typeface="+mn-lt"/>
                <a:ea typeface="+mn-ea"/>
                <a:cs typeface="+mn-cs"/>
              </a:rPr>
              <a:t>benchmarks</a:t>
            </a:r>
            <a:r>
              <a:rPr lang="en-US" sz="1400" kern="1200">
                <a:solidFill>
                  <a:schemeClr val="tx1"/>
                </a:solidFill>
                <a:effectLst/>
                <a:latin typeface="+mn-lt"/>
                <a:ea typeface="+mn-ea"/>
                <a:cs typeface="+mn-cs"/>
              </a:rPr>
              <a:t>.</a:t>
            </a:r>
          </a:p>
          <a:p>
            <a:pPr>
              <a:spcAft>
                <a:spcPts val="627"/>
              </a:spcAft>
            </a:pPr>
            <a:br>
              <a:rPr lang="en-US" sz="1400" kern="1200">
                <a:solidFill>
                  <a:schemeClr val="tx1"/>
                </a:solidFill>
                <a:effectLst/>
                <a:latin typeface="+mn-lt"/>
                <a:ea typeface="+mn-ea"/>
                <a:cs typeface="+mn-cs"/>
              </a:rPr>
            </a:br>
            <a:r>
              <a:rPr lang="en-US" sz="1400" kern="1200">
                <a:solidFill>
                  <a:schemeClr val="tx1"/>
                </a:solidFill>
                <a:effectLst/>
                <a:latin typeface="+mn-lt"/>
                <a:ea typeface="+mn-ea"/>
                <a:cs typeface="+mn-cs"/>
              </a:rPr>
              <a:t>In this chart, the light grey bars represent the number of US-domiciled equity and fixed income funds in operation during the past 20 years. These funds compose the beginning universe of that period. The dark grey areas show the percentage of equity and fixed income funds that survived the 20-year period. The blue and green bars show the smaller percentage of equity and fixed income funds that survived and outperformed their respective </a:t>
            </a:r>
            <a:r>
              <a:rPr lang="en-GB" sz="1400" kern="1200">
                <a:solidFill>
                  <a:schemeClr val="tx1"/>
                </a:solidFill>
                <a:latin typeface="+mn-lt"/>
                <a:ea typeface="+mn-ea"/>
                <a:cs typeface="+mn-cs"/>
              </a:rPr>
              <a:t>benchmarks</a:t>
            </a:r>
            <a:r>
              <a:rPr lang="en-US" sz="1400" kern="1200">
                <a:solidFill>
                  <a:schemeClr val="tx1"/>
                </a:solidFill>
                <a:effectLst/>
                <a:latin typeface="+mn-lt"/>
                <a:ea typeface="+mn-ea"/>
                <a:cs typeface="+mn-cs"/>
              </a:rPr>
              <a:t> during the period.</a:t>
            </a:r>
          </a:p>
          <a:p>
            <a:pPr>
              <a:spcAft>
                <a:spcPts val="627"/>
              </a:spcAft>
            </a:pPr>
            <a:br>
              <a:rPr lang="en-US" sz="1400" kern="1200">
                <a:solidFill>
                  <a:schemeClr val="tx1"/>
                </a:solidFill>
                <a:effectLst/>
                <a:latin typeface="+mn-lt"/>
                <a:ea typeface="+mn-ea"/>
                <a:cs typeface="+mn-cs"/>
              </a:rPr>
            </a:br>
            <a:r>
              <a:rPr lang="en-US" sz="1400" kern="1200">
                <a:solidFill>
                  <a:schemeClr val="tx1"/>
                </a:solidFill>
                <a:effectLst/>
                <a:latin typeface="+mn-lt"/>
                <a:ea typeface="+mn-ea"/>
                <a:cs typeface="+mn-cs"/>
              </a:rPr>
              <a:t>Our research shows that over both short and long time horizons, the deck is stacked against mutual funds that attempt to outguess the market.</a:t>
            </a:r>
            <a:endParaRPr lang="en-US"/>
          </a:p>
        </p:txBody>
      </p:sp>
      <p:sp>
        <p:nvSpPr>
          <p:cNvPr id="4" name="Slide Number Placeholder 3"/>
          <p:cNvSpPr>
            <a:spLocks noGrp="1"/>
          </p:cNvSpPr>
          <p:nvPr>
            <p:ph type="sldNum" sz="quarter" idx="10"/>
          </p:nvPr>
        </p:nvSpPr>
        <p:spPr/>
        <p:txBody>
          <a:bodyPr/>
          <a:lstStyle/>
          <a:p>
            <a:pPr marL="0" marR="0" lvl="0" indent="0" algn="r" defTabSz="1042453" rtl="0" eaLnBrk="1" fontAlgn="auto" latinLnBrk="0" hangingPunct="1">
              <a:lnSpc>
                <a:spcPct val="100000"/>
              </a:lnSpc>
              <a:spcBef>
                <a:spcPct val="0"/>
              </a:spcBef>
              <a:spcAft>
                <a:spcPct val="0"/>
              </a:spcAft>
              <a:buClrTx/>
              <a:buSzTx/>
              <a:buFontTx/>
              <a:buNone/>
              <a:defRPr/>
            </a:pPr>
            <a:fld id="{EB98398B-FF0F-408D-8ECD-A96D81D432A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042453" rtl="0" eaLnBrk="1" fontAlgn="auto" latinLnBrk="0" hangingPunct="1">
                <a:lnSpc>
                  <a:spcPct val="100000"/>
                </a:lnSpc>
                <a:spcBef>
                  <a:spcPct val="0"/>
                </a:spcBef>
                <a:spcAft>
                  <a:spcPct val="0"/>
                </a:spcAft>
                <a:buClrTx/>
                <a:buSzTx/>
                <a:buFontTx/>
                <a:buNone/>
                <a:defRPr/>
              </a:pPr>
              <a:t>2</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30086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So, how do people invest to grow their wealth? Most look to the financial markets as their main investment avenue.</a:t>
            </a:r>
          </a:p>
          <a:p>
            <a:pPr lvl="0"/>
            <a:endParaRPr lang="en-AU"/>
          </a:p>
          <a:p>
            <a:pPr lvl="0"/>
            <a:r>
              <a:rPr lang="en-US"/>
              <a:t>The good news is that the capital markets have rewarded long-term investors. There’s an expected return in free-market capitalism—and historically, the markets have provided a long-term return that has offset inflation. </a:t>
            </a:r>
          </a:p>
          <a:p>
            <a:pPr lvl="0"/>
            <a:endParaRPr lang="en-AU"/>
          </a:p>
          <a:p>
            <a:pPr lvl="0"/>
            <a:r>
              <a:rPr lang="en-US"/>
              <a:t>This is documented in the growth of wealth graph, which shows monthly performance of various indexes and inflation since 1985. These indexes represent different areas of the financial markets, such as stocks and bonds. </a:t>
            </a:r>
          </a:p>
          <a:p>
            <a:pPr lvl="0"/>
            <a:endParaRPr lang="en-AU"/>
          </a:p>
          <a:p>
            <a:pPr lvl="0"/>
            <a:r>
              <a:rPr lang="en-US"/>
              <a:t>This data illustrates the beneficial role of stocks in creating real wealth over time. Bank Bills have covered inflation, while longer-term bonds have provided higher returns over inflation. Stock returns have far exceeded inflation and have significantly outperformed bonds. </a:t>
            </a:r>
          </a:p>
          <a:p>
            <a:pPr lvl="0"/>
            <a:endParaRPr lang="en-US"/>
          </a:p>
          <a:p>
            <a:pPr lvl="0"/>
            <a:r>
              <a:rPr lang="en-US"/>
              <a:t>One thing to note is that not all stocks, or bonds, are the same. A dollar invested in stocks in 1985 would be worth more than $21 in 2016. Later in the presentation, we will discuss the differences in returns within groups of stocks or bonds. </a:t>
            </a:r>
          </a:p>
          <a:p>
            <a:pPr lvl="0"/>
            <a:endParaRPr lang="en-AU"/>
          </a:p>
          <a:p>
            <a:pPr lvl="0"/>
            <a:r>
              <a:rPr lang="en-US"/>
              <a:t>It’s important to keep in mind that there’s risk and uncertainty in the markets and that historical results may not be repeated in the future. Investors demand a positive expected return. Otherwise, they wouldn’t invest. </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20</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4940231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2688"/>
          </a:xfrm>
          <a:prstGeom prst="rect">
            <a:avLst/>
          </a:prstGeom>
        </p:spPr>
      </p:sp>
      <p:sp>
        <p:nvSpPr>
          <p:cNvPr id="3" name="Notes Placeholder 2"/>
          <p:cNvSpPr>
            <a:spLocks noGrp="1"/>
          </p:cNvSpPr>
          <p:nvPr>
            <p:ph type="body" idx="1"/>
          </p:nvPr>
        </p:nvSpPr>
        <p:spPr>
          <a:xfrm>
            <a:off x="1001265" y="4716550"/>
            <a:ext cx="5442417" cy="4469284"/>
          </a:xfrm>
          <a:prstGeom prst="rect">
            <a:avLst/>
          </a:prstGeom>
        </p:spPr>
        <p:txBody>
          <a:bodyPr lIns="90268" tIns="45133" rIns="90268" bIns="45133"/>
          <a:lstStyle/>
          <a:p>
            <a:pPr marL="0" lvl="1" defTabSz="874852">
              <a:defRPr/>
            </a:pPr>
            <a:r>
              <a:rPr lang="en-US" sz="999" dirty="0"/>
              <a:t>Talking Points:</a:t>
            </a:r>
          </a:p>
          <a:p>
            <a:pPr marL="0" lvl="1" defTabSz="874852">
              <a:defRPr/>
            </a:pPr>
            <a:endParaRPr lang="en-US" sz="999" dirty="0"/>
          </a:p>
          <a:p>
            <a:pPr marL="0" lvl="1" defTabSz="874852">
              <a:defRPr/>
            </a:pPr>
            <a:r>
              <a:rPr lang="en-US" sz="999" dirty="0"/>
              <a:t>The dimensions point to systematic differences in expected returns. Portfolios can be structured using these dimensions, which are sensible, backed by data, and capable of being captured in a cost-effective way in diversified portfolios. To be considered a dimension of expected returns, we require a premium to meet this criteria so we have greater confidence it will continue in the future and is worth pursuing in a real-world portfolio.</a:t>
            </a:r>
          </a:p>
          <a:p>
            <a:pPr marL="0" lvl="1" defTabSz="874852">
              <a:defRPr/>
            </a:pPr>
            <a:endParaRPr lang="en-US" sz="999" dirty="0"/>
          </a:p>
          <a:p>
            <a:pPr marL="0" lvl="1" defTabSz="874852">
              <a:defRPr/>
            </a:pPr>
            <a:r>
              <a:rPr lang="en-US" sz="999" dirty="0"/>
              <a:t>In the equity markets, we have identified four dimensions of expected returns that meet our criteria. First is the market itself—stocks have higher expected returns than T-bills. Relative performance among stocks largely depends on three dimensions—company size (small vs. large), relative price (value vs. growth), and profitability (high vs. low). </a:t>
            </a:r>
          </a:p>
          <a:p>
            <a:pPr marL="0" lvl="1" defTabSz="874852">
              <a:defRPr/>
            </a:pPr>
            <a:endParaRPr lang="en-US" sz="999" dirty="0"/>
          </a:p>
          <a:p>
            <a:pPr marL="0" lvl="1" defTabSz="874852">
              <a:defRPr/>
            </a:pPr>
            <a:r>
              <a:rPr lang="en-US" sz="999" dirty="0"/>
              <a:t>When setting prices, markets effectively apply different discount rates to stocks to reflect differences in underlying risk. Company size, relative price, and profitability are variables—or dimensions—that allow us to identify differences in these discount rates.</a:t>
            </a:r>
          </a:p>
        </p:txBody>
      </p:sp>
      <p:sp>
        <p:nvSpPr>
          <p:cNvPr id="4" name="Slide Number Placeholder 3"/>
          <p:cNvSpPr>
            <a:spLocks noGrp="1"/>
          </p:cNvSpPr>
          <p:nvPr>
            <p:ph type="sldNum" sz="quarter" idx="10"/>
          </p:nvPr>
        </p:nvSpPr>
        <p:spPr>
          <a:xfrm>
            <a:off x="4174471" y="9433096"/>
            <a:ext cx="2947207" cy="496211"/>
          </a:xfrm>
          <a:prstGeom prst="rect">
            <a:avLst/>
          </a:prstGeom>
        </p:spPr>
        <p:txBody>
          <a:bodyPr lIns="90268" tIns="45133" rIns="90268" bIns="45133"/>
          <a:lstStyle/>
          <a:p>
            <a:fld id="{52444598-9272-42A0-A86C-D92F59ACCE4A}" type="slidenum">
              <a:rPr lang="en-US" smtClean="0">
                <a:solidFill>
                  <a:srgbClr val="000000"/>
                </a:solidFill>
                <a:latin typeface="Arial"/>
              </a:rPr>
              <a:t>21</a:t>
            </a:fld>
            <a:endParaRPr lang="en-US">
              <a:solidFill>
                <a:srgbClr val="000000"/>
              </a:solidFill>
              <a:latin typeface="Arial"/>
            </a:endParaRPr>
          </a:p>
        </p:txBody>
      </p:sp>
    </p:spTree>
    <p:extLst>
      <p:ext uri="{BB962C8B-B14F-4D97-AF65-F5344CB8AC3E}">
        <p14:creationId xmlns:p14="http://schemas.microsoft.com/office/powerpoint/2010/main" val="7699793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84621" indent="-301776">
              <a:defRPr>
                <a:solidFill>
                  <a:schemeClr val="tx1"/>
                </a:solidFill>
                <a:latin typeface="Arial" pitchFamily="34" charset="0"/>
              </a:defRPr>
            </a:lvl2pPr>
            <a:lvl3pPr marL="1207109" indent="-241422">
              <a:defRPr>
                <a:solidFill>
                  <a:schemeClr val="tx1"/>
                </a:solidFill>
                <a:latin typeface="Arial" pitchFamily="34" charset="0"/>
              </a:defRPr>
            </a:lvl3pPr>
            <a:lvl4pPr marL="1689951" indent="-241422">
              <a:defRPr>
                <a:solidFill>
                  <a:schemeClr val="tx1"/>
                </a:solidFill>
                <a:latin typeface="Arial" pitchFamily="34" charset="0"/>
              </a:defRPr>
            </a:lvl4pPr>
            <a:lvl5pPr marL="2172793" indent="-241422">
              <a:defRPr>
                <a:solidFill>
                  <a:schemeClr val="tx1"/>
                </a:solidFill>
                <a:latin typeface="Arial" pitchFamily="34" charset="0"/>
              </a:defRPr>
            </a:lvl5pPr>
            <a:lvl6pPr marL="2655637" indent="-241422" fontAlgn="base">
              <a:spcBef>
                <a:spcPct val="0"/>
              </a:spcBef>
              <a:spcAft>
                <a:spcPct val="0"/>
              </a:spcAft>
              <a:defRPr>
                <a:solidFill>
                  <a:schemeClr val="tx1"/>
                </a:solidFill>
                <a:latin typeface="Arial" pitchFamily="34" charset="0"/>
              </a:defRPr>
            </a:lvl6pPr>
            <a:lvl7pPr marL="3138480" indent="-241422" fontAlgn="base">
              <a:spcBef>
                <a:spcPct val="0"/>
              </a:spcBef>
              <a:spcAft>
                <a:spcPct val="0"/>
              </a:spcAft>
              <a:defRPr>
                <a:solidFill>
                  <a:schemeClr val="tx1"/>
                </a:solidFill>
                <a:latin typeface="Arial" pitchFamily="34" charset="0"/>
              </a:defRPr>
            </a:lvl7pPr>
            <a:lvl8pPr marL="3621323" indent="-241422" fontAlgn="base">
              <a:spcBef>
                <a:spcPct val="0"/>
              </a:spcBef>
              <a:spcAft>
                <a:spcPct val="0"/>
              </a:spcAft>
              <a:defRPr>
                <a:solidFill>
                  <a:schemeClr val="tx1"/>
                </a:solidFill>
                <a:latin typeface="Arial" pitchFamily="34" charset="0"/>
              </a:defRPr>
            </a:lvl8pPr>
            <a:lvl9pPr marL="4104166" indent="-241422" fontAlgn="base">
              <a:spcBef>
                <a:spcPct val="0"/>
              </a:spcBef>
              <a:spcAft>
                <a:spcPct val="0"/>
              </a:spcAft>
              <a:defRPr>
                <a:solidFill>
                  <a:schemeClr val="tx1"/>
                </a:solidFill>
                <a:latin typeface="Arial" pitchFamily="34" charset="0"/>
              </a:defRPr>
            </a:lvl9pPr>
          </a:lstStyle>
          <a:p>
            <a:pPr fontAlgn="base">
              <a:spcBef>
                <a:spcPct val="0"/>
              </a:spcBef>
              <a:spcAft>
                <a:spcPct val="0"/>
              </a:spcAft>
              <a:defRPr/>
            </a:pPr>
            <a:fld id="{E0BDF80A-D7A6-4DF7-9AF8-07897D732984}" type="slidenum">
              <a:rPr lang="en-US" smtClean="0">
                <a:solidFill>
                  <a:srgbClr val="000000"/>
                </a:solidFill>
                <a:latin typeface="Calibri" pitchFamily="34" charset="0"/>
              </a:rPr>
              <a:pPr fontAlgn="base">
                <a:spcBef>
                  <a:spcPct val="0"/>
                </a:spcBef>
                <a:spcAft>
                  <a:spcPct val="0"/>
                </a:spcAft>
                <a:defRPr/>
              </a:pPr>
              <a:t>22</a:t>
            </a:fld>
            <a:endParaRPr lang="en-US">
              <a:solidFill>
                <a:srgbClr val="000000"/>
              </a:solidFill>
              <a:latin typeface="Calibri" pitchFamily="34" charset="0"/>
            </a:endParaRPr>
          </a:p>
        </p:txBody>
      </p:sp>
      <p:sp>
        <p:nvSpPr>
          <p:cNvPr id="137219"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72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table ranks annual stock market performance in Australian dollar terms for 22 different global markets (from highest to lowest) over the past 20 years. The colors correspond to the countries featured on the next slide, and the patchwork dispersion of colors shows no predictable pattern.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Investors who follow a structured, diversified strategy are more likely to capture the returns wherever they happen to occur in markets around the world.</a:t>
            </a:r>
          </a:p>
        </p:txBody>
      </p:sp>
    </p:spTree>
    <p:extLst>
      <p:ext uri="{BB962C8B-B14F-4D97-AF65-F5344CB8AC3E}">
        <p14:creationId xmlns:p14="http://schemas.microsoft.com/office/powerpoint/2010/main" val="140313336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table shows annual performance in Australian dollar terms of 22 developed-country stock markets for the past 20 years, highlighting the top performer in each calendar year.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cs typeface="Arial" pitchFamily="34" charset="0"/>
              </a:rPr>
              <a:t>The random results illustrate the lack of predictability in market performance by country. The annual ranked returns show no obvious pattern that can be exploited for excess profits, strengthening the case for broad diversification across the world equity markets.</a:t>
            </a:r>
          </a:p>
          <a:p>
            <a:pPr eaLnBrk="1" hangingPunct="1">
              <a:spcBef>
                <a:spcPct val="0"/>
              </a:spcBef>
            </a:pPr>
            <a:endParaRPr lang="en-US">
              <a:latin typeface="Arial" pitchFamily="34" charset="0"/>
            </a:endParaRPr>
          </a:p>
        </p:txBody>
      </p:sp>
      <p:sp>
        <p:nvSpPr>
          <p:cNvPr id="4" name="Slide Number Placeholder 3"/>
          <p:cNvSpPr>
            <a:spLocks noGrp="1"/>
          </p:cNvSpPr>
          <p:nvPr>
            <p:ph type="sldNum" sz="quarter" idx="10"/>
          </p:nvPr>
        </p:nvSpPr>
        <p:spPr/>
        <p:txBody>
          <a:bodyPr/>
          <a:lstStyle/>
          <a:p>
            <a:fld id="{343EB424-7532-45C8-83C7-F5EB663A38BF}" type="slidenum">
              <a:rPr lang="en-US" smtClean="0"/>
              <a:t>23</a:t>
            </a:fld>
            <a:endParaRPr lang="en-US"/>
          </a:p>
        </p:txBody>
      </p:sp>
    </p:spTree>
    <p:extLst>
      <p:ext uri="{BB962C8B-B14F-4D97-AF65-F5344CB8AC3E}">
        <p14:creationId xmlns:p14="http://schemas.microsoft.com/office/powerpoint/2010/main" val="41883692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table ranks annual stock market performance in New Zealand dollar terms for 22 different global markets (from highest to lowest) over the past 20 years. The colors correspond to the countries featured on the next slide, and the patchwork dispersion of colors shows no predictable pattern.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Investors who follow a structured, diversified strategy are more likely to capture the returns wherever they happen to occur in markets around the world.</a:t>
            </a:r>
          </a:p>
        </p:txBody>
      </p:sp>
      <p:sp>
        <p:nvSpPr>
          <p:cNvPr id="4" name="Slide Number Placeholder 3"/>
          <p:cNvSpPr>
            <a:spLocks noGrp="1"/>
          </p:cNvSpPr>
          <p:nvPr>
            <p:ph type="sldNum" sz="quarter" idx="10"/>
          </p:nvPr>
        </p:nvSpPr>
        <p:spPr/>
        <p:txBody>
          <a:bodyPr/>
          <a:lstStyle/>
          <a:p>
            <a:fld id="{343EB424-7532-45C8-83C7-F5EB663A38BF}" type="slidenum">
              <a:rPr lang="en-US" smtClean="0"/>
              <a:t>24</a:t>
            </a:fld>
            <a:endParaRPr lang="en-US"/>
          </a:p>
        </p:txBody>
      </p:sp>
    </p:spTree>
    <p:extLst>
      <p:ext uri="{BB962C8B-B14F-4D97-AF65-F5344CB8AC3E}">
        <p14:creationId xmlns:p14="http://schemas.microsoft.com/office/powerpoint/2010/main" val="160955192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table shows annual performance in New Zealand dollar terms of 22 developed-country stock markets for the past 20 years, highlighting the top performer in each calendar year.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cs typeface="Arial" pitchFamily="34" charset="0"/>
              </a:rPr>
              <a:t>The random results illustrate the lack of predictability in market performance by country. The annual ranked returns show no obvious pattern that can be exploited for excess profits, strengthening the case for broad diversification across the world equity markets.</a:t>
            </a:r>
          </a:p>
          <a:p>
            <a:pPr eaLnBrk="1" hangingPunct="1">
              <a:spcBef>
                <a:spcPct val="0"/>
              </a:spcBef>
            </a:pPr>
            <a:endParaRPr lang="en-US">
              <a:latin typeface="Arial" pitchFamily="34" charset="0"/>
            </a:endParaRPr>
          </a:p>
          <a:p>
            <a:pPr eaLnBrk="1" hangingPunct="1">
              <a:spcBef>
                <a:spcPct val="0"/>
              </a:spcBef>
            </a:pPr>
            <a:endParaRPr lang="en-US">
              <a:latin typeface="Arial" pitchFamily="34" charset="0"/>
            </a:endParaRPr>
          </a:p>
          <a:p>
            <a:endParaRPr lang="en-AU"/>
          </a:p>
        </p:txBody>
      </p:sp>
      <p:sp>
        <p:nvSpPr>
          <p:cNvPr id="4" name="Slide Number Placeholder 3"/>
          <p:cNvSpPr>
            <a:spLocks noGrp="1"/>
          </p:cNvSpPr>
          <p:nvPr>
            <p:ph type="sldNum" sz="quarter" idx="10"/>
          </p:nvPr>
        </p:nvSpPr>
        <p:spPr/>
        <p:txBody>
          <a:bodyPr/>
          <a:lstStyle/>
          <a:p>
            <a:fld id="{343EB424-7532-45C8-83C7-F5EB663A38BF}" type="slidenum">
              <a:rPr lang="en-US" smtClean="0"/>
              <a:t>25</a:t>
            </a:fld>
            <a:endParaRPr lang="en-US"/>
          </a:p>
        </p:txBody>
      </p:sp>
    </p:spTree>
    <p:extLst>
      <p:ext uri="{BB962C8B-B14F-4D97-AF65-F5344CB8AC3E}">
        <p14:creationId xmlns:p14="http://schemas.microsoft.com/office/powerpoint/2010/main" val="166084538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Image Placeholder 1"/>
          <p:cNvSpPr>
            <a:spLocks noGrp="1" noRot="1" noChangeAspect="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90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atin typeface="Arial" pitchFamily="34" charset="0"/>
              </a:rPr>
              <a:t>Just as rich economies and markets like the United States, Japan, Britain and Australia tend to perform differently to one another, emerging economies and markets tend to perform differently to rich ones.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An emerging market is the market of an economy that is in the process of rapid growth and industrialisation. It follows, then, that owning the stocks of emerging markets will diversify a portfolio even further.</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Emerging markets historically have provided higher average returns than developed markets. But they also tend to be riskier and more volatile. That's because their systems of law, ownership and regulation are still developing and they often are less politically stable.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chart—showing the best and worst performing emerging markets—highlights the difficulty of predicting which market will provide the best returns year to year.</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So the key to investing in emerging markets is to take a cautious approach—investing in many different countries, keeping an eye on costs and regularly reviewing risk controls. </a:t>
            </a:r>
          </a:p>
          <a:p>
            <a:pPr eaLnBrk="1" hangingPunct="1">
              <a:spcBef>
                <a:spcPct val="0"/>
              </a:spcBef>
            </a:pPr>
            <a:endParaRPr lang="en-US">
              <a:latin typeface="Arial" pitchFamily="34" charset="0"/>
            </a:endParaRPr>
          </a:p>
        </p:txBody>
      </p:sp>
      <p:sp>
        <p:nvSpPr>
          <p:cNvPr id="15364" name="Slide Number Placeholder 3"/>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defRPr>
            </a:lvl1pPr>
            <a:lvl2pPr marL="768692" indent="-295651" eaLnBrk="0" hangingPunct="0">
              <a:defRPr>
                <a:solidFill>
                  <a:schemeClr val="tx1"/>
                </a:solidFill>
                <a:latin typeface="Arial" pitchFamily="34" charset="0"/>
              </a:defRPr>
            </a:lvl2pPr>
            <a:lvl3pPr marL="1182603" indent="-236520" eaLnBrk="0" hangingPunct="0">
              <a:defRPr>
                <a:solidFill>
                  <a:schemeClr val="tx1"/>
                </a:solidFill>
                <a:latin typeface="Arial" pitchFamily="34" charset="0"/>
              </a:defRPr>
            </a:lvl3pPr>
            <a:lvl4pPr marL="1655645" indent="-236520" eaLnBrk="0" hangingPunct="0">
              <a:defRPr>
                <a:solidFill>
                  <a:schemeClr val="tx1"/>
                </a:solidFill>
                <a:latin typeface="Arial" pitchFamily="34" charset="0"/>
              </a:defRPr>
            </a:lvl4pPr>
            <a:lvl5pPr marL="2128685" indent="-236520" eaLnBrk="0" hangingPunct="0">
              <a:defRPr>
                <a:solidFill>
                  <a:schemeClr val="tx1"/>
                </a:solidFill>
                <a:latin typeface="Arial" pitchFamily="34" charset="0"/>
              </a:defRPr>
            </a:lvl5pPr>
            <a:lvl6pPr marL="2601728" indent="-236520" eaLnBrk="0" fontAlgn="base" hangingPunct="0">
              <a:spcBef>
                <a:spcPct val="0"/>
              </a:spcBef>
              <a:spcAft>
                <a:spcPct val="0"/>
              </a:spcAft>
              <a:defRPr>
                <a:solidFill>
                  <a:schemeClr val="tx1"/>
                </a:solidFill>
                <a:latin typeface="Arial" pitchFamily="34" charset="0"/>
              </a:defRPr>
            </a:lvl6pPr>
            <a:lvl7pPr marL="3074767" indent="-236520" eaLnBrk="0" fontAlgn="base" hangingPunct="0">
              <a:spcBef>
                <a:spcPct val="0"/>
              </a:spcBef>
              <a:spcAft>
                <a:spcPct val="0"/>
              </a:spcAft>
              <a:defRPr>
                <a:solidFill>
                  <a:schemeClr val="tx1"/>
                </a:solidFill>
                <a:latin typeface="Arial" pitchFamily="34" charset="0"/>
              </a:defRPr>
            </a:lvl7pPr>
            <a:lvl8pPr marL="3547808" indent="-236520" eaLnBrk="0" fontAlgn="base" hangingPunct="0">
              <a:spcBef>
                <a:spcPct val="0"/>
              </a:spcBef>
              <a:spcAft>
                <a:spcPct val="0"/>
              </a:spcAft>
              <a:defRPr>
                <a:solidFill>
                  <a:schemeClr val="tx1"/>
                </a:solidFill>
                <a:latin typeface="Arial" pitchFamily="34" charset="0"/>
              </a:defRPr>
            </a:lvl8pPr>
            <a:lvl9pPr marL="4020850" indent="-236520" eaLnBrk="0" fontAlgn="base" hangingPunct="0">
              <a:spcBef>
                <a:spcPct val="0"/>
              </a:spcBef>
              <a:spcAft>
                <a:spcPct val="0"/>
              </a:spcAft>
              <a:defRPr>
                <a:solidFill>
                  <a:schemeClr val="tx1"/>
                </a:solidFill>
                <a:latin typeface="Arial" pitchFamily="34" charset="0"/>
              </a:defRPr>
            </a:lvl9pPr>
          </a:lstStyle>
          <a:p>
            <a:pPr eaLnBrk="1" hangingPunct="1">
              <a:defRPr/>
            </a:pPr>
            <a:fld id="{59A5CA9D-0AFB-48C2-A6A8-665156E3C8C0}" type="slidenum">
              <a:rPr lang="en-US" smtClean="0">
                <a:latin typeface="Calibri" pitchFamily="34" charset="0"/>
              </a:rPr>
              <a:pPr eaLnBrk="1" hangingPunct="1">
                <a:defRPr/>
              </a:pPr>
              <a:t>26</a:t>
            </a:fld>
            <a:endParaRPr lang="en-US">
              <a:latin typeface="Calibri" pitchFamily="34" charset="0"/>
            </a:endParaRPr>
          </a:p>
        </p:txBody>
      </p:sp>
    </p:spTree>
    <p:extLst>
      <p:ext uri="{BB962C8B-B14F-4D97-AF65-F5344CB8AC3E}">
        <p14:creationId xmlns:p14="http://schemas.microsoft.com/office/powerpoint/2010/main" val="362337164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Investing in securities markets outside the US helps build more extensive diversification into a portfolio.</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chart shows annual performance in Australian dollar terms of 20 emerging market stock markets for the past 20 years, highlighting the top performer in each calendar year.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Although many investors prefer to keep most or all of their capital close to home, they may pay a high price in terms of lower diversification and missed opportunity.</a:t>
            </a:r>
          </a:p>
          <a:p>
            <a:endParaRPr lang="en-AU"/>
          </a:p>
        </p:txBody>
      </p:sp>
      <p:sp>
        <p:nvSpPr>
          <p:cNvPr id="4" name="Slide Number Placeholder 3"/>
          <p:cNvSpPr>
            <a:spLocks noGrp="1"/>
          </p:cNvSpPr>
          <p:nvPr>
            <p:ph type="sldNum" sz="quarter" idx="10"/>
          </p:nvPr>
        </p:nvSpPr>
        <p:spPr/>
        <p:txBody>
          <a:bodyPr/>
          <a:lstStyle/>
          <a:p>
            <a:fld id="{343EB424-7532-45C8-83C7-F5EB663A38BF}" type="slidenum">
              <a:rPr lang="en-US" smtClean="0"/>
              <a:t>27</a:t>
            </a:fld>
            <a:endParaRPr lang="en-US"/>
          </a:p>
        </p:txBody>
      </p:sp>
    </p:spTree>
    <p:extLst>
      <p:ext uri="{BB962C8B-B14F-4D97-AF65-F5344CB8AC3E}">
        <p14:creationId xmlns:p14="http://schemas.microsoft.com/office/powerpoint/2010/main" val="30281376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Image Placeholder 1"/>
          <p:cNvSpPr>
            <a:spLocks noGrp="1" noRot="1" noChangeAspect="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90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atin typeface="Arial" pitchFamily="34" charset="0"/>
              </a:rPr>
              <a:t>Just as rich economies and markets like the United States, Japan, Britain and Australia tend to perform differently to one another, emerging economies and markets tend to perform differently to rich ones.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An emerging market is the market of an economy that is in the process of rapid growth and industrialisation. It follows, then, that owning the stocks of emerging markets will diversify a portfolio even further.</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Emerging markets historically have provided higher average returns than developed markets. But they also tend to be riskier and more volatile. That's because their systems of law, ownership and regulation are still developing and they often are less politically stable.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chart—showing the best and worst performing emerging markets—highlights the difficulty of predicting which market will provide the best returns year to year.</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So the key to investing in emerging markets is to take a cautious approach—investing in many different countries, keeping an eye on costs and regularly reviewing risk controls. </a:t>
            </a:r>
          </a:p>
          <a:p>
            <a:pPr eaLnBrk="1" hangingPunct="1">
              <a:spcBef>
                <a:spcPct val="0"/>
              </a:spcBef>
            </a:pPr>
            <a:endParaRPr lang="en-US">
              <a:latin typeface="Arial" pitchFamily="34" charset="0"/>
            </a:endParaRPr>
          </a:p>
        </p:txBody>
      </p:sp>
      <p:sp>
        <p:nvSpPr>
          <p:cNvPr id="15364" name="Slide Number Placeholder 3"/>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defRPr>
            </a:lvl1pPr>
            <a:lvl2pPr marL="768692" indent="-295651" eaLnBrk="0" hangingPunct="0">
              <a:defRPr>
                <a:solidFill>
                  <a:schemeClr val="tx1"/>
                </a:solidFill>
                <a:latin typeface="Arial" pitchFamily="34" charset="0"/>
              </a:defRPr>
            </a:lvl2pPr>
            <a:lvl3pPr marL="1182603" indent="-236520" eaLnBrk="0" hangingPunct="0">
              <a:defRPr>
                <a:solidFill>
                  <a:schemeClr val="tx1"/>
                </a:solidFill>
                <a:latin typeface="Arial" pitchFamily="34" charset="0"/>
              </a:defRPr>
            </a:lvl3pPr>
            <a:lvl4pPr marL="1655645" indent="-236520" eaLnBrk="0" hangingPunct="0">
              <a:defRPr>
                <a:solidFill>
                  <a:schemeClr val="tx1"/>
                </a:solidFill>
                <a:latin typeface="Arial" pitchFamily="34" charset="0"/>
              </a:defRPr>
            </a:lvl4pPr>
            <a:lvl5pPr marL="2128685" indent="-236520" eaLnBrk="0" hangingPunct="0">
              <a:defRPr>
                <a:solidFill>
                  <a:schemeClr val="tx1"/>
                </a:solidFill>
                <a:latin typeface="Arial" pitchFamily="34" charset="0"/>
              </a:defRPr>
            </a:lvl5pPr>
            <a:lvl6pPr marL="2601728" indent="-236520" eaLnBrk="0" fontAlgn="base" hangingPunct="0">
              <a:spcBef>
                <a:spcPct val="0"/>
              </a:spcBef>
              <a:spcAft>
                <a:spcPct val="0"/>
              </a:spcAft>
              <a:defRPr>
                <a:solidFill>
                  <a:schemeClr val="tx1"/>
                </a:solidFill>
                <a:latin typeface="Arial" pitchFamily="34" charset="0"/>
              </a:defRPr>
            </a:lvl6pPr>
            <a:lvl7pPr marL="3074767" indent="-236520" eaLnBrk="0" fontAlgn="base" hangingPunct="0">
              <a:spcBef>
                <a:spcPct val="0"/>
              </a:spcBef>
              <a:spcAft>
                <a:spcPct val="0"/>
              </a:spcAft>
              <a:defRPr>
                <a:solidFill>
                  <a:schemeClr val="tx1"/>
                </a:solidFill>
                <a:latin typeface="Arial" pitchFamily="34" charset="0"/>
              </a:defRPr>
            </a:lvl7pPr>
            <a:lvl8pPr marL="3547808" indent="-236520" eaLnBrk="0" fontAlgn="base" hangingPunct="0">
              <a:spcBef>
                <a:spcPct val="0"/>
              </a:spcBef>
              <a:spcAft>
                <a:spcPct val="0"/>
              </a:spcAft>
              <a:defRPr>
                <a:solidFill>
                  <a:schemeClr val="tx1"/>
                </a:solidFill>
                <a:latin typeface="Arial" pitchFamily="34" charset="0"/>
              </a:defRPr>
            </a:lvl8pPr>
            <a:lvl9pPr marL="4020850" indent="-236520" eaLnBrk="0" fontAlgn="base" hangingPunct="0">
              <a:spcBef>
                <a:spcPct val="0"/>
              </a:spcBef>
              <a:spcAft>
                <a:spcPct val="0"/>
              </a:spcAft>
              <a:defRPr>
                <a:solidFill>
                  <a:schemeClr val="tx1"/>
                </a:solidFill>
                <a:latin typeface="Arial" pitchFamily="34" charset="0"/>
              </a:defRPr>
            </a:lvl9pPr>
          </a:lstStyle>
          <a:p>
            <a:pPr eaLnBrk="1" hangingPunct="1">
              <a:defRPr/>
            </a:pPr>
            <a:fld id="{59A5CA9D-0AFB-48C2-A6A8-665156E3C8C0}" type="slidenum">
              <a:rPr lang="en-US" smtClean="0">
                <a:latin typeface="Calibri" pitchFamily="34" charset="0"/>
              </a:rPr>
              <a:pPr eaLnBrk="1" hangingPunct="1">
                <a:defRPr/>
              </a:pPr>
              <a:t>28</a:t>
            </a:fld>
            <a:endParaRPr lang="en-US">
              <a:latin typeface="Calibri" pitchFamily="34" charset="0"/>
            </a:endParaRPr>
          </a:p>
        </p:txBody>
      </p:sp>
    </p:spTree>
    <p:extLst>
      <p:ext uri="{BB962C8B-B14F-4D97-AF65-F5344CB8AC3E}">
        <p14:creationId xmlns:p14="http://schemas.microsoft.com/office/powerpoint/2010/main" val="32864746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Investing in securities markets outside the US helps build more extensive diversification into a portfolio.</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chart shows annual performance in New Zealand dollar terms of 20 emerging market stock markets for the past 20 years, highlighting the top performer in each calendar year.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Although many investors prefer to keep most or all of their capital close to home, they may pay a high price in terms of lower diversification and missed opportunity.</a:t>
            </a:r>
          </a:p>
        </p:txBody>
      </p:sp>
      <p:sp>
        <p:nvSpPr>
          <p:cNvPr id="4" name="Slide Number Placeholder 3"/>
          <p:cNvSpPr>
            <a:spLocks noGrp="1"/>
          </p:cNvSpPr>
          <p:nvPr>
            <p:ph type="sldNum" sz="quarter" idx="10"/>
          </p:nvPr>
        </p:nvSpPr>
        <p:spPr/>
        <p:txBody>
          <a:bodyPr/>
          <a:lstStyle/>
          <a:p>
            <a:fld id="{343EB424-7532-45C8-83C7-F5EB663A38BF}" type="slidenum">
              <a:rPr lang="en-US" smtClean="0"/>
              <a:t>29</a:t>
            </a:fld>
            <a:endParaRPr lang="en-US"/>
          </a:p>
        </p:txBody>
      </p:sp>
    </p:spTree>
    <p:extLst>
      <p:ext uri="{BB962C8B-B14F-4D97-AF65-F5344CB8AC3E}">
        <p14:creationId xmlns:p14="http://schemas.microsoft.com/office/powerpoint/2010/main" val="42625131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r>
              <a:rPr lang="en-US" sz="1400" kern="1200">
                <a:solidFill>
                  <a:schemeClr val="tx1"/>
                </a:solidFill>
                <a:effectLst/>
                <a:latin typeface="+mn-lt"/>
                <a:ea typeface="+mn-ea"/>
                <a:cs typeface="+mn-cs"/>
              </a:rPr>
              <a:t>Some investors may resort to using track records as a guide to selecting funds, reasoning that a manager’s past success is likely to continue in the future. Does this assumption pay off? The research offers strong evidence to the contrary.</a:t>
            </a:r>
          </a:p>
          <a:p>
            <a:br>
              <a:rPr lang="en-US" sz="1400" kern="1200">
                <a:solidFill>
                  <a:schemeClr val="tx1"/>
                </a:solidFill>
                <a:effectLst/>
                <a:latin typeface="+mn-lt"/>
                <a:ea typeface="+mn-ea"/>
                <a:cs typeface="+mn-cs"/>
              </a:rPr>
            </a:br>
            <a:r>
              <a:rPr lang="en-US" sz="1400" kern="1200">
                <a:solidFill>
                  <a:schemeClr val="tx1"/>
                </a:solidFill>
                <a:effectLst/>
                <a:latin typeface="+mn-lt"/>
                <a:ea typeface="+mn-ea"/>
                <a:cs typeface="+mn-cs"/>
              </a:rPr>
              <a:t>This exhibit shows that among equity funds ranked in the top quartile based on previous five-year returns, a minority also ranked in the top quartile of returns in the following five-year period. </a:t>
            </a:r>
          </a:p>
          <a:p>
            <a:br>
              <a:rPr lang="en-US" sz="1400" kern="1200">
                <a:solidFill>
                  <a:schemeClr val="tx1"/>
                </a:solidFill>
                <a:effectLst/>
                <a:latin typeface="+mn-lt"/>
                <a:ea typeface="+mn-ea"/>
                <a:cs typeface="+mn-cs"/>
              </a:rPr>
            </a:br>
            <a:r>
              <a:rPr lang="en-US" sz="1400" kern="1200">
                <a:solidFill>
                  <a:schemeClr val="tx1"/>
                </a:solidFill>
                <a:effectLst/>
                <a:latin typeface="+mn-lt"/>
                <a:ea typeface="+mn-ea"/>
                <a:cs typeface="+mn-cs"/>
              </a:rPr>
              <a:t>A lack of persistence casts further doubt on the ability of managers to consistently gain an informational advantage on the market. Some fund managers might be better than others, but track records alone may not provide enough insight to identify management skill. Stock and bond returns contain a lot of noise, and impressive track records may result from good luck. The assumption that strong past performance will continue often proves faulty, leaving many investors disappointed.</a:t>
            </a:r>
            <a:endParaRPr lang="en-GB"/>
          </a:p>
        </p:txBody>
      </p:sp>
      <p:sp>
        <p:nvSpPr>
          <p:cNvPr id="4" name="Slide Number Placeholder 3"/>
          <p:cNvSpPr>
            <a:spLocks noGrp="1"/>
          </p:cNvSpPr>
          <p:nvPr>
            <p:ph type="sldNum" sz="quarter" idx="10"/>
          </p:nvPr>
        </p:nvSpPr>
        <p:spPr/>
        <p:txBody>
          <a:bodyPr/>
          <a:lstStyle/>
          <a:p>
            <a:pPr marL="0" marR="0" lvl="0" indent="0" algn="r" defTabSz="1042453" rtl="0" eaLnBrk="1" fontAlgn="auto" latinLnBrk="0" hangingPunct="1">
              <a:lnSpc>
                <a:spcPct val="100000"/>
              </a:lnSpc>
              <a:spcBef>
                <a:spcPct val="0"/>
              </a:spcBef>
              <a:spcAft>
                <a:spcPct val="0"/>
              </a:spcAft>
              <a:buClrTx/>
              <a:buSzTx/>
              <a:buFontTx/>
              <a:buNone/>
              <a:defRPr/>
            </a:pPr>
            <a:fld id="{EB98398B-FF0F-408D-8ECD-A96D81D432A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042453" rtl="0" eaLnBrk="1" fontAlgn="auto" latinLnBrk="0" hangingPunct="1">
                <a:lnSpc>
                  <a:spcPct val="100000"/>
                </a:lnSpc>
                <a:spcBef>
                  <a:spcPct val="0"/>
                </a:spcBef>
                <a:spcAft>
                  <a:spcPct val="0"/>
                </a:spcAft>
                <a:buClrTx/>
                <a:buSzTx/>
                <a:buFontTx/>
                <a:buNone/>
                <a:defRPr/>
              </a:pPr>
              <a:t>3</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8945304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marL="0" lvl="1" defTabSz="874676">
              <a:defRPr/>
            </a:pPr>
            <a:r>
              <a:rPr lang="en-US" sz="999" dirty="0"/>
              <a:t>Talking Points:</a:t>
            </a:r>
          </a:p>
          <a:p>
            <a:endParaRPr lang="en-US" sz="999" dirty="0"/>
          </a:p>
          <a:p>
            <a:r>
              <a:rPr lang="en-US" sz="999" dirty="0"/>
              <a:t>This chart documents long-term average returns for the dimensions of expected returns. This data offers evidence that the size, relative price, and profitability dimensions have been persistent across time and pervasive across markets. Each premium has appeared over</a:t>
            </a:r>
            <a:r>
              <a:rPr lang="en-US" sz="999" baseline="0" dirty="0"/>
              <a:t> long periods</a:t>
            </a:r>
            <a:r>
              <a:rPr lang="en-US" sz="999" dirty="0"/>
              <a:t> in the Australian market. </a:t>
            </a:r>
          </a:p>
          <a:p>
            <a:endParaRPr lang="en-US" sz="999" dirty="0"/>
          </a:p>
          <a:p>
            <a:r>
              <a:rPr lang="en-US" sz="999" dirty="0"/>
              <a:t>The data supporting the dimensions of expected returns, combined with a strong story about why this approach makes sense, offers greater confidence that the premiums will persist in future time periods.</a:t>
            </a:r>
          </a:p>
          <a:p>
            <a:endParaRPr lang="en-AU" dirty="0"/>
          </a:p>
        </p:txBody>
      </p:sp>
      <p:sp>
        <p:nvSpPr>
          <p:cNvPr id="4" name="Slide Number Placeholder 3"/>
          <p:cNvSpPr>
            <a:spLocks noGrp="1"/>
          </p:cNvSpPr>
          <p:nvPr>
            <p:ph type="sldNum" sz="quarter" idx="10"/>
          </p:nvPr>
        </p:nvSpPr>
        <p:spPr/>
        <p:txBody>
          <a:bodyPr/>
          <a:lstStyle/>
          <a:p>
            <a:fld id="{343EB424-7532-45C8-83C7-F5EB663A38BF}" type="slidenum">
              <a:rPr lang="en-US" smtClean="0"/>
              <a:t>30</a:t>
            </a:fld>
            <a:endParaRPr lang="en-US"/>
          </a:p>
        </p:txBody>
      </p:sp>
    </p:spTree>
    <p:extLst>
      <p:ext uri="{BB962C8B-B14F-4D97-AF65-F5344CB8AC3E}">
        <p14:creationId xmlns:p14="http://schemas.microsoft.com/office/powerpoint/2010/main" val="33776566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31</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r>
              <a:rPr lang="en-US"/>
              <a:t>Talking Points:</a:t>
            </a:r>
          </a:p>
          <a:p>
            <a:pPr lvl="1"/>
            <a:r>
              <a:rPr lang="en-US"/>
              <a:t>The above chart shows the historical distribution of US market returns since 1926. The performance years are stacked in order of return range. </a:t>
            </a:r>
          </a:p>
          <a:p>
            <a:pPr lvl="1"/>
            <a:r>
              <a:rPr lang="en-US"/>
              <a:t>The graphic highlights that, over a long horizon, the market’s positive return years have outnumbered the negative return years, with positive performance more concentrated in the higher ranges of returns.</a:t>
            </a:r>
          </a:p>
          <a:p>
            <a:pPr lvl="1"/>
            <a:r>
              <a:rPr lang="en-US"/>
              <a:t>History shows that the stock market has rewarded investors who can bear the risk of stocks and stay committed through various periods of performance.</a:t>
            </a:r>
          </a:p>
        </p:txBody>
      </p:sp>
    </p:spTree>
    <p:extLst>
      <p:ext uri="{BB962C8B-B14F-4D97-AF65-F5344CB8AC3E}">
        <p14:creationId xmlns:p14="http://schemas.microsoft.com/office/powerpoint/2010/main" val="41193479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ffectLst/>
              </a:rPr>
              <a:t>Talking Points:</a:t>
            </a:r>
          </a:p>
          <a:p>
            <a:endParaRPr lang="en-US">
              <a:effectLst/>
            </a:endParaRPr>
          </a:p>
          <a:p>
            <a:r>
              <a:rPr lang="en-US">
                <a:effectLst/>
              </a:rPr>
              <a:t>The above chart shows the historical distribution of AU market returns since 1980. The performance years are stacked in order of return range.</a:t>
            </a:r>
          </a:p>
          <a:p>
            <a:endParaRPr lang="en-US">
              <a:effectLst/>
            </a:endParaRPr>
          </a:p>
          <a:p>
            <a:r>
              <a:rPr lang="en-US">
                <a:effectLst/>
              </a:rPr>
              <a:t>The graphic highlights that, over a long horizon, the market’s positive return years have outnumbered the negative return years, with positive performance more concentrated in the higher ranges of returns.</a:t>
            </a:r>
          </a:p>
          <a:p>
            <a:endParaRPr lang="en-US">
              <a:effectLst/>
            </a:endParaRPr>
          </a:p>
          <a:p>
            <a:r>
              <a:rPr lang="en-US">
                <a:effectLst/>
              </a:rPr>
              <a:t>History shows that the stock market has rewarded investors who can bear the risk of stocks and stay committed through various periods of performance.</a:t>
            </a:r>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32</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1899333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normAutofit/>
          </a:bodyPr>
          <a:lstStyle/>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9DEBB3A7-C39F-46C7-9B35-BBC32C60D843}"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33</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5546417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a:spcAft>
                <a:spcPts val="910"/>
              </a:spcAft>
            </a:pPr>
            <a:r>
              <a:rPr lang="en-US"/>
              <a:t>To have a better investment experience, people should focus on the things they can control.</a:t>
            </a:r>
          </a:p>
          <a:p>
            <a:pPr>
              <a:spcAft>
                <a:spcPts val="910"/>
              </a:spcAft>
            </a:pPr>
            <a:r>
              <a:rPr lang="en-US"/>
              <a:t>It starts with an advisor creating an investment plan based on market principles, informed by financial science, and tailored to a client’s specific needs and goals. Along the way, an advisor can help clients focus on actions that add investment value, such as managing expenses and portfolio turnover while maintaining broad diversification. </a:t>
            </a:r>
          </a:p>
          <a:p>
            <a:pPr>
              <a:spcAft>
                <a:spcPts val="910"/>
              </a:spcAft>
            </a:pPr>
            <a:r>
              <a:rPr lang="en-US"/>
              <a:t>Equally important, an advisor can provide knowledge and encouragement to help investors stay disciplined through various market conditions.</a:t>
            </a:r>
          </a:p>
          <a:p>
            <a:endParaRPr lang="en-US"/>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34</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07809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a:spcAft>
                <a:spcPts val="912"/>
              </a:spcAft>
            </a:pPr>
            <a:r>
              <a:rPr lang="en-US"/>
              <a:t>We have discussed the importance of formulating an investment strategy that is informed by financial science. But a solid market philosophy and strong research are not enough. Good ideas are not enough. An investment manager must put those ideas to work each day in a competitive market. </a:t>
            </a:r>
          </a:p>
          <a:p>
            <a:pPr>
              <a:spcAft>
                <a:spcPts val="912"/>
              </a:spcAft>
            </a:pPr>
            <a:r>
              <a:rPr lang="en-US"/>
              <a:t>This requires an approach that dynamically integrates the research with portfolio structure and implementation. This is where science meets investing.</a:t>
            </a:r>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35</a:t>
            </a:fld>
            <a:endParaRPr kumimoji="0" lang="en-US" sz="1199"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7490607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4538"/>
            <a:ext cx="5267325" cy="3722687"/>
          </a:xfrm>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7AB79C2-8ECC-418E-93C1-0C5021575BE9}" type="slidenum">
              <a:rPr kumimoji="0" lang="en-US" sz="1199"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36</a:t>
            </a:fld>
            <a:endParaRPr kumimoji="0" lang="en-US" sz="1199" b="0" i="0" u="none" strike="noStrike" kern="1200" cap="none" spc="0" normalizeH="0" baseline="0" noProof="0">
              <a:ln>
                <a:noFill/>
              </a:ln>
              <a:solidFill>
                <a:srgbClr val="000000"/>
              </a:solidFill>
              <a:effectLst/>
              <a:uLnTx/>
              <a:uFillTx/>
              <a:latin typeface="Arial"/>
              <a:ea typeface="+mn-ea"/>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4538"/>
            <a:ext cx="5267325" cy="3722687"/>
          </a:xfrm>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7AB79C2-8ECC-418E-93C1-0C5021575BE9}" type="slidenum">
              <a:rPr kumimoji="0" lang="en-US" sz="1199"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37</a:t>
            </a:fld>
            <a:endParaRPr kumimoji="0" lang="en-US" sz="1199" b="0" i="0" u="none" strike="noStrike" kern="1200" cap="none" spc="0" normalizeH="0" baseline="0" noProof="0">
              <a:ln>
                <a:noFill/>
              </a:ln>
              <a:solidFill>
                <a:srgbClr val="000000"/>
              </a:solidFill>
              <a:effectLst/>
              <a:uLnTx/>
              <a:uFillTx/>
              <a:latin typeface="Arial"/>
              <a:ea typeface="+mn-ea"/>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4538"/>
            <a:ext cx="5267325" cy="3722687"/>
          </a:xfrm>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7AB79C2-8ECC-418E-93C1-0C5021575BE9}" type="slidenum">
              <a:rPr kumimoji="0" lang="en-US" sz="1199"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38</a:t>
            </a:fld>
            <a:endParaRPr kumimoji="0" lang="en-US" sz="1199" b="0" i="0" u="none" strike="noStrike" kern="1200" cap="none" spc="0" normalizeH="0" baseline="0" noProof="0">
              <a:ln>
                <a:noFill/>
              </a:ln>
              <a:solidFill>
                <a:srgbClr val="000000"/>
              </a:solidFill>
              <a:effectLst/>
              <a:uLnTx/>
              <a:uFillTx/>
              <a:latin typeface="Arial"/>
              <a:ea typeface="+mn-ea"/>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39</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113444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Aft>
                <a:spcPts val="680"/>
              </a:spcAft>
            </a:pPr>
            <a:r>
              <a:rPr lang="en-US" sz="1400"/>
              <a:t>Most people look to the financial markets as their main investment avenue—and the good news is that the capital markets have rewarded long-term investors. The markets represent capitalism at work in the economy—and historically, free markets have provided a long-term return that has offset inflation.</a:t>
            </a:r>
          </a:p>
          <a:p>
            <a:pPr>
              <a:spcAft>
                <a:spcPts val="680"/>
              </a:spcAft>
            </a:pPr>
            <a:endParaRPr lang="en-US" sz="1400"/>
          </a:p>
          <a:p>
            <a:pPr>
              <a:spcAft>
                <a:spcPts val="680"/>
              </a:spcAft>
            </a:pPr>
            <a:r>
              <a:rPr lang="en-US" sz="1400"/>
              <a:t>This is documented in the growth of wealth graph, which shows monthly performance of various indices and inflation since 1980. These indices represent different areas of the AU financial markets, such as shares and bonds. The data illustrates the beneficial role of shares in creating real wealth over time. Short-term bonds have provided higher returns over inflation. AU share returns have far exceeded inflation and significantly outperformed bonds.</a:t>
            </a:r>
          </a:p>
          <a:p>
            <a:pPr>
              <a:spcAft>
                <a:spcPts val="680"/>
              </a:spcAft>
            </a:pPr>
            <a:endParaRPr lang="en-US" sz="1400"/>
          </a:p>
          <a:p>
            <a:pPr>
              <a:spcAft>
                <a:spcPts val="680"/>
              </a:spcAft>
            </a:pPr>
            <a:r>
              <a:rPr lang="en-US" sz="1400"/>
              <a:t>Keep in mind that there’s risk and uncertainty in the markets. Historical results may not be repeated in the future. Nevertheless, the market is constantly pricing securities to reflect a positive expected return going forward. Otherwise, people would not invest their capital.</a:t>
            </a:r>
            <a:endParaRPr lang="en-US" sz="1400">
              <a:cs typeface="Arial" pitchFamily="34" charset="0"/>
            </a:endParaRPr>
          </a:p>
        </p:txBody>
      </p:sp>
      <p:sp>
        <p:nvSpPr>
          <p:cNvPr id="4" name="Slide Number Placeholder 3"/>
          <p:cNvSpPr>
            <a:spLocks noGrp="1"/>
          </p:cNvSpPr>
          <p:nvPr>
            <p:ph type="sldNum" sz="quarter" idx="10"/>
          </p:nvPr>
        </p:nvSpPr>
        <p:spPr/>
        <p:txBody>
          <a:bodyPr/>
          <a:lstStyle/>
          <a:p>
            <a:fld id="{EB98398B-FF0F-408D-8ECD-A96D81D432A5}" type="slidenum">
              <a:rPr lang="en-GB" smtClean="0"/>
              <a:t>4</a:t>
            </a:fld>
            <a:endParaRPr lang="en-GB"/>
          </a:p>
        </p:txBody>
      </p:sp>
    </p:spTree>
    <p:extLst>
      <p:ext uri="{BB962C8B-B14F-4D97-AF65-F5344CB8AC3E}">
        <p14:creationId xmlns:p14="http://schemas.microsoft.com/office/powerpoint/2010/main" val="36158358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40</a:t>
            </a:fld>
            <a:endParaRPr lang="en-US"/>
          </a:p>
        </p:txBody>
      </p:sp>
    </p:spTree>
    <p:extLst>
      <p:ext uri="{BB962C8B-B14F-4D97-AF65-F5344CB8AC3E}">
        <p14:creationId xmlns:p14="http://schemas.microsoft.com/office/powerpoint/2010/main" val="145173429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41</a:t>
            </a:fld>
            <a:endParaRPr lang="en-US"/>
          </a:p>
        </p:txBody>
      </p:sp>
    </p:spTree>
    <p:extLst>
      <p:ext uri="{BB962C8B-B14F-4D97-AF65-F5344CB8AC3E}">
        <p14:creationId xmlns:p14="http://schemas.microsoft.com/office/powerpoint/2010/main" val="40637923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42</a:t>
            </a:fld>
            <a:endParaRPr lang="en-US"/>
          </a:p>
        </p:txBody>
      </p:sp>
    </p:spTree>
    <p:extLst>
      <p:ext uri="{BB962C8B-B14F-4D97-AF65-F5344CB8AC3E}">
        <p14:creationId xmlns:p14="http://schemas.microsoft.com/office/powerpoint/2010/main" val="344959576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43</a:t>
            </a:fld>
            <a:endParaRPr lang="en-US"/>
          </a:p>
        </p:txBody>
      </p:sp>
    </p:spTree>
    <p:extLst>
      <p:ext uri="{BB962C8B-B14F-4D97-AF65-F5344CB8AC3E}">
        <p14:creationId xmlns:p14="http://schemas.microsoft.com/office/powerpoint/2010/main" val="19356908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44</a:t>
            </a:fld>
            <a:endParaRPr lang="en-US"/>
          </a:p>
        </p:txBody>
      </p:sp>
    </p:spTree>
    <p:extLst>
      <p:ext uri="{BB962C8B-B14F-4D97-AF65-F5344CB8AC3E}">
        <p14:creationId xmlns:p14="http://schemas.microsoft.com/office/powerpoint/2010/main" val="85119374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45</a:t>
            </a:fld>
            <a:endParaRPr lang="en-US"/>
          </a:p>
        </p:txBody>
      </p:sp>
    </p:spTree>
    <p:extLst>
      <p:ext uri="{BB962C8B-B14F-4D97-AF65-F5344CB8AC3E}">
        <p14:creationId xmlns:p14="http://schemas.microsoft.com/office/powerpoint/2010/main" val="243829205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46</a:t>
            </a:fld>
            <a:endParaRPr lang="en-US"/>
          </a:p>
        </p:txBody>
      </p:sp>
    </p:spTree>
    <p:extLst>
      <p:ext uri="{BB962C8B-B14F-4D97-AF65-F5344CB8AC3E}">
        <p14:creationId xmlns:p14="http://schemas.microsoft.com/office/powerpoint/2010/main" val="60744847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47</a:t>
            </a:fld>
            <a:endParaRPr lang="en-US"/>
          </a:p>
        </p:txBody>
      </p:sp>
    </p:spTree>
    <p:extLst>
      <p:ext uri="{BB962C8B-B14F-4D97-AF65-F5344CB8AC3E}">
        <p14:creationId xmlns:p14="http://schemas.microsoft.com/office/powerpoint/2010/main" val="145083078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48</a:t>
            </a:fld>
            <a:endParaRPr lang="en-US"/>
          </a:p>
        </p:txBody>
      </p:sp>
    </p:spTree>
    <p:extLst>
      <p:ext uri="{BB962C8B-B14F-4D97-AF65-F5344CB8AC3E}">
        <p14:creationId xmlns:p14="http://schemas.microsoft.com/office/powerpoint/2010/main" val="18006564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49</a:t>
            </a:fld>
            <a:endParaRPr lang="en-US"/>
          </a:p>
        </p:txBody>
      </p:sp>
    </p:spTree>
    <p:extLst>
      <p:ext uri="{BB962C8B-B14F-4D97-AF65-F5344CB8AC3E}">
        <p14:creationId xmlns:p14="http://schemas.microsoft.com/office/powerpoint/2010/main" val="36147764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r>
              <a:rPr lang="en-US" sz="1400" kern="1200" dirty="0">
                <a:solidFill>
                  <a:schemeClr val="tx1"/>
                </a:solidFill>
                <a:effectLst/>
                <a:latin typeface="+mn-lt"/>
                <a:ea typeface="+mn-ea"/>
                <a:cs typeface="+mn-cs"/>
              </a:rPr>
              <a:t>Rather than viewing the market universe in terms of individual stocks and bonds, investors should define the market along the dimensions of expected returns to identify broader areas or groups that have similar relevant characteristics.</a:t>
            </a:r>
          </a:p>
          <a:p>
            <a:endParaRPr lang="en-GB" sz="1400" kern="1200" dirty="0">
              <a:solidFill>
                <a:schemeClr val="tx1"/>
              </a:solidFill>
              <a:effectLst/>
              <a:latin typeface="+mn-lt"/>
              <a:ea typeface="+mn-ea"/>
              <a:cs typeface="+mn-cs"/>
            </a:endParaRPr>
          </a:p>
          <a:p>
            <a:r>
              <a:rPr lang="en-US" sz="1400" kern="1200" dirty="0">
                <a:solidFill>
                  <a:schemeClr val="tx1"/>
                </a:solidFill>
                <a:effectLst/>
                <a:latin typeface="+mn-lt"/>
                <a:ea typeface="+mn-ea"/>
                <a:cs typeface="+mn-cs"/>
              </a:rPr>
              <a:t>This approach relies on academic research and internal testing to identify these dimensions, which point to </a:t>
            </a:r>
            <a:r>
              <a:rPr lang="en-US" sz="1400" i="1" kern="1200" dirty="0">
                <a:solidFill>
                  <a:schemeClr val="tx1"/>
                </a:solidFill>
                <a:effectLst/>
                <a:latin typeface="+mn-lt"/>
                <a:ea typeface="+mn-ea"/>
                <a:cs typeface="+mn-cs"/>
              </a:rPr>
              <a:t>differences</a:t>
            </a:r>
            <a:r>
              <a:rPr lang="en-US" sz="1400" kern="1200" dirty="0">
                <a:solidFill>
                  <a:schemeClr val="tx1"/>
                </a:solidFill>
                <a:effectLst/>
                <a:latin typeface="+mn-lt"/>
                <a:ea typeface="+mn-ea"/>
                <a:cs typeface="+mn-cs"/>
              </a:rPr>
              <a:t> in expected returns.</a:t>
            </a:r>
          </a:p>
          <a:p>
            <a:endParaRPr lang="en-GB" sz="1400" kern="1200" dirty="0">
              <a:solidFill>
                <a:schemeClr val="tx1"/>
              </a:solidFill>
              <a:effectLst/>
              <a:latin typeface="+mn-lt"/>
              <a:ea typeface="+mn-ea"/>
              <a:cs typeface="+mn-cs"/>
            </a:endParaRPr>
          </a:p>
          <a:p>
            <a:r>
              <a:rPr lang="en-US" sz="1400" kern="1200" dirty="0">
                <a:solidFill>
                  <a:schemeClr val="tx1"/>
                </a:solidFill>
                <a:effectLst/>
                <a:latin typeface="+mn-lt"/>
                <a:ea typeface="+mn-ea"/>
                <a:cs typeface="+mn-cs"/>
              </a:rPr>
              <a:t>In the equity market, the dimensions are size (small cap vs. large cap), relative price (value vs. growth) and expected profitability (high vs. low). In the fixed income market, these dimensions are </a:t>
            </a:r>
            <a:r>
              <a:rPr lang="en-GB" sz="1400" kern="1200" dirty="0">
                <a:solidFill>
                  <a:schemeClr val="tx1"/>
                </a:solidFill>
                <a:latin typeface="+mn-lt"/>
                <a:ea typeface="+mn-ea"/>
                <a:cs typeface="+mn-cs"/>
              </a:rPr>
              <a:t>term, credit and currency</a:t>
            </a:r>
            <a:r>
              <a:rPr lang="en-US" sz="1400" kern="1200" dirty="0">
                <a:solidFill>
                  <a:schemeClr val="tx1"/>
                </a:solidFill>
                <a:effectLst/>
                <a:latin typeface="+mn-lt"/>
                <a:ea typeface="+mn-ea"/>
                <a:cs typeface="+mn-cs"/>
              </a:rPr>
              <a:t>. The return differences between stocks and bonds can be considerably large, as can the return differences among a group of stocks or bonds.</a:t>
            </a:r>
          </a:p>
          <a:p>
            <a:endParaRPr lang="en-GB" sz="1400" kern="1200" dirty="0">
              <a:solidFill>
                <a:schemeClr val="tx1"/>
              </a:solidFill>
              <a:effectLst/>
              <a:latin typeface="+mn-lt"/>
              <a:ea typeface="+mn-ea"/>
              <a:cs typeface="+mn-cs"/>
            </a:endParaRPr>
          </a:p>
          <a:p>
            <a:r>
              <a:rPr lang="en-US" sz="1400" kern="1200" dirty="0">
                <a:solidFill>
                  <a:schemeClr val="tx1"/>
                </a:solidFill>
                <a:effectLst/>
                <a:latin typeface="+mn-lt"/>
                <a:ea typeface="+mn-ea"/>
                <a:cs typeface="+mn-cs"/>
              </a:rPr>
              <a:t>To be considered a dimension, it must be sensible, backed by data over time and across markets, and cost-effective to capture in diversified portfolios.</a:t>
            </a:r>
          </a:p>
          <a:p>
            <a:endParaRPr lang="en-GB" sz="1400" kern="1200" dirty="0">
              <a:solidFill>
                <a:schemeClr val="tx1"/>
              </a:solidFill>
              <a:effectLst/>
              <a:latin typeface="+mn-lt"/>
              <a:ea typeface="+mn-ea"/>
              <a:cs typeface="+mn-cs"/>
            </a:endParaRPr>
          </a:p>
          <a:p>
            <a:r>
              <a:rPr lang="en-US" sz="1400" kern="1200" dirty="0">
                <a:solidFill>
                  <a:schemeClr val="tx1"/>
                </a:solidFill>
                <a:effectLst/>
                <a:latin typeface="+mn-lt"/>
                <a:ea typeface="+mn-ea"/>
                <a:cs typeface="+mn-cs"/>
              </a:rPr>
              <a:t>In a dimensions-based approach, capturing returns does not involve predicting which stocks, bonds or market areas are going to outperform in the future. Rather, the goal is to hold well-diversified portfolios that </a:t>
            </a:r>
            <a:r>
              <a:rPr lang="en-US" sz="1400" kern="1200" dirty="0" err="1">
                <a:solidFill>
                  <a:schemeClr val="tx1"/>
                </a:solidFill>
                <a:effectLst/>
                <a:latin typeface="+mn-lt"/>
                <a:ea typeface="+mn-ea"/>
                <a:cs typeface="+mn-cs"/>
              </a:rPr>
              <a:t>emphasise</a:t>
            </a:r>
            <a:r>
              <a:rPr lang="en-US" sz="1400" kern="1200" dirty="0">
                <a:solidFill>
                  <a:schemeClr val="tx1"/>
                </a:solidFill>
                <a:effectLst/>
                <a:latin typeface="+mn-lt"/>
                <a:ea typeface="+mn-ea"/>
                <a:cs typeface="+mn-cs"/>
              </a:rPr>
              <a:t> dimensions of higher expected returns, control costs and have low turnover.</a:t>
            </a:r>
            <a:endParaRPr lang="en-GB" sz="14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1042453" rtl="0" eaLnBrk="1" fontAlgn="auto" latinLnBrk="0" hangingPunct="1">
              <a:lnSpc>
                <a:spcPct val="100000"/>
              </a:lnSpc>
              <a:spcBef>
                <a:spcPct val="0"/>
              </a:spcBef>
              <a:spcAft>
                <a:spcPct val="0"/>
              </a:spcAft>
              <a:buClrTx/>
              <a:buSzTx/>
              <a:buFontTx/>
              <a:buNone/>
              <a:defRPr/>
            </a:pPr>
            <a:fld id="{EB98398B-FF0F-408D-8ECD-A96D81D432A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042453" rtl="0" eaLnBrk="1" fontAlgn="auto" latinLnBrk="0" hangingPunct="1">
                <a:lnSpc>
                  <a:spcPct val="100000"/>
                </a:lnSpc>
                <a:spcBef>
                  <a:spcPct val="0"/>
                </a:spcBef>
                <a:spcAft>
                  <a:spcPct val="0"/>
                </a:spcAft>
                <a:buClrTx/>
                <a:buSzTx/>
                <a:buFontTx/>
                <a:buNone/>
                <a:defRPr/>
              </a:pPr>
              <a:t>5</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0422740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50</a:t>
            </a:fld>
            <a:endParaRPr lang="en-US"/>
          </a:p>
        </p:txBody>
      </p:sp>
    </p:spTree>
    <p:extLst>
      <p:ext uri="{BB962C8B-B14F-4D97-AF65-F5344CB8AC3E}">
        <p14:creationId xmlns:p14="http://schemas.microsoft.com/office/powerpoint/2010/main" val="58710315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51</a:t>
            </a:fld>
            <a:endParaRPr lang="en-US"/>
          </a:p>
        </p:txBody>
      </p:sp>
    </p:spTree>
    <p:extLst>
      <p:ext uri="{BB962C8B-B14F-4D97-AF65-F5344CB8AC3E}">
        <p14:creationId xmlns:p14="http://schemas.microsoft.com/office/powerpoint/2010/main" val="232239251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52</a:t>
            </a:fld>
            <a:endParaRPr lang="en-US"/>
          </a:p>
        </p:txBody>
      </p:sp>
    </p:spTree>
    <p:extLst>
      <p:ext uri="{BB962C8B-B14F-4D97-AF65-F5344CB8AC3E}">
        <p14:creationId xmlns:p14="http://schemas.microsoft.com/office/powerpoint/2010/main" val="137866664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53</a:t>
            </a:fld>
            <a:endParaRPr lang="en-US"/>
          </a:p>
        </p:txBody>
      </p:sp>
    </p:spTree>
    <p:extLst>
      <p:ext uri="{BB962C8B-B14F-4D97-AF65-F5344CB8AC3E}">
        <p14:creationId xmlns:p14="http://schemas.microsoft.com/office/powerpoint/2010/main" val="138109054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54</a:t>
            </a:fld>
            <a:endParaRPr lang="en-US"/>
          </a:p>
        </p:txBody>
      </p:sp>
    </p:spTree>
    <p:extLst>
      <p:ext uri="{BB962C8B-B14F-4D97-AF65-F5344CB8AC3E}">
        <p14:creationId xmlns:p14="http://schemas.microsoft.com/office/powerpoint/2010/main" val="174707469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55</a:t>
            </a:fld>
            <a:endParaRPr lang="en-US"/>
          </a:p>
        </p:txBody>
      </p:sp>
    </p:spTree>
    <p:extLst>
      <p:ext uri="{BB962C8B-B14F-4D97-AF65-F5344CB8AC3E}">
        <p14:creationId xmlns:p14="http://schemas.microsoft.com/office/powerpoint/2010/main" val="264120862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10"/>
          </p:nvPr>
        </p:nvSpPr>
        <p:spPr/>
        <p:txBody>
          <a:bodyPr/>
          <a:lstStyle/>
          <a:p>
            <a:fld id="{343EB424-7532-45C8-83C7-F5EB663A38BF}" type="slidenum">
              <a:rPr lang="en-US" smtClean="0"/>
              <a:t>56</a:t>
            </a:fld>
            <a:endParaRPr lang="en-US"/>
          </a:p>
        </p:txBody>
      </p:sp>
    </p:spTree>
    <p:extLst>
      <p:ext uri="{BB962C8B-B14F-4D97-AF65-F5344CB8AC3E}">
        <p14:creationId xmlns:p14="http://schemas.microsoft.com/office/powerpoint/2010/main" val="414846434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57</a:t>
            </a:fld>
            <a:endParaRPr lang="en-US"/>
          </a:p>
        </p:txBody>
      </p:sp>
    </p:spTree>
    <p:extLst>
      <p:ext uri="{BB962C8B-B14F-4D97-AF65-F5344CB8AC3E}">
        <p14:creationId xmlns:p14="http://schemas.microsoft.com/office/powerpoint/2010/main" val="274690053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58</a:t>
            </a:fld>
            <a:endParaRPr lang="en-US"/>
          </a:p>
        </p:txBody>
      </p:sp>
    </p:spTree>
    <p:extLst>
      <p:ext uri="{BB962C8B-B14F-4D97-AF65-F5344CB8AC3E}">
        <p14:creationId xmlns:p14="http://schemas.microsoft.com/office/powerpoint/2010/main" val="193344588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43EB424-7532-45C8-83C7-F5EB663A38BF}" type="slidenum">
              <a:rPr lang="en-US" smtClean="0"/>
              <a:t>59</a:t>
            </a:fld>
            <a:endParaRPr lang="en-US"/>
          </a:p>
        </p:txBody>
      </p:sp>
    </p:spTree>
    <p:extLst>
      <p:ext uri="{BB962C8B-B14F-4D97-AF65-F5344CB8AC3E}">
        <p14:creationId xmlns:p14="http://schemas.microsoft.com/office/powerpoint/2010/main" val="31043465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Bef>
                <a:spcPct val="0"/>
              </a:spcBef>
              <a:spcAft>
                <a:spcPts val="940"/>
              </a:spcAft>
            </a:pPr>
            <a:r>
              <a:rPr lang="en-US" sz="1400"/>
              <a:t>Many people concentrate their investments in their home stock market. They might consider their portfolio diversified when they choose a large group of AU stocks. In some cases, they may hold a small group of AU securities. In some cases, they only hold a small group of securities.</a:t>
            </a:r>
          </a:p>
          <a:p>
            <a:pPr>
              <a:spcBef>
                <a:spcPct val="0"/>
              </a:spcBef>
              <a:spcAft>
                <a:spcPts val="940"/>
              </a:spcAft>
            </a:pPr>
            <a:endParaRPr lang="en-US" sz="1400"/>
          </a:p>
          <a:p>
            <a:pPr>
              <a:spcBef>
                <a:spcPct val="0"/>
              </a:spcBef>
              <a:spcAft>
                <a:spcPts val="940"/>
              </a:spcAft>
            </a:pPr>
            <a:r>
              <a:rPr lang="en-US" sz="1400"/>
              <a:t>Yet, from a global perspective, limiting one’s investment universe to a handful of stocks, or even one stock market, is a concentrated strategy with possible risk and return implications.</a:t>
            </a:r>
          </a:p>
          <a:p>
            <a:pPr>
              <a:spcBef>
                <a:spcPct val="0"/>
              </a:spcBef>
              <a:spcAft>
                <a:spcPts val="940"/>
              </a:spcAft>
            </a:pPr>
            <a:endParaRPr lang="en-US" sz="1400"/>
          </a:p>
          <a:p>
            <a:pPr>
              <a:spcBef>
                <a:spcPct val="0"/>
              </a:spcBef>
              <a:spcAft>
                <a:spcPts val="940"/>
              </a:spcAft>
            </a:pPr>
            <a:r>
              <a:rPr lang="en-US" sz="1400"/>
              <a:t>This slide offers a conceptual comparison of investing only in the AU market, as represented by the S&amp;P/ASX 300 Index, and structuring a globally diversified portfolio that holds assets in markets around the world, as represented by the MSCI All Country World Index (IMI). For the global portfolio, holding thousands of stocks across the world’s developed and emerging market countries broadens one’s investment universe.</a:t>
            </a:r>
          </a:p>
          <a:p>
            <a:pPr>
              <a:spcBef>
                <a:spcPct val="0"/>
              </a:spcBef>
              <a:spcAft>
                <a:spcPts val="940"/>
              </a:spcAft>
            </a:pPr>
            <a:endParaRPr lang="en-US" sz="1400"/>
          </a:p>
          <a:p>
            <a:pPr>
              <a:spcBef>
                <a:spcPct val="0"/>
              </a:spcBef>
              <a:spcAft>
                <a:spcPts val="940"/>
              </a:spcAft>
            </a:pPr>
            <a:r>
              <a:rPr lang="en-US" sz="1400"/>
              <a:t>A diversified portfolio should be structured to hold multiple asset classes that represent different market areas across the world.</a:t>
            </a:r>
            <a:endParaRPr lang="en-US" sz="1400">
              <a:cs typeface="Arial" pitchFamily="34" charset="0"/>
            </a:endParaRPr>
          </a:p>
        </p:txBody>
      </p:sp>
      <p:sp>
        <p:nvSpPr>
          <p:cNvPr id="4" name="Slide Number Placeholder 3"/>
          <p:cNvSpPr>
            <a:spLocks noGrp="1"/>
          </p:cNvSpPr>
          <p:nvPr>
            <p:ph type="sldNum" sz="quarter" idx="10"/>
          </p:nvPr>
        </p:nvSpPr>
        <p:spPr/>
        <p:txBody>
          <a:bodyPr/>
          <a:lstStyle/>
          <a:p>
            <a:fld id="{EB98398B-FF0F-408D-8ECD-A96D81D432A5}" type="slidenum">
              <a:rPr lang="en-GB" smtClean="0"/>
              <a:t>6</a:t>
            </a:fld>
            <a:endParaRPr lang="en-GB"/>
          </a:p>
        </p:txBody>
      </p:sp>
    </p:spTree>
    <p:extLst>
      <p:ext uri="{BB962C8B-B14F-4D97-AF65-F5344CB8AC3E}">
        <p14:creationId xmlns:p14="http://schemas.microsoft.com/office/powerpoint/2010/main" val="159929039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60</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72263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61</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439944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62</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9999205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63</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4811876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64</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6532215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normAutofit/>
          </a:bodyPr>
          <a:lstStyle/>
          <a:p>
            <a:r>
              <a:rPr lang="en-US" sz="1199" kern="1200">
                <a:solidFill>
                  <a:schemeClr val="tx1"/>
                </a:solidFill>
                <a:effectLst/>
                <a:latin typeface="+mn-lt"/>
                <a:ea typeface="+mn-ea"/>
                <a:cs typeface="+mn-cs"/>
              </a:rPr>
              <a:t>While tax advantages (i.e. provision of franking credits) justify a degree of 'home bias', most people are unaware of the concentrated nature of the Australian market, the risks of clinging too closely to the familiar and how this effects portfolio composition. </a:t>
            </a:r>
          </a:p>
          <a:p>
            <a:r>
              <a:rPr lang="en-US" sz="1199" kern="1200">
                <a:solidFill>
                  <a:schemeClr val="tx1"/>
                </a:solidFill>
                <a:effectLst/>
                <a:latin typeface="+mn-lt"/>
                <a:ea typeface="+mn-ea"/>
                <a:cs typeface="+mn-cs"/>
              </a:rPr>
              <a:t> </a:t>
            </a:r>
          </a:p>
          <a:p>
            <a:r>
              <a:rPr lang="en-US" sz="1199" kern="1200">
                <a:solidFill>
                  <a:schemeClr val="tx1"/>
                </a:solidFill>
                <a:effectLst/>
                <a:latin typeface="+mn-lt"/>
                <a:ea typeface="+mn-ea"/>
                <a:cs typeface="+mn-cs"/>
              </a:rPr>
              <a:t>This slide shows the level of stock, sector and country concentration that comes with a 60% Australian home equity bias.</a:t>
            </a:r>
          </a:p>
          <a:p>
            <a:r>
              <a:rPr lang="en-US" sz="1199" kern="1200">
                <a:solidFill>
                  <a:schemeClr val="tx1"/>
                </a:solidFill>
                <a:effectLst/>
                <a:latin typeface="+mn-lt"/>
                <a:ea typeface="+mn-ea"/>
                <a:cs typeface="+mn-cs"/>
              </a:rPr>
              <a:t> </a:t>
            </a:r>
          </a:p>
          <a:p>
            <a:r>
              <a:rPr lang="en-US" sz="1199" kern="1200">
                <a:solidFill>
                  <a:schemeClr val="tx1"/>
                </a:solidFill>
                <a:effectLst/>
                <a:latin typeface="+mn-lt"/>
                <a:ea typeface="+mn-ea"/>
                <a:cs typeface="+mn-cs"/>
              </a:rPr>
              <a:t>At a stock level, the top 5 holdings in this portfolio accounts for just under a quarter of the total portfolio weighting. This means that a handful of stocks will drive portfolio performance. </a:t>
            </a:r>
          </a:p>
          <a:p>
            <a:r>
              <a:rPr lang="en-US" sz="1199" kern="1200">
                <a:solidFill>
                  <a:schemeClr val="tx1"/>
                </a:solidFill>
                <a:effectLst/>
                <a:latin typeface="+mn-lt"/>
                <a:ea typeface="+mn-ea"/>
                <a:cs typeface="+mn-cs"/>
              </a:rPr>
              <a:t> </a:t>
            </a:r>
          </a:p>
          <a:p>
            <a:r>
              <a:rPr lang="en-US" sz="1199" kern="1200">
                <a:solidFill>
                  <a:schemeClr val="tx1"/>
                </a:solidFill>
                <a:effectLst/>
                <a:latin typeface="+mn-lt"/>
                <a:ea typeface="+mn-ea"/>
                <a:cs typeface="+mn-cs"/>
              </a:rPr>
              <a:t>It is also evident that at a sector level, financials and materials are overwhelmingly dominant. As such the performance of this portfolio will be heavily influenced by the performance of these sectors. </a:t>
            </a:r>
          </a:p>
          <a:p>
            <a:r>
              <a:rPr lang="en-US" sz="1199" kern="1200">
                <a:solidFill>
                  <a:schemeClr val="tx1"/>
                </a:solidFill>
                <a:effectLst/>
                <a:latin typeface="+mn-lt"/>
                <a:ea typeface="+mn-ea"/>
                <a:cs typeface="+mn-cs"/>
              </a:rPr>
              <a:t> </a:t>
            </a:r>
          </a:p>
          <a:p>
            <a:r>
              <a:rPr lang="en-US" sz="1199" kern="1200">
                <a:solidFill>
                  <a:schemeClr val="tx1"/>
                </a:solidFill>
                <a:effectLst/>
                <a:latin typeface="+mn-lt"/>
                <a:ea typeface="+mn-ea"/>
                <a:cs typeface="+mn-cs"/>
              </a:rPr>
              <a:t>At a country level, Australia accounts for only about 3% of the global market, however a portfolio with a 60% bias to Australian equities has a 19.44% exposure to the US market – the largest economy in the world and a 21.17% weight in the other developed and emerging economies around the globe. This demonstrates the preference for domestic equities comes at a significant trade-off with international diversification.</a:t>
            </a:r>
          </a:p>
          <a:p>
            <a:endParaRPr lang="en-US" sz="1199"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a:defRPr/>
            </a:pPr>
            <a:fld id="{9DEBB3A7-C39F-46C7-9B35-BBC32C60D843}" type="slidenum">
              <a:rPr lang="en-US" smtClean="0"/>
              <a:pPr>
                <a:defRPr/>
              </a:pPr>
              <a:t>65</a:t>
            </a:fld>
            <a:endParaRPr lang="en-US"/>
          </a:p>
        </p:txBody>
      </p:sp>
    </p:spTree>
    <p:extLst>
      <p:ext uri="{BB962C8B-B14F-4D97-AF65-F5344CB8AC3E}">
        <p14:creationId xmlns:p14="http://schemas.microsoft.com/office/powerpoint/2010/main" val="325546417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66</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r>
              <a:rPr lang="en-US">
                <a:latin typeface="Arial" pitchFamily="34" charset="0"/>
                <a:cs typeface="Arial" pitchFamily="34" charset="0"/>
              </a:rPr>
              <a:t>Talking Points:</a:t>
            </a:r>
          </a:p>
          <a:p>
            <a:endParaRPr lang="en-US">
              <a:latin typeface="Arial" pitchFamily="34" charset="0"/>
              <a:cs typeface="Arial" pitchFamily="34" charset="0"/>
            </a:endParaRPr>
          </a:p>
          <a:p>
            <a:pPr>
              <a:spcAft>
                <a:spcPts val="592"/>
              </a:spcAft>
            </a:pPr>
            <a:r>
              <a:rPr lang="en-US">
                <a:latin typeface="Arial" pitchFamily="34" charset="0"/>
                <a:cs typeface="Arial" pitchFamily="34" charset="0"/>
              </a:rPr>
              <a:t>Conventional managers attempt to identify mispriced securities or predict the future direction of the market. These efforts may result in frequent trading, higher turnover, and concentrated portfolios, which can generate higher costs and undermine the goal of pursuing expected return premiums.</a:t>
            </a:r>
          </a:p>
          <a:p>
            <a:pPr>
              <a:spcAft>
                <a:spcPts val="592"/>
              </a:spcAft>
            </a:pPr>
            <a:r>
              <a:rPr lang="en-US">
                <a:latin typeface="Arial" pitchFamily="34" charset="0"/>
                <a:cs typeface="Arial" pitchFamily="34" charset="0"/>
              </a:rPr>
              <a:t>Index managers attempt to closely track a commercial benchmark. But the emphasis on low tracking error puts them at a trading disadvantage since they must buy and sell securities when the index is reconstituted (rebalanced). Infrequent rebalancing can result in style drift as securities change characteristics and the portfolio moves away from its targeted universe.</a:t>
            </a:r>
          </a:p>
          <a:p>
            <a:pPr>
              <a:spcAft>
                <a:spcPts val="592"/>
              </a:spcAft>
            </a:pPr>
            <a:r>
              <a:rPr lang="en-US">
                <a:latin typeface="Arial" pitchFamily="34" charset="0"/>
                <a:cs typeface="Arial" pitchFamily="34" charset="0"/>
              </a:rPr>
              <a:t>An alternate approach focuses on holding areas of the market that have offered higher expected returns. The approach is informed by financial science and the view that market prices reflect all available information. Rather than chasing returns through stock picking and market timing, the manager looks to academic research to gain insight into the dimensions that drive expected returns, then integrates this knowledge into strategies designed and implemented to add value in competitive markets.</a:t>
            </a:r>
            <a:endParaRPr lang="en-US">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67</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Professor Eugene F. Fama performed extensive research on stock price patterns. In 1966, he developed the efficient markets hypothesis, which asserts that current securities prices reflect all available information and expectations.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framework has several implications for investors. If current market prices offer the best available estimate of real value, stock mispricing cannot be systematically exploited through securities selection or market timing. Moreover, only unanticipated future events will trigger price changes, which is one reason for the apparent short-term “randomness” of returns.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One implication of an efficient market is that investors should not attempt to identify mispriced securities. Rather than trying to outguess the market, investors should accept market pricing and hold well-diversified portfolios positioned for long-term growth.</a:t>
            </a:r>
          </a:p>
        </p:txBody>
      </p:sp>
    </p:spTree>
    <p:extLst>
      <p:ext uri="{BB962C8B-B14F-4D97-AF65-F5344CB8AC3E}">
        <p14:creationId xmlns:p14="http://schemas.microsoft.com/office/powerpoint/2010/main" val="4119347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68</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lnSpcReduction="10000"/>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This timeline offers some of the high points in the evolution of modern finance. Prior to 1950, most conventional investment managers shunned diversification in favor of securities analysis and concentrated stock picking.</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1952, Harry Markowitz introduced the modern investment age with his landmark work in diversification and mean-variance analysis.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1958, James Tobin’s work shifted the focus from individual security selection to overall portfolio structure.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Merton Miller and Franco Modigliani’s 1961 work on investments and capital structure determined that a company’s dividend policies were entirely unrelated to the firm’s overall value.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The Single-Factor Asset Pricing Risk/Return model, CAPM, was introduced in 1964, showing the investor’s expected return is proportional to the stock’s risk relative to the entire market universe. This provided the first theoretical model for evaluating the risk and expected return of securities and portfolios.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1965, Paul Samuelson’s work showed that market prices are the best estimates of value, which coincided nicely with Eugene Fama’s Efficient Markets Hypothesis in 1966.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1968, Michael Jensen conducted the first studies of mutual fund performance, showing that active managers underperform indices. </a:t>
            </a:r>
          </a:p>
          <a:p>
            <a:pPr eaLnBrk="1" hangingPunct="1">
              <a:spcBef>
                <a:spcPct val="0"/>
              </a:spcBef>
            </a:pPr>
            <a:endParaRPr lang="en-US">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69</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lnSpcReduction="10000"/>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1971 brought the birth of index funds, as banks developed the first passive S&amp;P 500 Index funds.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Fischer Black, Robert Merton, and Myron Scholes published their Options Pricing Model in 1972, allowing new ways to segment, quantify, and manage risk. The model spurred the development of a market for alternative investments.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1975, New York Telephone Company became the first major plan to invest in an index fund by investing $40 million in an S&amp;P 500 Index Fund.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Roger Ibbotson and Rex Sinquefield debuted their extensive returns database for multiple asset classes in 1977, give us empirical data on securities going all the way back to 1926.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1981, the same year Dimensional launched our first fund, Rolf Banz published his research on the size effect, empirically showing that small companies have higher expected returns than large companies.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1984, Eugene Fama published his method of shifting maturities that identifies optimal positions on the fixed income yield curve, without attempting to predict future unexpected changes in interest rates.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By 1990, the Nobel Prize began to recognize work in the field of modern finance. </a:t>
            </a:r>
          </a:p>
          <a:p>
            <a:pPr eaLnBrk="1" hangingPunct="1">
              <a:spcBef>
                <a:spcPct val="0"/>
              </a:spcBef>
            </a:pPr>
            <a:endParaRPr lang="en-US"/>
          </a:p>
          <a:p>
            <a:pPr eaLnBrk="1" hangingPunct="1">
              <a:spcBef>
                <a:spcPct val="0"/>
              </a:spcBef>
            </a:pPr>
            <a:endParaRPr lang="en-US">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Bef>
                <a:spcPct val="0"/>
              </a:spcBef>
              <a:spcAft>
                <a:spcPts val="940"/>
              </a:spcAft>
            </a:pPr>
            <a:r>
              <a:rPr lang="en-US" sz="1400"/>
              <a:t>Even with a globally diversified portfolio, market movements can tempt investors to switch asset classes based on predictions of future performance. </a:t>
            </a:r>
          </a:p>
          <a:p>
            <a:pPr>
              <a:spcBef>
                <a:spcPct val="0"/>
              </a:spcBef>
              <a:spcAft>
                <a:spcPts val="940"/>
              </a:spcAft>
            </a:pPr>
            <a:endParaRPr lang="en-US" sz="1400"/>
          </a:p>
          <a:p>
            <a:pPr>
              <a:spcBef>
                <a:spcPct val="0"/>
              </a:spcBef>
              <a:spcAft>
                <a:spcPts val="940"/>
              </a:spcAft>
            </a:pPr>
            <a:r>
              <a:rPr lang="en-US" sz="1400"/>
              <a:t>This slide features annual ranked performance of major asset classes in the AU and international markets over the past 15 years. The asset classes are represented by corresponding market indices. The patchwork dispersion of colors shows that the relative performance of asset classes is unpredictable across periods. </a:t>
            </a:r>
          </a:p>
          <a:p>
            <a:pPr>
              <a:spcBef>
                <a:spcPct val="0"/>
              </a:spcBef>
              <a:spcAft>
                <a:spcPts val="940"/>
              </a:spcAft>
            </a:pPr>
            <a:endParaRPr lang="en-US" sz="1400"/>
          </a:p>
          <a:p>
            <a:pPr>
              <a:spcBef>
                <a:spcPct val="0"/>
              </a:spcBef>
              <a:spcAft>
                <a:spcPts val="940"/>
              </a:spcAft>
            </a:pPr>
            <a:r>
              <a:rPr lang="en-US" sz="1400"/>
              <a:t>Investors who follow a structured, diversified approach are well positioned to seek returns whenever and wherever they occur. Diversification also reduces the risk of being heavily invested in an underperforming asset group in any given year.</a:t>
            </a:r>
            <a:endParaRPr lang="en-US" sz="1400">
              <a:cs typeface="Arial" pitchFamily="34" charset="0"/>
            </a:endParaRPr>
          </a:p>
          <a:p>
            <a:endParaRPr lang="en-AU" sz="1400"/>
          </a:p>
        </p:txBody>
      </p:sp>
      <p:sp>
        <p:nvSpPr>
          <p:cNvPr id="4" name="Slide Number Placeholder 3"/>
          <p:cNvSpPr>
            <a:spLocks noGrp="1"/>
          </p:cNvSpPr>
          <p:nvPr>
            <p:ph type="sldNum" sz="quarter" idx="10"/>
          </p:nvPr>
        </p:nvSpPr>
        <p:spPr/>
        <p:txBody>
          <a:bodyPr/>
          <a:lstStyle/>
          <a:p>
            <a:fld id="{EB98398B-FF0F-408D-8ECD-A96D81D432A5}" type="slidenum">
              <a:rPr lang="en-GB" smtClean="0"/>
              <a:t>7</a:t>
            </a:fld>
            <a:endParaRPr lang="en-GB"/>
          </a:p>
        </p:txBody>
      </p:sp>
    </p:spTree>
    <p:extLst>
      <p:ext uri="{BB962C8B-B14F-4D97-AF65-F5344CB8AC3E}">
        <p14:creationId xmlns:p14="http://schemas.microsoft.com/office/powerpoint/2010/main" val="51093976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70</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lnSpcReduction="10000"/>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The Fama/French 3-Factor model was published in 1993, improving on the single-factor asset pricing model (CAPM) by adding size and value factors to the market Beta factor.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1995, researchers found evidence of higher average returns to small companies in 12 international markets.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1997, the US Treasury conducted the first auction of Treasury Inflation-Protected Securities (TIPS), allowing US investors to invest for long periods with minimal default and inflation risk.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The Trade Reporting and Compliance Engine (TRACE) was introduced in 2002, requiring the reporting of US corporate bond trades and improving bond market transparency.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2006, Fama and French found that increasing exposure to small and value companies relative to their market weights and integrating the portfolio across the full range of securities may reduce turnover and transaction costs.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In 2012, Robert Novy-Marx’ research identifies profitability as a new dimension of expected returns. </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Most recently, in 2013, three US academics, including Eugene Fama, jointly receive the Nobel Prize for their individual contributions to the empirical analysis of asset prices. </a:t>
            </a:r>
          </a:p>
          <a:p>
            <a:pPr eaLnBrk="1" hangingPunct="1">
              <a:spcBef>
                <a:spcPct val="0"/>
              </a:spcBef>
            </a:pPr>
            <a:endParaRPr lang="en-US"/>
          </a:p>
          <a:p>
            <a:pPr eaLnBrk="1" hangingPunct="1">
              <a:spcBef>
                <a:spcPct val="0"/>
              </a:spcBef>
            </a:pPr>
            <a:endParaRPr lang="en-US">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71</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normAutofit fontScale="77500" lnSpcReduction="20000"/>
          </a:bodyPr>
          <a:lstStyle/>
          <a:p>
            <a:pPr lvl="0"/>
            <a:r>
              <a:rPr lang="en-US"/>
              <a:t>We call this “financial science” because it is based on time-tested research into financial markets, asset pricing, expected returns, and other aspects of investing.</a:t>
            </a:r>
            <a:endParaRPr lang="en-AU"/>
          </a:p>
          <a:p>
            <a:pPr lvl="0"/>
            <a:r>
              <a:rPr lang="en-US"/>
              <a:t>But what does it mean to follow “science”? </a:t>
            </a:r>
            <a:endParaRPr lang="en-AU"/>
          </a:p>
          <a:p>
            <a:pPr lvl="0"/>
            <a:r>
              <a:rPr lang="en-US"/>
              <a:t>Here’s an example of science applied in everyday life. When you visit a doctor, you expect that specialist to be connected to the latest medical knowledge. If your doctor recommends a treatment or writes a prescription, you assume that the advice is based upon a large body of scientific evidence that resulted from a rigorous process of research, testing, and practical application.</a:t>
            </a:r>
            <a:endParaRPr lang="en-AU"/>
          </a:p>
          <a:p>
            <a:pPr lvl="0"/>
            <a:r>
              <a:rPr lang="en-US"/>
              <a:t>In the same way, Dimensional can apply financial science to practical investing. The firm’s core beliefs and investment approach are built upon a body of knowledge accumulated over several decades of research. This data reveals principles about how the financial markets work, including pricing dynamics and the behaviour of different areas of the market.</a:t>
            </a:r>
            <a:endParaRPr lang="en-AU"/>
          </a:p>
          <a:p>
            <a:pPr lvl="0"/>
            <a:r>
              <a:rPr lang="en-US"/>
              <a:t>Dimensional looks to the academic community for insights about markets and where returns come from—and focuses on the insights that can be translated and implemented in cost-effective investment strategies. </a:t>
            </a:r>
            <a:endParaRPr lang="en-AU"/>
          </a:p>
          <a:p>
            <a:pPr lvl="0"/>
            <a:r>
              <a:rPr lang="en-US"/>
              <a:t>Here’s an example of the people who inform Dimensional’s approach. These leading academics are closely aligned with Dimensional and their work has shaped modern finance.</a:t>
            </a:r>
            <a:endParaRPr lang="en-AU"/>
          </a:p>
          <a:p>
            <a:pPr lvl="0"/>
            <a:r>
              <a:rPr lang="en-US"/>
              <a:t>Eugene Fama, a finance professor at the University of Chicago, was named a 2013 Nobel laureate in Economic Sciences. He works closely with Ken French, a professor at Dartmouth, on research into markets and asset pricing. These financial economists are both on the Board of Directors at Dimensional. Robert Merton is also a Nobel laureate (1997) and a member of the Advisory Board of Dimensional SmartNest LLC, a Dimensional affiliate. His title at the firm is Resident Scientist. </a:t>
            </a:r>
            <a:endParaRPr lang="en-AU"/>
          </a:p>
          <a:p>
            <a:pPr lvl="0"/>
            <a:r>
              <a:rPr lang="en-US"/>
              <a:t>One driving principle in Dimensional’s approach is that “markets work”—that is, market prices reflect all available information and expectations of the future. This is known as market efficiency. The forces of supply and demand are constantly at work in the financial markets, and the intense competition pushes stock and bond prices toward their fair value.</a:t>
            </a:r>
            <a:endParaRPr lang="en-AU"/>
          </a:p>
          <a:p>
            <a:pPr lvl="0"/>
            <a:r>
              <a:rPr lang="en-US"/>
              <a:t>People trust markets every day. For example, you might go to the grocery store to get oranges. You see the current market price per kilogram, and you probably don’t question whether the price is “right” or “wrong.” You simply assume the price reflects local market conditions and you accept the price as fair. You might decide the price is too high for your taste and choose not to buy. If the price is too high for enough people, the store will lower the price to sell the oranges. This is how a market works.</a:t>
            </a:r>
            <a:endParaRPr lang="en-AU"/>
          </a:p>
          <a:p>
            <a:pPr lvl="0"/>
            <a:r>
              <a:rPr lang="en-US"/>
              <a:t>Yet, many people’s perception of market pricing breaks down when they invest because they assume that the price of a stock or bond may </a:t>
            </a:r>
            <a:r>
              <a:rPr lang="en-US" i="1"/>
              <a:t>not</a:t>
            </a:r>
            <a:r>
              <a:rPr lang="en-US"/>
              <a:t> be right. They are conditioned to view some stocks as being “overvalued” or “undervalued.”</a:t>
            </a:r>
            <a:endParaRPr lang="en-AU"/>
          </a:p>
          <a:p>
            <a:pPr lvl="0"/>
            <a:r>
              <a:rPr lang="en-US"/>
              <a:t>In reality, the financial markets work much like any other market, with information and opinions affecting the price of a stock or bond. That price reflects the aggregate view of what the investment is worth at that moment in time. That’s the market’s job, and it’s a cornerstone principle of capitalism. The forces of supply and demand push prices toward market equilibrium—and these forces are at work in the financial markets.</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72</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4422494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2950"/>
            <a:ext cx="5267325" cy="3722688"/>
          </a:xfrm>
        </p:spPr>
      </p:sp>
      <p:sp>
        <p:nvSpPr>
          <p:cNvPr id="3" name="Notes Placeholder 2"/>
          <p:cNvSpPr>
            <a:spLocks noGrp="1"/>
          </p:cNvSpPr>
          <p:nvPr>
            <p:ph type="body" idx="1"/>
          </p:nvPr>
        </p:nvSpPr>
        <p:spPr/>
        <p:txBody>
          <a:bodyPr>
            <a:normAutofit/>
          </a:bodyPr>
          <a:lstStyle/>
          <a:p>
            <a:r>
              <a:rPr lang="en-US" sz="999"/>
              <a:t>Talking Points:</a:t>
            </a:r>
          </a:p>
          <a:p>
            <a:endParaRPr lang="en-US" sz="999"/>
          </a:p>
          <a:p>
            <a:pPr marL="0" lvl="1" defTabSz="874852">
              <a:defRPr/>
            </a:pPr>
            <a:r>
              <a:rPr lang="en-US" sz="999"/>
              <a:t>The stock market is like any other market where buyers and sellers transact to arrive at a price they consider to be fair. Through the competition of its participants, the market acts as an effective information processing machine in which the knowledge and expectations of investors are quickly incorporated into today’s prices. </a:t>
            </a:r>
          </a:p>
          <a:p>
            <a:pPr marL="0" lvl="1" defTabSz="874852">
              <a:defRPr/>
            </a:pPr>
            <a:endParaRPr lang="en-US" sz="999"/>
          </a:p>
          <a:p>
            <a:pPr marL="0" lvl="1" defTabSz="874852">
              <a:defRPr/>
            </a:pPr>
            <a:r>
              <a:rPr lang="en-US" sz="999"/>
              <a:t>While information incorporated by the market drives stock prices to fair value, stocks may have different expected returns. In aggregate, the market applies a different discount rate to each stock. </a:t>
            </a:r>
          </a:p>
          <a:p>
            <a:pPr marL="0" lvl="1" defTabSz="874852">
              <a:defRPr/>
            </a:pPr>
            <a:endParaRPr lang="en-US" sz="999"/>
          </a:p>
          <a:p>
            <a:pPr marL="0" lvl="1" defTabSz="874852">
              <a:defRPr/>
            </a:pPr>
            <a:r>
              <a:rPr lang="en-US" sz="999"/>
              <a:t>Using the information contained in security prices and firm characteristics, we can systematically identify differences in expected returns.</a:t>
            </a:r>
          </a:p>
        </p:txBody>
      </p:sp>
      <p:sp>
        <p:nvSpPr>
          <p:cNvPr id="4" name="Slide Number Placeholder 3"/>
          <p:cNvSpPr>
            <a:spLocks noGrp="1"/>
          </p:cNvSpPr>
          <p:nvPr>
            <p:ph type="sldNum" sz="quarter" idx="10"/>
          </p:nvPr>
        </p:nvSpPr>
        <p:spPr/>
        <p:txBody>
          <a:bodyPr/>
          <a:lstStyle/>
          <a:p>
            <a:fld id="{37AB79C2-8ECC-418E-93C1-0C5021575BE9}" type="slidenum">
              <a:rPr lang="en-US" smtClean="0">
                <a:solidFill>
                  <a:srgbClr val="000000"/>
                </a:solidFill>
                <a:latin typeface="Arial"/>
              </a:rPr>
              <a:t>73</a:t>
            </a:fld>
            <a:endParaRPr lang="en-US">
              <a:solidFill>
                <a:srgbClr val="000000"/>
              </a:solidFill>
              <a:latin typeface="Arial"/>
            </a:endParaRPr>
          </a:p>
        </p:txBody>
      </p:sp>
    </p:spTree>
    <p:extLst>
      <p:ext uri="{BB962C8B-B14F-4D97-AF65-F5344CB8AC3E}">
        <p14:creationId xmlns:p14="http://schemas.microsoft.com/office/powerpoint/2010/main" val="256684617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84621" indent="-301776">
              <a:defRPr>
                <a:solidFill>
                  <a:schemeClr val="tx1"/>
                </a:solidFill>
                <a:latin typeface="Arial" pitchFamily="34" charset="0"/>
              </a:defRPr>
            </a:lvl2pPr>
            <a:lvl3pPr marL="1207109" indent="-241422">
              <a:defRPr>
                <a:solidFill>
                  <a:schemeClr val="tx1"/>
                </a:solidFill>
                <a:latin typeface="Arial" pitchFamily="34" charset="0"/>
              </a:defRPr>
            </a:lvl3pPr>
            <a:lvl4pPr marL="1689951" indent="-241422">
              <a:defRPr>
                <a:solidFill>
                  <a:schemeClr val="tx1"/>
                </a:solidFill>
                <a:latin typeface="Arial" pitchFamily="34" charset="0"/>
              </a:defRPr>
            </a:lvl4pPr>
            <a:lvl5pPr marL="2172793" indent="-241422">
              <a:defRPr>
                <a:solidFill>
                  <a:schemeClr val="tx1"/>
                </a:solidFill>
                <a:latin typeface="Arial" pitchFamily="34" charset="0"/>
              </a:defRPr>
            </a:lvl5pPr>
            <a:lvl6pPr marL="2655637" indent="-241422" fontAlgn="base">
              <a:spcBef>
                <a:spcPct val="0"/>
              </a:spcBef>
              <a:spcAft>
                <a:spcPct val="0"/>
              </a:spcAft>
              <a:defRPr>
                <a:solidFill>
                  <a:schemeClr val="tx1"/>
                </a:solidFill>
                <a:latin typeface="Arial" pitchFamily="34" charset="0"/>
              </a:defRPr>
            </a:lvl6pPr>
            <a:lvl7pPr marL="3138480" indent="-241422" fontAlgn="base">
              <a:spcBef>
                <a:spcPct val="0"/>
              </a:spcBef>
              <a:spcAft>
                <a:spcPct val="0"/>
              </a:spcAft>
              <a:defRPr>
                <a:solidFill>
                  <a:schemeClr val="tx1"/>
                </a:solidFill>
                <a:latin typeface="Arial" pitchFamily="34" charset="0"/>
              </a:defRPr>
            </a:lvl7pPr>
            <a:lvl8pPr marL="3621323" indent="-241422" fontAlgn="base">
              <a:spcBef>
                <a:spcPct val="0"/>
              </a:spcBef>
              <a:spcAft>
                <a:spcPct val="0"/>
              </a:spcAft>
              <a:defRPr>
                <a:solidFill>
                  <a:schemeClr val="tx1"/>
                </a:solidFill>
                <a:latin typeface="Arial" pitchFamily="34" charset="0"/>
              </a:defRPr>
            </a:lvl8pPr>
            <a:lvl9pPr marL="4104166" indent="-241422" fontAlgn="base">
              <a:spcBef>
                <a:spcPct val="0"/>
              </a:spcBef>
              <a:spcAft>
                <a:spcPct val="0"/>
              </a:spcAft>
              <a:defRPr>
                <a:solidFill>
                  <a:schemeClr val="tx1"/>
                </a:solidFill>
                <a:latin typeface="Arial" pitchFamily="34" charset="0"/>
              </a:defRPr>
            </a:lvl9pPr>
          </a:lstStyle>
          <a:p>
            <a:pPr marL="0" marR="0" lvl="0" indent="0" algn="r" defTabSz="935845" rtl="0" eaLnBrk="1" fontAlgn="base" latinLnBrk="0" hangingPunct="1">
              <a:lnSpc>
                <a:spcPct val="100000"/>
              </a:lnSpc>
              <a:spcBef>
                <a:spcPct val="0"/>
              </a:spcBef>
              <a:spcAft>
                <a:spcPct val="0"/>
              </a:spcAft>
              <a:buClrTx/>
              <a:buSzTx/>
              <a:buFontTx/>
              <a:buNone/>
              <a:defRPr/>
            </a:pPr>
            <a:fld id="{E0BDF80A-D7A6-4DF7-9AF8-07897D732984}" type="slidenum">
              <a:rPr kumimoji="0" lang="en-US" sz="1199" b="0" i="0" u="none" strike="noStrike" kern="1200" cap="none" spc="0" normalizeH="0" baseline="0" noProof="0" smtClean="0">
                <a:ln>
                  <a:noFill/>
                </a:ln>
                <a:solidFill>
                  <a:srgbClr val="000000"/>
                </a:solidFill>
                <a:effectLst/>
                <a:uLnTx/>
                <a:uFillTx/>
                <a:latin typeface="Calibri" pitchFamily="34" charset="0"/>
                <a:ea typeface="+mn-ea"/>
                <a:cs typeface="+mn-cs"/>
              </a:rPr>
              <a:pPr marL="0" marR="0" lvl="0" indent="0" algn="r" defTabSz="936632" rtl="0" eaLnBrk="1" fontAlgn="base" latinLnBrk="0" hangingPunct="1">
                <a:lnSpc>
                  <a:spcPct val="100000"/>
                </a:lnSpc>
                <a:spcBef>
                  <a:spcPct val="0"/>
                </a:spcBef>
                <a:spcAft>
                  <a:spcPct val="0"/>
                </a:spcAft>
                <a:buClrTx/>
                <a:buSzTx/>
                <a:buFontTx/>
                <a:buNone/>
                <a:defRPr/>
              </a:pPr>
              <a:t>74</a:t>
            </a:fld>
            <a:endParaRPr kumimoji="0" lang="en-US" sz="1199" b="0" i="0" u="none" strike="noStrike" kern="1200" cap="none" spc="0" normalizeH="0" baseline="0" noProof="0">
              <a:ln>
                <a:noFill/>
              </a:ln>
              <a:solidFill>
                <a:srgbClr val="000000"/>
              </a:solidFill>
              <a:effectLst/>
              <a:uLnTx/>
              <a:uFillTx/>
              <a:latin typeface="Calibri" pitchFamily="34" charset="0"/>
              <a:ea typeface="+mn-ea"/>
              <a:cs typeface="+mn-cs"/>
            </a:endParaRPr>
          </a:p>
        </p:txBody>
      </p:sp>
      <p:sp>
        <p:nvSpPr>
          <p:cNvPr id="137219"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72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t>Talking Points:</a:t>
            </a:r>
          </a:p>
          <a:p>
            <a:pPr lvl="1"/>
            <a:r>
              <a:rPr lang="en-US"/>
              <a:t>News and financial commentary can influence people’s view of investing. Without a strong investment philosophy to guide them, people also may follow the advice of friends, neighbors, or family, especially if the “insight” promises a fast, easy return. </a:t>
            </a:r>
          </a:p>
          <a:p>
            <a:pPr lvl="1"/>
            <a:r>
              <a:rPr lang="en-US"/>
              <a:t>But growing wealth has no shortcuts. Success requires a solid investment approach, a long-term perspective, and discipline to stay the course.</a:t>
            </a:r>
          </a:p>
        </p:txBody>
      </p:sp>
    </p:spTree>
    <p:extLst>
      <p:ext uri="{BB962C8B-B14F-4D97-AF65-F5344CB8AC3E}">
        <p14:creationId xmlns:p14="http://schemas.microsoft.com/office/powerpoint/2010/main" val="426944406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So, consider how this aggregation of knowledge and opinions works in the financial markets. Millions of participants trade stocks around the world each day. The new information buyers and sellers bring to the markets helps to set prices—and with each bit of new information, prices adjust accordingly.</a:t>
            </a:r>
          </a:p>
          <a:p>
            <a:pPr lvl="0"/>
            <a:endParaRPr lang="en-AU"/>
          </a:p>
          <a:p>
            <a:pPr lvl="0"/>
            <a:r>
              <a:rPr lang="en-US"/>
              <a:t>No one knows what the next bit of new information will be, as the future is uncertain. But we can accept </a:t>
            </a:r>
            <a:r>
              <a:rPr lang="en-US" i="1"/>
              <a:t>current</a:t>
            </a:r>
            <a:r>
              <a:rPr lang="en-US"/>
              <a:t> prices as fair. This doesn’t mean that a price is always right because there’s no way to prove that. But investors can accept the market price as the best estimate.</a:t>
            </a:r>
            <a:endParaRPr lang="en-AU"/>
          </a:p>
          <a:p>
            <a:pPr lvl="0"/>
            <a:r>
              <a:rPr lang="en-US"/>
              <a:t>If you don’t believe that market prices are good estimates—if you believe that the market has it wrong, you are pitting your knowledge or hunches against the combined knowledge of thousands or millions of other market participants.</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75</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3972648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84621" indent="-301776">
              <a:defRPr>
                <a:solidFill>
                  <a:schemeClr val="tx1"/>
                </a:solidFill>
                <a:latin typeface="Arial" pitchFamily="34" charset="0"/>
              </a:defRPr>
            </a:lvl2pPr>
            <a:lvl3pPr marL="1207109" indent="-241422">
              <a:defRPr>
                <a:solidFill>
                  <a:schemeClr val="tx1"/>
                </a:solidFill>
                <a:latin typeface="Arial" pitchFamily="34" charset="0"/>
              </a:defRPr>
            </a:lvl3pPr>
            <a:lvl4pPr marL="1689951" indent="-241422">
              <a:defRPr>
                <a:solidFill>
                  <a:schemeClr val="tx1"/>
                </a:solidFill>
                <a:latin typeface="Arial" pitchFamily="34" charset="0"/>
              </a:defRPr>
            </a:lvl4pPr>
            <a:lvl5pPr marL="2172793" indent="-241422">
              <a:defRPr>
                <a:solidFill>
                  <a:schemeClr val="tx1"/>
                </a:solidFill>
                <a:latin typeface="Arial" pitchFamily="34" charset="0"/>
              </a:defRPr>
            </a:lvl5pPr>
            <a:lvl6pPr marL="2655637" indent="-241422" fontAlgn="base">
              <a:spcBef>
                <a:spcPct val="0"/>
              </a:spcBef>
              <a:spcAft>
                <a:spcPct val="0"/>
              </a:spcAft>
              <a:defRPr>
                <a:solidFill>
                  <a:schemeClr val="tx1"/>
                </a:solidFill>
                <a:latin typeface="Arial" pitchFamily="34" charset="0"/>
              </a:defRPr>
            </a:lvl6pPr>
            <a:lvl7pPr marL="3138480" indent="-241422" fontAlgn="base">
              <a:spcBef>
                <a:spcPct val="0"/>
              </a:spcBef>
              <a:spcAft>
                <a:spcPct val="0"/>
              </a:spcAft>
              <a:defRPr>
                <a:solidFill>
                  <a:schemeClr val="tx1"/>
                </a:solidFill>
                <a:latin typeface="Arial" pitchFamily="34" charset="0"/>
              </a:defRPr>
            </a:lvl7pPr>
            <a:lvl8pPr marL="3621323" indent="-241422" fontAlgn="base">
              <a:spcBef>
                <a:spcPct val="0"/>
              </a:spcBef>
              <a:spcAft>
                <a:spcPct val="0"/>
              </a:spcAft>
              <a:defRPr>
                <a:solidFill>
                  <a:schemeClr val="tx1"/>
                </a:solidFill>
                <a:latin typeface="Arial" pitchFamily="34" charset="0"/>
              </a:defRPr>
            </a:lvl8pPr>
            <a:lvl9pPr marL="4104166" indent="-241422" fontAlgn="base">
              <a:spcBef>
                <a:spcPct val="0"/>
              </a:spcBef>
              <a:spcAft>
                <a:spcPct val="0"/>
              </a:spcAft>
              <a:defRPr>
                <a:solidFill>
                  <a:schemeClr val="tx1"/>
                </a:solidFill>
                <a:latin typeface="Arial" pitchFamily="34" charset="0"/>
              </a:defRPr>
            </a:lvl9pPr>
          </a:lstStyle>
          <a:p>
            <a:pPr fontAlgn="base">
              <a:spcBef>
                <a:spcPct val="0"/>
              </a:spcBef>
              <a:spcAft>
                <a:spcPct val="0"/>
              </a:spcAft>
              <a:defRPr/>
            </a:pPr>
            <a:fld id="{E0BDF80A-D7A6-4DF7-9AF8-07897D732984}" type="slidenum">
              <a:rPr lang="en-US" smtClean="0">
                <a:solidFill>
                  <a:srgbClr val="000000"/>
                </a:solidFill>
                <a:latin typeface="Calibri" pitchFamily="34" charset="0"/>
              </a:rPr>
              <a:pPr fontAlgn="base">
                <a:spcBef>
                  <a:spcPct val="0"/>
                </a:spcBef>
                <a:spcAft>
                  <a:spcPct val="0"/>
                </a:spcAft>
                <a:defRPr/>
              </a:pPr>
              <a:t>76</a:t>
            </a:fld>
            <a:endParaRPr lang="en-US">
              <a:solidFill>
                <a:srgbClr val="000000"/>
              </a:solidFill>
              <a:latin typeface="Calibri" pitchFamily="34" charset="0"/>
            </a:endParaRPr>
          </a:p>
        </p:txBody>
      </p:sp>
      <p:sp>
        <p:nvSpPr>
          <p:cNvPr id="137219"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72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AU">
                <a:latin typeface="Arial" pitchFamily="34" charset="0"/>
              </a:rPr>
              <a:t>This slide illustrates the importance of diversifying across asset classes. The patchwork table shows from top to bottom the highest returning asset classes each year. The second table shows which asset class each colour represents.</a:t>
            </a:r>
          </a:p>
          <a:p>
            <a:pPr eaLnBrk="1" hangingPunct="1"/>
            <a:endParaRPr lang="en-AU">
              <a:latin typeface="Arial" pitchFamily="34" charset="0"/>
            </a:endParaRPr>
          </a:p>
          <a:p>
            <a:pPr eaLnBrk="1" hangingPunct="1"/>
            <a:r>
              <a:rPr lang="en-AU">
                <a:latin typeface="Arial" pitchFamily="34" charset="0"/>
              </a:rPr>
              <a:t>There is no real pattern in the best performing asset classes from year to year. For instance, in the year 2010 Australian Small was the best performer and one year later it was the worst. </a:t>
            </a:r>
          </a:p>
          <a:p>
            <a:pPr eaLnBrk="1" hangingPunct="1"/>
            <a:endParaRPr lang="en-AU">
              <a:latin typeface="Arial" pitchFamily="34" charset="0"/>
            </a:endParaRPr>
          </a:p>
          <a:p>
            <a:pPr eaLnBrk="1" hangingPunct="1"/>
            <a:r>
              <a:rPr lang="en-AU">
                <a:latin typeface="Arial" pitchFamily="34" charset="0"/>
              </a:rPr>
              <a:t>Even within one broad asset class such as Australian equities, the sub asset classes – value, large and small – behave differently from year to year as you can see from the bottom table. </a:t>
            </a:r>
          </a:p>
          <a:p>
            <a:pPr eaLnBrk="1" hangingPunct="1"/>
            <a:endParaRPr lang="en-AU">
              <a:latin typeface="Arial" pitchFamily="34" charset="0"/>
            </a:endParaRPr>
          </a:p>
          <a:p>
            <a:pPr eaLnBrk="1" hangingPunct="1"/>
            <a:r>
              <a:rPr lang="en-AU">
                <a:latin typeface="Arial" pitchFamily="34" charset="0"/>
              </a:rPr>
              <a:t>What’s more, it is not just about picking the best asset class from year to year, but about timing your moves in and out of the best performers. That is an awful lot of decisions to get right. </a:t>
            </a:r>
          </a:p>
          <a:p>
            <a:pPr eaLnBrk="1" hangingPunct="1"/>
            <a:endParaRPr lang="en-AU">
              <a:latin typeface="Arial" pitchFamily="34" charset="0"/>
            </a:endParaRPr>
          </a:p>
          <a:p>
            <a:pPr eaLnBrk="1" hangingPunct="1"/>
            <a:r>
              <a:rPr lang="en-AU">
                <a:latin typeface="Arial" pitchFamily="34" charset="0"/>
              </a:rPr>
              <a:t>The only way to ensure that a client is exposed to the highest performing asset classes each year is to incorporate all of them into a portfolio.</a:t>
            </a:r>
          </a:p>
          <a:p>
            <a:pPr eaLnBrk="1" hangingPunct="1"/>
            <a:endParaRPr lang="en-AU">
              <a:latin typeface="Arial" pitchFamily="34" charset="0"/>
            </a:endParaRPr>
          </a:p>
          <a:p>
            <a:endParaRPr lang="en-US">
              <a:latin typeface="Arial" pitchFamily="34" charset="0"/>
            </a:endParaRPr>
          </a:p>
        </p:txBody>
      </p:sp>
    </p:spTree>
    <p:extLst>
      <p:ext uri="{BB962C8B-B14F-4D97-AF65-F5344CB8AC3E}">
        <p14:creationId xmlns:p14="http://schemas.microsoft.com/office/powerpoint/2010/main" val="252125779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84621" indent="-301776">
              <a:defRPr>
                <a:solidFill>
                  <a:schemeClr val="tx1"/>
                </a:solidFill>
                <a:latin typeface="Arial" pitchFamily="34" charset="0"/>
              </a:defRPr>
            </a:lvl2pPr>
            <a:lvl3pPr marL="1207109" indent="-241422">
              <a:defRPr>
                <a:solidFill>
                  <a:schemeClr val="tx1"/>
                </a:solidFill>
                <a:latin typeface="Arial" pitchFamily="34" charset="0"/>
              </a:defRPr>
            </a:lvl3pPr>
            <a:lvl4pPr marL="1689951" indent="-241422">
              <a:defRPr>
                <a:solidFill>
                  <a:schemeClr val="tx1"/>
                </a:solidFill>
                <a:latin typeface="Arial" pitchFamily="34" charset="0"/>
              </a:defRPr>
            </a:lvl4pPr>
            <a:lvl5pPr marL="2172793" indent="-241422">
              <a:defRPr>
                <a:solidFill>
                  <a:schemeClr val="tx1"/>
                </a:solidFill>
                <a:latin typeface="Arial" pitchFamily="34" charset="0"/>
              </a:defRPr>
            </a:lvl5pPr>
            <a:lvl6pPr marL="2655637" indent="-241422" fontAlgn="base">
              <a:spcBef>
                <a:spcPct val="0"/>
              </a:spcBef>
              <a:spcAft>
                <a:spcPct val="0"/>
              </a:spcAft>
              <a:defRPr>
                <a:solidFill>
                  <a:schemeClr val="tx1"/>
                </a:solidFill>
                <a:latin typeface="Arial" pitchFamily="34" charset="0"/>
              </a:defRPr>
            </a:lvl6pPr>
            <a:lvl7pPr marL="3138480" indent="-241422" fontAlgn="base">
              <a:spcBef>
                <a:spcPct val="0"/>
              </a:spcBef>
              <a:spcAft>
                <a:spcPct val="0"/>
              </a:spcAft>
              <a:defRPr>
                <a:solidFill>
                  <a:schemeClr val="tx1"/>
                </a:solidFill>
                <a:latin typeface="Arial" pitchFamily="34" charset="0"/>
              </a:defRPr>
            </a:lvl7pPr>
            <a:lvl8pPr marL="3621323" indent="-241422" fontAlgn="base">
              <a:spcBef>
                <a:spcPct val="0"/>
              </a:spcBef>
              <a:spcAft>
                <a:spcPct val="0"/>
              </a:spcAft>
              <a:defRPr>
                <a:solidFill>
                  <a:schemeClr val="tx1"/>
                </a:solidFill>
                <a:latin typeface="Arial" pitchFamily="34" charset="0"/>
              </a:defRPr>
            </a:lvl8pPr>
            <a:lvl9pPr marL="4104166" indent="-241422" fontAlgn="base">
              <a:spcBef>
                <a:spcPct val="0"/>
              </a:spcBef>
              <a:spcAft>
                <a:spcPct val="0"/>
              </a:spcAft>
              <a:defRPr>
                <a:solidFill>
                  <a:schemeClr val="tx1"/>
                </a:solidFill>
                <a:latin typeface="Arial" pitchFamily="34" charset="0"/>
              </a:defRPr>
            </a:lvl9pPr>
          </a:lstStyle>
          <a:p>
            <a:pPr fontAlgn="base">
              <a:spcBef>
                <a:spcPct val="0"/>
              </a:spcBef>
              <a:spcAft>
                <a:spcPct val="0"/>
              </a:spcAft>
              <a:defRPr/>
            </a:pPr>
            <a:fld id="{E0BDF80A-D7A6-4DF7-9AF8-07897D732984}" type="slidenum">
              <a:rPr lang="en-US" smtClean="0">
                <a:solidFill>
                  <a:srgbClr val="000000"/>
                </a:solidFill>
                <a:latin typeface="Calibri" pitchFamily="34" charset="0"/>
              </a:rPr>
              <a:pPr fontAlgn="base">
                <a:spcBef>
                  <a:spcPct val="0"/>
                </a:spcBef>
                <a:spcAft>
                  <a:spcPct val="0"/>
                </a:spcAft>
                <a:defRPr/>
              </a:pPr>
              <a:t>77</a:t>
            </a:fld>
            <a:endParaRPr lang="en-US">
              <a:solidFill>
                <a:srgbClr val="000000"/>
              </a:solidFill>
              <a:latin typeface="Calibri" pitchFamily="34" charset="0"/>
            </a:endParaRPr>
          </a:p>
        </p:txBody>
      </p:sp>
      <p:sp>
        <p:nvSpPr>
          <p:cNvPr id="137219"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72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AU">
                <a:latin typeface="Arial" pitchFamily="34" charset="0"/>
              </a:rPr>
              <a:t>This slide illustrates the importance of diversifying across asset classes. The patchwork table shows from top to bottom the highest returning asset classes each year. The second table shows which asset class each colour represents.</a:t>
            </a:r>
          </a:p>
          <a:p>
            <a:pPr eaLnBrk="1" hangingPunct="1"/>
            <a:endParaRPr lang="en-AU">
              <a:latin typeface="Arial" pitchFamily="34" charset="0"/>
            </a:endParaRPr>
          </a:p>
          <a:p>
            <a:pPr eaLnBrk="1" hangingPunct="1"/>
            <a:r>
              <a:rPr lang="en-AU">
                <a:latin typeface="Arial" pitchFamily="34" charset="0"/>
              </a:rPr>
              <a:t>There is no real pattern in the best performing asset classes from year to year. For instance, in the year 2010 Australian Small was the best performer and one year later it was the worst. </a:t>
            </a:r>
          </a:p>
          <a:p>
            <a:pPr eaLnBrk="1" hangingPunct="1"/>
            <a:endParaRPr lang="en-AU">
              <a:latin typeface="Arial" pitchFamily="34" charset="0"/>
            </a:endParaRPr>
          </a:p>
          <a:p>
            <a:pPr eaLnBrk="1" hangingPunct="1"/>
            <a:r>
              <a:rPr lang="en-AU">
                <a:latin typeface="Arial" pitchFamily="34" charset="0"/>
              </a:rPr>
              <a:t>Even within one broad asset class such as Australian equities, the sub asset classes – value, large and small – behave differently from year to year as you can see from the bottom table. </a:t>
            </a:r>
          </a:p>
          <a:p>
            <a:pPr eaLnBrk="1" hangingPunct="1"/>
            <a:endParaRPr lang="en-AU">
              <a:latin typeface="Arial" pitchFamily="34" charset="0"/>
            </a:endParaRPr>
          </a:p>
          <a:p>
            <a:pPr eaLnBrk="1" hangingPunct="1"/>
            <a:r>
              <a:rPr lang="en-AU">
                <a:latin typeface="Arial" pitchFamily="34" charset="0"/>
              </a:rPr>
              <a:t>What’s more, it is not just about picking the best asset class from year to year, but about timing your moves in and out of the best performers. That is an awful lot of decisions to get right. </a:t>
            </a:r>
          </a:p>
          <a:p>
            <a:pPr eaLnBrk="1" hangingPunct="1"/>
            <a:endParaRPr lang="en-AU">
              <a:latin typeface="Arial" pitchFamily="34" charset="0"/>
            </a:endParaRPr>
          </a:p>
          <a:p>
            <a:pPr eaLnBrk="1" hangingPunct="1"/>
            <a:r>
              <a:rPr lang="en-AU">
                <a:latin typeface="Arial" pitchFamily="34" charset="0"/>
              </a:rPr>
              <a:t>The only way to ensure that a client is exposed to the highest performing asset classes each year is to incorporate all of them into a portfolio.</a:t>
            </a:r>
          </a:p>
        </p:txBody>
      </p:sp>
    </p:spTree>
    <p:extLst>
      <p:ext uri="{BB962C8B-B14F-4D97-AF65-F5344CB8AC3E}">
        <p14:creationId xmlns:p14="http://schemas.microsoft.com/office/powerpoint/2010/main" val="207111077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78</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a:spcAft>
                <a:spcPts val="910"/>
              </a:spcAft>
            </a:pPr>
            <a:r>
              <a:rPr lang="en-US" dirty="0"/>
              <a:t>So, if there are systematic differences in expected returns and research has identified them, how can the insight be applied to practical investing? </a:t>
            </a:r>
          </a:p>
          <a:p>
            <a:pPr>
              <a:spcAft>
                <a:spcPts val="910"/>
              </a:spcAft>
            </a:pPr>
            <a:r>
              <a:rPr lang="en-US" dirty="0"/>
              <a:t>We select broadly diversified portfolios that </a:t>
            </a:r>
            <a:r>
              <a:rPr lang="en-US" dirty="0" err="1"/>
              <a:t>emphasise</a:t>
            </a:r>
            <a:r>
              <a:rPr lang="en-US" dirty="0"/>
              <a:t> areas offering the potential for higher expected return. The strategies can </a:t>
            </a:r>
            <a:r>
              <a:rPr lang="en-US" dirty="0" err="1"/>
              <a:t>emphasise</a:t>
            </a:r>
            <a:r>
              <a:rPr lang="en-US" dirty="0"/>
              <a:t> securities with higher expected returns by overweighting them compared to their market cap weight. </a:t>
            </a:r>
          </a:p>
          <a:p>
            <a:pPr>
              <a:spcAft>
                <a:spcPts val="910"/>
              </a:spcAft>
            </a:pPr>
            <a:r>
              <a:rPr lang="en-US" dirty="0"/>
              <a:t>One way to </a:t>
            </a:r>
            <a:r>
              <a:rPr lang="en-US" dirty="0" err="1"/>
              <a:t>visualise</a:t>
            </a:r>
            <a:r>
              <a:rPr lang="en-US" dirty="0"/>
              <a:t> overweighting is to think about an ice cube tray with sections that are shallower and deeper. In a portfolio, each section holds many stocks that compose a market area, and those with greater return potential are overweighted, just like the large ice cubes.</a:t>
            </a:r>
          </a:p>
          <a:p>
            <a:pPr>
              <a:spcAft>
                <a:spcPts val="910"/>
              </a:spcAft>
            </a:pPr>
            <a:r>
              <a:rPr lang="en-US" dirty="0"/>
              <a:t>In a dimensions-based approach, capturing returns does not involve predicting which stocks, bonds, or market areas are going to outperform in the future. Rather, the goal is to hold well-diversified portfolios that </a:t>
            </a:r>
            <a:r>
              <a:rPr lang="en-US" dirty="0" err="1"/>
              <a:t>emphasise</a:t>
            </a:r>
            <a:r>
              <a:rPr lang="en-US" dirty="0"/>
              <a:t> dimensions of higher expected returns and have low turnover.</a:t>
            </a:r>
          </a:p>
          <a:p>
            <a:endParaRPr lang="en-AU" dirty="0"/>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79</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622068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pPr>
              <a:spcAft>
                <a:spcPts val="605"/>
              </a:spcAft>
            </a:pPr>
            <a:r>
              <a:rPr lang="en-US" sz="1400" kern="1200">
                <a:solidFill>
                  <a:schemeClr val="tx1"/>
                </a:solidFill>
                <a:effectLst/>
                <a:latin typeface="+mn-lt"/>
                <a:ea typeface="+mn-ea"/>
                <a:cs typeface="+mn-cs"/>
              </a:rPr>
              <a:t>The 2008–2009 global market downturn offers an example of how the cycle of fear and greed can drive an investor’s reactive decisions. Some investors fled the market in early 2009, just before the rebound began. They locked in their losses and then experienced the stress of watching the markets climb.</a:t>
            </a:r>
          </a:p>
          <a:p>
            <a:pPr>
              <a:spcAft>
                <a:spcPts val="605"/>
              </a:spcAft>
            </a:pPr>
            <a:br>
              <a:rPr lang="en-US" sz="1400" kern="1200">
                <a:solidFill>
                  <a:schemeClr val="tx1"/>
                </a:solidFill>
                <a:effectLst/>
                <a:latin typeface="+mn-lt"/>
                <a:ea typeface="+mn-ea"/>
                <a:cs typeface="+mn-cs"/>
              </a:rPr>
            </a:br>
            <a:r>
              <a:rPr lang="en-US" sz="1400" kern="1200">
                <a:solidFill>
                  <a:schemeClr val="tx1"/>
                </a:solidFill>
                <a:effectLst/>
                <a:latin typeface="+mn-lt"/>
                <a:ea typeface="+mn-ea"/>
                <a:cs typeface="+mn-cs"/>
              </a:rPr>
              <a:t>Staying disciplined through rising and falling markets can pose a challenge, but it is crucial for long-term success.</a:t>
            </a:r>
            <a:endParaRPr lang="en-US">
              <a:latin typeface="Arial" pitchFamily="34" charset="0"/>
              <a:cs typeface="Arial" pitchFamily="34" charset="0"/>
            </a:endParaRPr>
          </a:p>
        </p:txBody>
      </p:sp>
      <p:sp>
        <p:nvSpPr>
          <p:cNvPr id="4" name="Slide Number Placeholder 3"/>
          <p:cNvSpPr>
            <a:spLocks noGrp="1"/>
          </p:cNvSpPr>
          <p:nvPr>
            <p:ph type="sldNum" sz="quarter" idx="10"/>
          </p:nvPr>
        </p:nvSpPr>
        <p:spPr/>
        <p:txBody>
          <a:bodyPr/>
          <a:lstStyle/>
          <a:p>
            <a:pPr marL="0" marR="0" lvl="0" indent="0" algn="r" defTabSz="1042453" rtl="0" eaLnBrk="1" fontAlgn="auto" latinLnBrk="0" hangingPunct="1">
              <a:lnSpc>
                <a:spcPct val="100000"/>
              </a:lnSpc>
              <a:spcBef>
                <a:spcPct val="0"/>
              </a:spcBef>
              <a:spcAft>
                <a:spcPct val="0"/>
              </a:spcAft>
              <a:buClrTx/>
              <a:buSzTx/>
              <a:buFontTx/>
              <a:buNone/>
              <a:defRPr/>
            </a:pPr>
            <a:fld id="{EB98398B-FF0F-408D-8ECD-A96D81D432A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042453" rtl="0" eaLnBrk="1" fontAlgn="auto" latinLnBrk="0" hangingPunct="1">
                <a:lnSpc>
                  <a:spcPct val="100000"/>
                </a:lnSpc>
                <a:spcBef>
                  <a:spcPct val="0"/>
                </a:spcBef>
                <a:spcAft>
                  <a:spcPct val="0"/>
                </a:spcAft>
                <a:buClrTx/>
                <a:buSzTx/>
                <a:buFontTx/>
                <a:buNone/>
                <a:defRPr/>
              </a:pPr>
              <a:t>8</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2473929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84621" indent="-301776">
              <a:defRPr>
                <a:solidFill>
                  <a:schemeClr val="tx1"/>
                </a:solidFill>
                <a:latin typeface="Arial" pitchFamily="34" charset="0"/>
              </a:defRPr>
            </a:lvl2pPr>
            <a:lvl3pPr marL="1207109" indent="-241422">
              <a:defRPr>
                <a:solidFill>
                  <a:schemeClr val="tx1"/>
                </a:solidFill>
                <a:latin typeface="Arial" pitchFamily="34" charset="0"/>
              </a:defRPr>
            </a:lvl3pPr>
            <a:lvl4pPr marL="1689951" indent="-241422">
              <a:defRPr>
                <a:solidFill>
                  <a:schemeClr val="tx1"/>
                </a:solidFill>
                <a:latin typeface="Arial" pitchFamily="34" charset="0"/>
              </a:defRPr>
            </a:lvl4pPr>
            <a:lvl5pPr marL="2172793" indent="-241422">
              <a:defRPr>
                <a:solidFill>
                  <a:schemeClr val="tx1"/>
                </a:solidFill>
                <a:latin typeface="Arial" pitchFamily="34" charset="0"/>
              </a:defRPr>
            </a:lvl5pPr>
            <a:lvl6pPr marL="2655637" indent="-241422" fontAlgn="base">
              <a:spcBef>
                <a:spcPct val="0"/>
              </a:spcBef>
              <a:spcAft>
                <a:spcPct val="0"/>
              </a:spcAft>
              <a:defRPr>
                <a:solidFill>
                  <a:schemeClr val="tx1"/>
                </a:solidFill>
                <a:latin typeface="Arial" pitchFamily="34" charset="0"/>
              </a:defRPr>
            </a:lvl6pPr>
            <a:lvl7pPr marL="3138480" indent="-241422" fontAlgn="base">
              <a:spcBef>
                <a:spcPct val="0"/>
              </a:spcBef>
              <a:spcAft>
                <a:spcPct val="0"/>
              </a:spcAft>
              <a:defRPr>
                <a:solidFill>
                  <a:schemeClr val="tx1"/>
                </a:solidFill>
                <a:latin typeface="Arial" pitchFamily="34" charset="0"/>
              </a:defRPr>
            </a:lvl7pPr>
            <a:lvl8pPr marL="3621323" indent="-241422" fontAlgn="base">
              <a:spcBef>
                <a:spcPct val="0"/>
              </a:spcBef>
              <a:spcAft>
                <a:spcPct val="0"/>
              </a:spcAft>
              <a:defRPr>
                <a:solidFill>
                  <a:schemeClr val="tx1"/>
                </a:solidFill>
                <a:latin typeface="Arial" pitchFamily="34" charset="0"/>
              </a:defRPr>
            </a:lvl8pPr>
            <a:lvl9pPr marL="4104166" indent="-241422" fontAlgn="base">
              <a:spcBef>
                <a:spcPct val="0"/>
              </a:spcBef>
              <a:spcAft>
                <a:spcPct val="0"/>
              </a:spcAft>
              <a:defRPr>
                <a:solidFill>
                  <a:schemeClr val="tx1"/>
                </a:solidFill>
                <a:latin typeface="Arial" pitchFamily="34" charset="0"/>
              </a:defRPr>
            </a:lvl9pPr>
          </a:lstStyle>
          <a:p>
            <a:pPr marL="0" marR="0" lvl="0" indent="0" algn="r" defTabSz="935845" rtl="0" eaLnBrk="1" fontAlgn="base" latinLnBrk="0" hangingPunct="1">
              <a:lnSpc>
                <a:spcPct val="100000"/>
              </a:lnSpc>
              <a:spcBef>
                <a:spcPct val="0"/>
              </a:spcBef>
              <a:spcAft>
                <a:spcPct val="0"/>
              </a:spcAft>
              <a:buClrTx/>
              <a:buSzTx/>
              <a:buFontTx/>
              <a:buNone/>
              <a:defRPr/>
            </a:pPr>
            <a:fld id="{E0BDF80A-D7A6-4DF7-9AF8-07897D732984}" type="slidenum">
              <a:rPr kumimoji="0" lang="en-US" sz="1199" b="0" i="0" u="none" strike="noStrike" kern="1200" cap="none" spc="0" normalizeH="0" baseline="0" noProof="0" smtClean="0">
                <a:ln>
                  <a:noFill/>
                </a:ln>
                <a:solidFill>
                  <a:srgbClr val="000000"/>
                </a:solidFill>
                <a:effectLst/>
                <a:uLnTx/>
                <a:uFillTx/>
                <a:latin typeface="Calibri" pitchFamily="34" charset="0"/>
                <a:ea typeface="+mn-ea"/>
                <a:cs typeface="+mn-cs"/>
              </a:rPr>
              <a:pPr marL="0" marR="0" lvl="0" indent="0" algn="r" defTabSz="936632" rtl="0" eaLnBrk="1" fontAlgn="base" latinLnBrk="0" hangingPunct="1">
                <a:lnSpc>
                  <a:spcPct val="100000"/>
                </a:lnSpc>
                <a:spcBef>
                  <a:spcPct val="0"/>
                </a:spcBef>
                <a:spcAft>
                  <a:spcPct val="0"/>
                </a:spcAft>
                <a:buClrTx/>
                <a:buSzTx/>
                <a:buFontTx/>
                <a:buNone/>
                <a:defRPr/>
              </a:pPr>
              <a:t>80</a:t>
            </a:fld>
            <a:endParaRPr kumimoji="0" lang="en-US" sz="1199" b="0" i="0" u="none" strike="noStrike" kern="1200" cap="none" spc="0" normalizeH="0" baseline="0" noProof="0">
              <a:ln>
                <a:noFill/>
              </a:ln>
              <a:solidFill>
                <a:srgbClr val="000000"/>
              </a:solidFill>
              <a:effectLst/>
              <a:uLnTx/>
              <a:uFillTx/>
              <a:latin typeface="Calibri" pitchFamily="34" charset="0"/>
              <a:ea typeface="+mn-ea"/>
              <a:cs typeface="+mn-cs"/>
            </a:endParaRPr>
          </a:p>
        </p:txBody>
      </p:sp>
      <p:sp>
        <p:nvSpPr>
          <p:cNvPr id="137219"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72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sz="1199"/>
              <a:t>Talking Points:</a:t>
            </a:r>
          </a:p>
          <a:p>
            <a:pPr eaLnBrk="1" hangingPunct="1">
              <a:spcBef>
                <a:spcPct val="0"/>
              </a:spcBef>
            </a:pPr>
            <a:endParaRPr lang="en-US" sz="1199"/>
          </a:p>
          <a:p>
            <a:pPr eaLnBrk="1" hangingPunct="1">
              <a:spcBef>
                <a:spcPct val="0"/>
              </a:spcBef>
            </a:pPr>
            <a:r>
              <a:rPr lang="en-US" sz="1199"/>
              <a:t>The performance of stock markets can be wildly different from day to day and year to year. Investors would do well to consider volatility to be normal. This graph displays returns of the Russell 3000 Index since 1979. The blue bars show the return for the entire calendar year. The black and red whiskers show the largest gain and decline within each year. </a:t>
            </a:r>
          </a:p>
          <a:p>
            <a:pPr eaLnBrk="1" hangingPunct="1">
              <a:spcBef>
                <a:spcPct val="0"/>
              </a:spcBef>
            </a:pPr>
            <a:endParaRPr lang="en-US" sz="1199"/>
          </a:p>
          <a:p>
            <a:pPr eaLnBrk="1" hangingPunct="1">
              <a:spcBef>
                <a:spcPct val="0"/>
              </a:spcBef>
            </a:pPr>
            <a:r>
              <a:rPr lang="en-US" sz="1199"/>
              <a:t>Even in years with high calendar-year returns, a large intra-year decline may have occurred. The performance for any given time period does not need to prompt action. A long-term focus can help block out the noise. </a:t>
            </a:r>
          </a:p>
          <a:p>
            <a:pPr eaLnBrk="1" hangingPunct="1">
              <a:spcBef>
                <a:spcPct val="0"/>
              </a:spcBef>
            </a:pPr>
            <a:endParaRPr lang="en-US" sz="1199"/>
          </a:p>
          <a:p>
            <a:pPr eaLnBrk="1" hangingPunct="1">
              <a:spcBef>
                <a:spcPct val="0"/>
              </a:spcBef>
            </a:pPr>
            <a:r>
              <a:rPr lang="en-US" sz="1199"/>
              <a:t>Intra-year gains measure the largest increase within a calendar year using daily total return data. Intra-year declines measure the largest decline within a calendar year using daily total return data. For each day of the year, the return from that day to the highest and lowest points in the remainder of the calendar year is calculated. The intra-year gain is the highest of these returns. The intra-year decline is the lowest of these returns. For example, in 2009 the Russell 3000 had a calendar year return of 28.34% and the largest intra-year decline was 27.42% (from January 7 to March 9) while the largest intra-year gain was 72.50% (from March 10 to December 28).</a:t>
            </a:r>
          </a:p>
          <a:p>
            <a:pPr eaLnBrk="1" hangingPunct="1">
              <a:spcBef>
                <a:spcPct val="0"/>
              </a:spcBef>
            </a:pPr>
            <a:endParaRPr lang="en-US">
              <a:latin typeface="Arial" pitchFamily="34" charset="0"/>
            </a:endParaRPr>
          </a:p>
        </p:txBody>
      </p:sp>
    </p:spTree>
    <p:extLst>
      <p:ext uri="{BB962C8B-B14F-4D97-AF65-F5344CB8AC3E}">
        <p14:creationId xmlns:p14="http://schemas.microsoft.com/office/powerpoint/2010/main" val="11282271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81</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normAutofit/>
          </a:bodyPr>
          <a:lstStyle/>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9DEBB3A7-C39F-46C7-9B35-BBC32C60D843}"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82</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554641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Consider this illustration of how conventional managers invest. This box represents the entire stock market universe, and the dots are individual stocks.</a:t>
            </a:r>
          </a:p>
          <a:p>
            <a:pPr lvl="0"/>
            <a:endParaRPr lang="en-AU"/>
          </a:p>
          <a:p>
            <a:pPr lvl="0"/>
            <a:r>
              <a:rPr lang="en-US"/>
              <a:t>A manager picks a handful of stocks that are expected to do well in the future and sells securities that he expects to not perform well.</a:t>
            </a:r>
            <a:endParaRPr lang="en-AU"/>
          </a:p>
          <a:p>
            <a:pPr lvl="0"/>
            <a:endParaRPr lang="en-US"/>
          </a:p>
          <a:p>
            <a:pPr lvl="0"/>
            <a:r>
              <a:rPr lang="en-US"/>
              <a:t>Note that this type of manager starts with nothing and finds a reason to pick one stock over another. The manager’s selection criteria are based on whether the stock is considered overpriced or underpriced.</a:t>
            </a:r>
          </a:p>
          <a:p>
            <a:pPr lvl="0"/>
            <a:endParaRPr lang="en-AU"/>
          </a:p>
          <a:p>
            <a:pPr lvl="0"/>
            <a:r>
              <a:rPr lang="en-US"/>
              <a:t>Choosing only a few stocks in the market results in poor diversification and higher risk.</a:t>
            </a:r>
            <a:endParaRPr lang="en-AU"/>
          </a:p>
          <a:p>
            <a:pPr lvl="0"/>
            <a:r>
              <a:rPr lang="en-US"/>
              <a:t>Equally important, the manager’s frequent buying and selling results in high costs as the portfolio is turned over many times.</a:t>
            </a:r>
          </a:p>
          <a:p>
            <a:pPr lvl="0"/>
            <a:endParaRPr lang="en-AU"/>
          </a:p>
          <a:p>
            <a:pPr lvl="0"/>
            <a:r>
              <a:rPr lang="en-US"/>
              <a:t>So, how well has this worked for conventional managers? There’s a lot of research documenting managed fund performance. The results are what you might expect.</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83</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086256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itchFamily="34" charset="0"/>
              </a:defRPr>
            </a:lvl1pPr>
            <a:lvl2pPr marL="784621" indent="-301776">
              <a:defRPr>
                <a:solidFill>
                  <a:schemeClr val="tx1"/>
                </a:solidFill>
                <a:latin typeface="Arial" pitchFamily="34" charset="0"/>
              </a:defRPr>
            </a:lvl2pPr>
            <a:lvl3pPr marL="1207109" indent="-241422">
              <a:defRPr>
                <a:solidFill>
                  <a:schemeClr val="tx1"/>
                </a:solidFill>
                <a:latin typeface="Arial" pitchFamily="34" charset="0"/>
              </a:defRPr>
            </a:lvl3pPr>
            <a:lvl4pPr marL="1689951" indent="-241422">
              <a:defRPr>
                <a:solidFill>
                  <a:schemeClr val="tx1"/>
                </a:solidFill>
                <a:latin typeface="Arial" pitchFamily="34" charset="0"/>
              </a:defRPr>
            </a:lvl4pPr>
            <a:lvl5pPr marL="2172793" indent="-241422">
              <a:defRPr>
                <a:solidFill>
                  <a:schemeClr val="tx1"/>
                </a:solidFill>
                <a:latin typeface="Arial" pitchFamily="34" charset="0"/>
              </a:defRPr>
            </a:lvl5pPr>
            <a:lvl6pPr marL="2655637" indent="-241422" fontAlgn="base">
              <a:spcBef>
                <a:spcPct val="0"/>
              </a:spcBef>
              <a:spcAft>
                <a:spcPct val="0"/>
              </a:spcAft>
              <a:defRPr>
                <a:solidFill>
                  <a:schemeClr val="tx1"/>
                </a:solidFill>
                <a:latin typeface="Arial" pitchFamily="34" charset="0"/>
              </a:defRPr>
            </a:lvl6pPr>
            <a:lvl7pPr marL="3138480" indent="-241422" fontAlgn="base">
              <a:spcBef>
                <a:spcPct val="0"/>
              </a:spcBef>
              <a:spcAft>
                <a:spcPct val="0"/>
              </a:spcAft>
              <a:defRPr>
                <a:solidFill>
                  <a:schemeClr val="tx1"/>
                </a:solidFill>
                <a:latin typeface="Arial" pitchFamily="34" charset="0"/>
              </a:defRPr>
            </a:lvl7pPr>
            <a:lvl8pPr marL="3621323" indent="-241422" fontAlgn="base">
              <a:spcBef>
                <a:spcPct val="0"/>
              </a:spcBef>
              <a:spcAft>
                <a:spcPct val="0"/>
              </a:spcAft>
              <a:defRPr>
                <a:solidFill>
                  <a:schemeClr val="tx1"/>
                </a:solidFill>
                <a:latin typeface="Arial" pitchFamily="34" charset="0"/>
              </a:defRPr>
            </a:lvl8pPr>
            <a:lvl9pPr marL="4104166" indent="-241422" fontAlgn="base">
              <a:spcBef>
                <a:spcPct val="0"/>
              </a:spcBef>
              <a:spcAft>
                <a:spcPct val="0"/>
              </a:spcAft>
              <a:defRPr>
                <a:solidFill>
                  <a:schemeClr val="tx1"/>
                </a:solidFill>
                <a:latin typeface="Arial" pitchFamily="34" charset="0"/>
              </a:defRPr>
            </a:lvl9pPr>
          </a:lstStyle>
          <a:p>
            <a:pPr marL="0" marR="0" lvl="0" indent="0" algn="r" defTabSz="935845" rtl="0" eaLnBrk="1" fontAlgn="base" latinLnBrk="0" hangingPunct="1">
              <a:lnSpc>
                <a:spcPct val="100000"/>
              </a:lnSpc>
              <a:spcBef>
                <a:spcPct val="0"/>
              </a:spcBef>
              <a:spcAft>
                <a:spcPct val="0"/>
              </a:spcAft>
              <a:buClrTx/>
              <a:buSzTx/>
              <a:buFontTx/>
              <a:buNone/>
              <a:defRPr/>
            </a:pPr>
            <a:fld id="{E0BDF80A-D7A6-4DF7-9AF8-07897D732984}" type="slidenum">
              <a:rPr kumimoji="0" lang="en-US" sz="1199" b="0" i="0" u="none" strike="noStrike" kern="1200" cap="none" spc="0" normalizeH="0" baseline="0" noProof="0" smtClean="0">
                <a:ln>
                  <a:noFill/>
                </a:ln>
                <a:solidFill>
                  <a:srgbClr val="000000"/>
                </a:solidFill>
                <a:effectLst/>
                <a:uLnTx/>
                <a:uFillTx/>
                <a:latin typeface="Calibri" pitchFamily="34" charset="0"/>
                <a:ea typeface="+mn-ea"/>
                <a:cs typeface="+mn-cs"/>
              </a:rPr>
              <a:pPr marL="0" marR="0" lvl="0" indent="0" algn="r" defTabSz="936632" rtl="0" eaLnBrk="1" fontAlgn="base" latinLnBrk="0" hangingPunct="1">
                <a:lnSpc>
                  <a:spcPct val="100000"/>
                </a:lnSpc>
                <a:spcBef>
                  <a:spcPct val="0"/>
                </a:spcBef>
                <a:spcAft>
                  <a:spcPct val="0"/>
                </a:spcAft>
                <a:buClrTx/>
                <a:buSzTx/>
                <a:buFontTx/>
                <a:buNone/>
                <a:defRPr/>
              </a:pPr>
              <a:t>84</a:t>
            </a:fld>
            <a:endParaRPr kumimoji="0" lang="en-US" sz="1199" b="0" i="0" u="none" strike="noStrike" kern="1200" cap="none" spc="0" normalizeH="0" baseline="0" noProof="0">
              <a:ln>
                <a:noFill/>
              </a:ln>
              <a:solidFill>
                <a:srgbClr val="000000"/>
              </a:solidFill>
              <a:effectLst/>
              <a:uLnTx/>
              <a:uFillTx/>
              <a:latin typeface="Calibri" pitchFamily="34" charset="0"/>
              <a:ea typeface="+mn-ea"/>
              <a:cs typeface="+mn-cs"/>
            </a:endParaRPr>
          </a:p>
        </p:txBody>
      </p:sp>
      <p:sp>
        <p:nvSpPr>
          <p:cNvPr id="137219"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72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atin typeface="Arial" pitchFamily="34" charset="0"/>
              </a:rPr>
              <a:t>Talking Points:</a:t>
            </a:r>
          </a:p>
          <a:p>
            <a:pPr eaLnBrk="1" hangingPunct="1">
              <a:spcBef>
                <a:spcPct val="0"/>
              </a:spcBef>
            </a:pPr>
            <a:endParaRPr lang="en-US">
              <a:latin typeface="Arial" pitchFamily="34" charset="0"/>
            </a:endParaRPr>
          </a:p>
          <a:p>
            <a:pPr eaLnBrk="1" hangingPunct="1">
              <a:spcBef>
                <a:spcPct val="0"/>
              </a:spcBef>
            </a:pPr>
            <a:r>
              <a:rPr lang="en-US">
                <a:latin typeface="Arial" pitchFamily="34" charset="0"/>
              </a:rPr>
              <a:t>As shown in the illustration, lower volatility can result in a higher compound return and greater terminal wealth.</a:t>
            </a:r>
            <a:br>
              <a:rPr lang="en-US">
                <a:latin typeface="Arial" pitchFamily="34" charset="0"/>
              </a:rPr>
            </a:br>
            <a:endParaRPr lang="en-US">
              <a:latin typeface="Arial" pitchFamily="34" charset="0"/>
            </a:endParaRPr>
          </a:p>
          <a:p>
            <a:pPr eaLnBrk="1" hangingPunct="1">
              <a:spcBef>
                <a:spcPct val="0"/>
              </a:spcBef>
            </a:pPr>
            <a:r>
              <a:rPr lang="en-US">
                <a:latin typeface="Arial" pitchFamily="34" charset="0"/>
              </a:rPr>
              <a:t>Although Portfolio 1 experiences a strong gain in the first year, this gain is more than eliminated in year two. Portfolio 2 experiences a much smaller gain and loss during the two-year period, but the lower volatility of returns produces a higher compound return and preserves more portfolio value. </a:t>
            </a:r>
            <a:br>
              <a:rPr lang="en-US">
                <a:latin typeface="Arial" pitchFamily="34" charset="0"/>
              </a:rPr>
            </a:br>
            <a:endParaRPr lang="en-US">
              <a:latin typeface="Arial" pitchFamily="34" charset="0"/>
            </a:endParaRPr>
          </a:p>
          <a:p>
            <a:pPr eaLnBrk="1" hangingPunct="1">
              <a:spcBef>
                <a:spcPct val="0"/>
              </a:spcBef>
            </a:pPr>
            <a:r>
              <a:rPr lang="en-US">
                <a:latin typeface="Arial" pitchFamily="34" charset="0"/>
              </a:rPr>
              <a:t>Managing volatility is particularly crucial during a market downturn. After experiencing a loss, a portfolio must earn an even higher return in future periods to fully recover to its previous level.</a:t>
            </a:r>
          </a:p>
        </p:txBody>
      </p:sp>
    </p:spTree>
    <p:extLst>
      <p:ext uri="{BB962C8B-B14F-4D97-AF65-F5344CB8AC3E}">
        <p14:creationId xmlns:p14="http://schemas.microsoft.com/office/powerpoint/2010/main" val="149511722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85</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r>
              <a:rPr lang="en-US"/>
              <a:t>Talking Points:</a:t>
            </a:r>
          </a:p>
          <a:p>
            <a:pPr lvl="1"/>
            <a:r>
              <a:rPr lang="en-US"/>
              <a:t>Equities can reward investors who maintain a long-term outlook. But over shorter periods, the market can perform inconsistently, which may test one’s commitment to a long-term strategy. </a:t>
            </a:r>
          </a:p>
          <a:p>
            <a:pPr lvl="1"/>
            <a:r>
              <a:rPr lang="en-US"/>
              <a:t>This slide reveals how such temptations may arise—and the dangers of yielding to them. Since 1926, the S&amp;P 500 Index has offered an annualised compound return far above the return on one-month Treasury bills. This long term record provides evidence in support of an equity premium. </a:t>
            </a:r>
          </a:p>
          <a:p>
            <a:pPr lvl="1"/>
            <a:r>
              <a:rPr lang="en-US"/>
              <a:t>However, during the 17-year sub-period between 1965 and 1981, T-bills slightly outperformed stocks, illustrating that the equity premium may not show up over different periods of time. Over the subsequent period (since1982), stocks delivered a higher return than T-Bills. This subsequent outcome would have been missed by an investor who left the stock market in 1981 after experiencing a disappointing period for the equity premium since 1965.</a:t>
            </a:r>
          </a:p>
          <a:p>
            <a:endParaRPr lang="en-US"/>
          </a:p>
        </p:txBody>
      </p:sp>
    </p:spTree>
    <p:extLst>
      <p:ext uri="{BB962C8B-B14F-4D97-AF65-F5344CB8AC3E}">
        <p14:creationId xmlns:p14="http://schemas.microsoft.com/office/powerpoint/2010/main" val="41193479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a:spcAft>
                <a:spcPts val="910"/>
              </a:spcAft>
            </a:pPr>
            <a:r>
              <a:rPr lang="en-US" b="1"/>
              <a:t>Loss of control</a:t>
            </a:r>
            <a:br>
              <a:rPr lang="en-US"/>
            </a:br>
            <a:r>
              <a:rPr lang="en-US"/>
              <a:t>An index manager does not start with the whole market, but with a list of stocks published by the index provider. The manager holds a basket of stocks in an attempt to match or closely replicate that list. The investment strategy is defined by a commercial index provider, and the manager has no control over what the fund holds. </a:t>
            </a:r>
          </a:p>
          <a:p>
            <a:pPr>
              <a:spcAft>
                <a:spcPts val="910"/>
              </a:spcAft>
            </a:pPr>
            <a:r>
              <a:rPr lang="en-US" b="1"/>
              <a:t>Trading disadvantage</a:t>
            </a:r>
            <a:br>
              <a:rPr lang="en-US"/>
            </a:br>
            <a:r>
              <a:rPr lang="en-US"/>
              <a:t>When the new list is released, managers must buy and sell at the same time to keep their portfolios (and returns) in line with the index. This updating process is known as rebalancing or index reconstitution. </a:t>
            </a:r>
          </a:p>
          <a:p>
            <a:pPr>
              <a:spcAft>
                <a:spcPts val="910"/>
              </a:spcAft>
            </a:pPr>
            <a:r>
              <a:rPr lang="en-US"/>
              <a:t>Everyone knows what the index fund is holding and when the index manager will rebalance. The index provider has shown the cards to the marketplace, and the index fund manager will have to trade with urgency along with other managers who follow the index. This puts the managers at a trading disadvantage, which usually results in higher costs.</a:t>
            </a:r>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86</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9279492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a:spcAft>
                <a:spcPts val="910"/>
              </a:spcAft>
            </a:pPr>
            <a:r>
              <a:rPr lang="en-US" b="1"/>
              <a:t>Style drift</a:t>
            </a:r>
            <a:br>
              <a:rPr lang="en-US"/>
            </a:br>
            <a:r>
              <a:rPr lang="en-US"/>
              <a:t>Security prices change every day to reflect the market’s latest expectations, but indices rebalance only once or twice a year. </a:t>
            </a:r>
          </a:p>
          <a:p>
            <a:pPr>
              <a:spcAft>
                <a:spcPts val="910"/>
              </a:spcAft>
            </a:pPr>
            <a:r>
              <a:rPr lang="en-US"/>
              <a:t>As new information is incorporated into market prices and securities start to exhibit different characteristics, the indexed portfolio can move away from its target universe or asset class. </a:t>
            </a:r>
          </a:p>
          <a:p>
            <a:pPr>
              <a:spcAft>
                <a:spcPts val="910"/>
              </a:spcAft>
            </a:pPr>
            <a:r>
              <a:rPr lang="en-US"/>
              <a:t>This is referred to as style drift, and it happens to indices between reconstitution dates, leaving investors to hold stocks they many not want to own.</a:t>
            </a:r>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87</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2291152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19406">
              <a:defRPr>
                <a:solidFill>
                  <a:schemeClr val="tx1"/>
                </a:solidFill>
                <a:latin typeface="Arial" pitchFamily="34" charset="0"/>
              </a:defRPr>
            </a:lvl1pPr>
            <a:lvl2pPr marL="750929" indent="-288818" defTabSz="919406">
              <a:defRPr>
                <a:solidFill>
                  <a:schemeClr val="tx1"/>
                </a:solidFill>
                <a:latin typeface="Arial" pitchFamily="34" charset="0"/>
              </a:defRPr>
            </a:lvl2pPr>
            <a:lvl3pPr marL="1155275" indent="-231055" defTabSz="919406">
              <a:defRPr>
                <a:solidFill>
                  <a:schemeClr val="tx1"/>
                </a:solidFill>
                <a:latin typeface="Arial" pitchFamily="34" charset="0"/>
              </a:defRPr>
            </a:lvl3pPr>
            <a:lvl4pPr marL="1617385" indent="-231055" defTabSz="919406">
              <a:defRPr>
                <a:solidFill>
                  <a:schemeClr val="tx1"/>
                </a:solidFill>
                <a:latin typeface="Arial" pitchFamily="34" charset="0"/>
              </a:defRPr>
            </a:lvl4pPr>
            <a:lvl5pPr marL="2079492" indent="-231055" defTabSz="919406">
              <a:defRPr>
                <a:solidFill>
                  <a:schemeClr val="tx1"/>
                </a:solidFill>
                <a:latin typeface="Arial" pitchFamily="34" charset="0"/>
              </a:defRPr>
            </a:lvl5pPr>
            <a:lvl6pPr marL="2541604" indent="-231055" defTabSz="919406" fontAlgn="base">
              <a:spcBef>
                <a:spcPct val="0"/>
              </a:spcBef>
              <a:spcAft>
                <a:spcPct val="0"/>
              </a:spcAft>
              <a:defRPr>
                <a:solidFill>
                  <a:schemeClr val="tx1"/>
                </a:solidFill>
                <a:latin typeface="Arial" pitchFamily="34" charset="0"/>
              </a:defRPr>
            </a:lvl6pPr>
            <a:lvl7pPr marL="3003713" indent="-231055" defTabSz="919406" fontAlgn="base">
              <a:spcBef>
                <a:spcPct val="0"/>
              </a:spcBef>
              <a:spcAft>
                <a:spcPct val="0"/>
              </a:spcAft>
              <a:defRPr>
                <a:solidFill>
                  <a:schemeClr val="tx1"/>
                </a:solidFill>
                <a:latin typeface="Arial" pitchFamily="34" charset="0"/>
              </a:defRPr>
            </a:lvl7pPr>
            <a:lvl8pPr marL="3465823" indent="-231055" defTabSz="919406" fontAlgn="base">
              <a:spcBef>
                <a:spcPct val="0"/>
              </a:spcBef>
              <a:spcAft>
                <a:spcPct val="0"/>
              </a:spcAft>
              <a:defRPr>
                <a:solidFill>
                  <a:schemeClr val="tx1"/>
                </a:solidFill>
                <a:latin typeface="Arial" pitchFamily="34" charset="0"/>
              </a:defRPr>
            </a:lvl8pPr>
            <a:lvl9pPr marL="3927932" indent="-231055" defTabSz="919406" fontAlgn="base">
              <a:spcBef>
                <a:spcPct val="0"/>
              </a:spcBef>
              <a:spcAft>
                <a:spcPct val="0"/>
              </a:spcAft>
              <a:defRPr>
                <a:solidFill>
                  <a:schemeClr val="tx1"/>
                </a:solidFill>
                <a:latin typeface="Arial" pitchFamily="34" charset="0"/>
              </a:defRPr>
            </a:lvl9pPr>
          </a:lstStyle>
          <a:p>
            <a:pPr marL="0" marR="0" lvl="0" indent="0" algn="r" defTabSz="919406" rtl="0" eaLnBrk="1" fontAlgn="auto" latinLnBrk="0" hangingPunct="1">
              <a:lnSpc>
                <a:spcPct val="100000"/>
              </a:lnSpc>
              <a:spcBef>
                <a:spcPct val="0"/>
              </a:spcBef>
              <a:spcAft>
                <a:spcPct val="0"/>
              </a:spcAft>
              <a:buClrTx/>
              <a:buSzTx/>
              <a:buFontTx/>
              <a:buNone/>
              <a:defRPr/>
            </a:pPr>
            <a:fld id="{8B47B799-E49D-4766-8690-00248B2ABBD5}" type="slidenum">
              <a:rPr kumimoji="0" lang="en-US" sz="1199" b="0" i="0" u="none" strike="noStrike" kern="1200" cap="none" spc="0" normalizeH="0" baseline="0" noProof="0" smtClean="0">
                <a:ln>
                  <a:noFill/>
                </a:ln>
                <a:solidFill>
                  <a:srgbClr val="000000"/>
                </a:solidFill>
                <a:effectLst/>
                <a:uLnTx/>
                <a:uFillTx/>
                <a:latin typeface="Calibri" pitchFamily="34" charset="0"/>
                <a:ea typeface="ＭＳ Ｐゴシック" pitchFamily="34" charset="-128"/>
                <a:cs typeface="+mn-cs"/>
              </a:rPr>
              <a:pPr marL="0" marR="0" lvl="0" indent="0" algn="r" defTabSz="920179" rtl="0" eaLnBrk="1" fontAlgn="auto" latinLnBrk="0" hangingPunct="1">
                <a:lnSpc>
                  <a:spcPct val="100000"/>
                </a:lnSpc>
                <a:spcBef>
                  <a:spcPct val="0"/>
                </a:spcBef>
                <a:spcAft>
                  <a:spcPct val="0"/>
                </a:spcAft>
                <a:buClrTx/>
                <a:buSzTx/>
                <a:buFontTx/>
                <a:buNone/>
                <a:defRPr/>
              </a:pPr>
              <a:t>88</a:t>
            </a:fld>
            <a:endParaRPr kumimoji="0" lang="en-US" sz="1199" b="0" i="0" u="none" strike="noStrike" kern="1200" cap="none" spc="0" normalizeH="0" baseline="0" noProof="0">
              <a:ln>
                <a:noFill/>
              </a:ln>
              <a:solidFill>
                <a:srgbClr val="000000"/>
              </a:solidFill>
              <a:effectLst/>
              <a:uLnTx/>
              <a:uFillTx/>
              <a:latin typeface="Calibri" pitchFamily="34" charset="0"/>
              <a:ea typeface="ＭＳ Ｐゴシック" pitchFamily="34" charset="-128"/>
              <a:cs typeface="+mn-cs"/>
            </a:endParaRPr>
          </a:p>
        </p:txBody>
      </p:sp>
      <p:sp>
        <p:nvSpPr>
          <p:cNvPr id="165891" name="Rectangle 2"/>
          <p:cNvSpPr>
            <a:spLocks noGrp="1" noRot="1" noChangeAspect="1" noChangeArrowheads="1" noTextEdit="1"/>
          </p:cNvSpPr>
          <p:nvPr>
            <p:ph type="sldImg"/>
          </p:nvPr>
        </p:nvSpPr>
        <p:spPr bwMode="auto">
          <a:xfrm>
            <a:off x="1089025" y="746125"/>
            <a:ext cx="5267325" cy="3724275"/>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1000948" y="4716206"/>
            <a:ext cx="5443036" cy="447708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atin typeface="Arial" pitchFamily="34" charset="0"/>
              <a:ea typeface="MS PGothic" pitchFamily="34" charset="-128"/>
            </a:endParaRPr>
          </a:p>
        </p:txBody>
      </p:sp>
    </p:spTree>
    <p:extLst>
      <p:ext uri="{BB962C8B-B14F-4D97-AF65-F5344CB8AC3E}">
        <p14:creationId xmlns:p14="http://schemas.microsoft.com/office/powerpoint/2010/main" val="41193479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The dominant or “conventional” investment approach assumes that prices are not accurate. This leads to an attempt to predict the future, which generally incurs higher costs and risk.</a:t>
            </a:r>
            <a:endParaRPr lang="en-AU"/>
          </a:p>
          <a:p>
            <a:pPr lvl="0"/>
            <a:r>
              <a:rPr lang="en-US"/>
              <a:t>We have already looked at the main problems that people encounter when they follow a predictive investment approach. Let’s see if professional investment managers can do a better job at conventional investing.</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89</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275068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65175" y="744538"/>
            <a:ext cx="5267325" cy="3722687"/>
          </a:xfrm>
        </p:spPr>
      </p:sp>
      <p:sp>
        <p:nvSpPr>
          <p:cNvPr id="3" name="Notes Placeholder 2"/>
          <p:cNvSpPr>
            <a:spLocks noGrp="1"/>
          </p:cNvSpPr>
          <p:nvPr>
            <p:ph type="body" idx="1"/>
          </p:nvPr>
        </p:nvSpPr>
        <p:spPr/>
        <p:txBody>
          <a:bodyPr/>
          <a:lstStyle/>
          <a:p>
            <a:r>
              <a:rPr lang="en-US" sz="1400" kern="1200">
                <a:solidFill>
                  <a:schemeClr val="tx1"/>
                </a:solidFill>
                <a:effectLst/>
                <a:latin typeface="+mn-lt"/>
                <a:ea typeface="+mn-ea"/>
                <a:cs typeface="+mn-cs"/>
              </a:rPr>
              <a:t>News and financial commentary can influence people’s view of investing. Without a strong investment philosophy to guide them, they also may follow the advice of friends, neighbours or family, especially if the “insight” promises a fast, easy return.</a:t>
            </a:r>
          </a:p>
          <a:p>
            <a:endParaRPr lang="en-GB" sz="1400" kern="1200">
              <a:solidFill>
                <a:schemeClr val="tx1"/>
              </a:solidFill>
              <a:effectLst/>
              <a:latin typeface="+mn-lt"/>
              <a:ea typeface="+mn-ea"/>
              <a:cs typeface="+mn-cs"/>
            </a:endParaRPr>
          </a:p>
          <a:p>
            <a:r>
              <a:rPr lang="en-US" sz="1400" kern="1200">
                <a:solidFill>
                  <a:schemeClr val="tx1"/>
                </a:solidFill>
                <a:effectLst/>
                <a:latin typeface="+mn-lt"/>
                <a:ea typeface="+mn-ea"/>
                <a:cs typeface="+mn-cs"/>
              </a:rPr>
              <a:t>But growing wealth has no shortcuts. Success requires a solid investment approach, a long-term perspective and discipline to stay the course.</a:t>
            </a:r>
            <a:endParaRPr lang="en-GB" sz="140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1042453" rtl="0" eaLnBrk="1" fontAlgn="auto" latinLnBrk="0" hangingPunct="1">
              <a:lnSpc>
                <a:spcPct val="100000"/>
              </a:lnSpc>
              <a:spcBef>
                <a:spcPct val="0"/>
              </a:spcBef>
              <a:spcAft>
                <a:spcPct val="0"/>
              </a:spcAft>
              <a:buClrTx/>
              <a:buSzTx/>
              <a:buFontTx/>
              <a:buNone/>
              <a:defRPr/>
            </a:pPr>
            <a:fld id="{EB98398B-FF0F-408D-8ECD-A96D81D432A5}"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042453" rtl="0" eaLnBrk="1" fontAlgn="auto" latinLnBrk="0" hangingPunct="1">
                <a:lnSpc>
                  <a:spcPct val="100000"/>
                </a:lnSpc>
                <a:spcBef>
                  <a:spcPct val="0"/>
                </a:spcBef>
                <a:spcAft>
                  <a:spcPct val="0"/>
                </a:spcAft>
                <a:buClrTx/>
                <a:buSzTx/>
                <a:buFontTx/>
                <a:buNone/>
                <a:defRPr/>
              </a:pPr>
              <a:t>9</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4861632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Indexing offers a number of investment benefits over a conventional approach. Broad-based indexes can offer better diversification, have lower fees, and follow a more transparent investment process, which means investors have a clearer idea of what they are getting.</a:t>
            </a:r>
            <a:endParaRPr lang="en-AU"/>
          </a:p>
          <a:p>
            <a:pPr lvl="0"/>
            <a:endParaRPr lang="en-US"/>
          </a:p>
          <a:p>
            <a:pPr lvl="0"/>
            <a:r>
              <a:rPr lang="en-US"/>
              <a:t>The problem with indexing is that the commercial index provider determines the stocks or bonds held in the portfolio. The firm publishes a list—usually annually or semi-annually—containing all the stocks or bonds composing that index, or benchmark. The manager attempts to closely track the benchmark. But rigid construction works against the strategy.</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90</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1717207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a:spcAft>
                <a:spcPts val="910"/>
              </a:spcAft>
            </a:pPr>
            <a:r>
              <a:rPr lang="en-US" dirty="0"/>
              <a:t>We apply a different investment approach. It is informed by financial science and the view that market prices reflect all available information. We also believe that different securities can have different expected returns. </a:t>
            </a:r>
          </a:p>
          <a:p>
            <a:pPr>
              <a:spcAft>
                <a:spcPts val="910"/>
              </a:spcAft>
            </a:pPr>
            <a:r>
              <a:rPr lang="en-US" dirty="0"/>
              <a:t>Guided by this perspective, this approach looks to academic research to gain insight into the dimensions that drive those expected returns, then integrates this knowledge into strategies designed and implemented to add value in competitive markets. </a:t>
            </a:r>
          </a:p>
          <a:p>
            <a:endParaRPr lang="en-AU" dirty="0"/>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91</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0825139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r>
              <a:rPr lang="en-US"/>
              <a:t>Talking Points:</a:t>
            </a:r>
          </a:p>
          <a:p>
            <a:r>
              <a:rPr lang="en-US"/>
              <a:t>How do we measure the world? Thinking only in terms of landmass can distort investment decisions. Directly comparing the markets of nations produces some surprising results. Measures such as population, gross domestic product, or exports do not directly indicate the size or suitability of investments in a market. </a:t>
            </a:r>
          </a:p>
          <a:p>
            <a:endParaRPr lang="en-US"/>
          </a:p>
          <a:p>
            <a:r>
              <a:rPr lang="en-US"/>
              <a:t>This cartogram illustrates the balance of equity investment opportunities around the world. The size of each country has been adjusted to reflect its total relative capitalisation.1</a:t>
            </a:r>
          </a:p>
          <a:p>
            <a:endParaRPr lang="en-US"/>
          </a:p>
          <a:p>
            <a:r>
              <a:rPr lang="en-US"/>
              <a:t>Of course, the world is in motion—there is no fixed relationship between markets, and their proportion can change over time. Viewing the world this way brings the scope of diversification into new light and helps clarify allocation decisions.</a:t>
            </a:r>
          </a:p>
          <a:p>
            <a:endParaRPr lang="en-US"/>
          </a:p>
          <a:p>
            <a:r>
              <a:rPr lang="en-US"/>
              <a:t>1A country’s equity market capitalisation, or market cap, reflects the total value of shares issued by all publicly traded companies and is calculated as share price times the number of shares outstanding.</a:t>
            </a:r>
          </a:p>
          <a:p>
            <a:r>
              <a:rPr lang="en-US"/>
              <a:t> </a:t>
            </a:r>
          </a:p>
          <a:p>
            <a:endParaRPr lang="en-US"/>
          </a:p>
          <a:p>
            <a:endParaRPr lang="en-US"/>
          </a:p>
          <a:p>
            <a:endParaRPr lang="en-US"/>
          </a:p>
          <a:p>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92</a:t>
            </a:fld>
            <a:endParaRPr kumimoji="0" lang="en-US" sz="1199"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22979481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r>
              <a:rPr lang="en-US"/>
              <a:t>The same applies in opportunities in the global fixed interest markets.</a:t>
            </a:r>
          </a:p>
          <a:p>
            <a:r>
              <a:rPr lang="en-US"/>
              <a:t>Investors can go beyond Australia to participate in the expected reward potential in other countries and their economies.</a:t>
            </a:r>
          </a:p>
          <a:p>
            <a:endParaRPr lang="en-US"/>
          </a:p>
          <a:p>
            <a:r>
              <a:rPr lang="en-US"/>
              <a:t>This is how people should think about their investment opportunity set. Investing is about forming an approach for holding stocks and bonds around the globe—and participating in the expected reward potential over time.</a:t>
            </a:r>
          </a:p>
          <a:p>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93</a:t>
            </a:fld>
            <a:endParaRPr kumimoji="0" lang="en-US" sz="1199"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09317429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Some people approach investing from an emotional perspective. They act impulsively—and their reaction is typically sparked by fear or greed.</a:t>
            </a:r>
          </a:p>
          <a:p>
            <a:pPr lvl="0"/>
            <a:endParaRPr lang="en-AU"/>
          </a:p>
          <a:p>
            <a:pPr lvl="0"/>
            <a:r>
              <a:rPr lang="en-US"/>
              <a:t>Some may get anxious about the stock market and decide to get out. This may ease their fear, but it may be replaced by the anxiety of missing out on a market recovery. Investors who flee the market ultimately have to decide when to get back in. </a:t>
            </a:r>
          </a:p>
          <a:p>
            <a:pPr lvl="0"/>
            <a:endParaRPr lang="en-AU"/>
          </a:p>
          <a:p>
            <a:pPr lvl="0"/>
            <a:r>
              <a:rPr lang="en-US"/>
              <a:t>The 2008–09 global market downturn offers an example of how the cycle of fear and greed can drive an investor’s decisions. Some investors fled the market in early 2009, just before the rebound began. They locked in their losses and then experienced the stress of watching the markets climb. </a:t>
            </a:r>
          </a:p>
          <a:p>
            <a:pPr lvl="0"/>
            <a:endParaRPr lang="en-AU"/>
          </a:p>
          <a:p>
            <a:pPr lvl="0"/>
            <a:r>
              <a:rPr lang="en-US"/>
              <a:t> The other side of the emotional coin is greed. Investors can get anxious about missing out on what they perceive as a great investment. They may follow the crowd.</a:t>
            </a:r>
          </a:p>
          <a:p>
            <a:pPr lvl="0"/>
            <a:endParaRPr lang="en-AU"/>
          </a:p>
          <a:p>
            <a:pPr lvl="0"/>
            <a:r>
              <a:rPr lang="en-US"/>
              <a:t>The idea behind investing is to buy low and sell high. Yet, following an emotional investment cycle sparked by impulsive decisions may bring an opposite effect: buying at high prices and selling at lower prices.</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94</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376674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The financial and popular media define what investing is for many people. Whether the message is crafted by a financial publication, a website, or a news program, it often targets human emotion.</a:t>
            </a:r>
          </a:p>
          <a:p>
            <a:pPr lvl="0"/>
            <a:endParaRPr lang="en-AU"/>
          </a:p>
          <a:p>
            <a:pPr lvl="0"/>
            <a:r>
              <a:rPr lang="en-US"/>
              <a:t>Consider the messages in these sample headlines from major publications. Some prey on an investor’s fear and anxiety about the future, while others suggest you can tap into special knowledge to gain quick, easy wealth. </a:t>
            </a:r>
          </a:p>
          <a:p>
            <a:pPr lvl="0"/>
            <a:endParaRPr lang="en-AU"/>
          </a:p>
          <a:p>
            <a:pPr lvl="0"/>
            <a:r>
              <a:rPr lang="en-US"/>
              <a:t>Investors who are tempted to act on these media messages should remember the media is selling entertainment, not real financial advice.</a:t>
            </a:r>
            <a:endParaRPr lang="en-AU"/>
          </a:p>
          <a:p>
            <a:endParaRPr lang="en-US"/>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95</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0770456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Other people approach investing from a “get rich quick” perspective and act on tips or hunches.</a:t>
            </a:r>
          </a:p>
          <a:p>
            <a:pPr lvl="0"/>
            <a:endParaRPr lang="en-AU"/>
          </a:p>
          <a:p>
            <a:pPr lvl="0"/>
            <a:r>
              <a:rPr lang="en-US"/>
              <a:t>They may seek out investment insight from news programs that feature investment experts who appear to know something valuable, or from other sources.</a:t>
            </a:r>
            <a:endParaRPr lang="en-AU"/>
          </a:p>
          <a:p>
            <a:pPr lvl="0"/>
            <a:endParaRPr lang="en-US"/>
          </a:p>
          <a:p>
            <a:pPr lvl="0"/>
            <a:r>
              <a:rPr lang="en-US"/>
              <a:t>There’s also a social element to predictive investing. People like to talk about their winning investments, but they probably don’t mention the losers.</a:t>
            </a:r>
          </a:p>
          <a:p>
            <a:pPr lvl="0"/>
            <a:endParaRPr lang="en-AU"/>
          </a:p>
          <a:p>
            <a:pPr lvl="0"/>
            <a:r>
              <a:rPr lang="en-US"/>
              <a:t>People often follow the advice of friends, neighbours, or family—especially if the “insight” offers potential to make a fast, easy return. Most of this advice is just noise.</a:t>
            </a:r>
          </a:p>
          <a:p>
            <a:pPr lvl="0"/>
            <a:endParaRPr lang="en-AU"/>
          </a:p>
          <a:p>
            <a:pPr lvl="0"/>
            <a:r>
              <a:rPr lang="en-US"/>
              <a:t>We all know deep down that there’s no shortcut to growing wealth. So why do people keep investing this way? In some cases, it is all they know.</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96</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8567300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The most common approach is based on prediction and forecasting. Methods include:</a:t>
            </a:r>
            <a:endParaRPr lang="en-AU"/>
          </a:p>
          <a:p>
            <a:pPr lvl="0"/>
            <a:r>
              <a:rPr lang="en-US"/>
              <a:t>-Picking stocks expected to perform well in the future,</a:t>
            </a:r>
            <a:endParaRPr lang="en-AU"/>
          </a:p>
          <a:p>
            <a:pPr lvl="0"/>
            <a:r>
              <a:rPr lang="en-US"/>
              <a:t>-Moving in and out of industry sectors, or </a:t>
            </a:r>
            <a:endParaRPr lang="en-AU"/>
          </a:p>
          <a:p>
            <a:pPr lvl="0"/>
            <a:r>
              <a:rPr lang="en-US"/>
              <a:t>-Attempting to time the market</a:t>
            </a:r>
            <a:endParaRPr lang="en-AU"/>
          </a:p>
          <a:p>
            <a:pPr lvl="0"/>
            <a:endParaRPr lang="en-US"/>
          </a:p>
          <a:p>
            <a:pPr lvl="0"/>
            <a:r>
              <a:rPr lang="en-US"/>
              <a:t>These methods are based on trying to predict the future direction of the economy, the stock market, or an individual stock. This conventional approach assumes that someone has a crystal ball. </a:t>
            </a:r>
          </a:p>
          <a:p>
            <a:pPr lvl="0"/>
            <a:endParaRPr lang="en-AU"/>
          </a:p>
          <a:p>
            <a:pPr lvl="0"/>
            <a:r>
              <a:rPr lang="en-US"/>
              <a:t>Many people think this is the key to successful investing. In fact, when people meet financial advisors or others in the investment business, their first question is typically, “where do you think the market is going?” They are basically asking that person to make a prediction. Yet, no one can know the future—and if an investment person could predict the market’s future direction, why would he share that knowledge for free? </a:t>
            </a:r>
          </a:p>
          <a:p>
            <a:pPr lvl="0"/>
            <a:endParaRPr lang="en-AU"/>
          </a:p>
          <a:p>
            <a:pPr lvl="0"/>
            <a:r>
              <a:rPr lang="en-US"/>
              <a:t>A prediction about an uncertain future is just an opinion, and it should not determine anyone’s investment decision. Many people learn this the hard way.</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97</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9455820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lvl="0"/>
            <a:r>
              <a:rPr lang="en-US"/>
              <a:t>Here’s a simple example of a market at work. It shows how collective knowledge can come together and be more powerful than the knowledge of any one person.</a:t>
            </a:r>
          </a:p>
          <a:p>
            <a:pPr lvl="0"/>
            <a:endParaRPr lang="en-AU"/>
          </a:p>
          <a:p>
            <a:pPr lvl="0"/>
            <a:r>
              <a:rPr lang="en-US"/>
              <a:t>At one client event, a jar of jelly beans was placed in the lobby and attendees were asked to estimate the number of jelly beans it contained. The participants wrote down their estimates, and whoever offered the closest estimate to the actual count received a prize. </a:t>
            </a:r>
            <a:endParaRPr lang="en-AU"/>
          </a:p>
          <a:p>
            <a:pPr lvl="0"/>
            <a:r>
              <a:rPr lang="en-US"/>
              <a:t>There was a wide range of estimates—409 to 5,365 jelly beans. The average of all estimates was 1,653. The actual count was 1,670.</a:t>
            </a:r>
          </a:p>
          <a:p>
            <a:pPr lvl="0"/>
            <a:endParaRPr lang="en-AU"/>
          </a:p>
          <a:p>
            <a:pPr lvl="0"/>
            <a:r>
              <a:rPr lang="en-US"/>
              <a:t>This experiment has been repeated at other client events, and the average of all guesses is usually very close to the actual count. The principle is that the combined intelligence of a group is better than the knowledge of one person. Together, we know more than we do alone.</a:t>
            </a:r>
            <a:endParaRPr lang="en-AU"/>
          </a:p>
          <a:p>
            <a:endParaRPr lang="en-AU"/>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343EB424-7532-45C8-83C7-F5EB663A38BF}" type="slidenum">
              <a:rPr kumimoji="0" lang="en-US" sz="1199"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98</a:t>
            </a:fld>
            <a:endParaRPr kumimoji="0" lang="en-US" sz="1199"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2339830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89025" y="746125"/>
            <a:ext cx="5267325" cy="3724275"/>
          </a:xfrm>
        </p:spPr>
      </p:sp>
      <p:sp>
        <p:nvSpPr>
          <p:cNvPr id="3" name="Notes Placeholder 2"/>
          <p:cNvSpPr>
            <a:spLocks noGrp="1"/>
          </p:cNvSpPr>
          <p:nvPr>
            <p:ph type="body" idx="1"/>
          </p:nvPr>
        </p:nvSpPr>
        <p:spPr/>
        <p:txBody>
          <a:bodyPr/>
          <a:lstStyle/>
          <a:p>
            <a:pPr>
              <a:spcAft>
                <a:spcPts val="910"/>
              </a:spcAft>
            </a:pPr>
            <a:r>
              <a:rPr lang="en-US" dirty="0"/>
              <a:t>Rather than viewing the market universe in terms of individual stocks and bonds, an investment manager can define the market along the dimensions of expected returns to identify broader areas or groups that have similar relevant characteristics.</a:t>
            </a:r>
          </a:p>
          <a:p>
            <a:pPr>
              <a:spcAft>
                <a:spcPts val="910"/>
              </a:spcAft>
            </a:pPr>
            <a:r>
              <a:rPr lang="en-US" dirty="0"/>
              <a:t>This approach relies on academic research and internal testing to identify these dimensions, which point to </a:t>
            </a:r>
            <a:r>
              <a:rPr lang="en-US" i="1" dirty="0"/>
              <a:t>differences</a:t>
            </a:r>
            <a:r>
              <a:rPr lang="en-US" dirty="0"/>
              <a:t> in expected return. </a:t>
            </a:r>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35845" rtl="0" eaLnBrk="1" fontAlgn="auto" latinLnBrk="0" hangingPunct="1">
              <a:lnSpc>
                <a:spcPct val="100000"/>
              </a:lnSpc>
              <a:spcBef>
                <a:spcPct val="0"/>
              </a:spcBef>
              <a:spcAft>
                <a:spcPct val="0"/>
              </a:spcAft>
              <a:buClrTx/>
              <a:buSzTx/>
              <a:buFontTx/>
              <a:buNone/>
              <a:defRPr/>
            </a:pPr>
            <a:fld id="{AF2F9B43-DAFC-459A-BD35-1E4982B58DC6}" type="slidenum">
              <a:rPr kumimoji="0" lang="en-US" sz="1199"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36632" rtl="0" eaLnBrk="1" fontAlgn="auto" latinLnBrk="0" hangingPunct="1">
                <a:lnSpc>
                  <a:spcPct val="100000"/>
                </a:lnSpc>
                <a:spcBef>
                  <a:spcPct val="0"/>
                </a:spcBef>
                <a:spcAft>
                  <a:spcPct val="0"/>
                </a:spcAft>
                <a:buClrTx/>
                <a:buSzTx/>
                <a:buFontTx/>
                <a:buNone/>
                <a:defRPr/>
              </a:pPr>
              <a:t>99</a:t>
            </a:fld>
            <a:endParaRPr kumimoji="0" lang="en-US" sz="1199"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4384050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page">
    <p:spTree>
      <p:nvGrpSpPr>
        <p:cNvPr id="1" name=""/>
        <p:cNvGrpSpPr/>
        <p:nvPr/>
      </p:nvGrpSpPr>
      <p:grpSpPr>
        <a:xfrm>
          <a:off x="0" y="0"/>
          <a:ext cx="0" cy="0"/>
          <a:chOff x="0" y="0"/>
          <a:chExt cx="0" cy="0"/>
        </a:xfrm>
      </p:grpSpPr>
      <p:sp>
        <p:nvSpPr>
          <p:cNvPr id="8" name="Rectangle 7"/>
          <p:cNvSpPr/>
          <p:nvPr/>
        </p:nvSpPr>
        <p:spPr>
          <a:xfrm>
            <a:off x="774763" y="2479759"/>
            <a:ext cx="472960" cy="43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endParaRPr lang="en-US" sz="1944">
              <a:latin typeface="Arial" pitchFamily="34" charset="0"/>
              <a:cs typeface="Arial" pitchFamily="34" charset="0"/>
            </a:endParaRPr>
          </a:p>
        </p:txBody>
      </p:sp>
      <p:sp>
        <p:nvSpPr>
          <p:cNvPr id="14" name="Title 1"/>
          <p:cNvSpPr>
            <a:spLocks noGrp="1"/>
          </p:cNvSpPr>
          <p:nvPr>
            <p:ph type="title" hasCustomPrompt="1"/>
          </p:nvPr>
        </p:nvSpPr>
        <p:spPr>
          <a:xfrm>
            <a:off x="681616" y="2627685"/>
            <a:ext cx="6604851" cy="550682"/>
          </a:xfrm>
          <a:noFill/>
        </p:spPr>
        <p:txBody>
          <a:bodyPr wrap="square" rtlCol="0">
            <a:spAutoFit/>
          </a:bodyPr>
          <a:lstStyle>
            <a:lvl1pPr>
              <a:defRPr lang="en-US" sz="3097" spc="-49">
                <a:solidFill>
                  <a:schemeClr val="tx1">
                    <a:lumMod val="75000"/>
                    <a:lumOff val="25000"/>
                  </a:schemeClr>
                </a:solidFill>
                <a:latin typeface="Arial" pitchFamily="34" charset="0"/>
                <a:ea typeface="+mn-ea"/>
                <a:cs typeface="Arial" pitchFamily="34" charset="0"/>
              </a:defRPr>
            </a:lvl1pPr>
          </a:lstStyle>
          <a:p>
            <a:pPr marL="0" lvl="0" defTabSz="1017968">
              <a:lnSpc>
                <a:spcPts val="3597"/>
              </a:lnSpc>
            </a:pPr>
            <a:r>
              <a:rPr lang="en-US"/>
              <a:t>Title</a:t>
            </a:r>
          </a:p>
        </p:txBody>
      </p:sp>
      <p:sp>
        <p:nvSpPr>
          <p:cNvPr id="15" name="Text Placeholder 2"/>
          <p:cNvSpPr>
            <a:spLocks noGrp="1"/>
          </p:cNvSpPr>
          <p:nvPr>
            <p:ph type="body" idx="1" hasCustomPrompt="1"/>
          </p:nvPr>
        </p:nvSpPr>
        <p:spPr>
          <a:xfrm>
            <a:off x="681616" y="3197024"/>
            <a:ext cx="6591524" cy="497840"/>
          </a:xfrm>
        </p:spPr>
        <p:txBody>
          <a:bodyPr vert="horz" lIns="88975" tIns="44487" rIns="88975" bIns="44487" rtlCol="0">
            <a:noAutofit/>
          </a:bodyPr>
          <a:lstStyle>
            <a:lvl1pPr>
              <a:defRPr lang="en-US" sz="1399" b="0" smtClean="0">
                <a:solidFill>
                  <a:schemeClr val="bg1">
                    <a:lumMod val="50000"/>
                  </a:schemeClr>
                </a:solidFill>
                <a:latin typeface="Arial" pitchFamily="34" charset="0"/>
                <a:cs typeface="Arial" pitchFamily="34" charset="0"/>
              </a:defRPr>
            </a:lvl1pPr>
          </a:lstStyle>
          <a:p>
            <a:pPr lvl="0" defTabSz="1017968"/>
            <a:r>
              <a:rPr lang="en-US"/>
              <a:t>Click to edit Master title subhead</a:t>
            </a:r>
          </a:p>
        </p:txBody>
      </p:sp>
      <p:sp>
        <p:nvSpPr>
          <p:cNvPr id="16" name="Text Placeholder 3"/>
          <p:cNvSpPr>
            <a:spLocks noGrp="1"/>
          </p:cNvSpPr>
          <p:nvPr>
            <p:ph type="body" sz="quarter" idx="11" hasCustomPrompt="1"/>
          </p:nvPr>
        </p:nvSpPr>
        <p:spPr>
          <a:xfrm>
            <a:off x="681616" y="3883982"/>
            <a:ext cx="6478232" cy="364490"/>
          </a:xfrm>
        </p:spPr>
        <p:txBody>
          <a:bodyPr vert="horz" lIns="88975" tIns="44487" rIns="88975" bIns="44487" rtlCol="0">
            <a:noAutofit/>
          </a:bodyPr>
          <a:lstStyle>
            <a:lvl1pPr>
              <a:defRPr lang="en-US" sz="1399" b="0" smtClean="0">
                <a:solidFill>
                  <a:schemeClr val="tx1">
                    <a:tint val="75000"/>
                  </a:schemeClr>
                </a:solidFill>
                <a:latin typeface="Arial" pitchFamily="34" charset="0"/>
                <a:cs typeface="Arial" pitchFamily="34" charset="0"/>
              </a:defRPr>
            </a:lvl1pPr>
          </a:lstStyle>
          <a:p>
            <a:pPr lvl="0" defTabSz="1017968"/>
            <a:r>
              <a:rPr lang="en-US"/>
              <a:t>Date</a:t>
            </a:r>
          </a:p>
        </p:txBody>
      </p:sp>
      <p:sp>
        <p:nvSpPr>
          <p:cNvPr id="17" name="Text Placeholder 4"/>
          <p:cNvSpPr>
            <a:spLocks noGrp="1"/>
          </p:cNvSpPr>
          <p:nvPr>
            <p:ph type="body" sz="quarter" idx="12" hasCustomPrompt="1"/>
          </p:nvPr>
        </p:nvSpPr>
        <p:spPr>
          <a:xfrm>
            <a:off x="681616" y="4204022"/>
            <a:ext cx="6478232" cy="364490"/>
          </a:xfrm>
        </p:spPr>
        <p:txBody>
          <a:bodyPr vert="horz" lIns="88975" tIns="44487" rIns="88975" bIns="44487" rtlCol="0">
            <a:noAutofit/>
          </a:bodyPr>
          <a:lstStyle>
            <a:lvl1pPr>
              <a:defRPr lang="en-US" sz="1399" b="0">
                <a:solidFill>
                  <a:schemeClr val="tx1">
                    <a:tint val="75000"/>
                  </a:schemeClr>
                </a:solidFill>
                <a:latin typeface="Arial" pitchFamily="34" charset="0"/>
                <a:cs typeface="Arial" pitchFamily="34" charset="0"/>
              </a:defRPr>
            </a:lvl1pPr>
          </a:lstStyle>
          <a:p>
            <a:pPr lvl="0" defTabSz="1017968"/>
            <a:r>
              <a:rPr lang="en-US"/>
              <a:t>Presenter Name, Title</a:t>
            </a:r>
          </a:p>
        </p:txBody>
      </p:sp>
      <p:sp>
        <p:nvSpPr>
          <p:cNvPr id="12" name="Text Placeholder 5"/>
          <p:cNvSpPr>
            <a:spLocks noGrp="1"/>
          </p:cNvSpPr>
          <p:nvPr>
            <p:ph type="body" sz="quarter" idx="13" hasCustomPrompt="1"/>
          </p:nvPr>
        </p:nvSpPr>
        <p:spPr>
          <a:xfrm>
            <a:off x="681616" y="6655260"/>
            <a:ext cx="8968773" cy="471563"/>
          </a:xfrm>
        </p:spPr>
        <p:txBody>
          <a:bodyPr vert="horz" lIns="91440" tIns="45720" rIns="91440" bIns="45720" rtlCol="0" anchor="b">
            <a:noAutofit/>
          </a:bodyPr>
          <a:lstStyle>
            <a:lvl1pPr eaLnBrk="0">
              <a:spcBef>
                <a:spcPct val="0"/>
              </a:spcBef>
              <a:defRPr lang="en-US" sz="899" baseline="0">
                <a:latin typeface="Arial" pitchFamily="34" charset="0"/>
                <a:cs typeface="Arial" pitchFamily="34" charset="0"/>
              </a:defRPr>
            </a:lvl1pPr>
            <a:lvl2pPr marL="0" indent="0" eaLnBrk="0">
              <a:spcBef>
                <a:spcPct val="0"/>
              </a:spcBef>
              <a:buNone/>
              <a:defRPr sz="899" b="1" baseline="0">
                <a:latin typeface="Arial" pitchFamily="34" charset="0"/>
                <a:cs typeface="Arial" pitchFamily="34" charset="0"/>
              </a:defRPr>
            </a:lvl2pPr>
          </a:lstStyle>
          <a:p>
            <a:pPr lvl="0" defTabSz="1017968">
              <a:spcBef>
                <a:spcPct val="0"/>
              </a:spcBef>
            </a:pPr>
            <a:r>
              <a:rPr lang="en-US"/>
              <a:t>Click to edit title page disclosure</a:t>
            </a:r>
          </a:p>
          <a:p>
            <a:pPr lvl="1" defTabSz="1017968">
              <a:spcBef>
                <a:spcPct val="0"/>
              </a:spcBef>
            </a:pPr>
            <a:r>
              <a:rPr lang="en-US"/>
              <a:t>Indent to bold</a:t>
            </a:r>
          </a:p>
        </p:txBody>
      </p:sp>
      <p:sp>
        <p:nvSpPr>
          <p:cNvPr id="9" name="Text Placeholder 25"/>
          <p:cNvSpPr>
            <a:spLocks noGrp="1"/>
          </p:cNvSpPr>
          <p:nvPr>
            <p:ph type="body" sz="quarter" idx="19"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cs typeface="Arial"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Tree>
    <p:extLst>
      <p:ext uri="{BB962C8B-B14F-4D97-AF65-F5344CB8AC3E}">
        <p14:creationId xmlns:p14="http://schemas.microsoft.com/office/powerpoint/2010/main" val="4069709097"/>
      </p:ext>
    </p:extLst>
  </p:cSld>
  <p:clrMapOvr>
    <a:masterClrMapping/>
  </p:clrMapOvr>
  <p:transition/>
  <p:hf hdr="0" ftr="0" dt="0"/>
  <p:extLst>
    <p:ext uri="{DCECCB84-F9BA-43D5-87BE-67443E8EF086}">
      <p15:sldGuideLst xmlns:p15="http://schemas.microsoft.com/office/powerpoint/2012/main">
        <p15:guide id="1" pos="456">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Divider">
    <p:spTree>
      <p:nvGrpSpPr>
        <p:cNvPr id="1" name=""/>
        <p:cNvGrpSpPr/>
        <p:nvPr/>
      </p:nvGrpSpPr>
      <p:grpSpPr>
        <a:xfrm>
          <a:off x="0" y="0"/>
          <a:ext cx="0" cy="0"/>
          <a:chOff x="0" y="0"/>
          <a:chExt cx="0" cy="0"/>
        </a:xfrm>
      </p:grpSpPr>
      <p:sp>
        <p:nvSpPr>
          <p:cNvPr id="14" name="Text Placeholder 13"/>
          <p:cNvSpPr>
            <a:spLocks noGrp="1"/>
          </p:cNvSpPr>
          <p:nvPr>
            <p:ph type="body" sz="quarter" idx="12" hasCustomPrompt="1"/>
          </p:nvPr>
        </p:nvSpPr>
        <p:spPr>
          <a:xfrm>
            <a:off x="673772" y="2654045"/>
            <a:ext cx="7395217" cy="889000"/>
          </a:xfrm>
        </p:spPr>
        <p:txBody>
          <a:bodyPr/>
          <a:lstStyle>
            <a:lvl1pPr marL="0" indent="0">
              <a:buNone/>
              <a:defRPr sz="2997">
                <a:solidFill>
                  <a:schemeClr val="bg1">
                    <a:lumMod val="50000"/>
                  </a:schemeClr>
                </a:solidFill>
                <a:latin typeface="Avenir LT 35 Light" panose="020B0303020000020003" pitchFamily="34" charset="0"/>
              </a:defRPr>
            </a:lvl1pPr>
          </a:lstStyle>
          <a:p>
            <a:pPr lvl="0"/>
            <a:r>
              <a:rPr lang="en-US"/>
              <a:t>Click to add Divider</a:t>
            </a:r>
          </a:p>
        </p:txBody>
      </p:sp>
      <p:sp>
        <p:nvSpPr>
          <p:cNvPr id="4" name="Text Placeholder 25"/>
          <p:cNvSpPr>
            <a:spLocks noGrp="1"/>
          </p:cNvSpPr>
          <p:nvPr>
            <p:ph type="body" sz="quarter" idx="19"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
        <p:nvSpPr>
          <p:cNvPr id="5" name="Rectangle 4"/>
          <p:cNvSpPr/>
          <p:nvPr/>
        </p:nvSpPr>
        <p:spPr>
          <a:xfrm>
            <a:off x="774763" y="2479759"/>
            <a:ext cx="472960" cy="43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endParaRPr lang="en-US" sz="1944"/>
          </a:p>
        </p:txBody>
      </p:sp>
    </p:spTree>
    <p:extLst>
      <p:ext uri="{BB962C8B-B14F-4D97-AF65-F5344CB8AC3E}">
        <p14:creationId xmlns:p14="http://schemas.microsoft.com/office/powerpoint/2010/main" val="3093324597"/>
      </p:ext>
    </p:extLst>
  </p:cSld>
  <p:clrMapOvr>
    <a:masterClrMapping/>
  </p:clrMapOvr>
  <p:transition/>
  <p:hf hdr="0" ftr="0" dt="0"/>
  <p:extLst>
    <p:ext uri="{DCECCB84-F9BA-43D5-87BE-67443E8EF086}">
      <p15:sldGuideLst xmlns:p15="http://schemas.microsoft.com/office/powerpoint/2012/main">
        <p15:guide id="1" pos="456">
          <p15:clr>
            <a:srgbClr val="FBAE40"/>
          </p15:clr>
        </p15:guide>
        <p15:guide id="2" orient="horz" pos="192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Titl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9721276" y="6871133"/>
            <a:ext cx="523869" cy="402313"/>
          </a:xfrm>
          <a:prstGeom prst="rect">
            <a:avLst/>
          </a:prstGeom>
        </p:spPr>
        <p:txBody>
          <a:bodyPr anchor="b"/>
          <a:lstStyle>
            <a:lvl1pPr algn="r">
              <a:defRPr sz="1000">
                <a:solidFill>
                  <a:schemeClr val="bg1">
                    <a:lumMod val="50000"/>
                  </a:schemeClr>
                </a:solidFill>
              </a:defRPr>
            </a:lvl1pPr>
          </a:lstStyle>
          <a:p>
            <a:fld id="{66F6FF41-5833-4EBF-9145-362BCED2914A}" type="slidenum">
              <a:rPr lang="en-US" smtClean="0"/>
              <a:t>‹#›</a:t>
            </a:fld>
            <a:endParaRPr lang="en-US"/>
          </a:p>
        </p:txBody>
      </p:sp>
      <p:sp>
        <p:nvSpPr>
          <p:cNvPr id="8" name="Title Placeholder 3">
            <a:extLst>
              <a:ext uri="{FF2B5EF4-FFF2-40B4-BE49-F238E27FC236}">
                <a16:creationId xmlns:a16="http://schemas.microsoft.com/office/drawing/2014/main" id="{C63E4EEB-A4F1-44C2-851B-9117641825B3}"/>
              </a:ext>
            </a:extLst>
          </p:cNvPr>
          <p:cNvSpPr>
            <a:spLocks noGrp="1"/>
          </p:cNvSpPr>
          <p:nvPr>
            <p:ph type="title"/>
          </p:nvPr>
        </p:nvSpPr>
        <p:spPr>
          <a:xfrm>
            <a:off x="464884" y="658389"/>
            <a:ext cx="9623425" cy="507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marL="1587" lvl="0" indent="0" defTabSz="1037602" fontAlgn="base">
              <a:lnSpc>
                <a:spcPct val="100000"/>
              </a:lnSpc>
              <a:spcAft>
                <a:spcPct val="0"/>
              </a:spcAft>
            </a:pPr>
            <a:r>
              <a:rPr lang="en-US"/>
              <a:t>Click to edit Master title style</a:t>
            </a:r>
            <a:endParaRPr lang="en-GB"/>
          </a:p>
        </p:txBody>
      </p:sp>
      <p:sp>
        <p:nvSpPr>
          <p:cNvPr id="9" name="Text Placeholder 13">
            <a:extLst>
              <a:ext uri="{FF2B5EF4-FFF2-40B4-BE49-F238E27FC236}">
                <a16:creationId xmlns:a16="http://schemas.microsoft.com/office/drawing/2014/main" id="{04B5661E-EB21-496F-8E75-4CF186380524}"/>
              </a:ext>
            </a:extLst>
          </p:cNvPr>
          <p:cNvSpPr>
            <a:spLocks noGrp="1"/>
          </p:cNvSpPr>
          <p:nvPr>
            <p:ph type="body" sz="quarter" idx="15" hasCustomPrompt="1"/>
          </p:nvPr>
        </p:nvSpPr>
        <p:spPr>
          <a:xfrm>
            <a:off x="561978" y="6884504"/>
            <a:ext cx="9239250" cy="388937"/>
          </a:xfrm>
          <a:prstGeom prst="rect">
            <a:avLst/>
          </a:prstGeom>
        </p:spPr>
        <p:txBody>
          <a:bodyPr lIns="0" tIns="0" rIns="0" bIns="0" anchor="b">
            <a:noAutofit/>
          </a:bodyPr>
          <a:lstStyle>
            <a:lvl1pPr marL="0" indent="0">
              <a:lnSpc>
                <a:spcPct val="90000"/>
              </a:lnSpc>
              <a:spcBef>
                <a:spcPct val="0"/>
              </a:spcBef>
              <a:buNone/>
              <a:defRPr sz="800">
                <a:solidFill>
                  <a:schemeClr val="tx1">
                    <a:lumMod val="65000"/>
                    <a:lumOff val="35000"/>
                  </a:schemeClr>
                </a:solidFill>
                <a:latin typeface="Arial Narrow" panose="020B0606020202030204" pitchFamily="34" charset="0"/>
              </a:defRPr>
            </a:lvl1pPr>
            <a:lvl2pPr marL="521000" indent="0">
              <a:buNone/>
              <a:defRPr sz="800">
                <a:solidFill>
                  <a:schemeClr val="tx1">
                    <a:lumMod val="65000"/>
                    <a:lumOff val="35000"/>
                  </a:schemeClr>
                </a:solidFill>
              </a:defRPr>
            </a:lvl2pPr>
            <a:lvl3pPr marL="1042003" indent="0">
              <a:buNone/>
              <a:defRPr sz="800">
                <a:solidFill>
                  <a:schemeClr val="tx1">
                    <a:lumMod val="65000"/>
                    <a:lumOff val="35000"/>
                  </a:schemeClr>
                </a:solidFill>
              </a:defRPr>
            </a:lvl3pPr>
            <a:lvl4pPr marL="1563004" indent="0">
              <a:buNone/>
              <a:defRPr sz="800">
                <a:solidFill>
                  <a:schemeClr val="tx1">
                    <a:lumMod val="65000"/>
                    <a:lumOff val="35000"/>
                  </a:schemeClr>
                </a:solidFill>
              </a:defRPr>
            </a:lvl4pPr>
            <a:lvl5pPr marL="2084006" indent="0">
              <a:buNone/>
              <a:defRPr sz="800">
                <a:solidFill>
                  <a:schemeClr val="tx1">
                    <a:lumMod val="65000"/>
                    <a:lumOff val="35000"/>
                  </a:schemeClr>
                </a:solidFill>
              </a:defRPr>
            </a:lvl5pPr>
          </a:lstStyle>
          <a:p>
            <a:pPr lvl="0"/>
            <a:r>
              <a:rPr lang="en-US"/>
              <a:t>Click to edit footnote </a:t>
            </a:r>
          </a:p>
        </p:txBody>
      </p:sp>
      <p:sp>
        <p:nvSpPr>
          <p:cNvPr id="2" name="Text Placeholder 1">
            <a:extLst>
              <a:ext uri="{FF2B5EF4-FFF2-40B4-BE49-F238E27FC236}">
                <a16:creationId xmlns:a16="http://schemas.microsoft.com/office/drawing/2014/main" id="{2FC79176-A663-2C7C-004D-9EC9D55C8FAA}"/>
              </a:ext>
            </a:extLst>
          </p:cNvPr>
          <p:cNvSpPr>
            <a:spLocks noGrp="1"/>
          </p:cNvSpPr>
          <p:nvPr>
            <p:ph type="body" sz="quarter" idx="16" hasCustomPrompt="1"/>
          </p:nvPr>
        </p:nvSpPr>
        <p:spPr>
          <a:xfrm>
            <a:off x="8851900" y="7327900"/>
            <a:ext cx="1841500" cy="228600"/>
          </a:xfrm>
          <a:prstGeom prst="rect">
            <a:avLst/>
          </a:prstGeom>
        </p:spPr>
        <p:txBody>
          <a:bodyPr wrap="none" lIns="91440" tIns="45720" rIns="91440" bIns="45720" anchor="b">
            <a:noAutofit/>
          </a:bodyPr>
          <a:lstStyle>
            <a:lvl1pPr algn="r">
              <a:defRPr sz="700" b="0">
                <a:solidFill>
                  <a:schemeClr val="bg1">
                    <a:lumMod val="50000"/>
                  </a:schemeClr>
                </a:solidFill>
                <a:latin typeface="Arial Narrow" panose="020B0606020202030204" pitchFamily="34" charset="0"/>
              </a:defRPr>
            </a:lvl1pPr>
          </a:lstStyle>
          <a:p>
            <a:pPr lvl="0"/>
            <a:r>
              <a:rPr lang="en-US"/>
              <a:t>Asset tag</a:t>
            </a:r>
          </a:p>
        </p:txBody>
      </p:sp>
    </p:spTree>
    <p:extLst>
      <p:ext uri="{BB962C8B-B14F-4D97-AF65-F5344CB8AC3E}">
        <p14:creationId xmlns:p14="http://schemas.microsoft.com/office/powerpoint/2010/main" val="3126281456"/>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Divider">
    <p:spTree>
      <p:nvGrpSpPr>
        <p:cNvPr id="1" name=""/>
        <p:cNvGrpSpPr/>
        <p:nvPr/>
      </p:nvGrpSpPr>
      <p:grpSpPr>
        <a:xfrm>
          <a:off x="0" y="0"/>
          <a:ext cx="0" cy="0"/>
          <a:chOff x="0" y="0"/>
          <a:chExt cx="0" cy="0"/>
        </a:xfrm>
      </p:grpSpPr>
      <p:sp>
        <p:nvSpPr>
          <p:cNvPr id="8" name="Title 1"/>
          <p:cNvSpPr>
            <a:spLocks noGrp="1"/>
          </p:cNvSpPr>
          <p:nvPr>
            <p:ph type="title"/>
          </p:nvPr>
        </p:nvSpPr>
        <p:spPr>
          <a:xfrm>
            <a:off x="364547" y="3288808"/>
            <a:ext cx="10014936" cy="497840"/>
          </a:xfrm>
        </p:spPr>
        <p:txBody>
          <a:bodyPr anchor="ctr">
            <a:noAutofit/>
          </a:bodyPr>
          <a:lstStyle>
            <a:lvl1pPr algn="l">
              <a:defRPr sz="3500">
                <a:solidFill>
                  <a:schemeClr val="accent1"/>
                </a:solidFill>
              </a:defRPr>
            </a:lvl1pPr>
          </a:lstStyle>
          <a:p>
            <a:r>
              <a:rPr lang="en-US"/>
              <a:t>Click to edit Master title style</a:t>
            </a:r>
          </a:p>
        </p:txBody>
      </p:sp>
      <p:sp>
        <p:nvSpPr>
          <p:cNvPr id="2" name="Text Placeholder 1">
            <a:extLst>
              <a:ext uri="{FF2B5EF4-FFF2-40B4-BE49-F238E27FC236}">
                <a16:creationId xmlns:a16="http://schemas.microsoft.com/office/drawing/2014/main" id="{34D9C96C-C2ED-4858-BDA5-605AC7DB2C4E}"/>
              </a:ext>
            </a:extLst>
          </p:cNvPr>
          <p:cNvSpPr>
            <a:spLocks noGrp="1"/>
          </p:cNvSpPr>
          <p:nvPr>
            <p:ph type="body" idx="10" hasCustomPrompt="1"/>
          </p:nvPr>
        </p:nvSpPr>
        <p:spPr>
          <a:xfrm>
            <a:off x="8851900" y="7327900"/>
            <a:ext cx="1841500" cy="228600"/>
          </a:xfrm>
        </p:spPr>
        <p:txBody>
          <a:bodyPr wrap="none" lIns="91440" tIns="45720" rIns="91440" bIns="45720" anchor="b">
            <a:noAutofit/>
          </a:bodyPr>
          <a:lstStyle>
            <a:lvl1pPr algn="r">
              <a:defRPr sz="700" b="0">
                <a:solidFill>
                  <a:schemeClr val="bg1">
                    <a:lumMod val="50000"/>
                  </a:schemeClr>
                </a:solidFill>
                <a:latin typeface="Arial Narrow" panose="020B0606020202030204" pitchFamily="34" charset="0"/>
              </a:defRPr>
            </a:lvl1pPr>
          </a:lstStyle>
          <a:p>
            <a:pPr lvl="0"/>
            <a:r>
              <a:rPr lang="en-US"/>
              <a:t>Asset tag</a:t>
            </a:r>
          </a:p>
        </p:txBody>
      </p:sp>
    </p:spTree>
    <p:extLst>
      <p:ext uri="{BB962C8B-B14F-4D97-AF65-F5344CB8AC3E}">
        <p14:creationId xmlns:p14="http://schemas.microsoft.com/office/powerpoint/2010/main" val="2911380301"/>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subhead box 1/2 content">
    <p:spTree>
      <p:nvGrpSpPr>
        <p:cNvPr id="1" name=""/>
        <p:cNvGrpSpPr/>
        <p:nvPr/>
      </p:nvGrpSpPr>
      <p:grpSpPr>
        <a:xfrm>
          <a:off x="0" y="0"/>
          <a:ext cx="0" cy="0"/>
          <a:chOff x="0" y="0"/>
          <a:chExt cx="0" cy="0"/>
        </a:xfrm>
      </p:grpSpPr>
      <p:sp>
        <p:nvSpPr>
          <p:cNvPr id="8" name="Title 7"/>
          <p:cNvSpPr>
            <a:spLocks noGrp="1"/>
          </p:cNvSpPr>
          <p:nvPr>
            <p:ph type="title"/>
          </p:nvPr>
        </p:nvSpPr>
        <p:spPr>
          <a:xfrm>
            <a:off x="384801" y="823522"/>
            <a:ext cx="9964305" cy="497840"/>
          </a:xfrm>
        </p:spPr>
        <p:txBody>
          <a:bodyPr anchor="t">
            <a:noAutofit/>
          </a:bodyPr>
          <a:lstStyle>
            <a:lvl1pPr algn="l">
              <a:lnSpc>
                <a:spcPts val="3000"/>
              </a:lnSpc>
              <a:defRPr sz="2598">
                <a:solidFill>
                  <a:schemeClr val="accent1"/>
                </a:solidFill>
                <a:latin typeface="Arial" pitchFamily="34" charset="0"/>
                <a:cs typeface="Arial" pitchFamily="34" charset="0"/>
              </a:defRPr>
            </a:lvl1pPr>
          </a:lstStyle>
          <a:p>
            <a:r>
              <a:rPr lang="en-US"/>
              <a:t>Click to edit Master title style</a:t>
            </a:r>
          </a:p>
        </p:txBody>
      </p:sp>
      <p:sp>
        <p:nvSpPr>
          <p:cNvPr id="7" name="Text Placeholder 3"/>
          <p:cNvSpPr>
            <a:spLocks noGrp="1"/>
          </p:cNvSpPr>
          <p:nvPr>
            <p:ph type="body" sz="quarter" idx="13" hasCustomPrompt="1"/>
          </p:nvPr>
        </p:nvSpPr>
        <p:spPr>
          <a:xfrm>
            <a:off x="384801" y="1225482"/>
            <a:ext cx="10012911" cy="453390"/>
          </a:xfrm>
        </p:spPr>
        <p:txBody>
          <a:bodyPr/>
          <a:lstStyle>
            <a:lvl1pPr marL="0" indent="0">
              <a:spcBef>
                <a:spcPct val="0"/>
              </a:spcBef>
              <a:buNone/>
              <a:defRPr sz="1599" b="0" baseline="0">
                <a:solidFill>
                  <a:schemeClr val="tx1">
                    <a:lumMod val="50000"/>
                    <a:lumOff val="50000"/>
                  </a:schemeClr>
                </a:solidFill>
                <a:latin typeface="Arial" pitchFamily="34" charset="0"/>
                <a:cs typeface="Arial" pitchFamily="34" charset="0"/>
              </a:defRPr>
            </a:lvl1pPr>
          </a:lstStyle>
          <a:p>
            <a:pPr lvl="0"/>
            <a:r>
              <a:rPr lang="en-US"/>
              <a:t>Click to edit Subhead </a:t>
            </a:r>
          </a:p>
        </p:txBody>
      </p:sp>
      <p:sp>
        <p:nvSpPr>
          <p:cNvPr id="11" name="Text Placeholder 4"/>
          <p:cNvSpPr>
            <a:spLocks noGrp="1"/>
          </p:cNvSpPr>
          <p:nvPr>
            <p:ph type="body" sz="quarter" idx="14" hasCustomPrompt="1"/>
          </p:nvPr>
        </p:nvSpPr>
        <p:spPr>
          <a:xfrm>
            <a:off x="6804892" y="1827265"/>
            <a:ext cx="3451390" cy="4551495"/>
          </a:xfrm>
        </p:spPr>
        <p:txBody>
          <a:bodyPr/>
          <a:lstStyle>
            <a:lvl1pPr marL="0" indent="0">
              <a:lnSpc>
                <a:spcPct val="110000"/>
              </a:lnSpc>
              <a:spcBef>
                <a:spcPts val="599"/>
              </a:spcBef>
              <a:spcAft>
                <a:spcPct val="0"/>
              </a:spcAft>
              <a:buFontTx/>
              <a:buNone/>
              <a:defRPr sz="1399" b="1">
                <a:latin typeface="Arial" pitchFamily="34" charset="0"/>
                <a:cs typeface="Arial" pitchFamily="34" charset="0"/>
              </a:defRPr>
            </a:lvl1pPr>
            <a:lvl2pPr marL="0" indent="0">
              <a:lnSpc>
                <a:spcPct val="110000"/>
              </a:lnSpc>
              <a:spcBef>
                <a:spcPts val="599"/>
              </a:spcBef>
              <a:spcAft>
                <a:spcPts val="599"/>
              </a:spcAft>
              <a:buFont typeface="Arial" pitchFamily="34" charset="0"/>
              <a:buNone/>
              <a:defRPr sz="1399" b="0">
                <a:latin typeface="Arial" pitchFamily="34" charset="0"/>
                <a:cs typeface="Arial" pitchFamily="34" charset="0"/>
              </a:defRPr>
            </a:lvl2pPr>
            <a:lvl3pPr marL="182726" indent="-182726">
              <a:lnSpc>
                <a:spcPct val="110000"/>
              </a:lnSpc>
              <a:spcBef>
                <a:spcPts val="599"/>
              </a:spcBef>
              <a:spcAft>
                <a:spcPts val="599"/>
              </a:spcAft>
              <a:buFont typeface="Arial" pitchFamily="34" charset="0"/>
              <a:buChar char="•"/>
              <a:defRPr sz="1399" baseline="0">
                <a:latin typeface="Arial" pitchFamily="34" charset="0"/>
                <a:cs typeface="Arial" pitchFamily="34" charset="0"/>
              </a:defRPr>
            </a:lvl3pPr>
            <a:lvl4pPr marL="182726" indent="-182726">
              <a:lnSpc>
                <a:spcPct val="110000"/>
              </a:lnSpc>
              <a:spcBef>
                <a:spcPts val="599"/>
              </a:spcBef>
              <a:spcAft>
                <a:spcPts val="599"/>
              </a:spcAft>
              <a:buFont typeface="Arial" pitchFamily="34" charset="0"/>
              <a:buChar char="•"/>
              <a:defRPr sz="1299">
                <a:latin typeface="Arial" pitchFamily="34" charset="0"/>
                <a:cs typeface="Arial" pitchFamily="34" charset="0"/>
              </a:defRPr>
            </a:lvl4pPr>
            <a:lvl5pPr marL="411134" indent="-182726">
              <a:lnSpc>
                <a:spcPct val="110000"/>
              </a:lnSpc>
              <a:spcBef>
                <a:spcPts val="599"/>
              </a:spcBef>
              <a:spcAft>
                <a:spcPts val="599"/>
              </a:spcAft>
              <a:buFont typeface="Avenir LT 35 Light" panose="020B0303020000020003" pitchFamily="34" charset="0"/>
              <a:buChar char="–"/>
              <a:defRPr sz="1299" b="0">
                <a:solidFill>
                  <a:schemeClr val="tx1"/>
                </a:solidFill>
                <a:latin typeface="Arial" pitchFamily="34" charset="0"/>
                <a:cs typeface="Arial" pitchFamily="34" charset="0"/>
              </a:defRPr>
            </a:lvl5pPr>
            <a:lvl6pPr marL="0" indent="0">
              <a:lnSpc>
                <a:spcPct val="110000"/>
              </a:lnSpc>
              <a:spcBef>
                <a:spcPts val="599"/>
              </a:spcBef>
              <a:spcAft>
                <a:spcPct val="0"/>
              </a:spcAft>
              <a:buFont typeface="Avenir LT 55 Roman" pitchFamily="34" charset="0"/>
              <a:buNone/>
              <a:defRPr sz="1399" b="1" baseline="0">
                <a:solidFill>
                  <a:schemeClr val="accent3">
                    <a:lumMod val="75000"/>
                  </a:schemeClr>
                </a:solidFill>
                <a:latin typeface="Arial" pitchFamily="34" charset="0"/>
                <a:cs typeface="Arial" pitchFamily="34" charset="0"/>
              </a:defRPr>
            </a:lvl6pPr>
            <a:lvl7pPr marL="0" indent="0">
              <a:lnSpc>
                <a:spcPct val="110000"/>
              </a:lnSpc>
              <a:spcBef>
                <a:spcPts val="599"/>
              </a:spcBef>
              <a:spcAft>
                <a:spcPct val="0"/>
              </a:spcAft>
              <a:buFont typeface="Arial" pitchFamily="34" charset="0"/>
              <a:buNone/>
              <a:defRPr sz="1199" b="1" baseline="0">
                <a:solidFill>
                  <a:schemeClr val="accent3">
                    <a:lumMod val="75000"/>
                  </a:schemeClr>
                </a:solidFill>
                <a:latin typeface="Arial" pitchFamily="34" charset="0"/>
                <a:cs typeface="Arial" pitchFamily="34" charset="0"/>
              </a:defRPr>
            </a:lvl7pPr>
            <a:lvl8pPr marL="182410" indent="-182410">
              <a:lnSpc>
                <a:spcPct val="110000"/>
              </a:lnSpc>
              <a:spcBef>
                <a:spcPts val="599"/>
              </a:spcBef>
              <a:spcAft>
                <a:spcPts val="599"/>
              </a:spcAft>
              <a:defRPr sz="1199" baseline="0">
                <a:latin typeface="Arial" pitchFamily="34" charset="0"/>
                <a:cs typeface="Arial" pitchFamily="34" charset="0"/>
              </a:defRPr>
            </a:lvl8pPr>
            <a:lvl9pPr marL="776587" indent="-182726">
              <a:spcBef>
                <a:spcPts val="599"/>
              </a:spcBef>
              <a:buFont typeface="Avenir LT 55 Roman" pitchFamily="34" charset="0"/>
              <a:buChar char="–"/>
              <a:defRPr sz="999" baseline="0"/>
            </a:lvl9pPr>
          </a:lstStyle>
          <a:p>
            <a:pPr lvl="0"/>
            <a:r>
              <a:rPr lang="en-US"/>
              <a:t>Edit Master text styles 14 </a:t>
            </a:r>
          </a:p>
          <a:p>
            <a:pPr lvl="1"/>
            <a:r>
              <a:rPr lang="en-US"/>
              <a:t>Second level 14</a:t>
            </a:r>
          </a:p>
          <a:p>
            <a:pPr lvl="2"/>
            <a:r>
              <a:rPr lang="en-US"/>
              <a:t>Third level 14 bullet</a:t>
            </a:r>
          </a:p>
          <a:p>
            <a:pPr lvl="3"/>
            <a:r>
              <a:rPr lang="en-US"/>
              <a:t>Fourth level 13 bullet</a:t>
            </a:r>
          </a:p>
          <a:p>
            <a:pPr lvl="4"/>
            <a:r>
              <a:rPr lang="en-US"/>
              <a:t>Fifth level 13</a:t>
            </a:r>
          </a:p>
          <a:p>
            <a:pPr lvl="5"/>
            <a:r>
              <a:rPr lang="en-US"/>
              <a:t>Sixth level 14 bold</a:t>
            </a:r>
          </a:p>
          <a:p>
            <a:pPr lvl="6"/>
            <a:r>
              <a:rPr lang="en-US"/>
              <a:t>Seventh level 12 bold</a:t>
            </a:r>
          </a:p>
          <a:p>
            <a:pPr lvl="7"/>
            <a:r>
              <a:rPr lang="en-US"/>
              <a:t>Eighth level 12</a:t>
            </a:r>
          </a:p>
        </p:txBody>
      </p:sp>
      <p:sp>
        <p:nvSpPr>
          <p:cNvPr id="16" name="Text Placeholder 5"/>
          <p:cNvSpPr>
            <a:spLocks noGrp="1"/>
          </p:cNvSpPr>
          <p:nvPr>
            <p:ph type="body" sz="quarter" idx="18" hasCustomPrompt="1"/>
          </p:nvPr>
        </p:nvSpPr>
        <p:spPr>
          <a:xfrm>
            <a:off x="498770" y="1918627"/>
            <a:ext cx="5734876" cy="4444998"/>
          </a:xfrm>
          <a:ln>
            <a:solidFill>
              <a:schemeClr val="bg1">
                <a:lumMod val="50000"/>
              </a:schemeClr>
            </a:solidFill>
          </a:ln>
        </p:spPr>
        <p:txBody>
          <a:bodyPr/>
          <a:lstStyle>
            <a:lvl1pPr>
              <a:defRPr sz="999">
                <a:latin typeface="Arial" pitchFamily="34" charset="0"/>
                <a:cs typeface="Arial" pitchFamily="34" charset="0"/>
              </a:defRPr>
            </a:lvl1pPr>
          </a:lstStyle>
          <a:p>
            <a:pPr lvl="0"/>
            <a:r>
              <a:rPr lang="en-US"/>
              <a:t> </a:t>
            </a:r>
          </a:p>
        </p:txBody>
      </p:sp>
      <p:sp>
        <p:nvSpPr>
          <p:cNvPr id="9" name="Text Placeholder 10"/>
          <p:cNvSpPr>
            <a:spLocks noGrp="1"/>
          </p:cNvSpPr>
          <p:nvPr>
            <p:ph type="body" sz="quarter" idx="15" hasCustomPrompt="1"/>
          </p:nvPr>
        </p:nvSpPr>
        <p:spPr>
          <a:xfrm>
            <a:off x="407664" y="7031989"/>
            <a:ext cx="9721273" cy="282200"/>
          </a:xfrm>
        </p:spPr>
        <p:txBody>
          <a:bodyPr anchor="b"/>
          <a:lstStyle>
            <a:lvl1pPr marL="0" indent="0">
              <a:lnSpc>
                <a:spcPct val="95000"/>
              </a:lnSpc>
              <a:spcBef>
                <a:spcPct val="0"/>
              </a:spcBef>
              <a:buNone/>
              <a:defRPr sz="799">
                <a:solidFill>
                  <a:schemeClr val="tx1">
                    <a:lumMod val="75000"/>
                    <a:lumOff val="25000"/>
                  </a:schemeClr>
                </a:solidFill>
                <a:latin typeface="Arial Narrow" panose="020B0606020202030204" pitchFamily="34" charset="0"/>
                <a:cs typeface="Arial" pitchFamily="34" charset="0"/>
              </a:defRPr>
            </a:lvl1pPr>
            <a:lvl2pPr marL="0" indent="0">
              <a:lnSpc>
                <a:spcPct val="95000"/>
              </a:lnSpc>
              <a:spcBef>
                <a:spcPct val="0"/>
              </a:spcBef>
              <a:buFontTx/>
              <a:buNone/>
              <a:defRPr sz="999" b="1" baseline="0">
                <a:solidFill>
                  <a:schemeClr val="tx1">
                    <a:lumMod val="75000"/>
                    <a:lumOff val="25000"/>
                  </a:schemeClr>
                </a:solidFill>
                <a:latin typeface="Arial Narrow" panose="020B0606020202030204" pitchFamily="34" charset="0"/>
                <a:cs typeface="Arial" pitchFamily="34" charset="0"/>
              </a:defRPr>
            </a:lvl2pPr>
            <a:lvl3pPr marL="0" indent="0">
              <a:lnSpc>
                <a:spcPct val="95000"/>
              </a:lnSpc>
              <a:spcBef>
                <a:spcPct val="0"/>
              </a:spcBef>
              <a:buFont typeface="+mj-lt"/>
              <a:buNone/>
              <a:defRPr sz="899" b="1">
                <a:solidFill>
                  <a:schemeClr val="tx1">
                    <a:lumMod val="75000"/>
                    <a:lumOff val="25000"/>
                  </a:schemeClr>
                </a:solidFill>
                <a:latin typeface="Arial Narrow" panose="020B0606020202030204" pitchFamily="34" charset="0"/>
                <a:cs typeface="Arial" pitchFamily="34" charset="0"/>
              </a:defRPr>
            </a:lvl3pPr>
            <a:lvl4pPr marL="0" indent="0">
              <a:lnSpc>
                <a:spcPct val="95000"/>
              </a:lnSpc>
              <a:spcBef>
                <a:spcPct val="0"/>
              </a:spcBef>
              <a:buFont typeface="+mj-lt"/>
              <a:buNone/>
              <a:defRPr sz="899" b="1" baseline="0">
                <a:solidFill>
                  <a:schemeClr val="tx1">
                    <a:lumMod val="75000"/>
                    <a:lumOff val="25000"/>
                  </a:schemeClr>
                </a:solidFill>
                <a:latin typeface="Arial Narrow" panose="020B0606020202030204" pitchFamily="34" charset="0"/>
              </a:defRPr>
            </a:lvl4pPr>
            <a:lvl5pPr marL="0" indent="91363">
              <a:lnSpc>
                <a:spcPct val="95000"/>
              </a:lnSpc>
              <a:spcBef>
                <a:spcPct val="0"/>
              </a:spcBef>
              <a:buFont typeface="+mj-lt"/>
              <a:buAutoNum type="arabicPeriod"/>
              <a:defRPr sz="799" baseline="0">
                <a:solidFill>
                  <a:schemeClr val="tx1">
                    <a:lumMod val="75000"/>
                    <a:lumOff val="25000"/>
                  </a:schemeClr>
                </a:solidFill>
                <a:latin typeface="Arial Narrow" panose="020B0606020202030204" pitchFamily="34" charset="0"/>
                <a:cs typeface="Arial" pitchFamily="34" charset="0"/>
              </a:defRPr>
            </a:lvl5pPr>
            <a:lvl6pPr marL="0" indent="0">
              <a:lnSpc>
                <a:spcPct val="95000"/>
              </a:lnSpc>
              <a:spcBef>
                <a:spcPct val="0"/>
              </a:spcBef>
              <a:buNone/>
              <a:defRPr sz="1199" b="1" baseline="0">
                <a:solidFill>
                  <a:schemeClr val="tx1">
                    <a:lumMod val="75000"/>
                    <a:lumOff val="25000"/>
                  </a:schemeClr>
                </a:solidFill>
                <a:latin typeface="Arial Narrow" panose="020B0606020202030204" pitchFamily="34" charset="0"/>
                <a:cs typeface="Arial" pitchFamily="34" charset="0"/>
              </a:defRPr>
            </a:lvl6pPr>
          </a:lstStyle>
          <a:p>
            <a:pPr lvl="0"/>
            <a:r>
              <a:rPr lang="en-US"/>
              <a:t>Click to edit footnote spacing multiple .95</a:t>
            </a:r>
          </a:p>
          <a:p>
            <a:pPr lvl="1"/>
            <a:r>
              <a:rPr lang="en-US"/>
              <a:t>2nd level 10 BF</a:t>
            </a:r>
          </a:p>
          <a:p>
            <a:pPr lvl="2"/>
            <a:r>
              <a:rPr lang="en-US"/>
              <a:t>3rd level 9BF</a:t>
            </a:r>
          </a:p>
          <a:p>
            <a:pPr lvl="4"/>
            <a:r>
              <a:rPr lang="en-US"/>
              <a:t> 4th numbered</a:t>
            </a:r>
          </a:p>
          <a:p>
            <a:pPr lvl="5"/>
            <a:r>
              <a:rPr lang="en-US"/>
              <a:t>12pt Bold for UK</a:t>
            </a:r>
          </a:p>
        </p:txBody>
      </p:sp>
      <p:sp>
        <p:nvSpPr>
          <p:cNvPr id="12" name="redminePlaceholder 25"/>
          <p:cNvSpPr>
            <a:spLocks noGrp="1"/>
          </p:cNvSpPr>
          <p:nvPr>
            <p:ph type="body" sz="quarter" idx="19"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cs typeface="Arial"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
        <p:nvSpPr>
          <p:cNvPr id="10" name="Slide Number Placeholder 3"/>
          <p:cNvSpPr>
            <a:spLocks noGrp="1"/>
          </p:cNvSpPr>
          <p:nvPr>
            <p:ph type="sldNum" sz="quarter" idx="4"/>
          </p:nvPr>
        </p:nvSpPr>
        <p:spPr>
          <a:xfrm>
            <a:off x="9583791" y="7037899"/>
            <a:ext cx="493776" cy="302514"/>
          </a:xfrm>
          <a:prstGeom prst="rect">
            <a:avLst/>
          </a:prstGeom>
        </p:spPr>
        <p:txBody>
          <a:bodyPr lIns="0" tIns="45720" rIns="0" bIns="45720" anchor="b"/>
          <a:lstStyle>
            <a:lvl1pPr algn="l">
              <a:defRPr sz="999">
                <a:solidFill>
                  <a:schemeClr val="tx1">
                    <a:lumMod val="65000"/>
                    <a:lumOff val="35000"/>
                  </a:schemeClr>
                </a:solidFill>
                <a:latin typeface="Arial" pitchFamily="34" charset="0"/>
                <a:cs typeface="Arial" pitchFamily="34" charset="0"/>
              </a:defRPr>
            </a:lvl1pPr>
          </a:lstStyle>
          <a:p>
            <a:fld id="{4C5AB661-D753-4E40-9543-F7AE63D7FA86}" type="slidenum">
              <a:rPr lang="en-US" smtClean="0"/>
              <a:t>‹#›</a:t>
            </a:fld>
            <a:endParaRPr lang="en-US"/>
          </a:p>
        </p:txBody>
      </p:sp>
    </p:spTree>
    <p:extLst>
      <p:ext uri="{BB962C8B-B14F-4D97-AF65-F5344CB8AC3E}">
        <p14:creationId xmlns:p14="http://schemas.microsoft.com/office/powerpoint/2010/main" val="2219573135"/>
      </p:ext>
    </p:extLst>
  </p:cSld>
  <p:clrMapOvr>
    <a:masterClrMapping/>
  </p:clrMapOvr>
  <p:transition/>
  <p:extLst>
    <p:ext uri="{DCECCB84-F9BA-43D5-87BE-67443E8EF086}">
      <p15:sldGuideLst xmlns:p15="http://schemas.microsoft.com/office/powerpoint/2012/main">
        <p15:guide id="1" pos="3696">
          <p15:clr>
            <a:srgbClr val="FBAE40"/>
          </p15:clr>
        </p15:guide>
        <p15:guide id="2" pos="4080">
          <p15:clr>
            <a:srgbClr val="FBAE40"/>
          </p15:clr>
        </p15:guide>
        <p15:guide id="3" orient="horz" pos="2382">
          <p15:clr>
            <a:srgbClr val="FBAE40"/>
          </p15:clr>
        </p15:guide>
        <p15:guide id="4" orient="horz" pos="1206">
          <p15:clr>
            <a:srgbClr val="FBAE40"/>
          </p15:clr>
        </p15:guide>
        <p15:guide id="5" orient="horz" pos="908">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subhead eyebrow 1/2 content">
    <p:spTree>
      <p:nvGrpSpPr>
        <p:cNvPr id="1" name=""/>
        <p:cNvGrpSpPr/>
        <p:nvPr/>
      </p:nvGrpSpPr>
      <p:grpSpPr>
        <a:xfrm>
          <a:off x="0" y="0"/>
          <a:ext cx="0" cy="0"/>
          <a:chOff x="0" y="0"/>
          <a:chExt cx="0" cy="0"/>
        </a:xfrm>
      </p:grpSpPr>
      <p:sp>
        <p:nvSpPr>
          <p:cNvPr id="8" name="Title 7"/>
          <p:cNvSpPr>
            <a:spLocks noGrp="1"/>
          </p:cNvSpPr>
          <p:nvPr>
            <p:ph type="title"/>
          </p:nvPr>
        </p:nvSpPr>
        <p:spPr>
          <a:xfrm>
            <a:off x="384801" y="822657"/>
            <a:ext cx="9964305" cy="497840"/>
          </a:xfrm>
        </p:spPr>
        <p:txBody>
          <a:bodyPr anchor="t">
            <a:noAutofit/>
          </a:bodyPr>
          <a:lstStyle>
            <a:lvl1pPr algn="l" defTabSz="1017968" rtl="0" eaLnBrk="1" latinLnBrk="0" hangingPunct="1">
              <a:lnSpc>
                <a:spcPts val="3000"/>
              </a:lnSpc>
              <a:spcBef>
                <a:spcPct val="0"/>
              </a:spcBef>
              <a:buNone/>
              <a:defRPr lang="en-US" sz="2598" kern="1200">
                <a:solidFill>
                  <a:schemeClr val="accent1"/>
                </a:solidFill>
                <a:latin typeface="Arial" pitchFamily="34" charset="0"/>
                <a:ea typeface="+mj-ea"/>
                <a:cs typeface="Arial" pitchFamily="34" charset="0"/>
              </a:defRPr>
            </a:lvl1pPr>
          </a:lstStyle>
          <a:p>
            <a:r>
              <a:rPr lang="en-US"/>
              <a:t>Click to edit Master title style</a:t>
            </a:r>
          </a:p>
        </p:txBody>
      </p:sp>
      <p:sp>
        <p:nvSpPr>
          <p:cNvPr id="4" name="Slide Number Placeholder 3"/>
          <p:cNvSpPr>
            <a:spLocks noGrp="1"/>
          </p:cNvSpPr>
          <p:nvPr>
            <p:ph type="sldNum" sz="quarter" idx="11"/>
          </p:nvPr>
        </p:nvSpPr>
        <p:spPr>
          <a:xfrm>
            <a:off x="10187908" y="7031989"/>
            <a:ext cx="524949" cy="302260"/>
          </a:xfrm>
          <a:prstGeom prst="rect">
            <a:avLst/>
          </a:prstGeom>
        </p:spPr>
        <p:txBody>
          <a:bodyPr lIns="0" tIns="45720" rIns="0" bIns="45720" anchor="b"/>
          <a:lstStyle>
            <a:lvl1pPr algn="l">
              <a:defRPr>
                <a:latin typeface="Arial" pitchFamily="34" charset="0"/>
                <a:cs typeface="Arial" pitchFamily="34" charset="0"/>
              </a:defRPr>
            </a:lvl1pPr>
          </a:lstStyle>
          <a:p>
            <a:fld id="{4C5AB661-D753-4E40-9543-F7AE63D7FA86}" type="slidenum">
              <a:rPr lang="en-US" smtClean="0"/>
              <a:t>‹#›</a:t>
            </a:fld>
            <a:endParaRPr lang="en-US"/>
          </a:p>
        </p:txBody>
      </p:sp>
      <p:sp>
        <p:nvSpPr>
          <p:cNvPr id="7" name="Text Placeholder 3"/>
          <p:cNvSpPr>
            <a:spLocks noGrp="1"/>
          </p:cNvSpPr>
          <p:nvPr>
            <p:ph type="body" sz="quarter" idx="13" hasCustomPrompt="1"/>
          </p:nvPr>
        </p:nvSpPr>
        <p:spPr>
          <a:xfrm>
            <a:off x="384801" y="1225482"/>
            <a:ext cx="10012911" cy="453390"/>
          </a:xfrm>
        </p:spPr>
        <p:txBody>
          <a:bodyPr/>
          <a:lstStyle>
            <a:lvl1pPr marL="0" indent="0">
              <a:spcBef>
                <a:spcPct val="0"/>
              </a:spcBef>
              <a:buNone/>
              <a:defRPr lang="en-US" sz="1599" b="0" kern="1200" baseline="0">
                <a:solidFill>
                  <a:schemeClr val="tx1">
                    <a:lumMod val="50000"/>
                    <a:lumOff val="50000"/>
                  </a:schemeClr>
                </a:solidFill>
                <a:latin typeface="Arial" pitchFamily="34" charset="0"/>
                <a:ea typeface="+mn-ea"/>
                <a:cs typeface="Arial" pitchFamily="34" charset="0"/>
              </a:defRPr>
            </a:lvl1pPr>
          </a:lstStyle>
          <a:p>
            <a:pPr marL="0" lvl="0" indent="0" algn="l" defTabSz="1017968" rtl="0" eaLnBrk="1" latinLnBrk="0" hangingPunct="1">
              <a:lnSpc>
                <a:spcPct val="110000"/>
              </a:lnSpc>
              <a:spcBef>
                <a:spcPct val="0"/>
              </a:spcBef>
              <a:buFont typeface="Arial" pitchFamily="34" charset="0"/>
              <a:buNone/>
            </a:pPr>
            <a:r>
              <a:rPr lang="en-US"/>
              <a:t>Click to edit Subhead </a:t>
            </a:r>
          </a:p>
        </p:txBody>
      </p:sp>
      <p:sp>
        <p:nvSpPr>
          <p:cNvPr id="11" name="Text Placeholder 4"/>
          <p:cNvSpPr>
            <a:spLocks noGrp="1"/>
          </p:cNvSpPr>
          <p:nvPr>
            <p:ph type="body" sz="quarter" idx="14" hasCustomPrompt="1"/>
          </p:nvPr>
        </p:nvSpPr>
        <p:spPr>
          <a:xfrm>
            <a:off x="6804892" y="1827265"/>
            <a:ext cx="3451390" cy="4551495"/>
          </a:xfrm>
        </p:spPr>
        <p:txBody>
          <a:bodyPr/>
          <a:lstStyle>
            <a:lvl1pPr marL="0" indent="0" algn="l" defTabSz="1017968" rtl="0" eaLnBrk="1" latinLnBrk="0" hangingPunct="1">
              <a:lnSpc>
                <a:spcPct val="110000"/>
              </a:lnSpc>
              <a:spcBef>
                <a:spcPts val="599"/>
              </a:spcBef>
              <a:spcAft>
                <a:spcPct val="0"/>
              </a:spcAft>
              <a:buFontTx/>
              <a:buNone/>
              <a:defRPr lang="en-US" sz="1399" b="1" kern="1200" baseline="0">
                <a:solidFill>
                  <a:schemeClr val="tx1"/>
                </a:solidFill>
                <a:latin typeface="Arial" pitchFamily="34" charset="0"/>
                <a:ea typeface="+mn-ea"/>
                <a:cs typeface="Arial" pitchFamily="34" charset="0"/>
              </a:defRPr>
            </a:lvl1pPr>
            <a:lvl2pPr marL="0" indent="0" algn="l" defTabSz="1017968" rtl="0" eaLnBrk="1" latinLnBrk="0" hangingPunct="1">
              <a:lnSpc>
                <a:spcPct val="110000"/>
              </a:lnSpc>
              <a:spcBef>
                <a:spcPts val="599"/>
              </a:spcBef>
              <a:spcAft>
                <a:spcPts val="599"/>
              </a:spcAft>
              <a:buFont typeface="Arial" pitchFamily="34" charset="0"/>
              <a:buNone/>
              <a:defRPr lang="en-US" sz="1399" b="0" kern="1200" baseline="0">
                <a:solidFill>
                  <a:schemeClr val="tx1"/>
                </a:solidFill>
                <a:latin typeface="Arial" pitchFamily="34" charset="0"/>
                <a:ea typeface="+mn-ea"/>
                <a:cs typeface="Arial" pitchFamily="34" charset="0"/>
              </a:defRPr>
            </a:lvl2pPr>
            <a:lvl3pPr marL="182726" indent="-182726" algn="l" defTabSz="1017968" rtl="0" eaLnBrk="1" latinLnBrk="0" hangingPunct="1">
              <a:lnSpc>
                <a:spcPct val="110000"/>
              </a:lnSpc>
              <a:spcBef>
                <a:spcPts val="599"/>
              </a:spcBef>
              <a:spcAft>
                <a:spcPts val="599"/>
              </a:spcAft>
              <a:buFont typeface="Arial" pitchFamily="34" charset="0"/>
              <a:buChar char="•"/>
              <a:defRPr lang="en-US" sz="1399" kern="1200" baseline="0">
                <a:solidFill>
                  <a:schemeClr val="tx1"/>
                </a:solidFill>
                <a:latin typeface="Arial" pitchFamily="34" charset="0"/>
                <a:ea typeface="+mn-ea"/>
                <a:cs typeface="Arial" pitchFamily="34" charset="0"/>
              </a:defRPr>
            </a:lvl3pPr>
            <a:lvl4pPr marL="182726" indent="-182726" algn="l" defTabSz="1017968" rtl="0" eaLnBrk="1" latinLnBrk="0" hangingPunct="1">
              <a:lnSpc>
                <a:spcPct val="110000"/>
              </a:lnSpc>
              <a:spcBef>
                <a:spcPts val="599"/>
              </a:spcBef>
              <a:spcAft>
                <a:spcPts val="599"/>
              </a:spcAft>
              <a:buFont typeface="Arial" pitchFamily="34" charset="0"/>
              <a:buChar char="•"/>
              <a:defRPr lang="en-US" sz="1299" kern="1200" baseline="0">
                <a:solidFill>
                  <a:schemeClr val="tx1"/>
                </a:solidFill>
                <a:latin typeface="Arial" pitchFamily="34" charset="0"/>
                <a:ea typeface="+mn-ea"/>
                <a:cs typeface="Arial" pitchFamily="34" charset="0"/>
              </a:defRPr>
            </a:lvl4pPr>
            <a:lvl5pPr marL="411134" indent="-182726" algn="l" defTabSz="1017968" rtl="0" eaLnBrk="1" latinLnBrk="0" hangingPunct="1">
              <a:lnSpc>
                <a:spcPct val="110000"/>
              </a:lnSpc>
              <a:spcBef>
                <a:spcPts val="599"/>
              </a:spcBef>
              <a:spcAft>
                <a:spcPts val="599"/>
              </a:spcAft>
              <a:buFont typeface="Avenir LT 35 Light" panose="020B0303020000020003" pitchFamily="34" charset="0"/>
              <a:buChar char="–"/>
              <a:defRPr lang="en-US" sz="1299" kern="1200" baseline="0">
                <a:solidFill>
                  <a:schemeClr val="tx1"/>
                </a:solidFill>
                <a:latin typeface="Arial" pitchFamily="34" charset="0"/>
                <a:ea typeface="+mn-ea"/>
                <a:cs typeface="Arial" pitchFamily="34" charset="0"/>
              </a:defRPr>
            </a:lvl5pPr>
            <a:lvl6pPr marL="0" marR="0" indent="0" algn="l" defTabSz="1017968" rtl="0" eaLnBrk="1" fontAlgn="auto" latinLnBrk="0" hangingPunct="1">
              <a:lnSpc>
                <a:spcPct val="110000"/>
              </a:lnSpc>
              <a:spcBef>
                <a:spcPts val="599"/>
              </a:spcBef>
              <a:spcAft>
                <a:spcPct val="0"/>
              </a:spcAft>
              <a:buClrTx/>
              <a:buSzTx/>
              <a:buFont typeface="Avenir LT 55 Roman" pitchFamily="34" charset="0"/>
              <a:buNone/>
              <a:defRPr sz="1399" b="1" baseline="0">
                <a:solidFill>
                  <a:schemeClr val="accent3">
                    <a:lumMod val="75000"/>
                  </a:schemeClr>
                </a:solidFill>
                <a:latin typeface="Arial" pitchFamily="34" charset="0"/>
                <a:cs typeface="Arial" pitchFamily="34" charset="0"/>
              </a:defRPr>
            </a:lvl6pPr>
            <a:lvl7pPr marL="0" marR="0" indent="0" algn="l" defTabSz="1017968" rtl="0" eaLnBrk="1" fontAlgn="auto" latinLnBrk="0" hangingPunct="1">
              <a:lnSpc>
                <a:spcPct val="110000"/>
              </a:lnSpc>
              <a:spcBef>
                <a:spcPts val="599"/>
              </a:spcBef>
              <a:spcAft>
                <a:spcPct val="0"/>
              </a:spcAft>
              <a:buClrTx/>
              <a:buSzTx/>
              <a:buFont typeface="Avenir LT 55 Roman" pitchFamily="34" charset="0"/>
              <a:buNone/>
              <a:defRPr sz="1199" b="1" baseline="0">
                <a:solidFill>
                  <a:schemeClr val="accent3">
                    <a:lumMod val="75000"/>
                  </a:schemeClr>
                </a:solidFill>
                <a:latin typeface="Arial" pitchFamily="34" charset="0"/>
                <a:cs typeface="Arial" pitchFamily="34" charset="0"/>
              </a:defRPr>
            </a:lvl7pPr>
            <a:lvl8pPr marL="182726" indent="-182726">
              <a:lnSpc>
                <a:spcPct val="110000"/>
              </a:lnSpc>
              <a:spcBef>
                <a:spcPts val="599"/>
              </a:spcBef>
              <a:spcAft>
                <a:spcPts val="599"/>
              </a:spcAft>
              <a:buFont typeface="Arial" pitchFamily="34" charset="0"/>
              <a:buChar char="•"/>
              <a:defRPr sz="1199" baseline="0">
                <a:latin typeface="Arial" pitchFamily="34" charset="0"/>
                <a:cs typeface="Arial" pitchFamily="34" charset="0"/>
              </a:defRPr>
            </a:lvl8pPr>
            <a:lvl9pPr marL="776587" indent="-182726">
              <a:spcBef>
                <a:spcPts val="599"/>
              </a:spcBef>
              <a:buFont typeface="Avenir LT 55 Roman" pitchFamily="34" charset="0"/>
              <a:buChar char="–"/>
              <a:defRPr sz="1099" baseline="0"/>
            </a:lvl9pPr>
          </a:lstStyle>
          <a:p>
            <a:pPr lvl="0"/>
            <a:r>
              <a:rPr lang="en-US"/>
              <a:t>Edit Master text styles 14 </a:t>
            </a:r>
          </a:p>
          <a:p>
            <a:pPr lvl="1"/>
            <a:r>
              <a:rPr lang="en-US"/>
              <a:t>Second level 14</a:t>
            </a:r>
          </a:p>
          <a:p>
            <a:pPr lvl="2"/>
            <a:r>
              <a:rPr lang="en-US"/>
              <a:t>Third level 14 bullet</a:t>
            </a:r>
          </a:p>
          <a:p>
            <a:pPr lvl="3"/>
            <a:r>
              <a:rPr lang="en-US"/>
              <a:t>Fourth level 13 bullet</a:t>
            </a:r>
          </a:p>
          <a:p>
            <a:pPr lvl="4"/>
            <a:r>
              <a:rPr lang="en-US"/>
              <a:t>Fifth level 13</a:t>
            </a:r>
          </a:p>
          <a:p>
            <a:pPr lvl="5"/>
            <a:r>
              <a:rPr lang="en-US"/>
              <a:t>Sixth level 14 bold</a:t>
            </a:r>
          </a:p>
          <a:p>
            <a:pPr lvl="6"/>
            <a:r>
              <a:rPr lang="en-US"/>
              <a:t>Seventh level 12 bold</a:t>
            </a:r>
          </a:p>
          <a:p>
            <a:pPr lvl="7"/>
            <a:r>
              <a:rPr lang="en-US"/>
              <a:t>Eighth level 12</a:t>
            </a:r>
          </a:p>
        </p:txBody>
      </p:sp>
      <p:sp>
        <p:nvSpPr>
          <p:cNvPr id="6" name="Content Placeholder 5"/>
          <p:cNvSpPr>
            <a:spLocks noGrp="1"/>
          </p:cNvSpPr>
          <p:nvPr>
            <p:ph sz="quarter" idx="15" hasCustomPrompt="1"/>
          </p:nvPr>
        </p:nvSpPr>
        <p:spPr>
          <a:xfrm>
            <a:off x="496190" y="1918628"/>
            <a:ext cx="5735551" cy="248920"/>
          </a:xfrm>
          <a:solidFill>
            <a:schemeClr val="bg1">
              <a:lumMod val="50000"/>
            </a:schemeClr>
          </a:solidFill>
        </p:spPr>
        <p:txBody>
          <a:bodyPr anchor="ctr"/>
          <a:lstStyle>
            <a:lvl1pPr marL="0" indent="0">
              <a:spcBef>
                <a:spcPct val="0"/>
              </a:spcBef>
              <a:buNone/>
              <a:defRPr sz="1049" b="1" i="0" cap="all" baseline="0">
                <a:solidFill>
                  <a:schemeClr val="bg1"/>
                </a:solidFill>
                <a:latin typeface="Arial" pitchFamily="34" charset="0"/>
                <a:cs typeface="Arial" pitchFamily="34" charset="0"/>
              </a:defRPr>
            </a:lvl1pPr>
          </a:lstStyle>
          <a:p>
            <a:pPr lvl="0"/>
            <a:r>
              <a:rPr lang="en-US"/>
              <a:t>Click to edit eyebrow </a:t>
            </a:r>
          </a:p>
        </p:txBody>
      </p:sp>
      <p:sp>
        <p:nvSpPr>
          <p:cNvPr id="9" name="Text Placeholder 10"/>
          <p:cNvSpPr>
            <a:spLocks noGrp="1"/>
          </p:cNvSpPr>
          <p:nvPr>
            <p:ph type="body" sz="quarter" idx="20" hasCustomPrompt="1"/>
          </p:nvPr>
        </p:nvSpPr>
        <p:spPr>
          <a:xfrm>
            <a:off x="407664" y="7031989"/>
            <a:ext cx="9721273" cy="282200"/>
          </a:xfrm>
        </p:spPr>
        <p:txBody>
          <a:bodyPr anchor="b"/>
          <a:lstStyle>
            <a:lvl1pPr marL="0" indent="0">
              <a:lnSpc>
                <a:spcPct val="95000"/>
              </a:lnSpc>
              <a:spcBef>
                <a:spcPct val="0"/>
              </a:spcBef>
              <a:buNone/>
              <a:defRPr sz="799">
                <a:solidFill>
                  <a:schemeClr val="tx1">
                    <a:lumMod val="75000"/>
                    <a:lumOff val="25000"/>
                  </a:schemeClr>
                </a:solidFill>
                <a:latin typeface="Arial Narrow" panose="020B0606020202030204" pitchFamily="34" charset="0"/>
                <a:cs typeface="Arial" pitchFamily="34" charset="0"/>
              </a:defRPr>
            </a:lvl1pPr>
            <a:lvl2pPr marL="0" indent="0">
              <a:lnSpc>
                <a:spcPct val="95000"/>
              </a:lnSpc>
              <a:spcBef>
                <a:spcPct val="0"/>
              </a:spcBef>
              <a:buFontTx/>
              <a:buNone/>
              <a:defRPr sz="999" b="1" baseline="0">
                <a:solidFill>
                  <a:schemeClr val="tx1">
                    <a:lumMod val="75000"/>
                    <a:lumOff val="25000"/>
                  </a:schemeClr>
                </a:solidFill>
                <a:latin typeface="Arial Narrow" panose="020B0606020202030204" pitchFamily="34" charset="0"/>
                <a:cs typeface="Arial" pitchFamily="34" charset="0"/>
              </a:defRPr>
            </a:lvl2pPr>
            <a:lvl3pPr marL="0" indent="0">
              <a:lnSpc>
                <a:spcPct val="95000"/>
              </a:lnSpc>
              <a:spcBef>
                <a:spcPct val="0"/>
              </a:spcBef>
              <a:buFont typeface="+mj-lt"/>
              <a:buNone/>
              <a:defRPr sz="899" b="1">
                <a:solidFill>
                  <a:schemeClr val="tx1">
                    <a:lumMod val="75000"/>
                    <a:lumOff val="25000"/>
                  </a:schemeClr>
                </a:solidFill>
                <a:latin typeface="Arial Narrow" panose="020B0606020202030204" pitchFamily="34" charset="0"/>
                <a:cs typeface="Arial" pitchFamily="34" charset="0"/>
              </a:defRPr>
            </a:lvl3pPr>
            <a:lvl4pPr marL="0" indent="0">
              <a:lnSpc>
                <a:spcPct val="95000"/>
              </a:lnSpc>
              <a:spcBef>
                <a:spcPct val="0"/>
              </a:spcBef>
              <a:buFont typeface="+mj-lt"/>
              <a:buNone/>
              <a:defRPr sz="899" b="1" baseline="0">
                <a:solidFill>
                  <a:schemeClr val="tx1">
                    <a:lumMod val="75000"/>
                    <a:lumOff val="25000"/>
                  </a:schemeClr>
                </a:solidFill>
                <a:latin typeface="Arial Narrow" panose="020B0606020202030204" pitchFamily="34" charset="0"/>
              </a:defRPr>
            </a:lvl4pPr>
            <a:lvl5pPr marL="0" indent="91363">
              <a:lnSpc>
                <a:spcPct val="95000"/>
              </a:lnSpc>
              <a:spcBef>
                <a:spcPct val="0"/>
              </a:spcBef>
              <a:buFont typeface="+mj-lt"/>
              <a:buAutoNum type="arabicPeriod"/>
              <a:defRPr sz="799" baseline="0">
                <a:solidFill>
                  <a:schemeClr val="tx1">
                    <a:lumMod val="75000"/>
                    <a:lumOff val="25000"/>
                  </a:schemeClr>
                </a:solidFill>
                <a:latin typeface="Arial Narrow" panose="020B0606020202030204" pitchFamily="34" charset="0"/>
                <a:cs typeface="Arial" pitchFamily="34" charset="0"/>
              </a:defRPr>
            </a:lvl5pPr>
            <a:lvl6pPr marL="0" indent="0">
              <a:lnSpc>
                <a:spcPct val="95000"/>
              </a:lnSpc>
              <a:spcBef>
                <a:spcPct val="0"/>
              </a:spcBef>
              <a:buNone/>
              <a:defRPr sz="1199" b="1" baseline="0">
                <a:solidFill>
                  <a:schemeClr val="tx1">
                    <a:lumMod val="75000"/>
                    <a:lumOff val="25000"/>
                  </a:schemeClr>
                </a:solidFill>
                <a:latin typeface="Arial Narrow" panose="020B0606020202030204" pitchFamily="34" charset="0"/>
                <a:cs typeface="Arial" pitchFamily="34" charset="0"/>
              </a:defRPr>
            </a:lvl6pPr>
          </a:lstStyle>
          <a:p>
            <a:pPr lvl="0"/>
            <a:r>
              <a:rPr lang="en-US"/>
              <a:t>Click to edit footnote spacing multiple .95</a:t>
            </a:r>
          </a:p>
          <a:p>
            <a:pPr lvl="1"/>
            <a:r>
              <a:rPr lang="en-US"/>
              <a:t>2nd level 10 BF</a:t>
            </a:r>
          </a:p>
          <a:p>
            <a:pPr lvl="2"/>
            <a:r>
              <a:rPr lang="en-US"/>
              <a:t>3rd level 9BF</a:t>
            </a:r>
          </a:p>
          <a:p>
            <a:pPr lvl="4"/>
            <a:r>
              <a:rPr lang="en-US"/>
              <a:t> 4th numbered</a:t>
            </a:r>
          </a:p>
          <a:p>
            <a:pPr lvl="5"/>
            <a:r>
              <a:rPr lang="en-US"/>
              <a:t>12pt Bold for UK</a:t>
            </a:r>
          </a:p>
        </p:txBody>
      </p:sp>
      <p:sp>
        <p:nvSpPr>
          <p:cNvPr id="13" name="Text Placeholder 25"/>
          <p:cNvSpPr>
            <a:spLocks noGrp="1"/>
          </p:cNvSpPr>
          <p:nvPr>
            <p:ph type="body" sz="quarter" idx="19"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cs typeface="Arial"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Tree>
    <p:extLst>
      <p:ext uri="{BB962C8B-B14F-4D97-AF65-F5344CB8AC3E}">
        <p14:creationId xmlns:p14="http://schemas.microsoft.com/office/powerpoint/2010/main" val="769719615"/>
      </p:ext>
    </p:extLst>
  </p:cSld>
  <p:clrMapOvr>
    <a:masterClrMapping/>
  </p:clrMapOvr>
  <p:transition/>
  <p:extLst>
    <p:ext uri="{DCECCB84-F9BA-43D5-87BE-67443E8EF086}">
      <p15:sldGuideLst xmlns:p15="http://schemas.microsoft.com/office/powerpoint/2012/main">
        <p15:guide id="1" pos="3696">
          <p15:clr>
            <a:srgbClr val="FBAE40"/>
          </p15:clr>
        </p15:guide>
        <p15:guide id="2" pos="4080">
          <p15:clr>
            <a:srgbClr val="FBAE40"/>
          </p15:clr>
        </p15:guide>
        <p15:guide id="3" orient="horz" pos="2382">
          <p15:clr>
            <a:srgbClr val="FBAE40"/>
          </p15:clr>
        </p15:guide>
        <p15:guide id="4" orient="horz" pos="120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subhead  1/2 content">
    <p:spTree>
      <p:nvGrpSpPr>
        <p:cNvPr id="1" name=""/>
        <p:cNvGrpSpPr/>
        <p:nvPr/>
      </p:nvGrpSpPr>
      <p:grpSpPr>
        <a:xfrm>
          <a:off x="0" y="0"/>
          <a:ext cx="0" cy="0"/>
          <a:chOff x="0" y="0"/>
          <a:chExt cx="0" cy="0"/>
        </a:xfrm>
      </p:grpSpPr>
      <p:sp>
        <p:nvSpPr>
          <p:cNvPr id="8" name="Title 7"/>
          <p:cNvSpPr>
            <a:spLocks noGrp="1"/>
          </p:cNvSpPr>
          <p:nvPr>
            <p:ph type="title" hasCustomPrompt="1"/>
          </p:nvPr>
        </p:nvSpPr>
        <p:spPr>
          <a:xfrm>
            <a:off x="384801" y="820389"/>
            <a:ext cx="9964305" cy="497840"/>
          </a:xfrm>
        </p:spPr>
        <p:txBody>
          <a:bodyPr anchor="t">
            <a:noAutofit/>
          </a:bodyPr>
          <a:lstStyle>
            <a:lvl1pPr algn="l" defTabSz="1017968" rtl="0" eaLnBrk="1" latinLnBrk="0" hangingPunct="1">
              <a:lnSpc>
                <a:spcPts val="3000"/>
              </a:lnSpc>
              <a:spcBef>
                <a:spcPct val="0"/>
              </a:spcBef>
              <a:buNone/>
              <a:defRPr lang="en-US" sz="2598" kern="1200">
                <a:solidFill>
                  <a:schemeClr val="accent1"/>
                </a:solidFill>
                <a:latin typeface="Arial" pitchFamily="34" charset="0"/>
                <a:ea typeface="+mj-ea"/>
                <a:cs typeface="Arial" pitchFamily="34" charset="0"/>
              </a:defRPr>
            </a:lvl1pPr>
          </a:lstStyle>
          <a:p>
            <a:r>
              <a:rPr lang="en-US"/>
              <a:t>Click to edit Master title style Master title style</a:t>
            </a:r>
          </a:p>
        </p:txBody>
      </p:sp>
      <p:sp>
        <p:nvSpPr>
          <p:cNvPr id="4" name="Slide Number Placeholder 3"/>
          <p:cNvSpPr>
            <a:spLocks noGrp="1"/>
          </p:cNvSpPr>
          <p:nvPr>
            <p:ph type="sldNum" sz="quarter" idx="11"/>
          </p:nvPr>
        </p:nvSpPr>
        <p:spPr>
          <a:xfrm>
            <a:off x="10187908" y="7031989"/>
            <a:ext cx="524949" cy="302260"/>
          </a:xfrm>
          <a:prstGeom prst="rect">
            <a:avLst/>
          </a:prstGeom>
        </p:spPr>
        <p:txBody>
          <a:bodyPr lIns="0" tIns="45720" rIns="0" bIns="45720" anchor="b"/>
          <a:lstStyle>
            <a:lvl1pPr algn="l">
              <a:defRPr>
                <a:latin typeface="Arial" pitchFamily="34" charset="0"/>
                <a:cs typeface="Arial" pitchFamily="34" charset="0"/>
              </a:defRPr>
            </a:lvl1pPr>
          </a:lstStyle>
          <a:p>
            <a:fld id="{4C5AB661-D753-4E40-9543-F7AE63D7FA86}" type="slidenum">
              <a:rPr lang="en-US" smtClean="0"/>
              <a:t>‹#›</a:t>
            </a:fld>
            <a:endParaRPr lang="en-US"/>
          </a:p>
        </p:txBody>
      </p:sp>
      <p:sp>
        <p:nvSpPr>
          <p:cNvPr id="7" name="Text Placeholder 3"/>
          <p:cNvSpPr>
            <a:spLocks noGrp="1"/>
          </p:cNvSpPr>
          <p:nvPr>
            <p:ph type="body" sz="quarter" idx="13" hasCustomPrompt="1"/>
          </p:nvPr>
        </p:nvSpPr>
        <p:spPr>
          <a:xfrm>
            <a:off x="384801" y="1225482"/>
            <a:ext cx="10012911" cy="453390"/>
          </a:xfrm>
        </p:spPr>
        <p:txBody>
          <a:bodyPr/>
          <a:lstStyle>
            <a:lvl1pPr marL="0" indent="0">
              <a:spcBef>
                <a:spcPct val="0"/>
              </a:spcBef>
              <a:buNone/>
              <a:defRPr lang="en-US" sz="1599" b="0" kern="1200" baseline="0">
                <a:solidFill>
                  <a:schemeClr val="tx1">
                    <a:lumMod val="50000"/>
                    <a:lumOff val="50000"/>
                  </a:schemeClr>
                </a:solidFill>
                <a:latin typeface="Arial" pitchFamily="34" charset="0"/>
                <a:ea typeface="+mn-ea"/>
                <a:cs typeface="Arial" pitchFamily="34" charset="0"/>
              </a:defRPr>
            </a:lvl1pPr>
          </a:lstStyle>
          <a:p>
            <a:pPr marL="0" lvl="0" indent="0" algn="l" defTabSz="1017968" rtl="0" eaLnBrk="1" latinLnBrk="0" hangingPunct="1">
              <a:lnSpc>
                <a:spcPct val="110000"/>
              </a:lnSpc>
              <a:spcBef>
                <a:spcPct val="0"/>
              </a:spcBef>
              <a:buFont typeface="Arial" pitchFamily="34" charset="0"/>
              <a:buNone/>
            </a:pPr>
            <a:r>
              <a:rPr lang="en-US"/>
              <a:t>Click to edit Subhead </a:t>
            </a:r>
          </a:p>
        </p:txBody>
      </p:sp>
      <p:sp>
        <p:nvSpPr>
          <p:cNvPr id="9" name="Text Placeholder 4"/>
          <p:cNvSpPr>
            <a:spLocks noGrp="1"/>
          </p:cNvSpPr>
          <p:nvPr>
            <p:ph type="body" sz="quarter" idx="14" hasCustomPrompt="1"/>
          </p:nvPr>
        </p:nvSpPr>
        <p:spPr>
          <a:xfrm>
            <a:off x="6804892" y="1827265"/>
            <a:ext cx="3451390" cy="4551495"/>
          </a:xfrm>
        </p:spPr>
        <p:txBody>
          <a:bodyPr/>
          <a:lstStyle>
            <a:lvl1pPr marL="0" indent="0">
              <a:lnSpc>
                <a:spcPct val="110000"/>
              </a:lnSpc>
              <a:spcBef>
                <a:spcPts val="599"/>
              </a:spcBef>
              <a:spcAft>
                <a:spcPct val="0"/>
              </a:spcAft>
              <a:buFontTx/>
              <a:buNone/>
              <a:defRPr sz="1399" b="1">
                <a:latin typeface="Arial" pitchFamily="34" charset="0"/>
                <a:cs typeface="Arial" pitchFamily="34" charset="0"/>
              </a:defRPr>
            </a:lvl1pPr>
            <a:lvl2pPr marL="0" indent="0">
              <a:lnSpc>
                <a:spcPct val="110000"/>
              </a:lnSpc>
              <a:spcBef>
                <a:spcPts val="599"/>
              </a:spcBef>
              <a:spcAft>
                <a:spcPts val="599"/>
              </a:spcAft>
              <a:buFont typeface="Arial" pitchFamily="34" charset="0"/>
              <a:buNone/>
              <a:defRPr sz="1399" b="0">
                <a:latin typeface="Arial" pitchFamily="34" charset="0"/>
                <a:cs typeface="Arial" pitchFamily="34" charset="0"/>
              </a:defRPr>
            </a:lvl2pPr>
            <a:lvl3pPr marL="182726" indent="-182726">
              <a:lnSpc>
                <a:spcPct val="110000"/>
              </a:lnSpc>
              <a:spcBef>
                <a:spcPts val="599"/>
              </a:spcBef>
              <a:spcAft>
                <a:spcPts val="599"/>
              </a:spcAft>
              <a:buFont typeface="Arial" pitchFamily="34" charset="0"/>
              <a:buChar char="•"/>
              <a:defRPr sz="1399" baseline="0">
                <a:latin typeface="Arial" pitchFamily="34" charset="0"/>
                <a:cs typeface="Arial" pitchFamily="34" charset="0"/>
              </a:defRPr>
            </a:lvl3pPr>
            <a:lvl4pPr marL="182726" indent="-182726">
              <a:lnSpc>
                <a:spcPct val="110000"/>
              </a:lnSpc>
              <a:spcBef>
                <a:spcPts val="599"/>
              </a:spcBef>
              <a:spcAft>
                <a:spcPts val="599"/>
              </a:spcAft>
              <a:buFont typeface="Arial" pitchFamily="34" charset="0"/>
              <a:buChar char="•"/>
              <a:defRPr sz="1299">
                <a:latin typeface="Arial" pitchFamily="34" charset="0"/>
                <a:cs typeface="Arial" pitchFamily="34" charset="0"/>
              </a:defRPr>
            </a:lvl4pPr>
            <a:lvl5pPr marL="411134" indent="-182726">
              <a:lnSpc>
                <a:spcPct val="110000"/>
              </a:lnSpc>
              <a:spcBef>
                <a:spcPts val="599"/>
              </a:spcBef>
              <a:spcAft>
                <a:spcPts val="599"/>
              </a:spcAft>
              <a:buFont typeface="Avenir LT 35 Light" panose="020B0303020000020003" pitchFamily="34" charset="0"/>
              <a:buChar char="–"/>
              <a:defRPr sz="1299">
                <a:latin typeface="Arial" pitchFamily="34" charset="0"/>
                <a:cs typeface="Arial" pitchFamily="34" charset="0"/>
              </a:defRPr>
            </a:lvl5pPr>
            <a:lvl6pPr marL="0" indent="0">
              <a:lnSpc>
                <a:spcPct val="110000"/>
              </a:lnSpc>
              <a:spcBef>
                <a:spcPts val="599"/>
              </a:spcBef>
              <a:spcAft>
                <a:spcPct val="0"/>
              </a:spcAft>
              <a:buFont typeface="Avenir LT 55 Roman" pitchFamily="34" charset="0"/>
              <a:buNone/>
              <a:defRPr sz="1399" b="1" baseline="0">
                <a:solidFill>
                  <a:schemeClr val="accent3">
                    <a:lumMod val="75000"/>
                  </a:schemeClr>
                </a:solidFill>
                <a:latin typeface="Arial" pitchFamily="34" charset="0"/>
                <a:cs typeface="Arial" pitchFamily="34" charset="0"/>
              </a:defRPr>
            </a:lvl6pPr>
            <a:lvl7pPr marL="0" indent="0">
              <a:lnSpc>
                <a:spcPct val="110000"/>
              </a:lnSpc>
              <a:spcBef>
                <a:spcPts val="599"/>
              </a:spcBef>
              <a:spcAft>
                <a:spcPct val="0"/>
              </a:spcAft>
              <a:buFont typeface="Avenir LT 55 Roman" pitchFamily="34" charset="0"/>
              <a:buNone/>
              <a:defRPr sz="1199" b="1" baseline="0">
                <a:solidFill>
                  <a:schemeClr val="accent3">
                    <a:lumMod val="75000"/>
                  </a:schemeClr>
                </a:solidFill>
                <a:latin typeface="Arial" pitchFamily="34" charset="0"/>
                <a:cs typeface="Arial" pitchFamily="34" charset="0"/>
              </a:defRPr>
            </a:lvl7pPr>
            <a:lvl8pPr marL="182410" indent="-182410">
              <a:lnSpc>
                <a:spcPct val="110000"/>
              </a:lnSpc>
              <a:spcBef>
                <a:spcPts val="599"/>
              </a:spcBef>
              <a:spcAft>
                <a:spcPts val="599"/>
              </a:spcAft>
              <a:defRPr sz="1199" baseline="0">
                <a:latin typeface="Arial" pitchFamily="34" charset="0"/>
                <a:cs typeface="Arial" pitchFamily="34" charset="0"/>
              </a:defRPr>
            </a:lvl8pPr>
            <a:lvl9pPr marL="776587" indent="-182726">
              <a:spcBef>
                <a:spcPts val="599"/>
              </a:spcBef>
              <a:buFont typeface="Avenir LT 55 Roman" pitchFamily="34" charset="0"/>
              <a:buChar char="–"/>
              <a:defRPr sz="1099" baseline="0"/>
            </a:lvl9pPr>
          </a:lstStyle>
          <a:p>
            <a:pPr lvl="0"/>
            <a:r>
              <a:rPr lang="en-US"/>
              <a:t>Edit Master text styles 14 </a:t>
            </a:r>
          </a:p>
          <a:p>
            <a:pPr lvl="1"/>
            <a:r>
              <a:rPr lang="en-US"/>
              <a:t>Second level 14</a:t>
            </a:r>
          </a:p>
          <a:p>
            <a:pPr lvl="2"/>
            <a:r>
              <a:rPr lang="en-US"/>
              <a:t>Third level 14 bullet</a:t>
            </a:r>
          </a:p>
          <a:p>
            <a:pPr lvl="3"/>
            <a:r>
              <a:rPr lang="en-US"/>
              <a:t>Fourth level 13 bullet</a:t>
            </a:r>
          </a:p>
          <a:p>
            <a:pPr lvl="4"/>
            <a:r>
              <a:rPr lang="en-US"/>
              <a:t>Fifth level 13</a:t>
            </a:r>
          </a:p>
          <a:p>
            <a:pPr lvl="5"/>
            <a:r>
              <a:rPr lang="en-US"/>
              <a:t>Sixth level 14 bold</a:t>
            </a:r>
          </a:p>
          <a:p>
            <a:pPr lvl="6"/>
            <a:r>
              <a:rPr lang="en-US"/>
              <a:t>Seventh level 12 bold</a:t>
            </a:r>
          </a:p>
          <a:p>
            <a:pPr lvl="7"/>
            <a:r>
              <a:rPr lang="en-US"/>
              <a:t>Eighth level 12</a:t>
            </a:r>
          </a:p>
        </p:txBody>
      </p:sp>
      <p:sp>
        <p:nvSpPr>
          <p:cNvPr id="10" name="Text Placeholder 10"/>
          <p:cNvSpPr>
            <a:spLocks noGrp="1"/>
          </p:cNvSpPr>
          <p:nvPr>
            <p:ph type="body" sz="quarter" idx="15" hasCustomPrompt="1"/>
          </p:nvPr>
        </p:nvSpPr>
        <p:spPr>
          <a:xfrm>
            <a:off x="407664" y="7031989"/>
            <a:ext cx="9721273" cy="282200"/>
          </a:xfrm>
        </p:spPr>
        <p:txBody>
          <a:bodyPr anchor="b"/>
          <a:lstStyle>
            <a:lvl1pPr marL="0" indent="0">
              <a:lnSpc>
                <a:spcPct val="95000"/>
              </a:lnSpc>
              <a:spcBef>
                <a:spcPct val="0"/>
              </a:spcBef>
              <a:buNone/>
              <a:defRPr sz="799">
                <a:solidFill>
                  <a:schemeClr val="tx1">
                    <a:lumMod val="75000"/>
                    <a:lumOff val="25000"/>
                  </a:schemeClr>
                </a:solidFill>
                <a:latin typeface="Arial Narrow" panose="020B0606020202030204" pitchFamily="34" charset="0"/>
                <a:cs typeface="Arial" pitchFamily="34" charset="0"/>
              </a:defRPr>
            </a:lvl1pPr>
            <a:lvl2pPr marL="0" indent="0">
              <a:lnSpc>
                <a:spcPct val="95000"/>
              </a:lnSpc>
              <a:spcBef>
                <a:spcPct val="0"/>
              </a:spcBef>
              <a:buFontTx/>
              <a:buNone/>
              <a:defRPr sz="999" b="1" baseline="0">
                <a:solidFill>
                  <a:schemeClr val="tx1">
                    <a:lumMod val="75000"/>
                    <a:lumOff val="25000"/>
                  </a:schemeClr>
                </a:solidFill>
                <a:latin typeface="Arial Narrow" panose="020B0606020202030204" pitchFamily="34" charset="0"/>
                <a:cs typeface="Arial" pitchFamily="34" charset="0"/>
              </a:defRPr>
            </a:lvl2pPr>
            <a:lvl3pPr marL="0" indent="0">
              <a:lnSpc>
                <a:spcPct val="95000"/>
              </a:lnSpc>
              <a:spcBef>
                <a:spcPct val="0"/>
              </a:spcBef>
              <a:buFont typeface="+mj-lt"/>
              <a:buNone/>
              <a:defRPr sz="899" b="1">
                <a:solidFill>
                  <a:schemeClr val="tx1">
                    <a:lumMod val="75000"/>
                    <a:lumOff val="25000"/>
                  </a:schemeClr>
                </a:solidFill>
                <a:latin typeface="Arial Narrow" panose="020B0606020202030204" pitchFamily="34" charset="0"/>
                <a:cs typeface="Arial" pitchFamily="34" charset="0"/>
              </a:defRPr>
            </a:lvl3pPr>
            <a:lvl4pPr marL="0" indent="0">
              <a:lnSpc>
                <a:spcPct val="95000"/>
              </a:lnSpc>
              <a:spcBef>
                <a:spcPct val="0"/>
              </a:spcBef>
              <a:buFont typeface="+mj-lt"/>
              <a:buNone/>
              <a:defRPr sz="899" b="1" baseline="0">
                <a:solidFill>
                  <a:schemeClr val="tx1">
                    <a:lumMod val="75000"/>
                    <a:lumOff val="25000"/>
                  </a:schemeClr>
                </a:solidFill>
                <a:latin typeface="Arial Narrow" panose="020B0606020202030204" pitchFamily="34" charset="0"/>
              </a:defRPr>
            </a:lvl4pPr>
            <a:lvl5pPr marL="0" indent="91363">
              <a:lnSpc>
                <a:spcPct val="95000"/>
              </a:lnSpc>
              <a:spcBef>
                <a:spcPct val="0"/>
              </a:spcBef>
              <a:buFont typeface="+mj-lt"/>
              <a:buAutoNum type="arabicPeriod"/>
              <a:defRPr sz="799" baseline="0">
                <a:solidFill>
                  <a:schemeClr val="tx1">
                    <a:lumMod val="75000"/>
                    <a:lumOff val="25000"/>
                  </a:schemeClr>
                </a:solidFill>
                <a:latin typeface="Arial Narrow" panose="020B0606020202030204" pitchFamily="34" charset="0"/>
                <a:cs typeface="Arial" pitchFamily="34" charset="0"/>
              </a:defRPr>
            </a:lvl5pPr>
            <a:lvl6pPr marL="0" indent="0">
              <a:lnSpc>
                <a:spcPct val="95000"/>
              </a:lnSpc>
              <a:spcBef>
                <a:spcPct val="0"/>
              </a:spcBef>
              <a:buNone/>
              <a:defRPr sz="1199" b="1" baseline="0">
                <a:solidFill>
                  <a:schemeClr val="tx1">
                    <a:lumMod val="75000"/>
                    <a:lumOff val="25000"/>
                  </a:schemeClr>
                </a:solidFill>
                <a:latin typeface="Arial Narrow" panose="020B0606020202030204" pitchFamily="34" charset="0"/>
                <a:cs typeface="Arial" pitchFamily="34" charset="0"/>
              </a:defRPr>
            </a:lvl6pPr>
          </a:lstStyle>
          <a:p>
            <a:pPr lvl="0"/>
            <a:r>
              <a:rPr lang="en-US"/>
              <a:t>Click to edit footnote spacing multiple .95</a:t>
            </a:r>
          </a:p>
          <a:p>
            <a:pPr lvl="1"/>
            <a:r>
              <a:rPr lang="en-US"/>
              <a:t>2nd level 10 BF</a:t>
            </a:r>
          </a:p>
          <a:p>
            <a:pPr lvl="2"/>
            <a:r>
              <a:rPr lang="en-US"/>
              <a:t>3rd level 9BF</a:t>
            </a:r>
          </a:p>
          <a:p>
            <a:pPr lvl="4"/>
            <a:r>
              <a:rPr lang="en-US"/>
              <a:t> 4th numbered</a:t>
            </a:r>
          </a:p>
          <a:p>
            <a:pPr lvl="5"/>
            <a:r>
              <a:rPr lang="en-US"/>
              <a:t>12pt Bold for UK</a:t>
            </a:r>
          </a:p>
        </p:txBody>
      </p:sp>
      <p:sp>
        <p:nvSpPr>
          <p:cNvPr id="13" name="Text Placeholder 25"/>
          <p:cNvSpPr>
            <a:spLocks noGrp="1"/>
          </p:cNvSpPr>
          <p:nvPr>
            <p:ph type="body" sz="quarter" idx="19"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cs typeface="Arial"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Tree>
    <p:extLst>
      <p:ext uri="{BB962C8B-B14F-4D97-AF65-F5344CB8AC3E}">
        <p14:creationId xmlns:p14="http://schemas.microsoft.com/office/powerpoint/2010/main" val="2179147838"/>
      </p:ext>
    </p:extLst>
  </p:cSld>
  <p:clrMapOvr>
    <a:masterClrMapping/>
  </p:clrMapOvr>
  <p:transition/>
  <p:extLst>
    <p:ext uri="{DCECCB84-F9BA-43D5-87BE-67443E8EF086}">
      <p15:sldGuideLst xmlns:p15="http://schemas.microsoft.com/office/powerpoint/2012/main">
        <p15:guide id="1" pos="3696">
          <p15:clr>
            <a:srgbClr val="FBAE40"/>
          </p15:clr>
        </p15:guide>
        <p15:guide id="2" pos="4080">
          <p15:clr>
            <a:srgbClr val="FBAE40"/>
          </p15:clr>
        </p15:guide>
        <p15:guide id="4" orient="horz" pos="120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subhead lg content">
    <p:spTree>
      <p:nvGrpSpPr>
        <p:cNvPr id="1" name=""/>
        <p:cNvGrpSpPr/>
        <p:nvPr/>
      </p:nvGrpSpPr>
      <p:grpSpPr>
        <a:xfrm>
          <a:off x="0" y="0"/>
          <a:ext cx="0" cy="0"/>
          <a:chOff x="0" y="0"/>
          <a:chExt cx="0" cy="0"/>
        </a:xfrm>
      </p:grpSpPr>
      <p:sp>
        <p:nvSpPr>
          <p:cNvPr id="8" name="Title 7"/>
          <p:cNvSpPr>
            <a:spLocks noGrp="1"/>
          </p:cNvSpPr>
          <p:nvPr>
            <p:ph type="title"/>
          </p:nvPr>
        </p:nvSpPr>
        <p:spPr>
          <a:xfrm>
            <a:off x="384801" y="820389"/>
            <a:ext cx="9964305" cy="497840"/>
          </a:xfrm>
        </p:spPr>
        <p:txBody>
          <a:bodyPr anchor="t">
            <a:noAutofit/>
          </a:bodyPr>
          <a:lstStyle>
            <a:lvl1pPr algn="l" defTabSz="1017968" rtl="0" eaLnBrk="1" latinLnBrk="0" hangingPunct="1">
              <a:lnSpc>
                <a:spcPts val="3000"/>
              </a:lnSpc>
              <a:spcBef>
                <a:spcPct val="0"/>
              </a:spcBef>
              <a:buNone/>
              <a:defRPr lang="en-US" sz="2598" kern="1200">
                <a:solidFill>
                  <a:schemeClr val="accent1"/>
                </a:solidFill>
                <a:latin typeface="Arial" pitchFamily="34" charset="0"/>
                <a:ea typeface="+mj-ea"/>
                <a:cs typeface="Arial" pitchFamily="34" charset="0"/>
              </a:defRPr>
            </a:lvl1pPr>
          </a:lstStyle>
          <a:p>
            <a:r>
              <a:rPr lang="en-US"/>
              <a:t>Click to edit Master title style</a:t>
            </a:r>
          </a:p>
        </p:txBody>
      </p:sp>
      <p:sp>
        <p:nvSpPr>
          <p:cNvPr id="4" name="Slide Number Placeholder 3"/>
          <p:cNvSpPr>
            <a:spLocks noGrp="1"/>
          </p:cNvSpPr>
          <p:nvPr>
            <p:ph type="sldNum" sz="quarter" idx="11"/>
          </p:nvPr>
        </p:nvSpPr>
        <p:spPr>
          <a:xfrm>
            <a:off x="10187908" y="7031989"/>
            <a:ext cx="524949" cy="302260"/>
          </a:xfrm>
          <a:prstGeom prst="rect">
            <a:avLst/>
          </a:prstGeom>
        </p:spPr>
        <p:txBody>
          <a:bodyPr lIns="0" tIns="45720" rIns="0" bIns="45720" anchor="b"/>
          <a:lstStyle>
            <a:lvl1pPr algn="l">
              <a:defRPr>
                <a:latin typeface="Arial" pitchFamily="34" charset="0"/>
                <a:cs typeface="Arial" pitchFamily="34" charset="0"/>
              </a:defRPr>
            </a:lvl1pPr>
          </a:lstStyle>
          <a:p>
            <a:fld id="{4C5AB661-D753-4E40-9543-F7AE63D7FA86}" type="slidenum">
              <a:rPr lang="en-US" smtClean="0"/>
              <a:t>‹#›</a:t>
            </a:fld>
            <a:endParaRPr lang="en-US"/>
          </a:p>
        </p:txBody>
      </p:sp>
      <p:sp>
        <p:nvSpPr>
          <p:cNvPr id="7" name="Text Placeholder 3"/>
          <p:cNvSpPr>
            <a:spLocks noGrp="1"/>
          </p:cNvSpPr>
          <p:nvPr>
            <p:ph type="body" sz="quarter" idx="13" hasCustomPrompt="1"/>
          </p:nvPr>
        </p:nvSpPr>
        <p:spPr>
          <a:xfrm>
            <a:off x="384801" y="1225482"/>
            <a:ext cx="10012911" cy="453390"/>
          </a:xfrm>
        </p:spPr>
        <p:txBody>
          <a:bodyPr/>
          <a:lstStyle>
            <a:lvl1pPr marL="0" indent="0">
              <a:spcBef>
                <a:spcPct val="0"/>
              </a:spcBef>
              <a:buNone/>
              <a:defRPr lang="en-US" sz="1599" b="0" kern="1200" baseline="0">
                <a:solidFill>
                  <a:schemeClr val="tx1">
                    <a:lumMod val="50000"/>
                    <a:lumOff val="50000"/>
                  </a:schemeClr>
                </a:solidFill>
                <a:latin typeface="Arial" pitchFamily="34" charset="0"/>
                <a:ea typeface="+mn-ea"/>
                <a:cs typeface="Arial" pitchFamily="34" charset="0"/>
              </a:defRPr>
            </a:lvl1pPr>
          </a:lstStyle>
          <a:p>
            <a:pPr marL="0" lvl="0" indent="0" algn="l" defTabSz="1017968" rtl="0" eaLnBrk="1" latinLnBrk="0" hangingPunct="1">
              <a:lnSpc>
                <a:spcPct val="110000"/>
              </a:lnSpc>
              <a:spcBef>
                <a:spcPct val="0"/>
              </a:spcBef>
              <a:buFont typeface="Arial" pitchFamily="34" charset="0"/>
              <a:buNone/>
            </a:pPr>
            <a:r>
              <a:rPr lang="en-US"/>
              <a:t>Click to edit Subhead </a:t>
            </a:r>
          </a:p>
        </p:txBody>
      </p:sp>
      <p:sp>
        <p:nvSpPr>
          <p:cNvPr id="10" name="Content Placeholder 4"/>
          <p:cNvSpPr>
            <a:spLocks noGrp="1"/>
          </p:cNvSpPr>
          <p:nvPr>
            <p:ph sz="quarter" idx="14" hasCustomPrompt="1"/>
          </p:nvPr>
        </p:nvSpPr>
        <p:spPr>
          <a:xfrm>
            <a:off x="384801" y="1827264"/>
            <a:ext cx="9863269" cy="4701864"/>
          </a:xfrm>
        </p:spPr>
        <p:txBody>
          <a:bodyPr/>
          <a:lstStyle>
            <a:lvl1pPr marL="0" indent="0">
              <a:lnSpc>
                <a:spcPct val="110000"/>
              </a:lnSpc>
              <a:spcBef>
                <a:spcPts val="599"/>
              </a:spcBef>
              <a:spcAft>
                <a:spcPct val="0"/>
              </a:spcAft>
              <a:buNone/>
              <a:defRPr sz="1599" b="1" baseline="0">
                <a:solidFill>
                  <a:schemeClr val="accent3">
                    <a:lumMod val="75000"/>
                  </a:schemeClr>
                </a:solidFill>
                <a:latin typeface="Arial" pitchFamily="34" charset="0"/>
                <a:cs typeface="Arial" pitchFamily="34" charset="0"/>
              </a:defRPr>
            </a:lvl1pPr>
            <a:lvl2pPr marL="0" indent="0">
              <a:lnSpc>
                <a:spcPct val="110000"/>
              </a:lnSpc>
              <a:spcBef>
                <a:spcPts val="599"/>
              </a:spcBef>
              <a:spcAft>
                <a:spcPts val="599"/>
              </a:spcAft>
              <a:buFont typeface="Arial" pitchFamily="34" charset="0"/>
              <a:buNone/>
              <a:defRPr sz="1599" baseline="0">
                <a:latin typeface="Arial" pitchFamily="34" charset="0"/>
                <a:cs typeface="Arial" pitchFamily="34" charset="0"/>
              </a:defRPr>
            </a:lvl2pPr>
            <a:lvl3pPr marL="182726" indent="-182726">
              <a:lnSpc>
                <a:spcPct val="110000"/>
              </a:lnSpc>
              <a:spcBef>
                <a:spcPts val="599"/>
              </a:spcBef>
              <a:spcAft>
                <a:spcPts val="599"/>
              </a:spcAft>
              <a:buFont typeface="Arial" pitchFamily="34" charset="0"/>
              <a:buChar char="•"/>
              <a:defRPr sz="1599" b="0" baseline="0">
                <a:solidFill>
                  <a:schemeClr val="tx1"/>
                </a:solidFill>
                <a:latin typeface="Arial" pitchFamily="34" charset="0"/>
                <a:cs typeface="Arial" pitchFamily="34" charset="0"/>
              </a:defRPr>
            </a:lvl3pPr>
            <a:lvl4pPr marL="0" indent="0">
              <a:lnSpc>
                <a:spcPct val="110000"/>
              </a:lnSpc>
              <a:spcBef>
                <a:spcPts val="599"/>
              </a:spcBef>
              <a:spcAft>
                <a:spcPct val="0"/>
              </a:spcAft>
              <a:buFont typeface="Arial" pitchFamily="34" charset="0"/>
              <a:buNone/>
              <a:defRPr sz="1399" b="1" baseline="0">
                <a:solidFill>
                  <a:schemeClr val="accent3">
                    <a:lumMod val="75000"/>
                  </a:schemeClr>
                </a:solidFill>
                <a:latin typeface="Arial" pitchFamily="34" charset="0"/>
                <a:cs typeface="Arial" pitchFamily="34" charset="0"/>
              </a:defRPr>
            </a:lvl4pPr>
            <a:lvl5pPr marL="0" indent="0">
              <a:lnSpc>
                <a:spcPct val="110000"/>
              </a:lnSpc>
              <a:spcBef>
                <a:spcPts val="599"/>
              </a:spcBef>
              <a:spcAft>
                <a:spcPts val="599"/>
              </a:spcAft>
              <a:buFont typeface="Arial" pitchFamily="34" charset="0"/>
              <a:buNone/>
              <a:defRPr sz="1399" baseline="0">
                <a:latin typeface="Arial" pitchFamily="34" charset="0"/>
                <a:cs typeface="Arial" pitchFamily="34" charset="0"/>
              </a:defRPr>
            </a:lvl5pPr>
            <a:lvl6pPr marL="182726" marR="0" indent="-182726" algn="l" defTabSz="1017968" rtl="0" eaLnBrk="1" fontAlgn="auto" latinLnBrk="0" hangingPunct="1">
              <a:lnSpc>
                <a:spcPct val="110000"/>
              </a:lnSpc>
              <a:spcBef>
                <a:spcPts val="599"/>
              </a:spcBef>
              <a:spcAft>
                <a:spcPts val="599"/>
              </a:spcAft>
              <a:buClrTx/>
              <a:buSzTx/>
              <a:buFont typeface="Arial" pitchFamily="34" charset="0"/>
              <a:buChar char="•"/>
              <a:defRPr sz="1299" b="0">
                <a:solidFill>
                  <a:schemeClr val="tx1"/>
                </a:solidFill>
                <a:latin typeface="Arial" pitchFamily="34" charset="0"/>
                <a:cs typeface="Arial" pitchFamily="34" charset="0"/>
              </a:defRPr>
            </a:lvl6pPr>
            <a:lvl7pPr marL="0" marR="0" indent="0" algn="l" defTabSz="1017968" rtl="0" eaLnBrk="1" fontAlgn="auto" latinLnBrk="0" hangingPunct="1">
              <a:lnSpc>
                <a:spcPct val="110000"/>
              </a:lnSpc>
              <a:spcBef>
                <a:spcPts val="599"/>
              </a:spcBef>
              <a:spcAft>
                <a:spcPct val="0"/>
              </a:spcAft>
              <a:buClrTx/>
              <a:buSzTx/>
              <a:buFont typeface="Arial" pitchFamily="34" charset="0"/>
              <a:buNone/>
              <a:defRPr sz="1199" b="1">
                <a:latin typeface="Arial" pitchFamily="34" charset="0"/>
                <a:cs typeface="Arial" pitchFamily="34" charset="0"/>
              </a:defRPr>
            </a:lvl7pPr>
            <a:lvl8pPr marL="182726" indent="-182726" algn="l" defTabSz="456816">
              <a:lnSpc>
                <a:spcPct val="110000"/>
              </a:lnSpc>
              <a:spcBef>
                <a:spcPts val="599"/>
              </a:spcBef>
              <a:spcAft>
                <a:spcPts val="599"/>
              </a:spcAft>
              <a:buFont typeface="Arial" pitchFamily="34" charset="0"/>
              <a:buChar char="•"/>
              <a:defRPr sz="1199">
                <a:latin typeface="Arial" pitchFamily="34" charset="0"/>
                <a:cs typeface="Arial" pitchFamily="34" charset="0"/>
              </a:defRPr>
            </a:lvl8pPr>
            <a:lvl9pPr marL="4155062" indent="0">
              <a:buNone/>
              <a:defRPr sz="100" b="1">
                <a:solidFill>
                  <a:schemeClr val="accent3">
                    <a:lumMod val="75000"/>
                  </a:schemeClr>
                </a:solidFill>
                <a:latin typeface="Avenir LT 35 Light" panose="020B0303020000020003" pitchFamily="34" charset="0"/>
              </a:defRPr>
            </a:lvl9pPr>
          </a:lstStyle>
          <a:p>
            <a:pPr lvl="0"/>
            <a:r>
              <a:rPr lang="en-US"/>
              <a:t>Edit Master text styles 16 bold blue</a:t>
            </a:r>
          </a:p>
          <a:p>
            <a:pPr lvl="1"/>
            <a:r>
              <a:rPr lang="en-US"/>
              <a:t>Second level 16</a:t>
            </a:r>
          </a:p>
          <a:p>
            <a:pPr lvl="2"/>
            <a:r>
              <a:rPr lang="en-US"/>
              <a:t>Third level 16 bullet</a:t>
            </a:r>
          </a:p>
          <a:p>
            <a:pPr lvl="3"/>
            <a:r>
              <a:rPr lang="en-US"/>
              <a:t>Fourth level 14 bold blue</a:t>
            </a:r>
          </a:p>
          <a:p>
            <a:pPr lvl="4"/>
            <a:r>
              <a:rPr lang="en-US"/>
              <a:t>Fifth level 14</a:t>
            </a:r>
          </a:p>
          <a:p>
            <a:pPr lvl="5"/>
            <a:r>
              <a:rPr lang="en-US"/>
              <a:t>Sixth level 13 bullet</a:t>
            </a:r>
          </a:p>
          <a:p>
            <a:pPr lvl="6"/>
            <a:r>
              <a:rPr lang="en-US"/>
              <a:t>7th bold 12</a:t>
            </a:r>
          </a:p>
          <a:p>
            <a:pPr lvl="7"/>
            <a:r>
              <a:rPr lang="en-US"/>
              <a:t>8th 12 bullet</a:t>
            </a:r>
          </a:p>
        </p:txBody>
      </p:sp>
      <p:sp>
        <p:nvSpPr>
          <p:cNvPr id="12" name="Text Placeholder 10"/>
          <p:cNvSpPr>
            <a:spLocks noGrp="1"/>
          </p:cNvSpPr>
          <p:nvPr>
            <p:ph type="body" sz="quarter" idx="15" hasCustomPrompt="1"/>
          </p:nvPr>
        </p:nvSpPr>
        <p:spPr>
          <a:xfrm>
            <a:off x="407664" y="7031989"/>
            <a:ext cx="9721273" cy="282200"/>
          </a:xfrm>
        </p:spPr>
        <p:txBody>
          <a:bodyPr anchor="b"/>
          <a:lstStyle>
            <a:lvl1pPr marL="0" indent="0">
              <a:lnSpc>
                <a:spcPct val="95000"/>
              </a:lnSpc>
              <a:spcBef>
                <a:spcPct val="0"/>
              </a:spcBef>
              <a:buNone/>
              <a:defRPr sz="799">
                <a:solidFill>
                  <a:schemeClr val="tx1">
                    <a:lumMod val="75000"/>
                    <a:lumOff val="25000"/>
                  </a:schemeClr>
                </a:solidFill>
                <a:latin typeface="Arial Narrow" panose="020B0606020202030204" pitchFamily="34" charset="0"/>
                <a:cs typeface="Arial" pitchFamily="34" charset="0"/>
              </a:defRPr>
            </a:lvl1pPr>
            <a:lvl2pPr marL="0" indent="0">
              <a:lnSpc>
                <a:spcPct val="95000"/>
              </a:lnSpc>
              <a:spcBef>
                <a:spcPct val="0"/>
              </a:spcBef>
              <a:buFontTx/>
              <a:buNone/>
              <a:defRPr sz="999" b="1" baseline="0">
                <a:solidFill>
                  <a:schemeClr val="tx1">
                    <a:lumMod val="75000"/>
                    <a:lumOff val="25000"/>
                  </a:schemeClr>
                </a:solidFill>
                <a:latin typeface="Arial Narrow" panose="020B0606020202030204" pitchFamily="34" charset="0"/>
                <a:cs typeface="Arial" pitchFamily="34" charset="0"/>
              </a:defRPr>
            </a:lvl2pPr>
            <a:lvl3pPr marL="0" indent="0">
              <a:lnSpc>
                <a:spcPct val="95000"/>
              </a:lnSpc>
              <a:spcBef>
                <a:spcPct val="0"/>
              </a:spcBef>
              <a:buFont typeface="+mj-lt"/>
              <a:buNone/>
              <a:defRPr sz="899" b="1">
                <a:solidFill>
                  <a:schemeClr val="tx1">
                    <a:lumMod val="75000"/>
                    <a:lumOff val="25000"/>
                  </a:schemeClr>
                </a:solidFill>
                <a:latin typeface="Arial Narrow" panose="020B0606020202030204" pitchFamily="34" charset="0"/>
                <a:cs typeface="Arial" pitchFamily="34" charset="0"/>
              </a:defRPr>
            </a:lvl3pPr>
            <a:lvl4pPr marL="0" indent="0">
              <a:lnSpc>
                <a:spcPct val="95000"/>
              </a:lnSpc>
              <a:spcBef>
                <a:spcPct val="0"/>
              </a:spcBef>
              <a:buFont typeface="+mj-lt"/>
              <a:buNone/>
              <a:defRPr sz="899" b="1" baseline="0">
                <a:solidFill>
                  <a:schemeClr val="tx1">
                    <a:lumMod val="75000"/>
                    <a:lumOff val="25000"/>
                  </a:schemeClr>
                </a:solidFill>
                <a:latin typeface="Arial Narrow" panose="020B0606020202030204" pitchFamily="34" charset="0"/>
              </a:defRPr>
            </a:lvl4pPr>
            <a:lvl5pPr marL="0" indent="91363">
              <a:lnSpc>
                <a:spcPct val="95000"/>
              </a:lnSpc>
              <a:spcBef>
                <a:spcPct val="0"/>
              </a:spcBef>
              <a:buFont typeface="+mj-lt"/>
              <a:buAutoNum type="arabicPeriod"/>
              <a:defRPr sz="799" baseline="0">
                <a:solidFill>
                  <a:schemeClr val="tx1">
                    <a:lumMod val="75000"/>
                    <a:lumOff val="25000"/>
                  </a:schemeClr>
                </a:solidFill>
                <a:latin typeface="Arial Narrow" panose="020B0606020202030204" pitchFamily="34" charset="0"/>
                <a:cs typeface="Arial" pitchFamily="34" charset="0"/>
              </a:defRPr>
            </a:lvl5pPr>
            <a:lvl6pPr marL="0" indent="0">
              <a:lnSpc>
                <a:spcPct val="95000"/>
              </a:lnSpc>
              <a:spcBef>
                <a:spcPct val="0"/>
              </a:spcBef>
              <a:buNone/>
              <a:defRPr sz="1199" b="1" baseline="0">
                <a:solidFill>
                  <a:schemeClr val="tx1">
                    <a:lumMod val="75000"/>
                    <a:lumOff val="25000"/>
                  </a:schemeClr>
                </a:solidFill>
                <a:latin typeface="Arial Narrow" panose="020B0606020202030204" pitchFamily="34" charset="0"/>
                <a:cs typeface="Arial" pitchFamily="34" charset="0"/>
              </a:defRPr>
            </a:lvl6pPr>
          </a:lstStyle>
          <a:p>
            <a:pPr lvl="0"/>
            <a:r>
              <a:rPr lang="en-US"/>
              <a:t>Click to edit footnote spacing multiple .95</a:t>
            </a:r>
          </a:p>
          <a:p>
            <a:pPr lvl="1"/>
            <a:r>
              <a:rPr lang="en-US"/>
              <a:t>2nd level 10 BF</a:t>
            </a:r>
          </a:p>
          <a:p>
            <a:pPr lvl="2"/>
            <a:r>
              <a:rPr lang="en-US"/>
              <a:t>3rd level 9BF</a:t>
            </a:r>
          </a:p>
          <a:p>
            <a:pPr lvl="4"/>
            <a:r>
              <a:rPr lang="en-US"/>
              <a:t> 4th numbered</a:t>
            </a:r>
          </a:p>
          <a:p>
            <a:pPr lvl="5"/>
            <a:r>
              <a:rPr lang="en-US"/>
              <a:t>12pt Bold for UK</a:t>
            </a:r>
          </a:p>
        </p:txBody>
      </p:sp>
      <p:sp>
        <p:nvSpPr>
          <p:cNvPr id="9" name="Text Placeholder 25"/>
          <p:cNvSpPr>
            <a:spLocks noGrp="1"/>
          </p:cNvSpPr>
          <p:nvPr>
            <p:ph type="body" sz="quarter" idx="19"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cs typeface="Arial"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Tree>
    <p:extLst>
      <p:ext uri="{BB962C8B-B14F-4D97-AF65-F5344CB8AC3E}">
        <p14:creationId xmlns:p14="http://schemas.microsoft.com/office/powerpoint/2010/main" val="589832419"/>
      </p:ext>
    </p:extLst>
  </p:cSld>
  <p:clrMapOvr>
    <a:masterClrMapping/>
  </p:clrMapOvr>
  <p:transition/>
  <p:hf hdr="0" dt="0"/>
  <p:extLst>
    <p:ext uri="{DCECCB84-F9BA-43D5-87BE-67443E8EF086}">
      <p15:sldGuideLst xmlns:p15="http://schemas.microsoft.com/office/powerpoint/2012/main">
        <p15:guide id="1" orient="horz" pos="120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_2-col small ">
    <p:spTree>
      <p:nvGrpSpPr>
        <p:cNvPr id="1" name=""/>
        <p:cNvGrpSpPr/>
        <p:nvPr/>
      </p:nvGrpSpPr>
      <p:grpSpPr>
        <a:xfrm>
          <a:off x="0" y="0"/>
          <a:ext cx="0" cy="0"/>
          <a:chOff x="0" y="0"/>
          <a:chExt cx="0" cy="0"/>
        </a:xfrm>
      </p:grpSpPr>
      <p:sp>
        <p:nvSpPr>
          <p:cNvPr id="8" name="Title 7"/>
          <p:cNvSpPr>
            <a:spLocks noGrp="1"/>
          </p:cNvSpPr>
          <p:nvPr>
            <p:ph type="title"/>
          </p:nvPr>
        </p:nvSpPr>
        <p:spPr>
          <a:xfrm>
            <a:off x="384801" y="820389"/>
            <a:ext cx="9964305" cy="497840"/>
          </a:xfrm>
        </p:spPr>
        <p:txBody>
          <a:bodyPr anchor="t">
            <a:noAutofit/>
          </a:bodyPr>
          <a:lstStyle>
            <a:lvl1pPr algn="l" defTabSz="1017968" rtl="0" eaLnBrk="1" latinLnBrk="0" hangingPunct="1">
              <a:lnSpc>
                <a:spcPts val="3000"/>
              </a:lnSpc>
              <a:spcBef>
                <a:spcPct val="0"/>
              </a:spcBef>
              <a:buNone/>
              <a:defRPr lang="en-US" sz="2598" kern="1200">
                <a:solidFill>
                  <a:schemeClr val="accent1"/>
                </a:solidFill>
                <a:latin typeface="Arial" pitchFamily="34" charset="0"/>
                <a:ea typeface="+mj-ea"/>
                <a:cs typeface="Arial" pitchFamily="34" charset="0"/>
              </a:defRPr>
            </a:lvl1pPr>
          </a:lstStyle>
          <a:p>
            <a:r>
              <a:rPr lang="en-US"/>
              <a:t>Click to edit Master title style</a:t>
            </a:r>
          </a:p>
        </p:txBody>
      </p:sp>
      <p:sp>
        <p:nvSpPr>
          <p:cNvPr id="4" name="Slide Number Placeholder 3"/>
          <p:cNvSpPr>
            <a:spLocks noGrp="1"/>
          </p:cNvSpPr>
          <p:nvPr>
            <p:ph type="sldNum" sz="quarter" idx="11"/>
          </p:nvPr>
        </p:nvSpPr>
        <p:spPr>
          <a:xfrm>
            <a:off x="10187908" y="7031989"/>
            <a:ext cx="524949" cy="302260"/>
          </a:xfrm>
          <a:prstGeom prst="rect">
            <a:avLst/>
          </a:prstGeom>
        </p:spPr>
        <p:txBody>
          <a:bodyPr lIns="0" tIns="45720" rIns="0" bIns="45720" anchor="b"/>
          <a:lstStyle>
            <a:lvl1pPr algn="l">
              <a:defRPr>
                <a:latin typeface="Arial" pitchFamily="34" charset="0"/>
                <a:cs typeface="Arial" pitchFamily="34" charset="0"/>
              </a:defRPr>
            </a:lvl1pPr>
          </a:lstStyle>
          <a:p>
            <a:fld id="{2034FC25-B418-4D16-BAD8-8F5CA44C04B9}" type="slidenum">
              <a:rPr lang="en-US" smtClean="0"/>
              <a:t>‹#›</a:t>
            </a:fld>
            <a:endParaRPr lang="en-US"/>
          </a:p>
        </p:txBody>
      </p:sp>
      <p:sp>
        <p:nvSpPr>
          <p:cNvPr id="10" name="Content Placeholder 4"/>
          <p:cNvSpPr>
            <a:spLocks noGrp="1"/>
          </p:cNvSpPr>
          <p:nvPr>
            <p:ph sz="quarter" idx="14" hasCustomPrompt="1"/>
          </p:nvPr>
        </p:nvSpPr>
        <p:spPr>
          <a:xfrm>
            <a:off x="384801" y="1827264"/>
            <a:ext cx="9863269" cy="4677252"/>
          </a:xfrm>
        </p:spPr>
        <p:txBody>
          <a:bodyPr numCol="2" spcCol="457200"/>
          <a:lstStyle>
            <a:lvl1pPr marL="0" indent="0">
              <a:lnSpc>
                <a:spcPct val="100000"/>
              </a:lnSpc>
              <a:spcBef>
                <a:spcPts val="300"/>
              </a:spcBef>
              <a:spcAft>
                <a:spcPts val="300"/>
              </a:spcAft>
              <a:buNone/>
              <a:defRPr sz="1199" baseline="0">
                <a:latin typeface="Arial" pitchFamily="34" charset="0"/>
                <a:cs typeface="Arial" pitchFamily="34" charset="0"/>
              </a:defRPr>
            </a:lvl1pPr>
            <a:lvl2pPr marL="0" indent="0">
              <a:lnSpc>
                <a:spcPct val="100000"/>
              </a:lnSpc>
              <a:spcBef>
                <a:spcPts val="300"/>
              </a:spcBef>
              <a:spcAft>
                <a:spcPts val="300"/>
              </a:spcAft>
              <a:buFontTx/>
              <a:buNone/>
              <a:defRPr sz="1099" baseline="0">
                <a:latin typeface="Arial" pitchFamily="34" charset="0"/>
                <a:cs typeface="Arial" pitchFamily="34" charset="0"/>
              </a:defRPr>
            </a:lvl2pPr>
            <a:lvl3pPr marL="0" indent="0">
              <a:lnSpc>
                <a:spcPct val="100000"/>
              </a:lnSpc>
              <a:spcBef>
                <a:spcPts val="300"/>
              </a:spcBef>
              <a:spcAft>
                <a:spcPts val="300"/>
              </a:spcAft>
              <a:buFontTx/>
              <a:buNone/>
              <a:defRPr sz="999" baseline="0">
                <a:latin typeface="Arial" pitchFamily="34" charset="0"/>
                <a:cs typeface="Arial" pitchFamily="34" charset="0"/>
              </a:defRPr>
            </a:lvl3pPr>
            <a:lvl4pPr marL="182726" indent="-182726">
              <a:lnSpc>
                <a:spcPct val="100000"/>
              </a:lnSpc>
              <a:spcBef>
                <a:spcPts val="300"/>
              </a:spcBef>
              <a:spcAft>
                <a:spcPts val="300"/>
              </a:spcAft>
              <a:buFont typeface="Arial" pitchFamily="34" charset="0"/>
              <a:buChar char="•"/>
              <a:defRPr sz="999" baseline="0">
                <a:latin typeface="Arial" pitchFamily="34" charset="0"/>
                <a:cs typeface="Arial" pitchFamily="34" charset="0"/>
              </a:defRPr>
            </a:lvl4pPr>
            <a:lvl5pPr marL="182726" indent="-182726">
              <a:lnSpc>
                <a:spcPct val="100000"/>
              </a:lnSpc>
              <a:spcBef>
                <a:spcPts val="300"/>
              </a:spcBef>
              <a:spcAft>
                <a:spcPts val="300"/>
              </a:spcAft>
              <a:buFont typeface="Avenir LT 55 Roman" pitchFamily="34" charset="0"/>
              <a:buChar char="–"/>
              <a:defRPr sz="999" baseline="0">
                <a:latin typeface="Arial" pitchFamily="34" charset="0"/>
                <a:cs typeface="Arial" pitchFamily="34" charset="0"/>
              </a:defRPr>
            </a:lvl5pPr>
            <a:lvl6pPr marL="0" indent="0">
              <a:lnSpc>
                <a:spcPct val="100000"/>
              </a:lnSpc>
              <a:spcBef>
                <a:spcPts val="300"/>
              </a:spcBef>
              <a:spcAft>
                <a:spcPts val="300"/>
              </a:spcAft>
              <a:buNone/>
              <a:defRPr sz="899" b="1" baseline="0">
                <a:latin typeface="Arial" pitchFamily="34" charset="0"/>
                <a:cs typeface="Arial" pitchFamily="34" charset="0"/>
              </a:defRPr>
            </a:lvl6pPr>
            <a:lvl7pPr marL="0" indent="0">
              <a:lnSpc>
                <a:spcPct val="100000"/>
              </a:lnSpc>
              <a:spcBef>
                <a:spcPts val="300"/>
              </a:spcBef>
              <a:spcAft>
                <a:spcPts val="300"/>
              </a:spcAft>
              <a:buNone/>
              <a:defRPr sz="899">
                <a:latin typeface="Arial" pitchFamily="34" charset="0"/>
                <a:cs typeface="Arial" pitchFamily="34" charset="0"/>
              </a:defRPr>
            </a:lvl7pPr>
            <a:lvl8pPr marL="182726" indent="-182726">
              <a:lnSpc>
                <a:spcPct val="100000"/>
              </a:lnSpc>
              <a:spcBef>
                <a:spcPts val="300"/>
              </a:spcBef>
              <a:spcAft>
                <a:spcPts val="300"/>
              </a:spcAft>
              <a:defRPr sz="899">
                <a:latin typeface="Arial" pitchFamily="34" charset="0"/>
                <a:cs typeface="Arial" pitchFamily="34" charset="0"/>
              </a:defRPr>
            </a:lvl8pPr>
          </a:lstStyle>
          <a:p>
            <a:pPr lvl="0"/>
            <a:r>
              <a:rPr lang="en-US"/>
              <a:t>Edit Master text styles --2 column--12</a:t>
            </a:r>
          </a:p>
          <a:p>
            <a:pPr lvl="1"/>
            <a:r>
              <a:rPr lang="en-US"/>
              <a:t>Second level 11</a:t>
            </a:r>
          </a:p>
          <a:p>
            <a:pPr lvl="2"/>
            <a:r>
              <a:rPr lang="en-US"/>
              <a:t>Third level 10</a:t>
            </a:r>
          </a:p>
          <a:p>
            <a:pPr lvl="3"/>
            <a:r>
              <a:rPr lang="en-US"/>
              <a:t>Fourth level 10</a:t>
            </a:r>
          </a:p>
          <a:p>
            <a:pPr lvl="4"/>
            <a:r>
              <a:rPr lang="en-US"/>
              <a:t>Fifth level 10</a:t>
            </a:r>
          </a:p>
          <a:p>
            <a:pPr lvl="5"/>
            <a:r>
              <a:rPr lang="en-US"/>
              <a:t>Sixth level 9pt bold</a:t>
            </a:r>
          </a:p>
          <a:p>
            <a:pPr lvl="6"/>
            <a:r>
              <a:rPr lang="en-US"/>
              <a:t>Seventh level 9pt regular</a:t>
            </a:r>
          </a:p>
          <a:p>
            <a:pPr lvl="7"/>
            <a:r>
              <a:rPr lang="en-US"/>
              <a:t>8th  9pt bullet</a:t>
            </a:r>
          </a:p>
        </p:txBody>
      </p:sp>
      <p:sp>
        <p:nvSpPr>
          <p:cNvPr id="12" name="Text Placeholder 10"/>
          <p:cNvSpPr>
            <a:spLocks noGrp="1"/>
          </p:cNvSpPr>
          <p:nvPr>
            <p:ph type="body" sz="quarter" idx="15" hasCustomPrompt="1"/>
          </p:nvPr>
        </p:nvSpPr>
        <p:spPr>
          <a:xfrm>
            <a:off x="407664" y="7031989"/>
            <a:ext cx="9721273" cy="282200"/>
          </a:xfrm>
        </p:spPr>
        <p:txBody>
          <a:bodyPr anchor="b"/>
          <a:lstStyle>
            <a:lvl1pPr marL="0" indent="0">
              <a:lnSpc>
                <a:spcPct val="95000"/>
              </a:lnSpc>
              <a:spcBef>
                <a:spcPct val="0"/>
              </a:spcBef>
              <a:buNone/>
              <a:defRPr sz="799">
                <a:solidFill>
                  <a:schemeClr val="tx1">
                    <a:lumMod val="75000"/>
                    <a:lumOff val="25000"/>
                  </a:schemeClr>
                </a:solidFill>
                <a:latin typeface="Arial Narrow" panose="020B0606020202030204" pitchFamily="34" charset="0"/>
                <a:cs typeface="Arial" pitchFamily="34" charset="0"/>
              </a:defRPr>
            </a:lvl1pPr>
            <a:lvl2pPr marL="0" indent="0">
              <a:lnSpc>
                <a:spcPct val="95000"/>
              </a:lnSpc>
              <a:spcBef>
                <a:spcPct val="0"/>
              </a:spcBef>
              <a:buFontTx/>
              <a:buNone/>
              <a:defRPr sz="999" b="1" baseline="0">
                <a:solidFill>
                  <a:schemeClr val="tx1">
                    <a:lumMod val="75000"/>
                    <a:lumOff val="25000"/>
                  </a:schemeClr>
                </a:solidFill>
                <a:latin typeface="Arial Narrow" panose="020B0606020202030204" pitchFamily="34" charset="0"/>
                <a:cs typeface="Arial" pitchFamily="34" charset="0"/>
              </a:defRPr>
            </a:lvl2pPr>
            <a:lvl3pPr marL="0" indent="0">
              <a:lnSpc>
                <a:spcPct val="95000"/>
              </a:lnSpc>
              <a:spcBef>
                <a:spcPct val="0"/>
              </a:spcBef>
              <a:buFont typeface="+mj-lt"/>
              <a:buNone/>
              <a:defRPr sz="899" b="1">
                <a:solidFill>
                  <a:schemeClr val="tx1">
                    <a:lumMod val="75000"/>
                    <a:lumOff val="25000"/>
                  </a:schemeClr>
                </a:solidFill>
                <a:latin typeface="Arial Narrow" panose="020B0606020202030204" pitchFamily="34" charset="0"/>
                <a:cs typeface="Arial" pitchFamily="34" charset="0"/>
              </a:defRPr>
            </a:lvl3pPr>
            <a:lvl4pPr marL="0" indent="0">
              <a:lnSpc>
                <a:spcPct val="95000"/>
              </a:lnSpc>
              <a:spcBef>
                <a:spcPct val="0"/>
              </a:spcBef>
              <a:buFont typeface="+mj-lt"/>
              <a:buNone/>
              <a:defRPr sz="899" b="1" baseline="0">
                <a:solidFill>
                  <a:schemeClr val="tx1">
                    <a:lumMod val="75000"/>
                    <a:lumOff val="25000"/>
                  </a:schemeClr>
                </a:solidFill>
                <a:latin typeface="Arial Narrow" panose="020B0606020202030204" pitchFamily="34" charset="0"/>
              </a:defRPr>
            </a:lvl4pPr>
            <a:lvl5pPr marL="0" indent="91363">
              <a:lnSpc>
                <a:spcPct val="95000"/>
              </a:lnSpc>
              <a:spcBef>
                <a:spcPct val="0"/>
              </a:spcBef>
              <a:buFont typeface="+mj-lt"/>
              <a:buAutoNum type="arabicPeriod"/>
              <a:defRPr sz="799" baseline="0">
                <a:solidFill>
                  <a:schemeClr val="tx1">
                    <a:lumMod val="75000"/>
                    <a:lumOff val="25000"/>
                  </a:schemeClr>
                </a:solidFill>
                <a:latin typeface="Arial Narrow" panose="020B0606020202030204" pitchFamily="34" charset="0"/>
                <a:cs typeface="Arial" pitchFamily="34" charset="0"/>
              </a:defRPr>
            </a:lvl5pPr>
            <a:lvl6pPr marL="0" indent="0">
              <a:lnSpc>
                <a:spcPct val="95000"/>
              </a:lnSpc>
              <a:spcBef>
                <a:spcPct val="0"/>
              </a:spcBef>
              <a:buNone/>
              <a:defRPr sz="1199" b="1" baseline="0">
                <a:solidFill>
                  <a:schemeClr val="tx1">
                    <a:lumMod val="75000"/>
                    <a:lumOff val="25000"/>
                  </a:schemeClr>
                </a:solidFill>
                <a:latin typeface="Arial Narrow" panose="020B0606020202030204" pitchFamily="34" charset="0"/>
                <a:cs typeface="Arial" pitchFamily="34" charset="0"/>
              </a:defRPr>
            </a:lvl6pPr>
          </a:lstStyle>
          <a:p>
            <a:pPr lvl="0"/>
            <a:r>
              <a:rPr lang="en-US"/>
              <a:t>Click to edit footnote spacing multiple .95</a:t>
            </a:r>
          </a:p>
          <a:p>
            <a:pPr lvl="1"/>
            <a:r>
              <a:rPr lang="en-US"/>
              <a:t>2nd level 10 BF</a:t>
            </a:r>
          </a:p>
          <a:p>
            <a:pPr lvl="2"/>
            <a:r>
              <a:rPr lang="en-US"/>
              <a:t>3rd level 9BF</a:t>
            </a:r>
          </a:p>
          <a:p>
            <a:pPr lvl="4"/>
            <a:r>
              <a:rPr lang="en-US"/>
              <a:t> 4th numbered</a:t>
            </a:r>
          </a:p>
          <a:p>
            <a:pPr lvl="5"/>
            <a:r>
              <a:rPr lang="en-US"/>
              <a:t>12pt Bold for UK</a:t>
            </a:r>
          </a:p>
        </p:txBody>
      </p:sp>
      <p:sp>
        <p:nvSpPr>
          <p:cNvPr id="9" name="redmine Placeholder 25"/>
          <p:cNvSpPr>
            <a:spLocks noGrp="1"/>
          </p:cNvSpPr>
          <p:nvPr>
            <p:ph type="body" sz="quarter" idx="19"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cs typeface="Arial"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Tree>
    <p:extLst>
      <p:ext uri="{BB962C8B-B14F-4D97-AF65-F5344CB8AC3E}">
        <p14:creationId xmlns:p14="http://schemas.microsoft.com/office/powerpoint/2010/main" val="938584924"/>
      </p:ext>
    </p:extLst>
  </p:cSld>
  <p:clrMapOvr>
    <a:masterClrMapping/>
  </p:clrMapOvr>
  <p:transition/>
  <p:hf hdr="0" ftr="0" dt="0"/>
  <p:extLst>
    <p:ext uri="{DCECCB84-F9BA-43D5-87BE-67443E8EF086}">
      <p15:sldGuideLst xmlns:p15="http://schemas.microsoft.com/office/powerpoint/2012/main">
        <p15:guide id="1" orient="horz" pos="1206">
          <p15:clr>
            <a:srgbClr val="FBAE40"/>
          </p15:clr>
        </p15:guide>
        <p15:guide id="4" pos="3024">
          <p15:clr>
            <a:srgbClr val="FBAE40"/>
          </p15:clr>
        </p15:guide>
        <p15:guide id="5" pos="3312">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itle/subhead ">
    <p:spTree>
      <p:nvGrpSpPr>
        <p:cNvPr id="1" name=""/>
        <p:cNvGrpSpPr/>
        <p:nvPr/>
      </p:nvGrpSpPr>
      <p:grpSpPr>
        <a:xfrm>
          <a:off x="0" y="0"/>
          <a:ext cx="0" cy="0"/>
          <a:chOff x="0" y="0"/>
          <a:chExt cx="0" cy="0"/>
        </a:xfrm>
      </p:grpSpPr>
      <p:sp>
        <p:nvSpPr>
          <p:cNvPr id="8" name="Title 7"/>
          <p:cNvSpPr>
            <a:spLocks noGrp="1"/>
          </p:cNvSpPr>
          <p:nvPr>
            <p:ph type="title"/>
          </p:nvPr>
        </p:nvSpPr>
        <p:spPr>
          <a:xfrm>
            <a:off x="384801" y="820389"/>
            <a:ext cx="9964305" cy="497840"/>
          </a:xfrm>
        </p:spPr>
        <p:txBody>
          <a:bodyPr anchor="t">
            <a:noAutofit/>
          </a:bodyPr>
          <a:lstStyle>
            <a:lvl1pPr algn="l" defTabSz="1017968" rtl="0" eaLnBrk="1" latinLnBrk="0" hangingPunct="1">
              <a:lnSpc>
                <a:spcPts val="3000"/>
              </a:lnSpc>
              <a:spcBef>
                <a:spcPct val="0"/>
              </a:spcBef>
              <a:buNone/>
              <a:defRPr lang="en-US" sz="2598" kern="1200">
                <a:solidFill>
                  <a:schemeClr val="accent1"/>
                </a:solidFill>
                <a:latin typeface="Arial" pitchFamily="34" charset="0"/>
                <a:ea typeface="+mj-ea"/>
                <a:cs typeface="Arial" pitchFamily="34" charset="0"/>
              </a:defRPr>
            </a:lvl1pPr>
          </a:lstStyle>
          <a:p>
            <a:r>
              <a:rPr lang="en-US"/>
              <a:t>Click to edit Master title style</a:t>
            </a:r>
          </a:p>
        </p:txBody>
      </p:sp>
      <p:sp>
        <p:nvSpPr>
          <p:cNvPr id="4" name="Slide Number Placeholder 3"/>
          <p:cNvSpPr>
            <a:spLocks noGrp="1"/>
          </p:cNvSpPr>
          <p:nvPr>
            <p:ph type="sldNum" sz="quarter" idx="11"/>
          </p:nvPr>
        </p:nvSpPr>
        <p:spPr>
          <a:xfrm>
            <a:off x="10187908" y="7031989"/>
            <a:ext cx="524949" cy="302260"/>
          </a:xfrm>
          <a:prstGeom prst="rect">
            <a:avLst/>
          </a:prstGeom>
        </p:spPr>
        <p:txBody>
          <a:bodyPr lIns="0" tIns="45720" rIns="0" bIns="45720" anchor="b"/>
          <a:lstStyle>
            <a:lvl1pPr algn="l">
              <a:defRPr>
                <a:latin typeface="Arial" pitchFamily="34" charset="0"/>
                <a:cs typeface="Arial" pitchFamily="34" charset="0"/>
              </a:defRPr>
            </a:lvl1pPr>
          </a:lstStyle>
          <a:p>
            <a:fld id="{2034FC25-B418-4D16-BAD8-8F5CA44C04B9}" type="slidenum">
              <a:rPr lang="en-US" smtClean="0"/>
              <a:t>‹#›</a:t>
            </a:fld>
            <a:endParaRPr lang="en-US"/>
          </a:p>
        </p:txBody>
      </p:sp>
      <p:sp>
        <p:nvSpPr>
          <p:cNvPr id="7" name="Text Placeholder 3"/>
          <p:cNvSpPr>
            <a:spLocks noGrp="1"/>
          </p:cNvSpPr>
          <p:nvPr>
            <p:ph type="body" sz="quarter" idx="13" hasCustomPrompt="1"/>
          </p:nvPr>
        </p:nvSpPr>
        <p:spPr>
          <a:xfrm>
            <a:off x="384801" y="1225482"/>
            <a:ext cx="10012911" cy="453390"/>
          </a:xfrm>
        </p:spPr>
        <p:txBody>
          <a:bodyPr/>
          <a:lstStyle>
            <a:lvl1pPr marL="0" indent="0">
              <a:spcBef>
                <a:spcPct val="0"/>
              </a:spcBef>
              <a:buNone/>
              <a:defRPr lang="en-US" sz="1599" b="0" kern="1200" baseline="0">
                <a:solidFill>
                  <a:schemeClr val="tx1">
                    <a:lumMod val="50000"/>
                    <a:lumOff val="50000"/>
                  </a:schemeClr>
                </a:solidFill>
                <a:latin typeface="Arial" pitchFamily="34" charset="0"/>
                <a:ea typeface="+mn-ea"/>
                <a:cs typeface="Arial" pitchFamily="34" charset="0"/>
              </a:defRPr>
            </a:lvl1pPr>
          </a:lstStyle>
          <a:p>
            <a:pPr marL="0" lvl="0" indent="0" algn="l" defTabSz="1017968" rtl="0" eaLnBrk="1" latinLnBrk="0" hangingPunct="1">
              <a:lnSpc>
                <a:spcPct val="110000"/>
              </a:lnSpc>
              <a:spcBef>
                <a:spcPct val="0"/>
              </a:spcBef>
              <a:buFont typeface="Arial" pitchFamily="34" charset="0"/>
              <a:buNone/>
            </a:pPr>
            <a:r>
              <a:rPr lang="en-US"/>
              <a:t>Click to edit Subhead </a:t>
            </a:r>
          </a:p>
        </p:txBody>
      </p:sp>
      <p:sp>
        <p:nvSpPr>
          <p:cNvPr id="11" name="Text Placeholder 10"/>
          <p:cNvSpPr>
            <a:spLocks noGrp="1"/>
          </p:cNvSpPr>
          <p:nvPr>
            <p:ph type="body" sz="quarter" idx="15" hasCustomPrompt="1"/>
          </p:nvPr>
        </p:nvSpPr>
        <p:spPr>
          <a:xfrm>
            <a:off x="407664" y="7031989"/>
            <a:ext cx="9721273" cy="282200"/>
          </a:xfrm>
        </p:spPr>
        <p:txBody>
          <a:bodyPr anchor="b"/>
          <a:lstStyle>
            <a:lvl1pPr marL="0" indent="0">
              <a:lnSpc>
                <a:spcPct val="95000"/>
              </a:lnSpc>
              <a:spcBef>
                <a:spcPct val="0"/>
              </a:spcBef>
              <a:buNone/>
              <a:defRPr sz="799">
                <a:solidFill>
                  <a:schemeClr val="tx1">
                    <a:lumMod val="75000"/>
                    <a:lumOff val="25000"/>
                  </a:schemeClr>
                </a:solidFill>
                <a:latin typeface="Arial Narrow" panose="020B0606020202030204" pitchFamily="34" charset="0"/>
                <a:cs typeface="Arial" pitchFamily="34" charset="0"/>
              </a:defRPr>
            </a:lvl1pPr>
            <a:lvl2pPr marL="0" indent="0">
              <a:lnSpc>
                <a:spcPct val="95000"/>
              </a:lnSpc>
              <a:spcBef>
                <a:spcPct val="0"/>
              </a:spcBef>
              <a:buFontTx/>
              <a:buNone/>
              <a:defRPr sz="999" b="1" baseline="0">
                <a:solidFill>
                  <a:schemeClr val="tx1">
                    <a:lumMod val="75000"/>
                    <a:lumOff val="25000"/>
                  </a:schemeClr>
                </a:solidFill>
                <a:latin typeface="Arial Narrow" panose="020B0606020202030204" pitchFamily="34" charset="0"/>
                <a:cs typeface="Arial" pitchFamily="34" charset="0"/>
              </a:defRPr>
            </a:lvl2pPr>
            <a:lvl3pPr marL="0" indent="0">
              <a:lnSpc>
                <a:spcPct val="95000"/>
              </a:lnSpc>
              <a:spcBef>
                <a:spcPct val="0"/>
              </a:spcBef>
              <a:buFont typeface="+mj-lt"/>
              <a:buNone/>
              <a:defRPr sz="899" b="1">
                <a:solidFill>
                  <a:schemeClr val="tx1">
                    <a:lumMod val="75000"/>
                    <a:lumOff val="25000"/>
                  </a:schemeClr>
                </a:solidFill>
                <a:latin typeface="Arial Narrow" panose="020B0606020202030204" pitchFamily="34" charset="0"/>
                <a:cs typeface="Arial" pitchFamily="34" charset="0"/>
              </a:defRPr>
            </a:lvl3pPr>
            <a:lvl4pPr marL="0" indent="0">
              <a:lnSpc>
                <a:spcPct val="95000"/>
              </a:lnSpc>
              <a:spcBef>
                <a:spcPct val="0"/>
              </a:spcBef>
              <a:buFont typeface="+mj-lt"/>
              <a:buNone/>
              <a:defRPr sz="899" b="1" baseline="0">
                <a:solidFill>
                  <a:schemeClr val="tx1">
                    <a:lumMod val="75000"/>
                    <a:lumOff val="25000"/>
                  </a:schemeClr>
                </a:solidFill>
                <a:latin typeface="Arial Narrow" panose="020B0606020202030204" pitchFamily="34" charset="0"/>
              </a:defRPr>
            </a:lvl4pPr>
            <a:lvl5pPr marL="0" indent="91363">
              <a:lnSpc>
                <a:spcPct val="95000"/>
              </a:lnSpc>
              <a:spcBef>
                <a:spcPct val="0"/>
              </a:spcBef>
              <a:buFont typeface="+mj-lt"/>
              <a:buAutoNum type="arabicPeriod"/>
              <a:defRPr sz="799" baseline="0">
                <a:solidFill>
                  <a:schemeClr val="tx1">
                    <a:lumMod val="75000"/>
                    <a:lumOff val="25000"/>
                  </a:schemeClr>
                </a:solidFill>
                <a:latin typeface="Arial Narrow" panose="020B0606020202030204" pitchFamily="34" charset="0"/>
                <a:cs typeface="Arial" pitchFamily="34" charset="0"/>
              </a:defRPr>
            </a:lvl5pPr>
            <a:lvl6pPr marL="0" indent="0">
              <a:lnSpc>
                <a:spcPct val="95000"/>
              </a:lnSpc>
              <a:spcBef>
                <a:spcPct val="0"/>
              </a:spcBef>
              <a:buNone/>
              <a:defRPr sz="1199" b="1" baseline="0">
                <a:solidFill>
                  <a:schemeClr val="tx1">
                    <a:lumMod val="75000"/>
                    <a:lumOff val="25000"/>
                  </a:schemeClr>
                </a:solidFill>
                <a:latin typeface="Arial Narrow" panose="020B0606020202030204" pitchFamily="34" charset="0"/>
                <a:cs typeface="Arial" pitchFamily="34" charset="0"/>
              </a:defRPr>
            </a:lvl6pPr>
          </a:lstStyle>
          <a:p>
            <a:pPr lvl="0"/>
            <a:r>
              <a:rPr lang="en-US"/>
              <a:t>Click to edit footnote spacing multiple .95</a:t>
            </a:r>
          </a:p>
          <a:p>
            <a:pPr lvl="1"/>
            <a:r>
              <a:rPr lang="en-US"/>
              <a:t>2nd level 10 BF</a:t>
            </a:r>
          </a:p>
          <a:p>
            <a:pPr lvl="2"/>
            <a:r>
              <a:rPr lang="en-US"/>
              <a:t>3rd level 9BF</a:t>
            </a:r>
          </a:p>
          <a:p>
            <a:pPr lvl="4"/>
            <a:r>
              <a:rPr lang="en-US"/>
              <a:t> 4th numbered</a:t>
            </a:r>
          </a:p>
          <a:p>
            <a:pPr lvl="5"/>
            <a:r>
              <a:rPr lang="en-US"/>
              <a:t>12pt Bold for UK</a:t>
            </a:r>
          </a:p>
        </p:txBody>
      </p:sp>
      <p:sp>
        <p:nvSpPr>
          <p:cNvPr id="10" name="redmine Placeholder 25"/>
          <p:cNvSpPr>
            <a:spLocks noGrp="1"/>
          </p:cNvSpPr>
          <p:nvPr>
            <p:ph type="body" sz="quarter" idx="20"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cs typeface="Arial"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Tree>
    <p:extLst>
      <p:ext uri="{BB962C8B-B14F-4D97-AF65-F5344CB8AC3E}">
        <p14:creationId xmlns:p14="http://schemas.microsoft.com/office/powerpoint/2010/main" val="731264993"/>
      </p:ext>
    </p:extLst>
  </p:cSld>
  <p:clrMapOvr>
    <a:masterClrMapping/>
  </p:clrMapOvr>
  <p:transition/>
  <p:hf hdr="0" ftr="0" dt="0"/>
  <p:extLst>
    <p:ext uri="{DCECCB84-F9BA-43D5-87BE-67443E8EF086}">
      <p15:sldGuideLst xmlns:p15="http://schemas.microsoft.com/office/powerpoint/2012/main">
        <p15:guide id="1" orient="horz" pos="1206">
          <p15:clr>
            <a:srgbClr val="FBAE40"/>
          </p15:clr>
        </p15:guide>
        <p15:guide id="2" orient="horz" pos="908"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itle/NOsubhead ">
    <p:spTree>
      <p:nvGrpSpPr>
        <p:cNvPr id="1" name=""/>
        <p:cNvGrpSpPr/>
        <p:nvPr/>
      </p:nvGrpSpPr>
      <p:grpSpPr>
        <a:xfrm>
          <a:off x="0" y="0"/>
          <a:ext cx="0" cy="0"/>
          <a:chOff x="0" y="0"/>
          <a:chExt cx="0" cy="0"/>
        </a:xfrm>
      </p:grpSpPr>
      <p:sp>
        <p:nvSpPr>
          <p:cNvPr id="8" name="Title 7"/>
          <p:cNvSpPr>
            <a:spLocks noGrp="1"/>
          </p:cNvSpPr>
          <p:nvPr>
            <p:ph type="title"/>
          </p:nvPr>
        </p:nvSpPr>
        <p:spPr>
          <a:xfrm>
            <a:off x="384801" y="820389"/>
            <a:ext cx="9964305" cy="497840"/>
          </a:xfrm>
        </p:spPr>
        <p:txBody>
          <a:bodyPr anchor="t">
            <a:noAutofit/>
          </a:bodyPr>
          <a:lstStyle>
            <a:lvl1pPr algn="l" defTabSz="1017968" rtl="0" eaLnBrk="1" latinLnBrk="0" hangingPunct="1">
              <a:lnSpc>
                <a:spcPts val="3000"/>
              </a:lnSpc>
              <a:spcBef>
                <a:spcPct val="0"/>
              </a:spcBef>
              <a:buNone/>
              <a:defRPr lang="en-US" sz="2598" kern="1200">
                <a:solidFill>
                  <a:schemeClr val="accent1"/>
                </a:solidFill>
                <a:latin typeface="Arial" pitchFamily="34" charset="0"/>
                <a:ea typeface="+mj-ea"/>
                <a:cs typeface="Arial" pitchFamily="34" charset="0"/>
              </a:defRPr>
            </a:lvl1pPr>
          </a:lstStyle>
          <a:p>
            <a:r>
              <a:rPr lang="en-US"/>
              <a:t>Click to edit Master title style</a:t>
            </a:r>
          </a:p>
        </p:txBody>
      </p:sp>
      <p:sp>
        <p:nvSpPr>
          <p:cNvPr id="4" name="Slide Number Placeholder 3"/>
          <p:cNvSpPr>
            <a:spLocks noGrp="1"/>
          </p:cNvSpPr>
          <p:nvPr>
            <p:ph type="sldNum" sz="quarter" idx="11"/>
          </p:nvPr>
        </p:nvSpPr>
        <p:spPr>
          <a:xfrm>
            <a:off x="10187908" y="7031989"/>
            <a:ext cx="524949" cy="302260"/>
          </a:xfrm>
          <a:prstGeom prst="rect">
            <a:avLst/>
          </a:prstGeom>
        </p:spPr>
        <p:txBody>
          <a:bodyPr lIns="0" tIns="45720" rIns="0" bIns="45720" anchor="b"/>
          <a:lstStyle>
            <a:lvl1pPr algn="l">
              <a:defRPr>
                <a:latin typeface="Arial" pitchFamily="34" charset="0"/>
                <a:cs typeface="Arial" pitchFamily="34" charset="0"/>
              </a:defRPr>
            </a:lvl1pPr>
          </a:lstStyle>
          <a:p>
            <a:fld id="{2034FC25-B418-4D16-BAD8-8F5CA44C04B9}" type="slidenum">
              <a:rPr lang="en-US" smtClean="0"/>
              <a:t>‹#›</a:t>
            </a:fld>
            <a:endParaRPr lang="en-US"/>
          </a:p>
        </p:txBody>
      </p:sp>
      <p:sp>
        <p:nvSpPr>
          <p:cNvPr id="7" name="Text Placeholder 10"/>
          <p:cNvSpPr>
            <a:spLocks noGrp="1"/>
          </p:cNvSpPr>
          <p:nvPr>
            <p:ph type="body" sz="quarter" idx="15" hasCustomPrompt="1"/>
          </p:nvPr>
        </p:nvSpPr>
        <p:spPr>
          <a:xfrm>
            <a:off x="407664" y="7031989"/>
            <a:ext cx="9721273" cy="282200"/>
          </a:xfrm>
        </p:spPr>
        <p:txBody>
          <a:bodyPr anchor="b"/>
          <a:lstStyle>
            <a:lvl1pPr marL="0" indent="0">
              <a:lnSpc>
                <a:spcPct val="95000"/>
              </a:lnSpc>
              <a:spcBef>
                <a:spcPct val="0"/>
              </a:spcBef>
              <a:buNone/>
              <a:defRPr sz="799">
                <a:solidFill>
                  <a:schemeClr val="tx1">
                    <a:lumMod val="75000"/>
                    <a:lumOff val="25000"/>
                  </a:schemeClr>
                </a:solidFill>
                <a:latin typeface="Arial Narrow" panose="020B0606020202030204" pitchFamily="34" charset="0"/>
                <a:cs typeface="Arial" pitchFamily="34" charset="0"/>
              </a:defRPr>
            </a:lvl1pPr>
            <a:lvl2pPr marL="0" indent="0">
              <a:lnSpc>
                <a:spcPct val="95000"/>
              </a:lnSpc>
              <a:spcBef>
                <a:spcPct val="0"/>
              </a:spcBef>
              <a:buFontTx/>
              <a:buNone/>
              <a:defRPr sz="999" b="1" baseline="0">
                <a:solidFill>
                  <a:schemeClr val="tx1">
                    <a:lumMod val="75000"/>
                    <a:lumOff val="25000"/>
                  </a:schemeClr>
                </a:solidFill>
                <a:latin typeface="Arial Narrow" panose="020B0606020202030204" pitchFamily="34" charset="0"/>
                <a:cs typeface="Arial" pitchFamily="34" charset="0"/>
              </a:defRPr>
            </a:lvl2pPr>
            <a:lvl3pPr marL="0" indent="0">
              <a:lnSpc>
                <a:spcPct val="95000"/>
              </a:lnSpc>
              <a:spcBef>
                <a:spcPct val="0"/>
              </a:spcBef>
              <a:buFont typeface="+mj-lt"/>
              <a:buNone/>
              <a:defRPr sz="899" b="1">
                <a:solidFill>
                  <a:schemeClr val="tx1">
                    <a:lumMod val="75000"/>
                    <a:lumOff val="25000"/>
                  </a:schemeClr>
                </a:solidFill>
                <a:latin typeface="Arial Narrow" panose="020B0606020202030204" pitchFamily="34" charset="0"/>
                <a:cs typeface="Arial" pitchFamily="34" charset="0"/>
              </a:defRPr>
            </a:lvl3pPr>
            <a:lvl4pPr marL="0" indent="0">
              <a:lnSpc>
                <a:spcPct val="95000"/>
              </a:lnSpc>
              <a:spcBef>
                <a:spcPct val="0"/>
              </a:spcBef>
              <a:buFont typeface="+mj-lt"/>
              <a:buNone/>
              <a:defRPr sz="899" b="1" baseline="0">
                <a:solidFill>
                  <a:schemeClr val="tx1">
                    <a:lumMod val="75000"/>
                    <a:lumOff val="25000"/>
                  </a:schemeClr>
                </a:solidFill>
                <a:latin typeface="Arial Narrow" panose="020B0606020202030204" pitchFamily="34" charset="0"/>
              </a:defRPr>
            </a:lvl4pPr>
            <a:lvl5pPr marL="0" indent="91363">
              <a:lnSpc>
                <a:spcPct val="95000"/>
              </a:lnSpc>
              <a:spcBef>
                <a:spcPct val="0"/>
              </a:spcBef>
              <a:buFont typeface="+mj-lt"/>
              <a:buAutoNum type="arabicPeriod"/>
              <a:defRPr sz="799" baseline="0">
                <a:solidFill>
                  <a:schemeClr val="tx1">
                    <a:lumMod val="75000"/>
                    <a:lumOff val="25000"/>
                  </a:schemeClr>
                </a:solidFill>
                <a:latin typeface="Arial Narrow" panose="020B0606020202030204" pitchFamily="34" charset="0"/>
                <a:cs typeface="Arial" pitchFamily="34" charset="0"/>
              </a:defRPr>
            </a:lvl5pPr>
            <a:lvl6pPr marL="0" indent="0">
              <a:lnSpc>
                <a:spcPct val="95000"/>
              </a:lnSpc>
              <a:spcBef>
                <a:spcPct val="0"/>
              </a:spcBef>
              <a:buNone/>
              <a:defRPr sz="1199" b="1" baseline="0">
                <a:solidFill>
                  <a:schemeClr val="tx1">
                    <a:lumMod val="75000"/>
                    <a:lumOff val="25000"/>
                  </a:schemeClr>
                </a:solidFill>
                <a:latin typeface="Arial Narrow" panose="020B0606020202030204" pitchFamily="34" charset="0"/>
                <a:cs typeface="Arial" pitchFamily="34" charset="0"/>
              </a:defRPr>
            </a:lvl6pPr>
          </a:lstStyle>
          <a:p>
            <a:pPr lvl="0"/>
            <a:r>
              <a:rPr lang="en-US"/>
              <a:t>Click to edit footnote spacing multiple .95</a:t>
            </a:r>
          </a:p>
          <a:p>
            <a:pPr lvl="1"/>
            <a:r>
              <a:rPr lang="en-US"/>
              <a:t>2nd level 10 BF</a:t>
            </a:r>
          </a:p>
          <a:p>
            <a:pPr lvl="2"/>
            <a:r>
              <a:rPr lang="en-US"/>
              <a:t>3rd level 9BF</a:t>
            </a:r>
          </a:p>
          <a:p>
            <a:pPr lvl="4"/>
            <a:r>
              <a:rPr lang="en-US"/>
              <a:t> 4th numbered</a:t>
            </a:r>
          </a:p>
          <a:p>
            <a:pPr lvl="5"/>
            <a:r>
              <a:rPr lang="en-US"/>
              <a:t>12pt Bold for UK</a:t>
            </a:r>
          </a:p>
        </p:txBody>
      </p:sp>
      <p:sp>
        <p:nvSpPr>
          <p:cNvPr id="5" name="Text Placeholder 25"/>
          <p:cNvSpPr>
            <a:spLocks noGrp="1"/>
          </p:cNvSpPr>
          <p:nvPr>
            <p:ph type="body" sz="quarter" idx="19"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cs typeface="Arial"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Tree>
    <p:extLst>
      <p:ext uri="{BB962C8B-B14F-4D97-AF65-F5344CB8AC3E}">
        <p14:creationId xmlns:p14="http://schemas.microsoft.com/office/powerpoint/2010/main" val="3019518430"/>
      </p:ext>
    </p:extLst>
  </p:cSld>
  <p:clrMapOvr>
    <a:masterClrMapping/>
  </p:clrMapOvr>
  <p:transition/>
  <p:hf hdr="0" ftr="0" dt="0"/>
  <p:extLst>
    <p:ext uri="{DCECCB84-F9BA-43D5-87BE-67443E8EF086}">
      <p15:sldGuideLst xmlns:p15="http://schemas.microsoft.com/office/powerpoint/2012/main">
        <p15:guide id="1" orient="horz" pos="120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 Title/subhead/eyebrow">
    <p:spTree>
      <p:nvGrpSpPr>
        <p:cNvPr id="1" name=""/>
        <p:cNvGrpSpPr/>
        <p:nvPr/>
      </p:nvGrpSpPr>
      <p:grpSpPr>
        <a:xfrm>
          <a:off x="0" y="0"/>
          <a:ext cx="0" cy="0"/>
          <a:chOff x="0" y="0"/>
          <a:chExt cx="0" cy="0"/>
        </a:xfrm>
      </p:grpSpPr>
      <p:sp>
        <p:nvSpPr>
          <p:cNvPr id="8" name="Title 7"/>
          <p:cNvSpPr>
            <a:spLocks noGrp="1"/>
          </p:cNvSpPr>
          <p:nvPr>
            <p:ph type="title"/>
          </p:nvPr>
        </p:nvSpPr>
        <p:spPr>
          <a:xfrm>
            <a:off x="384801" y="820389"/>
            <a:ext cx="9964305" cy="497840"/>
          </a:xfrm>
        </p:spPr>
        <p:txBody>
          <a:bodyPr anchor="t">
            <a:noAutofit/>
          </a:bodyPr>
          <a:lstStyle>
            <a:lvl1pPr algn="l" defTabSz="1017968" rtl="0" eaLnBrk="1" latinLnBrk="0" hangingPunct="1">
              <a:lnSpc>
                <a:spcPts val="3000"/>
              </a:lnSpc>
              <a:spcBef>
                <a:spcPct val="0"/>
              </a:spcBef>
              <a:buNone/>
              <a:defRPr lang="en-US" sz="2598" kern="1200">
                <a:solidFill>
                  <a:schemeClr val="accent1"/>
                </a:solidFill>
                <a:latin typeface="Arial" pitchFamily="34" charset="0"/>
                <a:ea typeface="+mj-ea"/>
                <a:cs typeface="Arial" pitchFamily="34" charset="0"/>
              </a:defRPr>
            </a:lvl1pPr>
          </a:lstStyle>
          <a:p>
            <a:r>
              <a:rPr lang="en-US"/>
              <a:t>Click to edit Master title style</a:t>
            </a:r>
          </a:p>
        </p:txBody>
      </p:sp>
      <p:sp>
        <p:nvSpPr>
          <p:cNvPr id="4" name="Slide Number Placeholder 3"/>
          <p:cNvSpPr>
            <a:spLocks noGrp="1"/>
          </p:cNvSpPr>
          <p:nvPr>
            <p:ph type="sldNum" sz="quarter" idx="11"/>
          </p:nvPr>
        </p:nvSpPr>
        <p:spPr>
          <a:xfrm>
            <a:off x="10187908" y="7031989"/>
            <a:ext cx="524949" cy="302260"/>
          </a:xfrm>
          <a:prstGeom prst="rect">
            <a:avLst/>
          </a:prstGeom>
        </p:spPr>
        <p:txBody>
          <a:bodyPr lIns="0" tIns="45720" rIns="0" bIns="45720" anchor="b"/>
          <a:lstStyle>
            <a:lvl1pPr algn="l">
              <a:defRPr>
                <a:latin typeface="Arial" pitchFamily="34" charset="0"/>
                <a:cs typeface="Arial" pitchFamily="34" charset="0"/>
              </a:defRPr>
            </a:lvl1pPr>
          </a:lstStyle>
          <a:p>
            <a:fld id="{2034FC25-B418-4D16-BAD8-8F5CA44C04B9}" type="slidenum">
              <a:rPr lang="en-US" smtClean="0"/>
              <a:t>‹#›</a:t>
            </a:fld>
            <a:endParaRPr lang="en-US"/>
          </a:p>
        </p:txBody>
      </p:sp>
      <p:sp>
        <p:nvSpPr>
          <p:cNvPr id="7" name="Text Placeholder 3"/>
          <p:cNvSpPr>
            <a:spLocks noGrp="1"/>
          </p:cNvSpPr>
          <p:nvPr>
            <p:ph type="body" sz="quarter" idx="13" hasCustomPrompt="1"/>
          </p:nvPr>
        </p:nvSpPr>
        <p:spPr>
          <a:xfrm>
            <a:off x="384801" y="1225482"/>
            <a:ext cx="10012911" cy="453390"/>
          </a:xfrm>
        </p:spPr>
        <p:txBody>
          <a:bodyPr/>
          <a:lstStyle>
            <a:lvl1pPr marL="0" indent="0">
              <a:spcBef>
                <a:spcPct val="0"/>
              </a:spcBef>
              <a:buNone/>
              <a:defRPr lang="en-US" sz="1599" b="0" kern="1200" baseline="0">
                <a:solidFill>
                  <a:schemeClr val="tx1">
                    <a:lumMod val="50000"/>
                    <a:lumOff val="50000"/>
                  </a:schemeClr>
                </a:solidFill>
                <a:latin typeface="Arial" pitchFamily="34" charset="0"/>
                <a:ea typeface="+mn-ea"/>
                <a:cs typeface="Arial" pitchFamily="34" charset="0"/>
              </a:defRPr>
            </a:lvl1pPr>
          </a:lstStyle>
          <a:p>
            <a:pPr marL="0" lvl="0" indent="0" algn="l" defTabSz="1017968" rtl="0" eaLnBrk="1" latinLnBrk="0" hangingPunct="1">
              <a:lnSpc>
                <a:spcPct val="110000"/>
              </a:lnSpc>
              <a:spcBef>
                <a:spcPct val="0"/>
              </a:spcBef>
              <a:buFont typeface="Arial" pitchFamily="34" charset="0"/>
              <a:buNone/>
            </a:pPr>
            <a:r>
              <a:rPr lang="en-US"/>
              <a:t>Click to edit Subhead </a:t>
            </a:r>
          </a:p>
        </p:txBody>
      </p:sp>
      <p:sp>
        <p:nvSpPr>
          <p:cNvPr id="23" name="Text Placeholder 4"/>
          <p:cNvSpPr>
            <a:spLocks noGrp="1"/>
          </p:cNvSpPr>
          <p:nvPr>
            <p:ph type="body" sz="quarter" idx="15"/>
          </p:nvPr>
        </p:nvSpPr>
        <p:spPr>
          <a:xfrm>
            <a:off x="511177" y="1915343"/>
            <a:ext cx="9672667" cy="248920"/>
          </a:xfrm>
          <a:solidFill>
            <a:schemeClr val="bg1">
              <a:lumMod val="50000"/>
            </a:schemeClr>
          </a:solidFill>
        </p:spPr>
        <p:txBody>
          <a:bodyPr tIns="73152" anchor="ctr"/>
          <a:lstStyle>
            <a:lvl1pPr marL="0" indent="0">
              <a:lnSpc>
                <a:spcPct val="100000"/>
              </a:lnSpc>
              <a:spcBef>
                <a:spcPct val="0"/>
              </a:spcBef>
              <a:buNone/>
              <a:defRPr sz="1049" b="1" cap="all" spc="0" baseline="0">
                <a:solidFill>
                  <a:schemeClr val="bg1"/>
                </a:solidFill>
                <a:latin typeface="Arial" pitchFamily="34" charset="0"/>
                <a:cs typeface="Arial" pitchFamily="34" charset="0"/>
              </a:defRPr>
            </a:lvl1pPr>
          </a:lstStyle>
          <a:p>
            <a:pPr lvl="0"/>
            <a:r>
              <a:rPr lang="en-US"/>
              <a:t>Edit Master text styles</a:t>
            </a:r>
          </a:p>
        </p:txBody>
      </p:sp>
      <p:sp>
        <p:nvSpPr>
          <p:cNvPr id="11" name="Text Placeholder 10"/>
          <p:cNvSpPr>
            <a:spLocks noGrp="1"/>
          </p:cNvSpPr>
          <p:nvPr>
            <p:ph type="body" sz="quarter" idx="20" hasCustomPrompt="1"/>
          </p:nvPr>
        </p:nvSpPr>
        <p:spPr>
          <a:xfrm>
            <a:off x="407664" y="7031989"/>
            <a:ext cx="9721273" cy="282200"/>
          </a:xfrm>
        </p:spPr>
        <p:txBody>
          <a:bodyPr anchor="b"/>
          <a:lstStyle>
            <a:lvl1pPr marL="0" indent="0">
              <a:lnSpc>
                <a:spcPct val="95000"/>
              </a:lnSpc>
              <a:spcBef>
                <a:spcPct val="0"/>
              </a:spcBef>
              <a:buNone/>
              <a:defRPr sz="799">
                <a:solidFill>
                  <a:schemeClr val="tx1">
                    <a:lumMod val="75000"/>
                    <a:lumOff val="25000"/>
                  </a:schemeClr>
                </a:solidFill>
                <a:latin typeface="Arial Narrow" panose="020B0606020202030204" pitchFamily="34" charset="0"/>
                <a:cs typeface="Arial" pitchFamily="34" charset="0"/>
              </a:defRPr>
            </a:lvl1pPr>
            <a:lvl2pPr marL="0" indent="0">
              <a:lnSpc>
                <a:spcPct val="95000"/>
              </a:lnSpc>
              <a:spcBef>
                <a:spcPct val="0"/>
              </a:spcBef>
              <a:buFontTx/>
              <a:buNone/>
              <a:defRPr sz="999" b="1" baseline="0">
                <a:solidFill>
                  <a:schemeClr val="tx1">
                    <a:lumMod val="75000"/>
                    <a:lumOff val="25000"/>
                  </a:schemeClr>
                </a:solidFill>
                <a:latin typeface="Arial Narrow" panose="020B0606020202030204" pitchFamily="34" charset="0"/>
                <a:cs typeface="Arial" pitchFamily="34" charset="0"/>
              </a:defRPr>
            </a:lvl2pPr>
            <a:lvl3pPr marL="0" indent="0">
              <a:lnSpc>
                <a:spcPct val="95000"/>
              </a:lnSpc>
              <a:spcBef>
                <a:spcPct val="0"/>
              </a:spcBef>
              <a:buFont typeface="+mj-lt"/>
              <a:buNone/>
              <a:defRPr sz="899" b="1">
                <a:solidFill>
                  <a:schemeClr val="tx1">
                    <a:lumMod val="75000"/>
                    <a:lumOff val="25000"/>
                  </a:schemeClr>
                </a:solidFill>
                <a:latin typeface="Arial Narrow" panose="020B0606020202030204" pitchFamily="34" charset="0"/>
                <a:cs typeface="Arial" pitchFamily="34" charset="0"/>
              </a:defRPr>
            </a:lvl3pPr>
            <a:lvl4pPr marL="0" indent="0">
              <a:lnSpc>
                <a:spcPct val="95000"/>
              </a:lnSpc>
              <a:spcBef>
                <a:spcPct val="0"/>
              </a:spcBef>
              <a:buFont typeface="+mj-lt"/>
              <a:buNone/>
              <a:defRPr sz="899" b="1" baseline="0">
                <a:solidFill>
                  <a:schemeClr val="tx1">
                    <a:lumMod val="75000"/>
                    <a:lumOff val="25000"/>
                  </a:schemeClr>
                </a:solidFill>
                <a:latin typeface="Arial Narrow" panose="020B0606020202030204" pitchFamily="34" charset="0"/>
              </a:defRPr>
            </a:lvl4pPr>
            <a:lvl5pPr marL="0" indent="91363">
              <a:lnSpc>
                <a:spcPct val="95000"/>
              </a:lnSpc>
              <a:spcBef>
                <a:spcPct val="0"/>
              </a:spcBef>
              <a:buFont typeface="+mj-lt"/>
              <a:buAutoNum type="arabicPeriod"/>
              <a:defRPr sz="799" baseline="0">
                <a:solidFill>
                  <a:schemeClr val="tx1">
                    <a:lumMod val="75000"/>
                    <a:lumOff val="25000"/>
                  </a:schemeClr>
                </a:solidFill>
                <a:latin typeface="Arial Narrow" panose="020B0606020202030204" pitchFamily="34" charset="0"/>
                <a:cs typeface="Arial" pitchFamily="34" charset="0"/>
              </a:defRPr>
            </a:lvl5pPr>
            <a:lvl6pPr marL="0" indent="0">
              <a:lnSpc>
                <a:spcPct val="95000"/>
              </a:lnSpc>
              <a:spcBef>
                <a:spcPct val="0"/>
              </a:spcBef>
              <a:buNone/>
              <a:defRPr sz="1199" b="1" baseline="0">
                <a:solidFill>
                  <a:schemeClr val="tx1">
                    <a:lumMod val="75000"/>
                    <a:lumOff val="25000"/>
                  </a:schemeClr>
                </a:solidFill>
                <a:latin typeface="Arial Narrow" panose="020B0606020202030204" pitchFamily="34" charset="0"/>
                <a:cs typeface="Arial" pitchFamily="34" charset="0"/>
              </a:defRPr>
            </a:lvl6pPr>
          </a:lstStyle>
          <a:p>
            <a:pPr lvl="0"/>
            <a:r>
              <a:rPr lang="en-US"/>
              <a:t>Click to edit footnote spacing multiple .95</a:t>
            </a:r>
          </a:p>
          <a:p>
            <a:pPr lvl="1"/>
            <a:r>
              <a:rPr lang="en-US"/>
              <a:t>2nd level 10 BF</a:t>
            </a:r>
          </a:p>
          <a:p>
            <a:pPr lvl="2"/>
            <a:r>
              <a:rPr lang="en-US"/>
              <a:t>3rd level 9BF</a:t>
            </a:r>
          </a:p>
          <a:p>
            <a:pPr lvl="4"/>
            <a:r>
              <a:rPr lang="en-US"/>
              <a:t> 4th numbered</a:t>
            </a:r>
          </a:p>
          <a:p>
            <a:pPr lvl="5"/>
            <a:r>
              <a:rPr lang="en-US"/>
              <a:t>12pt Bold for UK</a:t>
            </a:r>
          </a:p>
        </p:txBody>
      </p:sp>
      <p:sp>
        <p:nvSpPr>
          <p:cNvPr id="10" name="Text Placeholder 25"/>
          <p:cNvSpPr>
            <a:spLocks noGrp="1"/>
          </p:cNvSpPr>
          <p:nvPr>
            <p:ph type="body" sz="quarter" idx="19" hasCustomPrompt="1"/>
          </p:nvPr>
        </p:nvSpPr>
        <p:spPr>
          <a:xfrm>
            <a:off x="8735644" y="7328091"/>
            <a:ext cx="1957756" cy="228408"/>
          </a:xfrm>
        </p:spPr>
        <p:txBody>
          <a:bodyPr wrap="none" lIns="91440" tIns="45720" rIns="91440" bIns="45720" anchor="b">
            <a:noAutofit/>
          </a:bodyPr>
          <a:lstStyle>
            <a:lvl1pPr algn="r">
              <a:defRPr sz="699" b="0" baseline="0">
                <a:solidFill>
                  <a:schemeClr val="bg1">
                    <a:lumMod val="50000"/>
                  </a:schemeClr>
                </a:solidFill>
                <a:latin typeface="Arial Narrow" panose="020B0606020202030204" pitchFamily="34" charset="0"/>
                <a:cs typeface="Arial" pitchFamily="34" charset="0"/>
              </a:defRPr>
            </a:lvl1pPr>
            <a:lvl2pPr marL="508984" indent="0">
              <a:buNone/>
              <a:defRPr sz="699">
                <a:solidFill>
                  <a:schemeClr val="bg1">
                    <a:lumMod val="50000"/>
                  </a:schemeClr>
                </a:solidFill>
                <a:latin typeface="Avenir LT 35 Light" panose="020B0303020000020003" pitchFamily="34" charset="0"/>
              </a:defRPr>
            </a:lvl2pPr>
            <a:lvl3pPr>
              <a:defRPr sz="699">
                <a:solidFill>
                  <a:schemeClr val="bg1">
                    <a:lumMod val="50000"/>
                  </a:schemeClr>
                </a:solidFill>
                <a:latin typeface="Avenir LT 35 Light" panose="020B0303020000020003" pitchFamily="34" charset="0"/>
              </a:defRPr>
            </a:lvl3pPr>
          </a:lstStyle>
          <a:p>
            <a:pPr lvl="0"/>
            <a:r>
              <a:rPr lang="en-US"/>
              <a:t>Asset tag</a:t>
            </a:r>
          </a:p>
        </p:txBody>
      </p:sp>
    </p:spTree>
    <p:extLst>
      <p:ext uri="{BB962C8B-B14F-4D97-AF65-F5344CB8AC3E}">
        <p14:creationId xmlns:p14="http://schemas.microsoft.com/office/powerpoint/2010/main" val="3428283485"/>
      </p:ext>
    </p:extLst>
  </p:cSld>
  <p:clrMapOvr>
    <a:masterClrMapping/>
  </p:clrMapOvr>
  <p:transition/>
  <p:hf hdr="0" ftr="0" dt="0"/>
  <p:extLst>
    <p:ext uri="{DCECCB84-F9BA-43D5-87BE-67443E8EF086}">
      <p15:sldGuideLst xmlns:p15="http://schemas.microsoft.com/office/powerpoint/2012/main">
        <p15:guide id="3" orient="horz" pos="1206">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9717" y="820280"/>
            <a:ext cx="9624060" cy="529405"/>
          </a:xfrm>
          <a:prstGeom prst="rect">
            <a:avLst/>
          </a:prstGeom>
        </p:spPr>
        <p:txBody>
          <a:bodyPr vert="horz" lIns="91440" tIns="45720" rIns="91440" bIns="45720" rtlCol="0" anchor="t">
            <a:noAutofit/>
          </a:bodyPr>
          <a:lstStyle/>
          <a:p>
            <a:r>
              <a:rPr lang="en-US"/>
              <a:t>2018 P4 Template</a:t>
            </a:r>
          </a:p>
        </p:txBody>
      </p:sp>
      <p:sp>
        <p:nvSpPr>
          <p:cNvPr id="3" name="Text Placeholder 2"/>
          <p:cNvSpPr>
            <a:spLocks noGrp="1"/>
          </p:cNvSpPr>
          <p:nvPr>
            <p:ph type="body" idx="1"/>
          </p:nvPr>
        </p:nvSpPr>
        <p:spPr>
          <a:xfrm>
            <a:off x="391309" y="1763183"/>
            <a:ext cx="9624060" cy="4986941"/>
          </a:xfrm>
          <a:prstGeom prst="rect">
            <a:avLst/>
          </a:prstGeom>
        </p:spPr>
        <p:txBody>
          <a:bodyPr vert="horz" lIns="91440" tIns="45720" rIns="91440" bIns="4572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3"/>
          <p:cNvSpPr>
            <a:spLocks noGrp="1"/>
          </p:cNvSpPr>
          <p:nvPr>
            <p:ph type="sldNum" sz="quarter" idx="4"/>
          </p:nvPr>
        </p:nvSpPr>
        <p:spPr>
          <a:xfrm>
            <a:off x="10188828" y="7031989"/>
            <a:ext cx="524949" cy="302260"/>
          </a:xfrm>
          <a:prstGeom prst="rect">
            <a:avLst/>
          </a:prstGeom>
        </p:spPr>
        <p:txBody>
          <a:bodyPr lIns="0" tIns="45720" rIns="0" bIns="45720" anchor="b"/>
          <a:lstStyle>
            <a:defPPr>
              <a:defRPr lang="en-US"/>
            </a:defPPr>
            <a:lvl1pPr marL="0" algn="l" defTabSz="935845" rtl="0" eaLnBrk="1" latinLnBrk="0" hangingPunct="1">
              <a:defRPr sz="999" kern="1200">
                <a:solidFill>
                  <a:schemeClr val="tx1">
                    <a:lumMod val="65000"/>
                    <a:lumOff val="35000"/>
                  </a:schemeClr>
                </a:solidFill>
                <a:latin typeface="Arial" pitchFamily="34" charset="0"/>
                <a:ea typeface="+mn-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fld id="{2034FC25-B418-4D16-BAD8-8F5CA44C04B9}" type="slidenum">
              <a:rPr lang="en-US" smtClean="0"/>
              <a:t>‹#›</a:t>
            </a:fld>
            <a:endParaRPr lang="en-US"/>
          </a:p>
        </p:txBody>
      </p:sp>
    </p:spTree>
    <p:extLst>
      <p:ext uri="{BB962C8B-B14F-4D97-AF65-F5344CB8AC3E}">
        <p14:creationId xmlns:p14="http://schemas.microsoft.com/office/powerpoint/2010/main" val="4004695506"/>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1" r:id="rId4"/>
    <p:sldLayoutId id="2147484842" r:id="rId5"/>
    <p:sldLayoutId id="2147484846" r:id="rId6"/>
    <p:sldLayoutId id="2147484847" r:id="rId7"/>
    <p:sldLayoutId id="2147484848" r:id="rId8"/>
    <p:sldLayoutId id="2147484852" r:id="rId9"/>
    <p:sldLayoutId id="2147484854" r:id="rId10"/>
    <p:sldLayoutId id="2147487034" r:id="rId11"/>
    <p:sldLayoutId id="2147487035" r:id="rId12"/>
  </p:sldLayoutIdLst>
  <p:transition/>
  <p:hf hdr="0" ftr="0" dt="0"/>
  <p:txStyles>
    <p:titleStyle>
      <a:lvl1pPr algn="l" defTabSz="1017968" rtl="0" eaLnBrk="1" latinLnBrk="0" hangingPunct="1">
        <a:lnSpc>
          <a:spcPts val="3000"/>
        </a:lnSpc>
        <a:spcBef>
          <a:spcPct val="0"/>
        </a:spcBef>
        <a:buNone/>
        <a:defRPr lang="en-US" sz="2598" kern="1200">
          <a:solidFill>
            <a:schemeClr val="accent1"/>
          </a:solidFill>
          <a:latin typeface="Arial" pitchFamily="34" charset="0"/>
          <a:ea typeface="+mj-ea"/>
          <a:cs typeface="Arial" pitchFamily="34" charset="0"/>
        </a:defRPr>
      </a:lvl1pPr>
    </p:titleStyle>
    <p:bodyStyle>
      <a:lvl1pPr marL="0" indent="0" algn="l" defTabSz="1017968" rtl="0" eaLnBrk="1" latinLnBrk="0" hangingPunct="1">
        <a:lnSpc>
          <a:spcPct val="110000"/>
        </a:lnSpc>
        <a:spcBef>
          <a:spcPts val="599"/>
        </a:spcBef>
        <a:buFont typeface="Arial" pitchFamily="34" charset="0"/>
        <a:buNone/>
        <a:defRPr sz="1798" kern="1200" baseline="0">
          <a:solidFill>
            <a:schemeClr val="tx1"/>
          </a:solidFill>
          <a:latin typeface="Arial" pitchFamily="34" charset="0"/>
          <a:ea typeface="+mn-ea"/>
          <a:cs typeface="Arial" pitchFamily="34" charset="0"/>
        </a:defRPr>
      </a:lvl1pPr>
      <a:lvl2pPr marL="182726" indent="-182726" algn="l" defTabSz="1017968" rtl="0" eaLnBrk="1" latinLnBrk="0" hangingPunct="1">
        <a:lnSpc>
          <a:spcPct val="110000"/>
        </a:lnSpc>
        <a:spcBef>
          <a:spcPts val="599"/>
        </a:spcBef>
        <a:buFont typeface="Arial" pitchFamily="34" charset="0"/>
        <a:buChar char="•"/>
        <a:defRPr sz="1798" kern="1200" baseline="0">
          <a:solidFill>
            <a:schemeClr val="tx1"/>
          </a:solidFill>
          <a:latin typeface="Arial" pitchFamily="34" charset="0"/>
          <a:ea typeface="+mn-ea"/>
          <a:cs typeface="Arial" pitchFamily="34" charset="0"/>
        </a:defRPr>
      </a:lvl2pPr>
      <a:lvl3pPr marL="411134" indent="-182726" algn="l" defTabSz="1017968" rtl="0" eaLnBrk="1" latinLnBrk="0" hangingPunct="1">
        <a:lnSpc>
          <a:spcPct val="110000"/>
        </a:lnSpc>
        <a:spcBef>
          <a:spcPts val="599"/>
        </a:spcBef>
        <a:buFont typeface="Avenir LT 55 Roman" pitchFamily="34" charset="0"/>
        <a:buChar char="–"/>
        <a:defRPr sz="1798" kern="1200" baseline="0">
          <a:solidFill>
            <a:schemeClr val="tx1"/>
          </a:solidFill>
          <a:latin typeface="Arial" pitchFamily="34" charset="0"/>
          <a:ea typeface="+mn-ea"/>
          <a:cs typeface="Arial" pitchFamily="34" charset="0"/>
        </a:defRPr>
      </a:lvl3pPr>
      <a:lvl4pPr marL="593861" indent="-182726" algn="l" defTabSz="1017968" rtl="0" eaLnBrk="1" latinLnBrk="0" hangingPunct="1">
        <a:lnSpc>
          <a:spcPct val="110000"/>
        </a:lnSpc>
        <a:spcBef>
          <a:spcPts val="599"/>
        </a:spcBef>
        <a:buFont typeface="Arial" pitchFamily="34" charset="0"/>
        <a:buChar char="•"/>
        <a:defRPr sz="1798" kern="1200" baseline="0">
          <a:solidFill>
            <a:schemeClr val="tx1"/>
          </a:solidFill>
          <a:latin typeface="Arial" pitchFamily="34" charset="0"/>
          <a:ea typeface="+mn-ea"/>
          <a:cs typeface="Arial" pitchFamily="34" charset="0"/>
        </a:defRPr>
      </a:lvl4pPr>
      <a:lvl5pPr marL="785724" indent="-182726" algn="l" defTabSz="1017968" rtl="0" eaLnBrk="1" latinLnBrk="0" hangingPunct="1">
        <a:lnSpc>
          <a:spcPct val="110000"/>
        </a:lnSpc>
        <a:spcBef>
          <a:spcPts val="599"/>
        </a:spcBef>
        <a:buFont typeface="Avenir LT 55 Roman" pitchFamily="34" charset="0"/>
        <a:buChar char="–"/>
        <a:defRPr sz="1798" kern="1200" baseline="0">
          <a:solidFill>
            <a:schemeClr val="tx1"/>
          </a:solidFill>
          <a:latin typeface="Arial" pitchFamily="34" charset="0"/>
          <a:ea typeface="+mn-ea"/>
          <a:cs typeface="Arial" pitchFamily="34" charset="0"/>
        </a:defRPr>
      </a:lvl5pPr>
      <a:lvl6pPr marL="279941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6pPr>
      <a:lvl7pPr marL="3308400"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7pPr>
      <a:lvl8pPr marL="381738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8pPr>
      <a:lvl9pPr marL="4326368"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9pPr>
    </p:bodyStyle>
    <p:otherStyle>
      <a:defPPr>
        <a:defRPr lang="en-US"/>
      </a:defPPr>
      <a:lvl1pPr marL="0" algn="l" defTabSz="1017968" rtl="0" eaLnBrk="1" latinLnBrk="0" hangingPunct="1">
        <a:defRPr sz="1998" kern="1200">
          <a:solidFill>
            <a:schemeClr val="tx1"/>
          </a:solidFill>
          <a:latin typeface="+mn-lt"/>
          <a:ea typeface="+mn-ea"/>
          <a:cs typeface="+mn-cs"/>
        </a:defRPr>
      </a:lvl1pPr>
      <a:lvl2pPr marL="508984" algn="l" defTabSz="1017968" rtl="0" eaLnBrk="1" latinLnBrk="0" hangingPunct="1">
        <a:defRPr sz="1998" kern="1200">
          <a:solidFill>
            <a:schemeClr val="tx1"/>
          </a:solidFill>
          <a:latin typeface="+mn-lt"/>
          <a:ea typeface="+mn-ea"/>
          <a:cs typeface="+mn-cs"/>
        </a:defRPr>
      </a:lvl2pPr>
      <a:lvl3pPr marL="1017968" algn="l" defTabSz="1017968" rtl="0" eaLnBrk="1" latinLnBrk="0" hangingPunct="1">
        <a:defRPr sz="1998" kern="1200">
          <a:solidFill>
            <a:schemeClr val="tx1"/>
          </a:solidFill>
          <a:latin typeface="+mn-lt"/>
          <a:ea typeface="+mn-ea"/>
          <a:cs typeface="+mn-cs"/>
        </a:defRPr>
      </a:lvl3pPr>
      <a:lvl4pPr marL="1526954" algn="l" defTabSz="1017968" rtl="0" eaLnBrk="1" latinLnBrk="0" hangingPunct="1">
        <a:defRPr sz="1998" kern="1200">
          <a:solidFill>
            <a:schemeClr val="tx1"/>
          </a:solidFill>
          <a:latin typeface="+mn-lt"/>
          <a:ea typeface="+mn-ea"/>
          <a:cs typeface="+mn-cs"/>
        </a:defRPr>
      </a:lvl4pPr>
      <a:lvl5pPr marL="2035938" algn="l" defTabSz="1017968" rtl="0" eaLnBrk="1" latinLnBrk="0" hangingPunct="1">
        <a:defRPr sz="1998" kern="1200">
          <a:solidFill>
            <a:schemeClr val="tx1"/>
          </a:solidFill>
          <a:latin typeface="+mn-lt"/>
          <a:ea typeface="+mn-ea"/>
          <a:cs typeface="+mn-cs"/>
        </a:defRPr>
      </a:lvl5pPr>
      <a:lvl6pPr marL="2544922" algn="l" defTabSz="1017968" rtl="0" eaLnBrk="1" latinLnBrk="0" hangingPunct="1">
        <a:defRPr sz="1998" kern="1200">
          <a:solidFill>
            <a:schemeClr val="tx1"/>
          </a:solidFill>
          <a:latin typeface="+mn-lt"/>
          <a:ea typeface="+mn-ea"/>
          <a:cs typeface="+mn-cs"/>
        </a:defRPr>
      </a:lvl6pPr>
      <a:lvl7pPr marL="3053907" algn="l" defTabSz="1017968" rtl="0" eaLnBrk="1" latinLnBrk="0" hangingPunct="1">
        <a:defRPr sz="1998" kern="1200">
          <a:solidFill>
            <a:schemeClr val="tx1"/>
          </a:solidFill>
          <a:latin typeface="+mn-lt"/>
          <a:ea typeface="+mn-ea"/>
          <a:cs typeface="+mn-cs"/>
        </a:defRPr>
      </a:lvl7pPr>
      <a:lvl8pPr marL="3562892" algn="l" defTabSz="1017968" rtl="0" eaLnBrk="1" latinLnBrk="0" hangingPunct="1">
        <a:defRPr sz="1998" kern="1200">
          <a:solidFill>
            <a:schemeClr val="tx1"/>
          </a:solidFill>
          <a:latin typeface="+mn-lt"/>
          <a:ea typeface="+mn-ea"/>
          <a:cs typeface="+mn-cs"/>
        </a:defRPr>
      </a:lvl8pPr>
      <a:lvl9pPr marL="4071876" algn="l" defTabSz="1017968" rtl="0" eaLnBrk="1" latinLnBrk="0" hangingPunct="1">
        <a:defRPr sz="1998" kern="1200">
          <a:solidFill>
            <a:schemeClr val="tx1"/>
          </a:solidFill>
          <a:latin typeface="+mn-lt"/>
          <a:ea typeface="+mn-ea"/>
          <a:cs typeface="+mn-cs"/>
        </a:defRPr>
      </a:lvl9pPr>
    </p:otherStyle>
  </p:txStyles>
  <p:extLst>
    <p:ext uri="{27BBF7A9-308A-43DC-89C8-2F10F3537804}">
      <p15:sldGuideLst xmlns:p15="http://schemas.microsoft.com/office/powerpoint/2012/main">
        <p15:guide id="3" pos="6048">
          <p15:clr>
            <a:srgbClr val="F26B43"/>
          </p15:clr>
        </p15:guide>
        <p15:guide id="4" pos="288">
          <p15:clr>
            <a:srgbClr val="F26B43"/>
          </p15:clr>
        </p15:guide>
        <p15:guide id="5" orient="horz" pos="724">
          <p15:clr>
            <a:srgbClr val="F26B43"/>
          </p15:clr>
        </p15:guide>
        <p15:guide id="6" orient="horz" pos="4577">
          <p15:clr>
            <a:srgbClr val="F26B43"/>
          </p15:clr>
        </p15:guide>
        <p15:guide id="7" orient="horz" pos="908"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1.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1.xml"/><Relationship Id="rId1" Type="http://schemas.openxmlformats.org/officeDocument/2006/relationships/tags" Target="../tags/tag8.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2.xml"/><Relationship Id="rId1" Type="http://schemas.openxmlformats.org/officeDocument/2006/relationships/tags" Target="../tags/tag94.xml"/><Relationship Id="rId5" Type="http://schemas.openxmlformats.org/officeDocument/2006/relationships/image" Target="../media/image6.png"/><Relationship Id="rId4" Type="http://schemas.openxmlformats.org/officeDocument/2006/relationships/image" Target="../media/image15.pn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7.xml"/><Relationship Id="rId1" Type="http://schemas.openxmlformats.org/officeDocument/2006/relationships/tags" Target="../tags/tag95.xml"/><Relationship Id="rId4" Type="http://schemas.openxmlformats.org/officeDocument/2006/relationships/image" Target="../media/image16.pn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2.xml"/><Relationship Id="rId7" Type="http://schemas.openxmlformats.org/officeDocument/2006/relationships/chart" Target="../charts/chart76.xml"/><Relationship Id="rId2" Type="http://schemas.openxmlformats.org/officeDocument/2006/relationships/slideLayout" Target="../slideLayouts/slideLayout7.xml"/><Relationship Id="rId1" Type="http://schemas.openxmlformats.org/officeDocument/2006/relationships/tags" Target="../tags/tag96.xml"/><Relationship Id="rId6" Type="http://schemas.openxmlformats.org/officeDocument/2006/relationships/chart" Target="../charts/chart75.xml"/><Relationship Id="rId5" Type="http://schemas.openxmlformats.org/officeDocument/2006/relationships/chart" Target="../charts/chart74.xml"/><Relationship Id="rId4" Type="http://schemas.openxmlformats.org/officeDocument/2006/relationships/chart" Target="../charts/chart73.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7.xml"/><Relationship Id="rId1" Type="http://schemas.openxmlformats.org/officeDocument/2006/relationships/tags" Target="../tags/tag97.xml"/><Relationship Id="rId4" Type="http://schemas.openxmlformats.org/officeDocument/2006/relationships/chart" Target="../charts/chart77.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7.xml"/><Relationship Id="rId1" Type="http://schemas.openxmlformats.org/officeDocument/2006/relationships/tags" Target="../tags/tag98.xml"/><Relationship Id="rId4" Type="http://schemas.openxmlformats.org/officeDocument/2006/relationships/chart" Target="../charts/chart78.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7.xml"/><Relationship Id="rId1" Type="http://schemas.openxmlformats.org/officeDocument/2006/relationships/tags" Target="../tags/tag99.xml"/><Relationship Id="rId4" Type="http://schemas.openxmlformats.org/officeDocument/2006/relationships/chart" Target="../charts/chart79.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7.xml"/><Relationship Id="rId1" Type="http://schemas.openxmlformats.org/officeDocument/2006/relationships/tags" Target="../tags/tag100.xml"/><Relationship Id="rId4" Type="http://schemas.openxmlformats.org/officeDocument/2006/relationships/chart" Target="../charts/chart80.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7.xml"/><Relationship Id="rId7" Type="http://schemas.openxmlformats.org/officeDocument/2006/relationships/chart" Target="../charts/chart84.xml"/><Relationship Id="rId2" Type="http://schemas.openxmlformats.org/officeDocument/2006/relationships/slideLayout" Target="../slideLayouts/slideLayout7.xml"/><Relationship Id="rId1" Type="http://schemas.openxmlformats.org/officeDocument/2006/relationships/tags" Target="../tags/tag101.xml"/><Relationship Id="rId6" Type="http://schemas.openxmlformats.org/officeDocument/2006/relationships/chart" Target="../charts/chart83.xml"/><Relationship Id="rId5" Type="http://schemas.openxmlformats.org/officeDocument/2006/relationships/chart" Target="../charts/chart82.xml"/><Relationship Id="rId4" Type="http://schemas.openxmlformats.org/officeDocument/2006/relationships/chart" Target="../charts/chart81.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7.xml"/><Relationship Id="rId1" Type="http://schemas.openxmlformats.org/officeDocument/2006/relationships/tags" Target="../tags/tag102.xml"/><Relationship Id="rId4" Type="http://schemas.openxmlformats.org/officeDocument/2006/relationships/chart" Target="../charts/chart85.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7.xml"/><Relationship Id="rId1" Type="http://schemas.openxmlformats.org/officeDocument/2006/relationships/tags" Target="../tags/tag103.xml"/><Relationship Id="rId4" Type="http://schemas.openxmlformats.org/officeDocument/2006/relationships/chart" Target="../charts/chart86.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1.xml"/><Relationship Id="rId1" Type="http://schemas.openxmlformats.org/officeDocument/2006/relationships/tags" Target="../tags/tag9.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7.xml"/><Relationship Id="rId1" Type="http://schemas.openxmlformats.org/officeDocument/2006/relationships/tags" Target="../tags/tag104.xml"/><Relationship Id="rId4" Type="http://schemas.openxmlformats.org/officeDocument/2006/relationships/chart" Target="../charts/chart87.xml"/></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7.xml"/><Relationship Id="rId1" Type="http://schemas.openxmlformats.org/officeDocument/2006/relationships/tags" Target="../tags/tag105.xml"/><Relationship Id="rId4" Type="http://schemas.openxmlformats.org/officeDocument/2006/relationships/chart" Target="../charts/chart88.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2.xml"/><Relationship Id="rId7" Type="http://schemas.openxmlformats.org/officeDocument/2006/relationships/chart" Target="../charts/chart92.xml"/><Relationship Id="rId2" Type="http://schemas.openxmlformats.org/officeDocument/2006/relationships/slideLayout" Target="../slideLayouts/slideLayout7.xml"/><Relationship Id="rId1" Type="http://schemas.openxmlformats.org/officeDocument/2006/relationships/tags" Target="../tags/tag106.xml"/><Relationship Id="rId6" Type="http://schemas.openxmlformats.org/officeDocument/2006/relationships/chart" Target="../charts/chart91.xml"/><Relationship Id="rId5" Type="http://schemas.openxmlformats.org/officeDocument/2006/relationships/chart" Target="../charts/chart90.xml"/><Relationship Id="rId4" Type="http://schemas.openxmlformats.org/officeDocument/2006/relationships/chart" Target="../charts/chart89.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7.xml"/><Relationship Id="rId1" Type="http://schemas.openxmlformats.org/officeDocument/2006/relationships/tags" Target="../tags/tag107.xml"/><Relationship Id="rId4" Type="http://schemas.openxmlformats.org/officeDocument/2006/relationships/chart" Target="../charts/chart93.xml"/></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7.xml"/><Relationship Id="rId1" Type="http://schemas.openxmlformats.org/officeDocument/2006/relationships/tags" Target="../tags/tag108.xml"/><Relationship Id="rId4" Type="http://schemas.openxmlformats.org/officeDocument/2006/relationships/chart" Target="../charts/chart94.xm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7.xml"/><Relationship Id="rId1" Type="http://schemas.openxmlformats.org/officeDocument/2006/relationships/tags" Target="../tags/tag109.xml"/><Relationship Id="rId4" Type="http://schemas.openxmlformats.org/officeDocument/2006/relationships/chart" Target="../charts/chart95.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7.xml"/><Relationship Id="rId1" Type="http://schemas.openxmlformats.org/officeDocument/2006/relationships/tags" Target="../tags/tag110.xml"/><Relationship Id="rId4" Type="http://schemas.openxmlformats.org/officeDocument/2006/relationships/chart" Target="../charts/chart96.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17.xml"/><Relationship Id="rId7" Type="http://schemas.openxmlformats.org/officeDocument/2006/relationships/chart" Target="../charts/chart100.xml"/><Relationship Id="rId2" Type="http://schemas.openxmlformats.org/officeDocument/2006/relationships/slideLayout" Target="../slideLayouts/slideLayout7.xml"/><Relationship Id="rId1" Type="http://schemas.openxmlformats.org/officeDocument/2006/relationships/tags" Target="../tags/tag111.xml"/><Relationship Id="rId6" Type="http://schemas.openxmlformats.org/officeDocument/2006/relationships/chart" Target="../charts/chart99.xml"/><Relationship Id="rId5" Type="http://schemas.openxmlformats.org/officeDocument/2006/relationships/chart" Target="../charts/chart98.xml"/><Relationship Id="rId4" Type="http://schemas.openxmlformats.org/officeDocument/2006/relationships/chart" Target="../charts/chart97.xml"/></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7.xml"/><Relationship Id="rId1" Type="http://schemas.openxmlformats.org/officeDocument/2006/relationships/tags" Target="../tags/tag112.xml"/><Relationship Id="rId4" Type="http://schemas.openxmlformats.org/officeDocument/2006/relationships/chart" Target="../charts/chart101.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7.xml"/><Relationship Id="rId1" Type="http://schemas.openxmlformats.org/officeDocument/2006/relationships/tags" Target="../tags/tag113.xml"/><Relationship Id="rId4" Type="http://schemas.openxmlformats.org/officeDocument/2006/relationships/chart" Target="../charts/chart102.xml"/></Relationships>
</file>

<file path=ppt/slides/_rels/slide1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7.xml"/><Relationship Id="rId1" Type="http://schemas.openxmlformats.org/officeDocument/2006/relationships/tags" Target="../tags/tag114.xml"/><Relationship Id="rId4" Type="http://schemas.openxmlformats.org/officeDocument/2006/relationships/chart" Target="../charts/chart103.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7.xml"/><Relationship Id="rId1" Type="http://schemas.openxmlformats.org/officeDocument/2006/relationships/tags" Target="../tags/tag115.xml"/><Relationship Id="rId4" Type="http://schemas.openxmlformats.org/officeDocument/2006/relationships/chart" Target="../charts/chart104.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8.xml"/><Relationship Id="rId1" Type="http://schemas.openxmlformats.org/officeDocument/2006/relationships/tags" Target="../tags/tag116.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11.xml"/><Relationship Id="rId1" Type="http://schemas.openxmlformats.org/officeDocument/2006/relationships/tags" Target="../tags/tag117.xml"/></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6.xml"/><Relationship Id="rId1" Type="http://schemas.openxmlformats.org/officeDocument/2006/relationships/tags" Target="../tags/tag118.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6.xml"/><Relationship Id="rId1" Type="http://schemas.openxmlformats.org/officeDocument/2006/relationships/tags" Target="../tags/tag119.xml"/></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6.xml"/><Relationship Id="rId1" Type="http://schemas.openxmlformats.org/officeDocument/2006/relationships/tags" Target="../tags/tag120.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1.xml"/><Relationship Id="rId1" Type="http://schemas.openxmlformats.org/officeDocument/2006/relationships/tags" Target="../tags/tag121.xml"/></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5.xml"/><Relationship Id="rId1" Type="http://schemas.openxmlformats.org/officeDocument/2006/relationships/tags" Target="../tags/tag122.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5.xml"/><Relationship Id="rId1" Type="http://schemas.openxmlformats.org/officeDocument/2006/relationships/tags" Target="../tags/tag1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5.xml"/><Relationship Id="rId1" Type="http://schemas.openxmlformats.org/officeDocument/2006/relationships/tags" Target="../tags/tag124.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5.xml"/><Relationship Id="rId1" Type="http://schemas.openxmlformats.org/officeDocument/2006/relationships/tags" Target="../tags/tag125.xml"/></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5.xml"/><Relationship Id="rId1" Type="http://schemas.openxmlformats.org/officeDocument/2006/relationships/tags" Target="../tags/tag126.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5.xml"/><Relationship Id="rId1" Type="http://schemas.openxmlformats.org/officeDocument/2006/relationships/tags" Target="../tags/tag127.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5.xml"/><Relationship Id="rId1" Type="http://schemas.openxmlformats.org/officeDocument/2006/relationships/tags" Target="../tags/tag128.xml"/></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12.xml"/><Relationship Id="rId1" Type="http://schemas.openxmlformats.org/officeDocument/2006/relationships/tags" Target="../tags/tag129.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10.xml"/><Relationship Id="rId1" Type="http://schemas.openxmlformats.org/officeDocument/2006/relationships/tags" Target="../tags/tag130.xml"/></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5.xml"/><Relationship Id="rId1" Type="http://schemas.openxmlformats.org/officeDocument/2006/relationships/tags" Target="../tags/tag13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tags" Target="../tags/tag10.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8.xml"/><Relationship Id="rId1" Type="http://schemas.openxmlformats.org/officeDocument/2006/relationships/tags" Target="../tags/tag11.xml"/><Relationship Id="rId5" Type="http://schemas.openxmlformats.org/officeDocument/2006/relationships/image" Target="../media/image2.png"/><Relationship Id="rId4" Type="http://schemas.openxmlformats.org/officeDocument/2006/relationships/image" Target="../media/image1.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9.xml"/><Relationship Id="rId1" Type="http://schemas.openxmlformats.org/officeDocument/2006/relationships/tags" Target="../tags/tag12.xml"/><Relationship Id="rId4" Type="http://schemas.openxmlformats.org/officeDocument/2006/relationships/chart" Target="../charts/chart5.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13.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7.xml"/><Relationship Id="rId1" Type="http://schemas.openxmlformats.org/officeDocument/2006/relationships/tags" Target="../tags/tag14.xml"/><Relationship Id="rId4" Type="http://schemas.openxmlformats.org/officeDocument/2006/relationships/chart" Target="../charts/chart6.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1.xml"/><Relationship Id="rId1" Type="http://schemas.openxmlformats.org/officeDocument/2006/relationships/tags" Target="../tags/tag3.xml"/><Relationship Id="rId4" Type="http://schemas.openxmlformats.org/officeDocument/2006/relationships/chart" Target="../charts/chart1.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7.xml"/><Relationship Id="rId1" Type="http://schemas.openxmlformats.org/officeDocument/2006/relationships/tags" Target="../tags/tag15.xml"/><Relationship Id="rId4" Type="http://schemas.openxmlformats.org/officeDocument/2006/relationships/chart" Target="../charts/chart7.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16.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7.xml"/><Relationship Id="rId1" Type="http://schemas.openxmlformats.org/officeDocument/2006/relationships/tags" Target="../tags/tag17.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7.xml"/><Relationship Id="rId1" Type="http://schemas.openxmlformats.org/officeDocument/2006/relationships/tags" Target="../tags/tag18.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7.xml"/><Relationship Id="rId1" Type="http://schemas.openxmlformats.org/officeDocument/2006/relationships/tags" Target="../tags/tag19.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7.xml"/><Relationship Id="rId1" Type="http://schemas.openxmlformats.org/officeDocument/2006/relationships/tags" Target="../tags/tag20.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7.xml"/><Relationship Id="rId1" Type="http://schemas.openxmlformats.org/officeDocument/2006/relationships/tags" Target="../tags/tag21.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7.xml"/><Relationship Id="rId1" Type="http://schemas.openxmlformats.org/officeDocument/2006/relationships/tags" Target="../tags/tag22.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7.xml"/><Relationship Id="rId1" Type="http://schemas.openxmlformats.org/officeDocument/2006/relationships/tags" Target="../tags/tag23.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7.xml"/><Relationship Id="rId1" Type="http://schemas.openxmlformats.org/officeDocument/2006/relationships/tags" Target="../tags/tag2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ags" Target="../tags/tag4.xml"/><Relationship Id="rId4" Type="http://schemas.openxmlformats.org/officeDocument/2006/relationships/chart" Target="../charts/chart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4.xml"/><Relationship Id="rId1" Type="http://schemas.openxmlformats.org/officeDocument/2006/relationships/tags" Target="../tags/tag25.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chart" Target="../charts/chart8.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7.xml"/><Relationship Id="rId1" Type="http://schemas.openxmlformats.org/officeDocument/2006/relationships/tags" Target="../tags/tag26.xml"/><Relationship Id="rId4" Type="http://schemas.openxmlformats.org/officeDocument/2006/relationships/chart" Target="../charts/chart1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7.xml"/><Relationship Id="rId1" Type="http://schemas.openxmlformats.org/officeDocument/2006/relationships/tags" Target="../tags/tag27.xml"/><Relationship Id="rId4" Type="http://schemas.openxmlformats.org/officeDocument/2006/relationships/chart" Target="../charts/chart12.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4.xml"/><Relationship Id="rId1" Type="http://schemas.openxmlformats.org/officeDocument/2006/relationships/tags" Target="../tags/tag28.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4.xml"/><Relationship Id="rId1" Type="http://schemas.openxmlformats.org/officeDocument/2006/relationships/tags" Target="../tags/tag29.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4.xml"/><Relationship Id="rId1" Type="http://schemas.openxmlformats.org/officeDocument/2006/relationships/tags" Target="../tags/tag30.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7" Type="http://schemas.openxmlformats.org/officeDocument/2006/relationships/chart" Target="../charts/chart16.xml"/><Relationship Id="rId2" Type="http://schemas.openxmlformats.org/officeDocument/2006/relationships/slideLayout" Target="../slideLayouts/slideLayout7.xml"/><Relationship Id="rId1" Type="http://schemas.openxmlformats.org/officeDocument/2006/relationships/tags" Target="../tags/tag31.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chart" Target="../charts/chart13.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7" Type="http://schemas.openxmlformats.org/officeDocument/2006/relationships/chart" Target="../charts/chart20.xml"/><Relationship Id="rId2" Type="http://schemas.openxmlformats.org/officeDocument/2006/relationships/slideLayout" Target="../slideLayouts/slideLayout7.xml"/><Relationship Id="rId1" Type="http://schemas.openxmlformats.org/officeDocument/2006/relationships/tags" Target="../tags/tag32.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7" Type="http://schemas.openxmlformats.org/officeDocument/2006/relationships/chart" Target="../charts/chart24.xml"/><Relationship Id="rId2" Type="http://schemas.openxmlformats.org/officeDocument/2006/relationships/slideLayout" Target="../slideLayouts/slideLayout7.xml"/><Relationship Id="rId1" Type="http://schemas.openxmlformats.org/officeDocument/2006/relationships/tags" Target="../tags/tag33.xml"/><Relationship Id="rId6" Type="http://schemas.openxmlformats.org/officeDocument/2006/relationships/chart" Target="../charts/chart23.xml"/><Relationship Id="rId5" Type="http://schemas.openxmlformats.org/officeDocument/2006/relationships/chart" Target="../charts/chart22.xml"/><Relationship Id="rId4" Type="http://schemas.openxmlformats.org/officeDocument/2006/relationships/chart" Target="../charts/chart21.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7" Type="http://schemas.openxmlformats.org/officeDocument/2006/relationships/chart" Target="../charts/chart28.xml"/><Relationship Id="rId2" Type="http://schemas.openxmlformats.org/officeDocument/2006/relationships/slideLayout" Target="../slideLayouts/slideLayout7.xml"/><Relationship Id="rId1" Type="http://schemas.openxmlformats.org/officeDocument/2006/relationships/tags" Target="../tags/tag34.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chart" Target="../charts/chart25.xml"/></Relationships>
</file>

<file path=ppt/slides/_rels/slide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7" Type="http://schemas.openxmlformats.org/officeDocument/2006/relationships/chart" Target="../charts/chart32.xml"/><Relationship Id="rId2" Type="http://schemas.openxmlformats.org/officeDocument/2006/relationships/slideLayout" Target="../slideLayouts/slideLayout7.xml"/><Relationship Id="rId1" Type="http://schemas.openxmlformats.org/officeDocument/2006/relationships/tags" Target="../tags/tag35.xml"/><Relationship Id="rId6" Type="http://schemas.openxmlformats.org/officeDocument/2006/relationships/chart" Target="../charts/chart31.xml"/><Relationship Id="rId5" Type="http://schemas.openxmlformats.org/officeDocument/2006/relationships/chart" Target="../charts/chart30.xml"/><Relationship Id="rId4" Type="http://schemas.openxmlformats.org/officeDocument/2006/relationships/chart" Target="../charts/chart29.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xml"/><Relationship Id="rId1" Type="http://schemas.openxmlformats.org/officeDocument/2006/relationships/tags" Target="../tags/tag36.xml"/><Relationship Id="rId4" Type="http://schemas.openxmlformats.org/officeDocument/2006/relationships/chart" Target="../charts/chart33.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7.xml"/><Relationship Id="rId1" Type="http://schemas.openxmlformats.org/officeDocument/2006/relationships/tags" Target="../tags/tag37.xml"/><Relationship Id="rId4" Type="http://schemas.openxmlformats.org/officeDocument/2006/relationships/chart" Target="../charts/chart34.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7.xml"/><Relationship Id="rId1" Type="http://schemas.openxmlformats.org/officeDocument/2006/relationships/tags" Target="../tags/tag38.xml"/><Relationship Id="rId4" Type="http://schemas.openxmlformats.org/officeDocument/2006/relationships/chart" Target="../charts/chart35.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7.xml"/><Relationship Id="rId1" Type="http://schemas.openxmlformats.org/officeDocument/2006/relationships/tags" Target="../tags/tag39.xml"/><Relationship Id="rId4" Type="http://schemas.openxmlformats.org/officeDocument/2006/relationships/chart" Target="../charts/chart36.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7" Type="http://schemas.openxmlformats.org/officeDocument/2006/relationships/chart" Target="../charts/chart40.xml"/><Relationship Id="rId2" Type="http://schemas.openxmlformats.org/officeDocument/2006/relationships/slideLayout" Target="../slideLayouts/slideLayout7.xml"/><Relationship Id="rId1" Type="http://schemas.openxmlformats.org/officeDocument/2006/relationships/tags" Target="../tags/tag40.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chart" Target="../charts/chart37.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7.xml"/><Relationship Id="rId1" Type="http://schemas.openxmlformats.org/officeDocument/2006/relationships/tags" Target="../tags/tag41.xml"/><Relationship Id="rId4" Type="http://schemas.openxmlformats.org/officeDocument/2006/relationships/chart" Target="../charts/chart41.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7.xml"/><Relationship Id="rId1" Type="http://schemas.openxmlformats.org/officeDocument/2006/relationships/tags" Target="../tags/tag42.xml"/><Relationship Id="rId4" Type="http://schemas.openxmlformats.org/officeDocument/2006/relationships/chart" Target="../charts/chart42.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7.xml"/><Relationship Id="rId1" Type="http://schemas.openxmlformats.org/officeDocument/2006/relationships/tags" Target="../tags/tag43.xml"/><Relationship Id="rId4" Type="http://schemas.openxmlformats.org/officeDocument/2006/relationships/chart" Target="../charts/chart43.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7.xml"/><Relationship Id="rId1" Type="http://schemas.openxmlformats.org/officeDocument/2006/relationships/tags" Target="../tags/tag44.xml"/><Relationship Id="rId4" Type="http://schemas.openxmlformats.org/officeDocument/2006/relationships/chart" Target="../charts/chart44.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1.xml"/><Relationship Id="rId1" Type="http://schemas.openxmlformats.org/officeDocument/2006/relationships/tags" Target="../tags/tag5.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7" Type="http://schemas.openxmlformats.org/officeDocument/2006/relationships/chart" Target="../charts/chart48.xml"/><Relationship Id="rId2" Type="http://schemas.openxmlformats.org/officeDocument/2006/relationships/slideLayout" Target="../slideLayouts/slideLayout7.xml"/><Relationship Id="rId1" Type="http://schemas.openxmlformats.org/officeDocument/2006/relationships/tags" Target="../tags/tag45.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chart" Target="../charts/chart45.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7.xml"/><Relationship Id="rId1" Type="http://schemas.openxmlformats.org/officeDocument/2006/relationships/tags" Target="../tags/tag46.xml"/><Relationship Id="rId4" Type="http://schemas.openxmlformats.org/officeDocument/2006/relationships/chart" Target="../charts/chart49.xml"/></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7.xml"/><Relationship Id="rId1" Type="http://schemas.openxmlformats.org/officeDocument/2006/relationships/tags" Target="../tags/tag47.xml"/><Relationship Id="rId4" Type="http://schemas.openxmlformats.org/officeDocument/2006/relationships/chart" Target="../charts/chart50.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7.xml"/><Relationship Id="rId1" Type="http://schemas.openxmlformats.org/officeDocument/2006/relationships/tags" Target="../tags/tag48.xml"/><Relationship Id="rId4" Type="http://schemas.openxmlformats.org/officeDocument/2006/relationships/chart" Target="../charts/chart51.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xml"/><Relationship Id="rId1" Type="http://schemas.openxmlformats.org/officeDocument/2006/relationships/tags" Target="../tags/tag49.xml"/><Relationship Id="rId4" Type="http://schemas.openxmlformats.org/officeDocument/2006/relationships/chart" Target="../charts/chart52.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7" Type="http://schemas.openxmlformats.org/officeDocument/2006/relationships/chart" Target="../charts/chart56.xml"/><Relationship Id="rId2" Type="http://schemas.openxmlformats.org/officeDocument/2006/relationships/slideLayout" Target="../slideLayouts/slideLayout7.xml"/><Relationship Id="rId1" Type="http://schemas.openxmlformats.org/officeDocument/2006/relationships/tags" Target="../tags/tag50.xml"/><Relationship Id="rId6" Type="http://schemas.openxmlformats.org/officeDocument/2006/relationships/chart" Target="../charts/chart55.xml"/><Relationship Id="rId5" Type="http://schemas.openxmlformats.org/officeDocument/2006/relationships/chart" Target="../charts/chart54.xml"/><Relationship Id="rId4" Type="http://schemas.openxmlformats.org/officeDocument/2006/relationships/chart" Target="../charts/chart53.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7.xml"/><Relationship Id="rId1" Type="http://schemas.openxmlformats.org/officeDocument/2006/relationships/tags" Target="../tags/tag51.xml"/><Relationship Id="rId4" Type="http://schemas.openxmlformats.org/officeDocument/2006/relationships/chart" Target="../charts/chart57.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7.xml"/><Relationship Id="rId1" Type="http://schemas.openxmlformats.org/officeDocument/2006/relationships/tags" Target="../tags/tag52.xml"/><Relationship Id="rId4" Type="http://schemas.openxmlformats.org/officeDocument/2006/relationships/chart" Target="../charts/chart58.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xml"/><Relationship Id="rId1" Type="http://schemas.openxmlformats.org/officeDocument/2006/relationships/tags" Target="../tags/tag53.xml"/><Relationship Id="rId4" Type="http://schemas.openxmlformats.org/officeDocument/2006/relationships/chart" Target="../charts/chart59.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7.xml"/><Relationship Id="rId1" Type="http://schemas.openxmlformats.org/officeDocument/2006/relationships/tags" Target="../tags/tag54.xml"/><Relationship Id="rId4" Type="http://schemas.openxmlformats.org/officeDocument/2006/relationships/chart" Target="../charts/chart6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7" Type="http://schemas.openxmlformats.org/officeDocument/2006/relationships/chart" Target="../charts/chart64.xml"/><Relationship Id="rId2" Type="http://schemas.openxmlformats.org/officeDocument/2006/relationships/slideLayout" Target="../slideLayouts/slideLayout7.xml"/><Relationship Id="rId1" Type="http://schemas.openxmlformats.org/officeDocument/2006/relationships/tags" Target="../tags/tag55.xml"/><Relationship Id="rId6" Type="http://schemas.openxmlformats.org/officeDocument/2006/relationships/chart" Target="../charts/chart63.xml"/><Relationship Id="rId5" Type="http://schemas.openxmlformats.org/officeDocument/2006/relationships/chart" Target="../charts/chart62.xml"/><Relationship Id="rId4" Type="http://schemas.openxmlformats.org/officeDocument/2006/relationships/chart" Target="../charts/chart61.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7.xml"/><Relationship Id="rId1" Type="http://schemas.openxmlformats.org/officeDocument/2006/relationships/tags" Target="../tags/tag56.xml"/><Relationship Id="rId4" Type="http://schemas.openxmlformats.org/officeDocument/2006/relationships/chart" Target="../charts/chart65.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7.xml"/><Relationship Id="rId1" Type="http://schemas.openxmlformats.org/officeDocument/2006/relationships/tags" Target="../tags/tag57.xml"/><Relationship Id="rId4" Type="http://schemas.openxmlformats.org/officeDocument/2006/relationships/chart" Target="../charts/chart66.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7.xml"/><Relationship Id="rId1" Type="http://schemas.openxmlformats.org/officeDocument/2006/relationships/tags" Target="../tags/tag58.xml"/><Relationship Id="rId4" Type="http://schemas.openxmlformats.org/officeDocument/2006/relationships/chart" Target="../charts/chart67.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7.xml"/><Relationship Id="rId1" Type="http://schemas.openxmlformats.org/officeDocument/2006/relationships/tags" Target="../tags/tag59.xml"/><Relationship Id="rId4" Type="http://schemas.openxmlformats.org/officeDocument/2006/relationships/chart" Target="../charts/chart6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7.xml"/><Relationship Id="rId1" Type="http://schemas.openxmlformats.org/officeDocument/2006/relationships/tags" Target="../tags/tag60.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7.xml"/><Relationship Id="rId1" Type="http://schemas.openxmlformats.org/officeDocument/2006/relationships/tags" Target="../tags/tag61.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7.xml"/><Relationship Id="rId1" Type="http://schemas.openxmlformats.org/officeDocument/2006/relationships/tags" Target="../tags/tag62.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7.xml"/><Relationship Id="rId1" Type="http://schemas.openxmlformats.org/officeDocument/2006/relationships/tags" Target="../tags/tag6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7.xml"/><Relationship Id="rId1" Type="http://schemas.openxmlformats.org/officeDocument/2006/relationships/tags" Target="../tags/tag64.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4.xml"/><Relationship Id="rId1" Type="http://schemas.openxmlformats.org/officeDocument/2006/relationships/tags" Target="../tags/tag65.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8.xml"/><Relationship Id="rId1" Type="http://schemas.openxmlformats.org/officeDocument/2006/relationships/tags" Target="../tags/tag66.xml"/></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5.xml"/><Relationship Id="rId1" Type="http://schemas.openxmlformats.org/officeDocument/2006/relationships/tags" Target="../tags/tag67.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7.xml"/><Relationship Id="rId1" Type="http://schemas.openxmlformats.org/officeDocument/2006/relationships/tags" Target="../tags/tag68.xml"/><Relationship Id="rId4" Type="http://schemas.openxmlformats.org/officeDocument/2006/relationships/chart" Target="../charts/chart69.xm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2.xml"/><Relationship Id="rId1" Type="http://schemas.openxmlformats.org/officeDocument/2006/relationships/tags" Target="../tags/tag69.xml"/><Relationship Id="rId4" Type="http://schemas.openxmlformats.org/officeDocument/2006/relationships/image" Target="../media/image3.pn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7.xml"/><Relationship Id="rId1" Type="http://schemas.openxmlformats.org/officeDocument/2006/relationships/tags" Target="../tags/tag70.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7.xml"/><Relationship Id="rId1" Type="http://schemas.openxmlformats.org/officeDocument/2006/relationships/tags" Target="../tags/tag71.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8.xml"/><Relationship Id="rId1" Type="http://schemas.openxmlformats.org/officeDocument/2006/relationships/tags" Target="../tags/tag72.xml"/><Relationship Id="rId4" Type="http://schemas.openxmlformats.org/officeDocument/2006/relationships/image" Target="../media/image4.pn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xml"/><Relationship Id="rId1" Type="http://schemas.openxmlformats.org/officeDocument/2006/relationships/tags" Target="../tags/tag73.xml"/><Relationship Id="rId5" Type="http://schemas.openxmlformats.org/officeDocument/2006/relationships/image" Target="../media/image6.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ags" Target="../tags/tag6.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7.xml"/><Relationship Id="rId1" Type="http://schemas.openxmlformats.org/officeDocument/2006/relationships/tags" Target="../tags/tag74.xml"/><Relationship Id="rId4" Type="http://schemas.openxmlformats.org/officeDocument/2006/relationships/chart" Target="../charts/chart70.xml"/></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7.xml"/><Relationship Id="rId1" Type="http://schemas.openxmlformats.org/officeDocument/2006/relationships/tags" Target="../tags/tag75.xml"/><Relationship Id="rId4" Type="http://schemas.openxmlformats.org/officeDocument/2006/relationships/image" Target="../media/image7.pn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7.xml"/><Relationship Id="rId1" Type="http://schemas.openxmlformats.org/officeDocument/2006/relationships/tags" Target="../tags/tag76.xml"/><Relationship Id="rId4" Type="http://schemas.openxmlformats.org/officeDocument/2006/relationships/chart" Target="../charts/chart71.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xml"/><Relationship Id="rId1" Type="http://schemas.openxmlformats.org/officeDocument/2006/relationships/tags" Target="../tags/tag77.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7.xml"/><Relationship Id="rId1" Type="http://schemas.openxmlformats.org/officeDocument/2006/relationships/tags" Target="../tags/tag78.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7.xml"/><Relationship Id="rId1" Type="http://schemas.openxmlformats.org/officeDocument/2006/relationships/tags" Target="../tags/tag79.xml"/></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xml"/><Relationship Id="rId1" Type="http://schemas.openxmlformats.org/officeDocument/2006/relationships/tags" Target="../tags/tag80.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2.xml"/><Relationship Id="rId1" Type="http://schemas.openxmlformats.org/officeDocument/2006/relationships/tags" Target="../tags/tag81.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xml"/><Relationship Id="rId1" Type="http://schemas.openxmlformats.org/officeDocument/2006/relationships/tags" Target="../tags/tag82.xml"/><Relationship Id="rId4" Type="http://schemas.openxmlformats.org/officeDocument/2006/relationships/chart" Target="../charts/chart72.xml"/></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xml"/><Relationship Id="rId1" Type="http://schemas.openxmlformats.org/officeDocument/2006/relationships/tags" Target="../tags/tag83.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1.xml"/><Relationship Id="rId1" Type="http://schemas.openxmlformats.org/officeDocument/2006/relationships/tags" Target="../tags/tag7.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xml"/><Relationship Id="rId1" Type="http://schemas.openxmlformats.org/officeDocument/2006/relationships/tags" Target="../tags/tag84.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7.xml"/><Relationship Id="rId1" Type="http://schemas.openxmlformats.org/officeDocument/2006/relationships/tags" Target="../tags/tag85.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7.xml"/><Relationship Id="rId1" Type="http://schemas.openxmlformats.org/officeDocument/2006/relationships/tags" Target="../tags/tag86.xml"/><Relationship Id="rId4" Type="http://schemas.openxmlformats.org/officeDocument/2006/relationships/image" Target="../media/image8.pn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7.xml"/><Relationship Id="rId1" Type="http://schemas.openxmlformats.org/officeDocument/2006/relationships/tags" Target="../tags/tag87.xml"/><Relationship Id="rId4" Type="http://schemas.openxmlformats.org/officeDocument/2006/relationships/image" Target="../media/image9.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7.xml"/><Relationship Id="rId1" Type="http://schemas.openxmlformats.org/officeDocument/2006/relationships/tags" Target="../tags/tag88.xml"/><Relationship Id="rId4" Type="http://schemas.openxmlformats.org/officeDocument/2006/relationships/image" Target="../media/image10.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7.xml"/><Relationship Id="rId1" Type="http://schemas.openxmlformats.org/officeDocument/2006/relationships/tags" Target="../tags/tag89.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7.xml"/><Relationship Id="rId1" Type="http://schemas.openxmlformats.org/officeDocument/2006/relationships/tags" Target="../tags/tag90.xml"/><Relationship Id="rId4" Type="http://schemas.openxmlformats.org/officeDocument/2006/relationships/image" Target="../media/image11.pn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7.xml"/><Relationship Id="rId1" Type="http://schemas.openxmlformats.org/officeDocument/2006/relationships/tags" Target="../tags/tag91.xml"/><Relationship Id="rId4" Type="http://schemas.openxmlformats.org/officeDocument/2006/relationships/image" Target="../media/image12.pn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2.xml"/><Relationship Id="rId1" Type="http://schemas.openxmlformats.org/officeDocument/2006/relationships/tags" Target="../tags/tag92.xml"/><Relationship Id="rId4" Type="http://schemas.openxmlformats.org/officeDocument/2006/relationships/image" Target="../media/image13.pn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2.xml"/><Relationship Id="rId1" Type="http://schemas.openxmlformats.org/officeDocument/2006/relationships/tags" Target="../tags/tag93.xml"/><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GB"/>
              <a:t>1. Embrace Market Pricing</a:t>
            </a:r>
          </a:p>
        </p:txBody>
      </p:sp>
      <p:sp>
        <p:nvSpPr>
          <p:cNvPr id="6" name="Text Placeholder 5"/>
          <p:cNvSpPr>
            <a:spLocks noGrp="1"/>
          </p:cNvSpPr>
          <p:nvPr>
            <p:ph type="body" sz="quarter" idx="15"/>
          </p:nvPr>
        </p:nvSpPr>
        <p:spPr/>
        <p:txBody>
          <a:bodyPr/>
          <a:lstStyle/>
          <a:p>
            <a:r>
              <a:rPr lang="en-US">
                <a:latin typeface="Arial Narrow" panose="020B0606020202030204" pitchFamily="34" charset="0"/>
              </a:rPr>
              <a:t>In AUD. Source: Dimensional, using data from Bloomberg LP. Includes primary and secondary exchange trading volume globally for equities. ETFs and funds are excluded. Daily averages were computed by calculating the trading volume of each stock daily as the closing price multiplied by shares traded that day. All such trading volume is summed up and divided by 252 as an approximate number of annual trading days.</a:t>
            </a:r>
            <a:endParaRPr lang="en-US"/>
          </a:p>
        </p:txBody>
      </p:sp>
      <p:sp>
        <p:nvSpPr>
          <p:cNvPr id="55" name="TextBox 54">
            <a:extLst>
              <a:ext uri="{FF2B5EF4-FFF2-40B4-BE49-F238E27FC236}">
                <a16:creationId xmlns:a16="http://schemas.microsoft.com/office/drawing/2014/main" id="{53A40AA1-5AEB-4401-80EC-50A8D5802746}"/>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SC: GC07</a:t>
            </a:r>
          </a:p>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MID PAB1</a:t>
            </a:r>
          </a:p>
        </p:txBody>
      </p:sp>
      <p:sp>
        <p:nvSpPr>
          <p:cNvPr id="58" name="Content Placeholder 1">
            <a:extLst>
              <a:ext uri="{FF2B5EF4-FFF2-40B4-BE49-F238E27FC236}">
                <a16:creationId xmlns:a16="http://schemas.microsoft.com/office/drawing/2014/main" id="{3407AF07-9666-473A-A6BC-8523ED66B5F9}"/>
              </a:ext>
            </a:extLst>
          </p:cNvPr>
          <p:cNvSpPr txBox="1"/>
          <p:nvPr/>
        </p:nvSpPr>
        <p:spPr>
          <a:xfrm>
            <a:off x="6743700" y="1781175"/>
            <a:ext cx="3268733" cy="4655912"/>
          </a:xfrm>
          <a:prstGeom prst="rect">
            <a:avLst/>
          </a:prstGeom>
        </p:spPr>
        <p:txBody>
          <a:bodyPr/>
          <a:lstStyle>
            <a:defPPr>
              <a:defRPr lang="en-US"/>
            </a:defPPr>
            <a:lvl1pPr marL="0" indent="0" algn="l" defTabSz="1042541"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065" indent="-325794" algn="l" defTabSz="1042541"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177" indent="-260634" algn="l" defTabSz="1042541"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448" indent="-260634" algn="l" defTabSz="1042541"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5718" indent="-260634" algn="l" defTabSz="1042541"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6988" indent="-260634" algn="l" defTabSz="1042541"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260" indent="-260634" algn="l" defTabSz="1042541"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09531" indent="-260634" algn="l" defTabSz="1042541"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0802" indent="-260634" algn="l" defTabSz="1042541"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pPr marL="0" marR="0" lvl="0" indent="0" algn="l" defTabSz="1042541" rtl="0" eaLnBrk="1" fontAlgn="auto" latinLnBrk="0" hangingPunct="1">
              <a:lnSpc>
                <a:spcPct val="100000"/>
              </a:lnSpc>
              <a:spcBef>
                <a:spcPct val="20000"/>
              </a:spcBef>
              <a:spcAft>
                <a:spcPct val="0"/>
              </a:spcAft>
              <a:buClrTx/>
              <a:buSzTx/>
              <a:buFont typeface="Arial" pitchFamily="34" charset="0"/>
              <a:buNone/>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market is an effective information-processing machine. Each day, the world equity markets process billions of dollars in trades between buyers and sellers—and the real-time information they bring helps set prices.</a:t>
            </a:r>
          </a:p>
        </p:txBody>
      </p:sp>
      <p:grpSp>
        <p:nvGrpSpPr>
          <p:cNvPr id="26" name="Group 25">
            <a:extLst>
              <a:ext uri="{FF2B5EF4-FFF2-40B4-BE49-F238E27FC236}">
                <a16:creationId xmlns:a16="http://schemas.microsoft.com/office/drawing/2014/main" id="{E4AF1317-93B9-4C40-9E2A-7E54163C9A00}"/>
              </a:ext>
            </a:extLst>
          </p:cNvPr>
          <p:cNvGrpSpPr/>
          <p:nvPr/>
        </p:nvGrpSpPr>
        <p:grpSpPr>
          <a:xfrm>
            <a:off x="559844" y="2446897"/>
            <a:ext cx="5765141" cy="1612223"/>
            <a:chOff x="558423" y="2714625"/>
            <a:chExt cx="5488365" cy="1727200"/>
          </a:xfrm>
        </p:grpSpPr>
        <p:grpSp>
          <p:nvGrpSpPr>
            <p:cNvPr id="27" name="Graphic 4">
              <a:extLst>
                <a:ext uri="{FF2B5EF4-FFF2-40B4-BE49-F238E27FC236}">
                  <a16:creationId xmlns:a16="http://schemas.microsoft.com/office/drawing/2014/main" id="{C598F24C-D142-4756-8FA1-473E6B0887CD}"/>
                </a:ext>
              </a:extLst>
            </p:cNvPr>
            <p:cNvGrpSpPr/>
            <p:nvPr/>
          </p:nvGrpSpPr>
          <p:grpSpPr>
            <a:xfrm>
              <a:off x="2060246" y="2714625"/>
              <a:ext cx="753330" cy="1727127"/>
              <a:chOff x="2060246" y="2714625"/>
              <a:chExt cx="753330" cy="1727127"/>
            </a:xfrm>
          </p:grpSpPr>
          <p:sp>
            <p:nvSpPr>
              <p:cNvPr id="33" name="Freeform: Shape 32">
                <a:extLst>
                  <a:ext uri="{FF2B5EF4-FFF2-40B4-BE49-F238E27FC236}">
                    <a16:creationId xmlns:a16="http://schemas.microsoft.com/office/drawing/2014/main" id="{AA3CAA48-A62C-4105-AAC0-00EC3B581AD5}"/>
                  </a:ext>
                </a:extLst>
              </p:cNvPr>
              <p:cNvSpPr/>
              <p:nvPr/>
            </p:nvSpPr>
            <p:spPr>
              <a:xfrm>
                <a:off x="2060246" y="4145634"/>
                <a:ext cx="753330" cy="296118"/>
              </a:xfrm>
              <a:custGeom>
                <a:avLst/>
                <a:gdLst>
                  <a:gd name="connsiteX0" fmla="*/ 753330 w 753330"/>
                  <a:gd name="connsiteY0" fmla="*/ 150128 h 296118"/>
                  <a:gd name="connsiteX1" fmla="*/ 0 w 753330"/>
                  <a:gd name="connsiteY1" fmla="*/ 296119 h 296118"/>
                  <a:gd name="connsiteX2" fmla="*/ 0 w 753330"/>
                  <a:gd name="connsiteY2" fmla="*/ 139094 h 296118"/>
                  <a:gd name="connsiteX3" fmla="*/ 753330 w 753330"/>
                  <a:gd name="connsiteY3" fmla="*/ 0 h 296118"/>
                  <a:gd name="connsiteX4" fmla="*/ 753330 w 753330"/>
                  <a:gd name="connsiteY4" fmla="*/ 150128 h 296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96118">
                    <a:moveTo>
                      <a:pt x="753330" y="150128"/>
                    </a:moveTo>
                    <a:cubicBezTo>
                      <a:pt x="753330" y="150128"/>
                      <a:pt x="0" y="296119"/>
                      <a:pt x="0" y="296119"/>
                    </a:cubicBezTo>
                    <a:cubicBezTo>
                      <a:pt x="0" y="233295"/>
                      <a:pt x="0" y="201918"/>
                      <a:pt x="0" y="139094"/>
                    </a:cubicBezTo>
                    <a:cubicBezTo>
                      <a:pt x="0" y="131095"/>
                      <a:pt x="753330" y="8000"/>
                      <a:pt x="753330" y="0"/>
                    </a:cubicBezTo>
                    <a:cubicBezTo>
                      <a:pt x="753330" y="57514"/>
                      <a:pt x="753330" y="87305"/>
                      <a:pt x="753330" y="150128"/>
                    </a:cubicBezTo>
                    <a:close/>
                  </a:path>
                </a:pathLst>
              </a:custGeom>
              <a:solidFill>
                <a:srgbClr val="8AC9D3"/>
              </a:solidFill>
              <a:ln w="681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4" name="Freeform: Shape 33">
                <a:extLst>
                  <a:ext uri="{FF2B5EF4-FFF2-40B4-BE49-F238E27FC236}">
                    <a16:creationId xmlns:a16="http://schemas.microsoft.com/office/drawing/2014/main" id="{710CD156-2A2E-44C2-820D-5FB1D00C375D}"/>
                  </a:ext>
                </a:extLst>
              </p:cNvPr>
              <p:cNvSpPr/>
              <p:nvPr/>
            </p:nvSpPr>
            <p:spPr>
              <a:xfrm>
                <a:off x="2060246" y="4007505"/>
                <a:ext cx="753330" cy="277223"/>
              </a:xfrm>
              <a:custGeom>
                <a:avLst/>
                <a:gdLst>
                  <a:gd name="connsiteX0" fmla="*/ 753330 w 753330"/>
                  <a:gd name="connsiteY0" fmla="*/ 138129 h 277223"/>
                  <a:gd name="connsiteX1" fmla="*/ 0 w 753330"/>
                  <a:gd name="connsiteY1" fmla="*/ 277223 h 277223"/>
                  <a:gd name="connsiteX2" fmla="*/ 0 w 753330"/>
                  <a:gd name="connsiteY2" fmla="*/ 120199 h 277223"/>
                  <a:gd name="connsiteX3" fmla="*/ 753330 w 753330"/>
                  <a:gd name="connsiteY3" fmla="*/ 0 h 277223"/>
                  <a:gd name="connsiteX4" fmla="*/ 753330 w 753330"/>
                  <a:gd name="connsiteY4" fmla="*/ 138129 h 277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77223">
                    <a:moveTo>
                      <a:pt x="753330" y="138129"/>
                    </a:moveTo>
                    <a:cubicBezTo>
                      <a:pt x="753330" y="146128"/>
                      <a:pt x="0" y="269224"/>
                      <a:pt x="0" y="277223"/>
                    </a:cubicBezTo>
                    <a:cubicBezTo>
                      <a:pt x="0" y="214400"/>
                      <a:pt x="0" y="183023"/>
                      <a:pt x="0" y="120199"/>
                    </a:cubicBezTo>
                    <a:cubicBezTo>
                      <a:pt x="0" y="109027"/>
                      <a:pt x="753330" y="11172"/>
                      <a:pt x="753330" y="0"/>
                    </a:cubicBezTo>
                    <a:cubicBezTo>
                      <a:pt x="753330" y="53238"/>
                      <a:pt x="753330" y="80684"/>
                      <a:pt x="753330" y="138129"/>
                    </a:cubicBezTo>
                    <a:close/>
                  </a:path>
                </a:pathLst>
              </a:custGeom>
              <a:solidFill>
                <a:srgbClr val="93AA55"/>
              </a:solidFill>
              <a:ln w="6816" cap="flat">
                <a:solidFill>
                  <a:srgbClr val="94AB57"/>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5" name="Freeform: Shape 34">
                <a:extLst>
                  <a:ext uri="{FF2B5EF4-FFF2-40B4-BE49-F238E27FC236}">
                    <a16:creationId xmlns:a16="http://schemas.microsoft.com/office/drawing/2014/main" id="{6A53E0DA-A2F0-45A7-B931-CA9876DAC6F5}"/>
                  </a:ext>
                </a:extLst>
              </p:cNvPr>
              <p:cNvSpPr/>
              <p:nvPr/>
            </p:nvSpPr>
            <p:spPr>
              <a:xfrm>
                <a:off x="2060246" y="3878686"/>
                <a:ext cx="753330" cy="249087"/>
              </a:xfrm>
              <a:custGeom>
                <a:avLst/>
                <a:gdLst>
                  <a:gd name="connsiteX0" fmla="*/ 753330 w 753330"/>
                  <a:gd name="connsiteY0" fmla="*/ 128819 h 249087"/>
                  <a:gd name="connsiteX1" fmla="*/ 0 w 753330"/>
                  <a:gd name="connsiteY1" fmla="*/ 249087 h 249087"/>
                  <a:gd name="connsiteX2" fmla="*/ 0 w 753330"/>
                  <a:gd name="connsiteY2" fmla="*/ 92063 h 249087"/>
                  <a:gd name="connsiteX3" fmla="*/ 753330 w 753330"/>
                  <a:gd name="connsiteY3" fmla="*/ 0 h 249087"/>
                  <a:gd name="connsiteX4" fmla="*/ 753330 w 753330"/>
                  <a:gd name="connsiteY4" fmla="*/ 128819 h 24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49087">
                    <a:moveTo>
                      <a:pt x="753330" y="128819"/>
                    </a:moveTo>
                    <a:cubicBezTo>
                      <a:pt x="753330" y="139991"/>
                      <a:pt x="0" y="237846"/>
                      <a:pt x="0" y="249087"/>
                    </a:cubicBezTo>
                    <a:cubicBezTo>
                      <a:pt x="0" y="186264"/>
                      <a:pt x="0" y="154886"/>
                      <a:pt x="0" y="92063"/>
                    </a:cubicBezTo>
                    <a:cubicBezTo>
                      <a:pt x="0" y="81374"/>
                      <a:pt x="753330" y="10689"/>
                      <a:pt x="753330" y="0"/>
                    </a:cubicBezTo>
                    <a:cubicBezTo>
                      <a:pt x="753330" y="49997"/>
                      <a:pt x="753330" y="75581"/>
                      <a:pt x="753330" y="128819"/>
                    </a:cubicBezTo>
                    <a:close/>
                  </a:path>
                </a:pathLst>
              </a:custGeom>
              <a:solidFill>
                <a:srgbClr val="B8B9BC"/>
              </a:solidFill>
              <a:ln w="6816" cap="flat">
                <a:solidFill>
                  <a:srgbClr val="B8B9BC"/>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6" name="Freeform: Shape 35">
                <a:extLst>
                  <a:ext uri="{FF2B5EF4-FFF2-40B4-BE49-F238E27FC236}">
                    <a16:creationId xmlns:a16="http://schemas.microsoft.com/office/drawing/2014/main" id="{CB19B821-48F0-4B7E-A537-C8C356E97561}"/>
                  </a:ext>
                </a:extLst>
              </p:cNvPr>
              <p:cNvSpPr/>
              <p:nvPr/>
            </p:nvSpPr>
            <p:spPr>
              <a:xfrm>
                <a:off x="2060246" y="3756556"/>
                <a:ext cx="753330" cy="214192"/>
              </a:xfrm>
              <a:custGeom>
                <a:avLst/>
                <a:gdLst>
                  <a:gd name="connsiteX0" fmla="*/ 753330 w 753330"/>
                  <a:gd name="connsiteY0" fmla="*/ 122130 h 214192"/>
                  <a:gd name="connsiteX1" fmla="*/ 0 w 753330"/>
                  <a:gd name="connsiteY1" fmla="*/ 214193 h 214192"/>
                  <a:gd name="connsiteX2" fmla="*/ 0 w 753330"/>
                  <a:gd name="connsiteY2" fmla="*/ 57169 h 214192"/>
                  <a:gd name="connsiteX3" fmla="*/ 753330 w 753330"/>
                  <a:gd name="connsiteY3" fmla="*/ 0 h 214192"/>
                  <a:gd name="connsiteX4" fmla="*/ 753330 w 753330"/>
                  <a:gd name="connsiteY4" fmla="*/ 122130 h 21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14192">
                    <a:moveTo>
                      <a:pt x="753330" y="122130"/>
                    </a:moveTo>
                    <a:cubicBezTo>
                      <a:pt x="753330" y="132819"/>
                      <a:pt x="0" y="203504"/>
                      <a:pt x="0" y="214193"/>
                    </a:cubicBezTo>
                    <a:cubicBezTo>
                      <a:pt x="0" y="151369"/>
                      <a:pt x="0" y="119992"/>
                      <a:pt x="0" y="57169"/>
                    </a:cubicBezTo>
                    <a:cubicBezTo>
                      <a:pt x="0" y="49721"/>
                      <a:pt x="753330" y="7448"/>
                      <a:pt x="753330" y="0"/>
                    </a:cubicBezTo>
                    <a:cubicBezTo>
                      <a:pt x="753330" y="47859"/>
                      <a:pt x="753330" y="72133"/>
                      <a:pt x="753330" y="122130"/>
                    </a:cubicBezTo>
                    <a:close/>
                  </a:path>
                </a:pathLst>
              </a:custGeom>
              <a:solidFill>
                <a:srgbClr val="009EBB"/>
              </a:solidFill>
              <a:ln w="6816" cap="flat">
                <a:solidFill>
                  <a:srgbClr val="009EBB"/>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7" name="Freeform: Shape 36">
                <a:extLst>
                  <a:ext uri="{FF2B5EF4-FFF2-40B4-BE49-F238E27FC236}">
                    <a16:creationId xmlns:a16="http://schemas.microsoft.com/office/drawing/2014/main" id="{C007F3C4-9858-4326-B590-D7B08EB4CA55}"/>
                  </a:ext>
                </a:extLst>
              </p:cNvPr>
              <p:cNvSpPr/>
              <p:nvPr/>
            </p:nvSpPr>
            <p:spPr>
              <a:xfrm>
                <a:off x="2060246" y="3638426"/>
                <a:ext cx="753330" cy="175298"/>
              </a:xfrm>
              <a:custGeom>
                <a:avLst/>
                <a:gdLst>
                  <a:gd name="connsiteX0" fmla="*/ 753330 w 753330"/>
                  <a:gd name="connsiteY0" fmla="*/ 118130 h 175298"/>
                  <a:gd name="connsiteX1" fmla="*/ 0 w 753330"/>
                  <a:gd name="connsiteY1" fmla="*/ 175299 h 175298"/>
                  <a:gd name="connsiteX2" fmla="*/ 0 w 753330"/>
                  <a:gd name="connsiteY2" fmla="*/ 18275 h 175298"/>
                  <a:gd name="connsiteX3" fmla="*/ 753330 w 753330"/>
                  <a:gd name="connsiteY3" fmla="*/ 0 h 175298"/>
                  <a:gd name="connsiteX4" fmla="*/ 753330 w 753330"/>
                  <a:gd name="connsiteY4" fmla="*/ 118130 h 175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175298">
                    <a:moveTo>
                      <a:pt x="753330" y="118130"/>
                    </a:moveTo>
                    <a:cubicBezTo>
                      <a:pt x="753330" y="125578"/>
                      <a:pt x="0" y="167851"/>
                      <a:pt x="0" y="175299"/>
                    </a:cubicBezTo>
                    <a:cubicBezTo>
                      <a:pt x="0" y="112475"/>
                      <a:pt x="0" y="81098"/>
                      <a:pt x="0" y="18275"/>
                    </a:cubicBezTo>
                    <a:cubicBezTo>
                      <a:pt x="0" y="15585"/>
                      <a:pt x="753330" y="2620"/>
                      <a:pt x="753330" y="0"/>
                    </a:cubicBezTo>
                    <a:cubicBezTo>
                      <a:pt x="753330" y="46756"/>
                      <a:pt x="753330" y="70271"/>
                      <a:pt x="753330" y="118130"/>
                    </a:cubicBezTo>
                    <a:close/>
                  </a:path>
                </a:pathLst>
              </a:custGeom>
              <a:solidFill>
                <a:srgbClr val="D1D2D4"/>
              </a:solidFill>
              <a:ln w="681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8" name="Freeform: Shape 37">
                <a:extLst>
                  <a:ext uri="{FF2B5EF4-FFF2-40B4-BE49-F238E27FC236}">
                    <a16:creationId xmlns:a16="http://schemas.microsoft.com/office/drawing/2014/main" id="{7FD870BC-44EE-4E2C-83AB-05E4CC699593}"/>
                  </a:ext>
                </a:extLst>
              </p:cNvPr>
              <p:cNvSpPr/>
              <p:nvPr/>
            </p:nvSpPr>
            <p:spPr>
              <a:xfrm>
                <a:off x="2060246" y="3499676"/>
                <a:ext cx="753330" cy="157024"/>
              </a:xfrm>
              <a:custGeom>
                <a:avLst/>
                <a:gdLst>
                  <a:gd name="connsiteX0" fmla="*/ 753330 w 753330"/>
                  <a:gd name="connsiteY0" fmla="*/ 138750 h 157024"/>
                  <a:gd name="connsiteX1" fmla="*/ 0 w 753330"/>
                  <a:gd name="connsiteY1" fmla="*/ 157024 h 157024"/>
                  <a:gd name="connsiteX2" fmla="*/ 0 w 753330"/>
                  <a:gd name="connsiteY2" fmla="*/ 0 h 157024"/>
                  <a:gd name="connsiteX3" fmla="*/ 753330 w 753330"/>
                  <a:gd name="connsiteY3" fmla="*/ 21861 h 157024"/>
                  <a:gd name="connsiteX4" fmla="*/ 753330 w 753330"/>
                  <a:gd name="connsiteY4" fmla="*/ 138750 h 157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157024">
                    <a:moveTo>
                      <a:pt x="753330" y="138750"/>
                    </a:moveTo>
                    <a:cubicBezTo>
                      <a:pt x="753330" y="141439"/>
                      <a:pt x="0" y="154404"/>
                      <a:pt x="0" y="157024"/>
                    </a:cubicBezTo>
                    <a:cubicBezTo>
                      <a:pt x="0" y="94201"/>
                      <a:pt x="0" y="62823"/>
                      <a:pt x="0" y="0"/>
                    </a:cubicBezTo>
                    <a:cubicBezTo>
                      <a:pt x="0" y="2690"/>
                      <a:pt x="753330" y="19240"/>
                      <a:pt x="753330" y="21861"/>
                    </a:cubicBezTo>
                    <a:cubicBezTo>
                      <a:pt x="753330" y="68685"/>
                      <a:pt x="753330" y="91925"/>
                      <a:pt x="753330" y="138750"/>
                    </a:cubicBezTo>
                    <a:close/>
                  </a:path>
                </a:pathLst>
              </a:custGeom>
              <a:solidFill>
                <a:srgbClr val="B8B9BC"/>
              </a:solidFill>
              <a:ln w="6816" cap="flat">
                <a:solidFill>
                  <a:srgbClr val="B8B9BC"/>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9" name="Freeform: Shape 38">
                <a:extLst>
                  <a:ext uri="{FF2B5EF4-FFF2-40B4-BE49-F238E27FC236}">
                    <a16:creationId xmlns:a16="http://schemas.microsoft.com/office/drawing/2014/main" id="{27BA5EA7-AE1B-48B1-9573-9A3207AC1BD5}"/>
                  </a:ext>
                </a:extLst>
              </p:cNvPr>
              <p:cNvSpPr/>
              <p:nvPr/>
            </p:nvSpPr>
            <p:spPr>
              <a:xfrm>
                <a:off x="2060246" y="3342721"/>
                <a:ext cx="753330" cy="178884"/>
              </a:xfrm>
              <a:custGeom>
                <a:avLst/>
                <a:gdLst>
                  <a:gd name="connsiteX0" fmla="*/ 753330 w 753330"/>
                  <a:gd name="connsiteY0" fmla="*/ 178885 h 178884"/>
                  <a:gd name="connsiteX1" fmla="*/ 0 w 753330"/>
                  <a:gd name="connsiteY1" fmla="*/ 157024 h 178884"/>
                  <a:gd name="connsiteX2" fmla="*/ 0 w 753330"/>
                  <a:gd name="connsiteY2" fmla="*/ 0 h 178884"/>
                  <a:gd name="connsiteX3" fmla="*/ 753330 w 753330"/>
                  <a:gd name="connsiteY3" fmla="*/ 60755 h 178884"/>
                  <a:gd name="connsiteX4" fmla="*/ 753330 w 753330"/>
                  <a:gd name="connsiteY4" fmla="*/ 178885 h 17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178884">
                    <a:moveTo>
                      <a:pt x="753330" y="178885"/>
                    </a:moveTo>
                    <a:cubicBezTo>
                      <a:pt x="753330" y="176195"/>
                      <a:pt x="0" y="159645"/>
                      <a:pt x="0" y="157024"/>
                    </a:cubicBezTo>
                    <a:cubicBezTo>
                      <a:pt x="0" y="94201"/>
                      <a:pt x="0" y="62823"/>
                      <a:pt x="0" y="0"/>
                    </a:cubicBezTo>
                    <a:cubicBezTo>
                      <a:pt x="0" y="7448"/>
                      <a:pt x="753330" y="53307"/>
                      <a:pt x="753330" y="60755"/>
                    </a:cubicBezTo>
                    <a:cubicBezTo>
                      <a:pt x="753330" y="108614"/>
                      <a:pt x="753330" y="132060"/>
                      <a:pt x="753330" y="178885"/>
                    </a:cubicBezTo>
                    <a:close/>
                  </a:path>
                </a:pathLst>
              </a:custGeom>
              <a:solidFill>
                <a:srgbClr val="94AB57"/>
              </a:solidFill>
              <a:ln w="6816" cap="flat">
                <a:solidFill>
                  <a:srgbClr val="94AB57"/>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40" name="Freeform: Shape 39">
                <a:extLst>
                  <a:ext uri="{FF2B5EF4-FFF2-40B4-BE49-F238E27FC236}">
                    <a16:creationId xmlns:a16="http://schemas.microsoft.com/office/drawing/2014/main" id="{0C28CFEA-EC33-481F-8B58-5DDB3A4AE4BF}"/>
                  </a:ext>
                </a:extLst>
              </p:cNvPr>
              <p:cNvSpPr/>
              <p:nvPr/>
            </p:nvSpPr>
            <p:spPr>
              <a:xfrm>
                <a:off x="2060246" y="3185628"/>
                <a:ext cx="753330" cy="217778"/>
              </a:xfrm>
              <a:custGeom>
                <a:avLst/>
                <a:gdLst>
                  <a:gd name="connsiteX0" fmla="*/ 753330 w 753330"/>
                  <a:gd name="connsiteY0" fmla="*/ 217779 h 217778"/>
                  <a:gd name="connsiteX1" fmla="*/ 0 w 753330"/>
                  <a:gd name="connsiteY1" fmla="*/ 157024 h 217778"/>
                  <a:gd name="connsiteX2" fmla="*/ 0 w 753330"/>
                  <a:gd name="connsiteY2" fmla="*/ 0 h 217778"/>
                  <a:gd name="connsiteX3" fmla="*/ 753330 w 753330"/>
                  <a:gd name="connsiteY3" fmla="*/ 95580 h 217778"/>
                  <a:gd name="connsiteX4" fmla="*/ 753330 w 753330"/>
                  <a:gd name="connsiteY4" fmla="*/ 217779 h 217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17773">
                    <a:moveTo>
                      <a:pt x="753330" y="217779"/>
                    </a:moveTo>
                    <a:cubicBezTo>
                      <a:pt x="753330" y="210331"/>
                      <a:pt x="0" y="164541"/>
                      <a:pt x="0" y="157024"/>
                    </a:cubicBezTo>
                    <a:cubicBezTo>
                      <a:pt x="0" y="94201"/>
                      <a:pt x="0" y="62823"/>
                      <a:pt x="0" y="0"/>
                    </a:cubicBezTo>
                    <a:cubicBezTo>
                      <a:pt x="0" y="10689"/>
                      <a:pt x="753330" y="84960"/>
                      <a:pt x="753330" y="95580"/>
                    </a:cubicBezTo>
                    <a:cubicBezTo>
                      <a:pt x="753330" y="145646"/>
                      <a:pt x="753330" y="169920"/>
                      <a:pt x="753330" y="217779"/>
                    </a:cubicBezTo>
                    <a:close/>
                  </a:path>
                </a:pathLst>
              </a:custGeom>
              <a:solidFill>
                <a:srgbClr val="D1D2D4"/>
              </a:solidFill>
              <a:ln w="681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41" name="Freeform: Shape 40">
                <a:extLst>
                  <a:ext uri="{FF2B5EF4-FFF2-40B4-BE49-F238E27FC236}">
                    <a16:creationId xmlns:a16="http://schemas.microsoft.com/office/drawing/2014/main" id="{44B38C3B-42C9-4D2B-93C8-E738BB17CB01}"/>
                  </a:ext>
                </a:extLst>
              </p:cNvPr>
              <p:cNvSpPr/>
              <p:nvPr/>
            </p:nvSpPr>
            <p:spPr>
              <a:xfrm>
                <a:off x="2060246" y="3028673"/>
                <a:ext cx="753330" cy="252604"/>
              </a:xfrm>
              <a:custGeom>
                <a:avLst/>
                <a:gdLst>
                  <a:gd name="connsiteX0" fmla="*/ 753330 w 753330"/>
                  <a:gd name="connsiteY0" fmla="*/ 252604 h 252604"/>
                  <a:gd name="connsiteX1" fmla="*/ 0 w 753330"/>
                  <a:gd name="connsiteY1" fmla="*/ 157024 h 252604"/>
                  <a:gd name="connsiteX2" fmla="*/ 0 w 753330"/>
                  <a:gd name="connsiteY2" fmla="*/ 0 h 252604"/>
                  <a:gd name="connsiteX3" fmla="*/ 753330 w 753330"/>
                  <a:gd name="connsiteY3" fmla="*/ 123785 h 252604"/>
                  <a:gd name="connsiteX4" fmla="*/ 753330 w 753330"/>
                  <a:gd name="connsiteY4" fmla="*/ 252604 h 252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52604">
                    <a:moveTo>
                      <a:pt x="753330" y="252604"/>
                    </a:moveTo>
                    <a:cubicBezTo>
                      <a:pt x="753330" y="241915"/>
                      <a:pt x="0" y="167644"/>
                      <a:pt x="0" y="157024"/>
                    </a:cubicBezTo>
                    <a:cubicBezTo>
                      <a:pt x="0" y="94201"/>
                      <a:pt x="0" y="62823"/>
                      <a:pt x="0" y="0"/>
                    </a:cubicBezTo>
                    <a:cubicBezTo>
                      <a:pt x="0" y="11172"/>
                      <a:pt x="753330" y="112613"/>
                      <a:pt x="753330" y="123785"/>
                    </a:cubicBezTo>
                    <a:cubicBezTo>
                      <a:pt x="753330" y="177023"/>
                      <a:pt x="753330" y="202607"/>
                      <a:pt x="753330" y="252604"/>
                    </a:cubicBezTo>
                    <a:close/>
                  </a:path>
                </a:pathLst>
              </a:custGeom>
              <a:solidFill>
                <a:srgbClr val="C5E8F1"/>
              </a:solidFill>
              <a:ln w="6816" cap="flat">
                <a:solidFill>
                  <a:srgbClr val="C5E8F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42" name="Freeform: Shape 41">
                <a:extLst>
                  <a:ext uri="{FF2B5EF4-FFF2-40B4-BE49-F238E27FC236}">
                    <a16:creationId xmlns:a16="http://schemas.microsoft.com/office/drawing/2014/main" id="{E01EBAD6-A6D2-4CE1-985A-5D71B03A2262}"/>
                  </a:ext>
                </a:extLst>
              </p:cNvPr>
              <p:cNvSpPr/>
              <p:nvPr/>
            </p:nvSpPr>
            <p:spPr>
              <a:xfrm>
                <a:off x="2060246" y="2871649"/>
                <a:ext cx="753330" cy="280809"/>
              </a:xfrm>
              <a:custGeom>
                <a:avLst/>
                <a:gdLst>
                  <a:gd name="connsiteX0" fmla="*/ 753330 w 753330"/>
                  <a:gd name="connsiteY0" fmla="*/ 280809 h 280809"/>
                  <a:gd name="connsiteX1" fmla="*/ 0 w 753330"/>
                  <a:gd name="connsiteY1" fmla="*/ 157024 h 280809"/>
                  <a:gd name="connsiteX2" fmla="*/ 0 w 753330"/>
                  <a:gd name="connsiteY2" fmla="*/ 0 h 280809"/>
                  <a:gd name="connsiteX3" fmla="*/ 753330 w 753330"/>
                  <a:gd name="connsiteY3" fmla="*/ 142680 h 280809"/>
                  <a:gd name="connsiteX4" fmla="*/ 753330 w 753330"/>
                  <a:gd name="connsiteY4" fmla="*/ 280809 h 280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80809">
                    <a:moveTo>
                      <a:pt x="753330" y="280809"/>
                    </a:moveTo>
                    <a:cubicBezTo>
                      <a:pt x="753330" y="269638"/>
                      <a:pt x="0" y="168196"/>
                      <a:pt x="0" y="157024"/>
                    </a:cubicBezTo>
                    <a:cubicBezTo>
                      <a:pt x="0" y="94201"/>
                      <a:pt x="0" y="62823"/>
                      <a:pt x="0" y="0"/>
                    </a:cubicBezTo>
                    <a:cubicBezTo>
                      <a:pt x="0" y="7999"/>
                      <a:pt x="753330" y="134681"/>
                      <a:pt x="753330" y="142680"/>
                    </a:cubicBezTo>
                    <a:cubicBezTo>
                      <a:pt x="753330" y="200125"/>
                      <a:pt x="753330" y="227571"/>
                      <a:pt x="753330" y="280809"/>
                    </a:cubicBezTo>
                    <a:close/>
                  </a:path>
                </a:pathLst>
              </a:custGeom>
              <a:solidFill>
                <a:srgbClr val="009EBB"/>
              </a:solidFill>
              <a:ln w="6816" cap="flat">
                <a:solidFill>
                  <a:srgbClr val="009EBB"/>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43" name="Freeform: Shape 42">
                <a:extLst>
                  <a:ext uri="{FF2B5EF4-FFF2-40B4-BE49-F238E27FC236}">
                    <a16:creationId xmlns:a16="http://schemas.microsoft.com/office/drawing/2014/main" id="{5BEDCD2D-8DCF-4C48-A6FE-2E6038DE5391}"/>
                  </a:ext>
                </a:extLst>
              </p:cNvPr>
              <p:cNvSpPr/>
              <p:nvPr/>
            </p:nvSpPr>
            <p:spPr>
              <a:xfrm>
                <a:off x="2060246" y="2714625"/>
                <a:ext cx="753330" cy="299704"/>
              </a:xfrm>
              <a:custGeom>
                <a:avLst/>
                <a:gdLst>
                  <a:gd name="connsiteX0" fmla="*/ 753330 w 753330"/>
                  <a:gd name="connsiteY0" fmla="*/ 299705 h 299704"/>
                  <a:gd name="connsiteX1" fmla="*/ 0 w 753330"/>
                  <a:gd name="connsiteY1" fmla="*/ 157024 h 299704"/>
                  <a:gd name="connsiteX2" fmla="*/ 0 w 753330"/>
                  <a:gd name="connsiteY2" fmla="*/ 0 h 299704"/>
                  <a:gd name="connsiteX3" fmla="*/ 753330 w 753330"/>
                  <a:gd name="connsiteY3" fmla="*/ 149576 h 299704"/>
                  <a:gd name="connsiteX4" fmla="*/ 753330 w 753330"/>
                  <a:gd name="connsiteY4" fmla="*/ 299705 h 299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99704">
                    <a:moveTo>
                      <a:pt x="753330" y="299705"/>
                    </a:moveTo>
                    <a:cubicBezTo>
                      <a:pt x="753330" y="291705"/>
                      <a:pt x="0" y="165024"/>
                      <a:pt x="0" y="157024"/>
                    </a:cubicBezTo>
                    <a:cubicBezTo>
                      <a:pt x="0" y="94201"/>
                      <a:pt x="0" y="62823"/>
                      <a:pt x="0" y="0"/>
                    </a:cubicBezTo>
                    <a:cubicBezTo>
                      <a:pt x="0" y="0"/>
                      <a:pt x="753330" y="149576"/>
                      <a:pt x="753330" y="149576"/>
                    </a:cubicBezTo>
                    <a:cubicBezTo>
                      <a:pt x="753330" y="212400"/>
                      <a:pt x="753330" y="242191"/>
                      <a:pt x="753330" y="299705"/>
                    </a:cubicBezTo>
                    <a:close/>
                  </a:path>
                </a:pathLst>
              </a:custGeom>
              <a:solidFill>
                <a:srgbClr val="B8B9BC"/>
              </a:solidFill>
              <a:ln w="681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grpSp>
        <p:sp>
          <p:nvSpPr>
            <p:cNvPr id="28" name="Trapezoid 27">
              <a:extLst>
                <a:ext uri="{FF2B5EF4-FFF2-40B4-BE49-F238E27FC236}">
                  <a16:creationId xmlns:a16="http://schemas.microsoft.com/office/drawing/2014/main" id="{144CF29D-B06E-4459-A2C0-A844DA7BE9F0}"/>
                </a:ext>
              </a:extLst>
            </p:cNvPr>
            <p:cNvSpPr/>
            <p:nvPr/>
          </p:nvSpPr>
          <p:spPr bwMode="auto">
            <a:xfrm rot="5400000">
              <a:off x="3720955" y="3222071"/>
              <a:ext cx="757555" cy="697707"/>
            </a:xfrm>
            <a:prstGeom prst="trapezoid">
              <a:avLst/>
            </a:prstGeom>
            <a:gradFill>
              <a:gsLst>
                <a:gs pos="0">
                  <a:srgbClr val="C3CAC8"/>
                </a:gs>
                <a:gs pos="100000">
                  <a:srgbClr val="D1DA6C"/>
                </a:gs>
              </a:gsLst>
              <a:lin ang="16200000" scaled="0"/>
            </a:gradFill>
            <a:ln w="6350" cap="flat" cmpd="sng" algn="ctr">
              <a:noFill/>
              <a:prstDash val="solid"/>
              <a:round/>
              <a:headEnd type="none" w="med" len="med"/>
              <a:tailEnd type="none" w="med" len="med"/>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1044157" rtl="0" eaLnBrk="1" fontAlgn="base"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lumMod val="65000"/>
                    <a:lumOff val="35000"/>
                  </a:srgbClr>
                </a:solidFill>
                <a:effectLst/>
                <a:uLnTx/>
                <a:uFillTx/>
                <a:latin typeface="Arial"/>
                <a:ea typeface="+mn-ea"/>
                <a:cs typeface="+mn-cs"/>
              </a:endParaRPr>
            </a:p>
          </p:txBody>
        </p:sp>
        <p:sp>
          <p:nvSpPr>
            <p:cNvPr id="29" name="AutoShape 3">
              <a:extLst>
                <a:ext uri="{FF2B5EF4-FFF2-40B4-BE49-F238E27FC236}">
                  <a16:creationId xmlns:a16="http://schemas.microsoft.com/office/drawing/2014/main" id="{6377C6DB-A820-42CD-AA51-92CFE52DE63A}"/>
                </a:ext>
              </a:extLst>
            </p:cNvPr>
            <p:cNvSpPr>
              <a:spLocks noChangeAspect="1" noChangeArrowheads="1" noTextEdit="1"/>
            </p:cNvSpPr>
            <p:nvPr/>
          </p:nvSpPr>
          <p:spPr bwMode="auto">
            <a:xfrm>
              <a:off x="588963" y="2717800"/>
              <a:ext cx="5457825"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2" tIns="45701" rIns="91402" bIns="45701"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034" rtl="0" eaLnBrk="1" fontAlgn="base" latinLnBrk="0" hangingPunct="1">
                <a:lnSpc>
                  <a:spcPct val="100000"/>
                </a:lnSpc>
                <a:spcBef>
                  <a:spcPct val="0"/>
                </a:spcBef>
                <a:spcAft>
                  <a:spcPct val="0"/>
                </a:spcAft>
                <a:buClrTx/>
                <a:buSzTx/>
                <a:buFontTx/>
                <a:buNone/>
                <a:defRPr/>
              </a:pPr>
              <a:endParaRPr kumimoji="0" lang="en-US" sz="1999" b="0" i="0" u="none" strike="noStrike" kern="1200" cap="none" spc="0" normalizeH="0" baseline="0" noProof="0">
                <a:ln>
                  <a:noFill/>
                </a:ln>
                <a:solidFill>
                  <a:srgbClr val="000000"/>
                </a:solidFill>
                <a:effectLst/>
                <a:uLnTx/>
                <a:uFillTx/>
                <a:latin typeface="Arial"/>
                <a:ea typeface="+mn-ea"/>
                <a:cs typeface="+mn-cs"/>
              </a:endParaRPr>
            </a:p>
          </p:txBody>
        </p:sp>
        <p:sp>
          <p:nvSpPr>
            <p:cNvPr id="30" name="Rectangle 33">
              <a:extLst>
                <a:ext uri="{FF2B5EF4-FFF2-40B4-BE49-F238E27FC236}">
                  <a16:creationId xmlns:a16="http://schemas.microsoft.com/office/drawing/2014/main" id="{2DB920BF-CC6D-4038-979B-DBF7967210A9}"/>
                </a:ext>
              </a:extLst>
            </p:cNvPr>
            <p:cNvSpPr>
              <a:spLocks noChangeArrowheads="1"/>
            </p:cNvSpPr>
            <p:nvPr/>
          </p:nvSpPr>
          <p:spPr bwMode="auto">
            <a:xfrm>
              <a:off x="558423" y="2714625"/>
              <a:ext cx="1531439" cy="1724025"/>
            </a:xfrm>
            <a:prstGeom prst="rect">
              <a:avLst/>
            </a:prstGeom>
            <a:solidFill>
              <a:srgbClr val="818285"/>
            </a:solidFill>
            <a:ln>
              <a:noFill/>
            </a:ln>
          </p:spPr>
          <p:txBody>
            <a:bodyPr vert="horz" wrap="square" lIns="91402" tIns="45701" rIns="91402" bIns="45701"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r>
                <a:rPr kumimoji="0" lang="en-US" sz="2099" b="0" i="0" u="none" strike="noStrike" kern="1200" cap="none" spc="0" normalizeH="0" baseline="0" noProof="0">
                  <a:ln>
                    <a:noFill/>
                  </a:ln>
                  <a:solidFill>
                    <a:srgbClr val="FFFFFF"/>
                  </a:solidFill>
                  <a:effectLst/>
                  <a:uLnTx/>
                  <a:uFillTx/>
                  <a:latin typeface="Arial"/>
                  <a:ea typeface="+mn-ea"/>
                  <a:cs typeface="+mn-cs"/>
                </a:rPr>
                <a:t>All</a:t>
              </a:r>
              <a:br>
                <a:rPr kumimoji="0" lang="en-US" sz="2099" b="0" i="0" u="none" strike="noStrike" kern="1200" cap="none" spc="0" normalizeH="0" baseline="0" noProof="0">
                  <a:ln>
                    <a:noFill/>
                  </a:ln>
                  <a:solidFill>
                    <a:srgbClr val="FFFFFF"/>
                  </a:solidFill>
                  <a:effectLst/>
                  <a:uLnTx/>
                  <a:uFillTx/>
                  <a:latin typeface="Arial"/>
                  <a:ea typeface="+mn-ea"/>
                  <a:cs typeface="+mn-cs"/>
                </a:rPr>
              </a:br>
              <a:r>
                <a:rPr kumimoji="0" lang="en-US" sz="2099" b="0" i="0" u="none" strike="noStrike" kern="1200" cap="none" spc="0" normalizeH="0" baseline="0" noProof="0">
                  <a:ln>
                    <a:noFill/>
                  </a:ln>
                  <a:solidFill>
                    <a:srgbClr val="FFFFFF"/>
                  </a:solidFill>
                  <a:effectLst/>
                  <a:uLnTx/>
                  <a:uFillTx/>
                  <a:latin typeface="Arial"/>
                  <a:ea typeface="+mn-ea"/>
                  <a:cs typeface="+mn-cs"/>
                </a:rPr>
                <a:t>Available Information</a:t>
              </a:r>
              <a:endParaRPr kumimoji="0" lang="en-US" sz="1799" b="0" i="0" u="none" strike="noStrike" kern="1200" cap="none" spc="0" normalizeH="0" baseline="0" noProof="0">
                <a:ln>
                  <a:noFill/>
                </a:ln>
                <a:solidFill>
                  <a:srgbClr val="FFFFFF"/>
                </a:solidFill>
                <a:effectLst/>
                <a:uLnTx/>
                <a:uFillTx/>
                <a:latin typeface="Arial"/>
                <a:ea typeface="+mn-ea"/>
                <a:cs typeface="+mn-cs"/>
              </a:endParaRPr>
            </a:p>
          </p:txBody>
        </p:sp>
        <p:sp>
          <p:nvSpPr>
            <p:cNvPr id="31" name="Rectangle 35">
              <a:extLst>
                <a:ext uri="{FF2B5EF4-FFF2-40B4-BE49-F238E27FC236}">
                  <a16:creationId xmlns:a16="http://schemas.microsoft.com/office/drawing/2014/main" id="{A0C5A9A0-23A0-4635-9DEE-F2CC80186689}"/>
                </a:ext>
              </a:extLst>
            </p:cNvPr>
            <p:cNvSpPr>
              <a:spLocks noChangeArrowheads="1"/>
            </p:cNvSpPr>
            <p:nvPr/>
          </p:nvSpPr>
          <p:spPr bwMode="auto">
            <a:xfrm>
              <a:off x="4406220" y="2714625"/>
              <a:ext cx="1493813" cy="1724025"/>
            </a:xfrm>
            <a:prstGeom prst="rect">
              <a:avLst/>
            </a:prstGeom>
            <a:solidFill>
              <a:srgbClr val="009EBB"/>
            </a:solidFill>
            <a:ln>
              <a:noFill/>
            </a:ln>
          </p:spPr>
          <p:txBody>
            <a:bodyPr vert="horz" wrap="square" lIns="91402" tIns="45701" rIns="91402" bIns="45701"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1042453" rtl="0" eaLnBrk="1" fontAlgn="auto" latinLnBrk="0" hangingPunct="1">
                <a:lnSpc>
                  <a:spcPct val="100000"/>
                </a:lnSpc>
                <a:spcBef>
                  <a:spcPct val="0"/>
                </a:spcBef>
                <a:spcAft>
                  <a:spcPct val="0"/>
                </a:spcAft>
                <a:buClrTx/>
                <a:buSzTx/>
                <a:buFontTx/>
                <a:buNone/>
                <a:defRPr/>
              </a:pPr>
              <a:r>
                <a:rPr kumimoji="0" lang="en-US" sz="1999" b="1" i="0" u="none" strike="noStrike" kern="1200" cap="none" spc="0" normalizeH="0" baseline="0" noProof="0">
                  <a:ln>
                    <a:noFill/>
                  </a:ln>
                  <a:solidFill>
                    <a:srgbClr val="FFFFFF"/>
                  </a:solidFill>
                  <a:effectLst/>
                  <a:uLnTx/>
                  <a:uFillTx/>
                  <a:latin typeface="Arial"/>
                  <a:ea typeface="+mn-ea"/>
                  <a:cs typeface="+mn-cs"/>
                </a:rPr>
                <a:t>Prices</a:t>
              </a:r>
            </a:p>
          </p:txBody>
        </p:sp>
        <p:sp>
          <p:nvSpPr>
            <p:cNvPr id="32" name="Rectangle 36">
              <a:extLst>
                <a:ext uri="{FF2B5EF4-FFF2-40B4-BE49-F238E27FC236}">
                  <a16:creationId xmlns:a16="http://schemas.microsoft.com/office/drawing/2014/main" id="{1523ADF0-C9AE-4027-B2F2-C59515C28C91}"/>
                </a:ext>
              </a:extLst>
            </p:cNvPr>
            <p:cNvSpPr>
              <a:spLocks noChangeArrowheads="1"/>
            </p:cNvSpPr>
            <p:nvPr/>
          </p:nvSpPr>
          <p:spPr bwMode="auto">
            <a:xfrm>
              <a:off x="2484384" y="2714625"/>
              <a:ext cx="1527315" cy="1724025"/>
            </a:xfrm>
            <a:prstGeom prst="rect">
              <a:avLst/>
            </a:prstGeom>
            <a:solidFill>
              <a:srgbClr val="818285"/>
            </a:solidFill>
            <a:ln>
              <a:noFill/>
            </a:ln>
          </p:spPr>
          <p:txBody>
            <a:bodyPr vert="horz" wrap="square" lIns="137102" tIns="45701" rIns="137102" bIns="45701"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r>
                <a:rPr kumimoji="0" lang="en-US" sz="1999" b="1" i="0" u="none" strike="noStrike" kern="1200" cap="none" spc="0" normalizeH="0" baseline="0" noProof="0">
                  <a:ln>
                    <a:noFill/>
                  </a:ln>
                  <a:solidFill>
                    <a:srgbClr val="FFFFFF"/>
                  </a:solidFill>
                  <a:effectLst/>
                  <a:uLnTx/>
                  <a:uFillTx/>
                  <a:latin typeface="Arial"/>
                  <a:ea typeface="+mn-ea"/>
                  <a:cs typeface="+mn-cs"/>
                </a:rPr>
                <a:t>$970.0B</a:t>
              </a:r>
              <a:br>
                <a:rPr kumimoji="0" lang="en-US" sz="1999" b="1" i="0" u="none" strike="noStrike" kern="1200" cap="none" spc="0" normalizeH="0" baseline="0" noProof="0">
                  <a:ln>
                    <a:noFill/>
                  </a:ln>
                  <a:solidFill>
                    <a:srgbClr val="FFFFFF"/>
                  </a:solidFill>
                  <a:effectLst/>
                  <a:uLnTx/>
                  <a:uFillTx/>
                  <a:latin typeface="Arial"/>
                  <a:ea typeface="+mn-ea"/>
                  <a:cs typeface="+mn-cs"/>
                </a:rPr>
              </a:br>
              <a:r>
                <a:rPr kumimoji="0" lang="en-US" sz="1399"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t>World Equity Trading in 2022</a:t>
              </a:r>
              <a:br>
                <a:rPr kumimoji="0" lang="en-US" sz="1399"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br>
              <a:r>
                <a:rPr kumimoji="0" lang="en-US" sz="1399"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t>(Daily Average)</a:t>
              </a:r>
              <a:endParaRPr kumimoji="0" lang="en-US" sz="1399" b="1" i="0" u="none" strike="noStrike" kern="1200" cap="none" spc="0" normalizeH="0" baseline="0" noProof="0">
                <a:ln>
                  <a:noFill/>
                </a:ln>
                <a:solidFill>
                  <a:srgbClr val="FFFFFF"/>
                </a:solidFill>
                <a:effectLst/>
                <a:uLnTx/>
                <a:uFillTx/>
                <a:latin typeface="Arial Narrow" panose="020B0606020202030204" pitchFamily="34" charset="0"/>
                <a:ea typeface="+mn-ea"/>
                <a:cs typeface="+mn-cs"/>
              </a:endParaRPr>
            </a:p>
          </p:txBody>
        </p:sp>
      </p:grpSp>
      <p:sp>
        <p:nvSpPr>
          <p:cNvPr id="2" name="AssetID" descr="svtx:content/slide/@id">
            <a:extLst>
              <a:ext uri="{FF2B5EF4-FFF2-40B4-BE49-F238E27FC236}">
                <a16:creationId xmlns:a16="http://schemas.microsoft.com/office/drawing/2014/main" id="{8C33CF8A-3DC7-29EC-E899-809BEAF91441}"/>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1042453" rtl="0" eaLnBrk="1" fontAlgn="auto" latinLnBrk="0" hangingPunct="1">
              <a:lnSpc>
                <a:spcPct val="100000"/>
              </a:lnSpc>
              <a:spcBef>
                <a:spcPct val="0"/>
              </a:spcBef>
              <a:spcAft>
                <a:spcPct val="0"/>
              </a:spcAft>
              <a:buClrTx/>
              <a:buSzTx/>
              <a:buFontTx/>
              <a:buNone/>
              <a:defRPr/>
            </a:pPr>
            <a:r>
              <a:rPr kumimoji="0" lang="en-US" sz="700" b="0" i="0" u="none" strike="noStrike" kern="1200" cap="none" spc="0" normalizeH="0" baseline="0" noProof="0">
                <a:ln>
                  <a:noFill/>
                </a:ln>
                <a:solidFill>
                  <a:srgbClr val="FFFFFF">
                    <a:lumMod val="50000"/>
                  </a:srgbClr>
                </a:solidFill>
                <a:effectLst/>
                <a:uLnTx/>
                <a:uFillTx/>
                <a:latin typeface="Arial Narrow" panose="020B0606020202030204" pitchFamily="34" charset="0"/>
                <a:ea typeface="+mn-ea"/>
                <a:cs typeface="+mn-cs"/>
              </a:rPr>
              <a:t>28766</a:t>
            </a:r>
          </a:p>
        </p:txBody>
      </p:sp>
      <p:sp>
        <p:nvSpPr>
          <p:cNvPr id="3" name="TextBox 2">
            <a:extLst>
              <a:ext uri="{FF2B5EF4-FFF2-40B4-BE49-F238E27FC236}">
                <a16:creationId xmlns:a16="http://schemas.microsoft.com/office/drawing/2014/main" id="{70C29B4D-CC00-F48D-2F2E-70D697C2B437}"/>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custDataLst>
      <p:tags r:id="rId1"/>
    </p:custDataLst>
    <p:extLst>
      <p:ext uri="{BB962C8B-B14F-4D97-AF65-F5344CB8AC3E}">
        <p14:creationId xmlns:p14="http://schemas.microsoft.com/office/powerpoint/2010/main" val="1677219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10. Focus on What You Can Control</a:t>
            </a:r>
          </a:p>
        </p:txBody>
      </p:sp>
      <p:sp>
        <p:nvSpPr>
          <p:cNvPr id="4" name="Text Placeholder 3"/>
          <p:cNvSpPr>
            <a:spLocks noGrp="1"/>
          </p:cNvSpPr>
          <p:nvPr>
            <p:ph type="body" sz="quarter" idx="15"/>
          </p:nvPr>
        </p:nvSpPr>
        <p:spPr/>
        <p:txBody>
          <a:bodyPr/>
          <a:lstStyle/>
          <a:p>
            <a:r>
              <a:rPr lang="en-US">
                <a:solidFill>
                  <a:srgbClr val="000000"/>
                </a:solidFill>
              </a:rPr>
              <a:t>Diversification does not eliminate the risk of market loss. There is no guarantee investment strategies will be successful. For illustrative purposes only.</a:t>
            </a:r>
            <a:endParaRPr lang="en-GB"/>
          </a:p>
        </p:txBody>
      </p:sp>
      <p:sp>
        <p:nvSpPr>
          <p:cNvPr id="5" name="Text Placeholder 10"/>
          <p:cNvSpPr txBox="1"/>
          <p:nvPr/>
        </p:nvSpPr>
        <p:spPr>
          <a:xfrm>
            <a:off x="6743700" y="1781175"/>
            <a:ext cx="3310851" cy="3648097"/>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pPr marL="0" marR="0" lvl="0" indent="0" algn="l" defTabSz="1042750" rtl="0" eaLnBrk="1" fontAlgn="auto" latinLnBrk="0" hangingPunct="1">
              <a:lnSpc>
                <a:spcPct val="100000"/>
              </a:lnSpc>
              <a:spcBef>
                <a:spcPct val="20000"/>
              </a:spcBef>
              <a:spcAft>
                <a:spcPct val="0"/>
              </a:spcAft>
              <a:buClrTx/>
              <a:buSzTx/>
              <a:buFont typeface="Arial" pitchFamily="34" charset="0"/>
              <a:buNone/>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A financial adviser can offer expertise and guidance to help you focus on actions that add value. This can lead to a better investment experience.</a:t>
            </a:r>
          </a:p>
        </p:txBody>
      </p:sp>
      <p:sp>
        <p:nvSpPr>
          <p:cNvPr id="41" name="TextBox 40">
            <a:extLst>
              <a:ext uri="{FF2B5EF4-FFF2-40B4-BE49-F238E27FC236}">
                <a16:creationId xmlns:a16="http://schemas.microsoft.com/office/drawing/2014/main" id="{005CA3D3-D068-44E9-83CF-A0EB171ACC96}"/>
              </a:ext>
            </a:extLst>
          </p:cNvPr>
          <p:cNvSpPr txBox="1"/>
          <p:nvPr/>
        </p:nvSpPr>
        <p:spPr>
          <a:xfrm>
            <a:off x="464884" y="1781175"/>
            <a:ext cx="4696040" cy="3229619"/>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457200" indent="-457200" defTabSz="914400" fontAlgn="base">
              <a:spcBef>
                <a:spcPct val="0"/>
              </a:spcBef>
              <a:spcAft>
                <a:spcPts val="1800"/>
              </a:spcAft>
              <a:buClr>
                <a:srgbClr val="009DBA"/>
              </a:buClr>
              <a:buSzTx/>
              <a:buFont typeface="Arial" pitchFamily="34" charset="0"/>
              <a:buChar char="•"/>
              <a:defRPr/>
            </a:pPr>
            <a:r>
              <a:rPr lang="en-US" sz="1800" dirty="0">
                <a:solidFill>
                  <a:srgbClr val="595959"/>
                </a:solidFill>
                <a:latin typeface="Arial"/>
                <a:cs typeface="Arial" pitchFamily="34" charset="0"/>
              </a:rPr>
              <a:t>Create an investment plan to fit your needs and risk tolerance.</a:t>
            </a:r>
          </a:p>
          <a:p>
            <a:pPr marL="457200" indent="-457200" defTabSz="914400" fontAlgn="base">
              <a:spcBef>
                <a:spcPct val="0"/>
              </a:spcBef>
              <a:spcAft>
                <a:spcPts val="1800"/>
              </a:spcAft>
              <a:buClr>
                <a:srgbClr val="009DBA"/>
              </a:buClr>
              <a:buSzTx/>
              <a:buFont typeface="Arial" pitchFamily="34" charset="0"/>
              <a:buChar char="•"/>
              <a:defRPr/>
            </a:pPr>
            <a:r>
              <a:rPr lang="en-US" sz="1800" dirty="0">
                <a:solidFill>
                  <a:srgbClr val="595959"/>
                </a:solidFill>
                <a:latin typeface="Arial"/>
                <a:cs typeface="Arial" pitchFamily="34" charset="0"/>
              </a:rPr>
              <a:t>Structure a portfolio along the dimensions of expected returns.</a:t>
            </a:r>
          </a:p>
          <a:p>
            <a:pPr marL="457200" indent="-457200" defTabSz="914400" fontAlgn="base">
              <a:spcBef>
                <a:spcPct val="0"/>
              </a:spcBef>
              <a:spcAft>
                <a:spcPts val="1800"/>
              </a:spcAft>
              <a:buClr>
                <a:srgbClr val="009DBA"/>
              </a:buClr>
              <a:buSzTx/>
              <a:buFont typeface="Arial" pitchFamily="34" charset="0"/>
              <a:buChar char="•"/>
              <a:defRPr/>
            </a:pPr>
            <a:r>
              <a:rPr lang="en-US" sz="1800" dirty="0">
                <a:solidFill>
                  <a:srgbClr val="595959"/>
                </a:solidFill>
                <a:latin typeface="Arial"/>
                <a:cs typeface="Arial" pitchFamily="34" charset="0"/>
              </a:rPr>
              <a:t>Diversify globally.</a:t>
            </a:r>
          </a:p>
          <a:p>
            <a:pPr marL="457200" indent="-457200" defTabSz="914400" fontAlgn="base">
              <a:spcBef>
                <a:spcPct val="0"/>
              </a:spcBef>
              <a:spcAft>
                <a:spcPts val="1800"/>
              </a:spcAft>
              <a:buClr>
                <a:srgbClr val="009DBA"/>
              </a:buClr>
              <a:buSzTx/>
              <a:buFont typeface="Arial" pitchFamily="34" charset="0"/>
              <a:buChar char="•"/>
              <a:defRPr/>
            </a:pPr>
            <a:r>
              <a:rPr lang="en-US" sz="1800" dirty="0">
                <a:solidFill>
                  <a:srgbClr val="595959"/>
                </a:solidFill>
                <a:latin typeface="Arial"/>
                <a:cs typeface="Arial" pitchFamily="34" charset="0"/>
              </a:rPr>
              <a:t>Manage expenses, turnover and taxes.</a:t>
            </a:r>
          </a:p>
          <a:p>
            <a:pPr marL="457200" indent="-457200" defTabSz="914400" fontAlgn="base">
              <a:spcBef>
                <a:spcPct val="0"/>
              </a:spcBef>
              <a:spcAft>
                <a:spcPts val="1800"/>
              </a:spcAft>
              <a:buClr>
                <a:srgbClr val="009DBA"/>
              </a:buClr>
              <a:buSzTx/>
              <a:buFont typeface="Arial" pitchFamily="34" charset="0"/>
              <a:buChar char="•"/>
              <a:defRPr/>
            </a:pPr>
            <a:r>
              <a:rPr lang="en-US" sz="1800" dirty="0">
                <a:solidFill>
                  <a:srgbClr val="595959"/>
                </a:solidFill>
                <a:latin typeface="Arial"/>
                <a:cs typeface="Arial" pitchFamily="34" charset="0"/>
              </a:rPr>
              <a:t>Stay disciplined through market dips and swings.</a:t>
            </a:r>
          </a:p>
        </p:txBody>
      </p:sp>
      <p:sp>
        <p:nvSpPr>
          <p:cNvPr id="42" name="TextBox 41">
            <a:extLst>
              <a:ext uri="{FF2B5EF4-FFF2-40B4-BE49-F238E27FC236}">
                <a16:creationId xmlns:a16="http://schemas.microsoft.com/office/drawing/2014/main" id="{C54B21BD-FC71-46D2-9CD0-776FC1550E21}"/>
              </a:ext>
            </a:extLst>
          </p:cNvPr>
          <p:cNvSpPr txBox="1"/>
          <p:nvPr/>
        </p:nvSpPr>
        <p:spPr>
          <a:xfrm>
            <a:off x="-745655" y="4135"/>
            <a:ext cx="731059" cy="23068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LC02</a:t>
            </a:r>
          </a:p>
        </p:txBody>
      </p:sp>
      <p:sp>
        <p:nvSpPr>
          <p:cNvPr id="3" name="AssetID" descr="svtx:content/slide/@id">
            <a:extLst>
              <a:ext uri="{FF2B5EF4-FFF2-40B4-BE49-F238E27FC236}">
                <a16:creationId xmlns:a16="http://schemas.microsoft.com/office/drawing/2014/main" id="{D46FDD28-EA6B-42A0-9B14-DE55EE98AF6E}"/>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r" defTabSz="1042453" rtl="0" eaLnBrk="1" fontAlgn="auto" latinLnBrk="0" hangingPunct="1">
              <a:lnSpc>
                <a:spcPct val="100000"/>
              </a:lnSpc>
              <a:spcBef>
                <a:spcPct val="0"/>
              </a:spcBef>
              <a:spcAft>
                <a:spcPct val="0"/>
              </a:spcAft>
              <a:buClrTx/>
              <a:buSzTx/>
              <a:buFontTx/>
              <a:buNone/>
              <a:defRPr/>
            </a:pPr>
            <a:r>
              <a:rPr kumimoji="0" lang="en-US" sz="700" b="0" i="0" u="none" strike="noStrike" kern="1200" cap="none" spc="0" normalizeH="0" baseline="0" noProof="0">
                <a:ln>
                  <a:noFill/>
                </a:ln>
                <a:solidFill>
                  <a:srgbClr val="FFFFFF">
                    <a:lumMod val="50000"/>
                  </a:srgbClr>
                </a:solidFill>
                <a:effectLst/>
                <a:uLnTx/>
                <a:uFillTx/>
                <a:latin typeface="Arial Narrow" panose="020B0606020202030204" pitchFamily="34" charset="0"/>
                <a:ea typeface="+mn-ea"/>
                <a:cs typeface="+mn-cs"/>
              </a:rPr>
              <a:t>28776</a:t>
            </a:r>
          </a:p>
        </p:txBody>
      </p:sp>
      <p:sp>
        <p:nvSpPr>
          <p:cNvPr id="6" name="TextBox 5">
            <a:extLst>
              <a:ext uri="{FF2B5EF4-FFF2-40B4-BE49-F238E27FC236}">
                <a16:creationId xmlns:a16="http://schemas.microsoft.com/office/drawing/2014/main" id="{AC737141-36F9-0B93-6587-E17108FD7670}"/>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custDataLst>
      <p:tags r:id="rId1"/>
    </p:custDataLst>
    <p:extLst>
      <p:ext uri="{BB962C8B-B14F-4D97-AF65-F5344CB8AC3E}">
        <p14:creationId xmlns:p14="http://schemas.microsoft.com/office/powerpoint/2010/main" val="397965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Viewing the Market in a Different Dimension</a:t>
            </a:r>
          </a:p>
        </p:txBody>
      </p:sp>
      <p:sp>
        <p:nvSpPr>
          <p:cNvPr id="2" name="Text Placeholder 1"/>
          <p:cNvSpPr>
            <a:spLocks noGrp="1"/>
          </p:cNvSpPr>
          <p:nvPr>
            <p:ph type="body" sz="quarter" idx="13"/>
          </p:nvPr>
        </p:nvSpPr>
        <p:spPr/>
        <p:txBody>
          <a:bodyPr/>
          <a:lstStyle/>
          <a:p>
            <a:r>
              <a:rPr lang="en-US"/>
              <a:t> </a:t>
            </a:r>
          </a:p>
        </p:txBody>
      </p:sp>
      <p:sp>
        <p:nvSpPr>
          <p:cNvPr id="10" name="Text Placeholder 9"/>
          <p:cNvSpPr>
            <a:spLocks noGrp="1"/>
          </p:cNvSpPr>
          <p:nvPr>
            <p:ph type="body" sz="quarter" idx="14"/>
          </p:nvPr>
        </p:nvSpPr>
        <p:spPr>
          <a:xfrm>
            <a:off x="6717148" y="1827265"/>
            <a:ext cx="3180318" cy="4551495"/>
          </a:xfrm>
        </p:spPr>
        <p:txBody>
          <a:bodyPr/>
          <a:lstStyle/>
          <a:p>
            <a:r>
              <a:rPr lang="en-US">
                <a:solidFill>
                  <a:srgbClr val="000000"/>
                </a:solidFill>
              </a:rPr>
              <a:t>Decades of academic research </a:t>
            </a:r>
            <a:br>
              <a:rPr lang="en-US">
                <a:solidFill>
                  <a:srgbClr val="000000"/>
                </a:solidFill>
              </a:rPr>
            </a:br>
            <a:r>
              <a:rPr lang="en-US">
                <a:solidFill>
                  <a:srgbClr val="000000"/>
                </a:solidFill>
              </a:rPr>
              <a:t>and rigorous testing help us </a:t>
            </a:r>
            <a:br>
              <a:rPr lang="en-US">
                <a:solidFill>
                  <a:srgbClr val="000000"/>
                </a:solidFill>
              </a:rPr>
            </a:br>
            <a:r>
              <a:rPr lang="en-US">
                <a:solidFill>
                  <a:srgbClr val="000000"/>
                </a:solidFill>
              </a:rPr>
              <a:t>identify relevant dimensions </a:t>
            </a:r>
            <a:br>
              <a:rPr lang="en-US">
                <a:solidFill>
                  <a:srgbClr val="000000"/>
                </a:solidFill>
              </a:rPr>
            </a:br>
            <a:r>
              <a:rPr lang="en-US">
                <a:solidFill>
                  <a:srgbClr val="000000"/>
                </a:solidFill>
              </a:rPr>
              <a:t>that point to </a:t>
            </a:r>
            <a:r>
              <a:rPr lang="en-US">
                <a:solidFill>
                  <a:srgbClr val="427994"/>
                </a:solidFill>
              </a:rPr>
              <a:t>differences in expected returns.</a:t>
            </a:r>
          </a:p>
          <a:p>
            <a:endParaRPr lang="en-US"/>
          </a:p>
        </p:txBody>
      </p:sp>
      <p:sp>
        <p:nvSpPr>
          <p:cNvPr id="12" name="Text Placeholder 11"/>
          <p:cNvSpPr>
            <a:spLocks noGrp="1"/>
          </p:cNvSpPr>
          <p:nvPr>
            <p:ph type="body" sz="quarter" idx="18"/>
          </p:nvPr>
        </p:nvSpPr>
        <p:spPr/>
        <p:txBody>
          <a:bodyPr/>
          <a:lstStyle/>
          <a:p>
            <a:endParaRPr lang="en-US"/>
          </a:p>
        </p:txBody>
      </p:sp>
      <p:sp>
        <p:nvSpPr>
          <p:cNvPr id="11" name="Text Placeholder 10"/>
          <p:cNvSpPr>
            <a:spLocks noGrp="1"/>
          </p:cNvSpPr>
          <p:nvPr>
            <p:ph type="body" sz="quarter" idx="15"/>
          </p:nvPr>
        </p:nvSpPr>
        <p:spPr/>
        <p:txBody>
          <a:bodyPr/>
          <a:lstStyle/>
          <a:p>
            <a:r>
              <a:rPr lang="en-US"/>
              <a:t>Investing involves risks such as fluctuating value and potential loss of principal value. There is no guarantee strategies will be successful.</a:t>
            </a:r>
          </a:p>
        </p:txBody>
      </p:sp>
      <p:sp>
        <p:nvSpPr>
          <p:cNvPr id="13" name="AssetID" descr="svtx:content/slide/@id"/>
          <p:cNvSpPr>
            <a:spLocks noGrp="1"/>
          </p:cNvSpPr>
          <p:nvPr>
            <p:ph type="body" sz="quarter" idx="19"/>
          </p:nvPr>
        </p:nvSpPr>
        <p:spPr/>
        <p:txBody>
          <a:bodyPr/>
          <a:lstStyle/>
          <a:p>
            <a:r>
              <a:rPr lang="en-US"/>
              <a:t>28737</a:t>
            </a:r>
          </a:p>
        </p:txBody>
      </p:sp>
      <p:sp>
        <p:nvSpPr>
          <p:cNvPr id="8" name="Slide Number Placeholder 7"/>
          <p:cNvSpPr>
            <a:spLocks noGrp="1"/>
          </p:cNvSpPr>
          <p:nvPr>
            <p:ph type="sldNum" sz="quarter" idx="4"/>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100</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rcRect l="28283" t="59291" r="1235" b="24473"/>
          <a:stretch>
            <a:fillRect/>
          </a:stretch>
        </p:blipFill>
        <p:spPr>
          <a:xfrm>
            <a:off x="771444" y="3916050"/>
            <a:ext cx="5304089" cy="944954"/>
          </a:xfrm>
          <a:prstGeom prst="rect">
            <a:avLst/>
          </a:prstGeom>
        </p:spPr>
      </p:pic>
      <p:grpSp>
        <p:nvGrpSpPr>
          <p:cNvPr id="17" name="Group 16"/>
          <p:cNvGrpSpPr/>
          <p:nvPr/>
        </p:nvGrpSpPr>
        <p:grpSpPr>
          <a:xfrm>
            <a:off x="858940" y="2646455"/>
            <a:ext cx="1553341" cy="576460"/>
            <a:chOff x="762393" y="2782594"/>
            <a:chExt cx="1521660" cy="562545"/>
          </a:xfrm>
        </p:grpSpPr>
        <p:pic>
          <p:nvPicPr>
            <p:cNvPr id="18" name="Picture 17"/>
            <p:cNvPicPr>
              <a:picLocks noChangeAspect="1"/>
            </p:cNvPicPr>
            <p:nvPr/>
          </p:nvPicPr>
          <p:blipFill>
            <a:blip r:embed="rId5">
              <a:extLst>
                <a:ext uri="{28A0092B-C50C-407E-A947-70E740481C1C}">
                  <a14:useLocalDpi xmlns:a14="http://schemas.microsoft.com/office/drawing/2010/main" val="0"/>
                </a:ext>
              </a:extLst>
            </a:blip>
            <a:srcRect t="32559" r="15421" b="42295"/>
            <a:stretch>
              <a:fillRect/>
            </a:stretch>
          </p:blipFill>
          <p:spPr>
            <a:xfrm>
              <a:off x="762393" y="3175215"/>
              <a:ext cx="1507493" cy="169923"/>
            </a:xfrm>
            <a:prstGeom prst="rect">
              <a:avLst/>
            </a:prstGeom>
          </p:spPr>
        </p:pic>
        <p:sp>
          <p:nvSpPr>
            <p:cNvPr id="19" name="TextBox 18"/>
            <p:cNvSpPr txBox="1"/>
            <p:nvPr/>
          </p:nvSpPr>
          <p:spPr>
            <a:xfrm>
              <a:off x="912352" y="2782594"/>
              <a:ext cx="1371701" cy="399774"/>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4102" rtl="0" eaLnBrk="1" fontAlgn="auto" latinLnBrk="0" hangingPunct="1">
                <a:lnSpc>
                  <a:spcPct val="100000"/>
                </a:lnSpc>
                <a:spcBef>
                  <a:spcPct val="0"/>
                </a:spcBef>
                <a:spcAft>
                  <a:spcPct val="0"/>
                </a:spcAft>
                <a:buClrTx/>
                <a:buSzTx/>
                <a:buFontTx/>
                <a:buNone/>
                <a:defRPr/>
              </a:pPr>
              <a:r>
                <a:rPr kumimoji="0" lang="en-US" sz="999" b="1" i="0" u="none" strike="noStrike" kern="0" cap="none" spc="0" normalizeH="0" baseline="0" noProof="0">
                  <a:ln>
                    <a:noFill/>
                  </a:ln>
                  <a:solidFill>
                    <a:sysClr val="windowText" lastClr="000000"/>
                  </a:solidFill>
                  <a:effectLst/>
                  <a:uLnTx/>
                  <a:uFillTx/>
                  <a:latin typeface="Avenir LT 55 Roman"/>
                  <a:ea typeface="Avenir LT Std 45 Book" pitchFamily="34" charset="0"/>
                  <a:cs typeface="Arial" pitchFamily="34" charset="0"/>
                </a:rPr>
                <a:t>Higher </a:t>
              </a:r>
              <a:br>
                <a:rPr kumimoji="0" lang="en-US" sz="999" b="1" i="0" u="none" strike="noStrike" kern="0" cap="none" spc="0" normalizeH="0" baseline="0" noProof="0">
                  <a:ln>
                    <a:noFill/>
                  </a:ln>
                  <a:solidFill>
                    <a:sysClr val="windowText" lastClr="000000"/>
                  </a:solidFill>
                  <a:effectLst/>
                  <a:uLnTx/>
                  <a:uFillTx/>
                  <a:latin typeface="Avenir LT 55 Roman"/>
                  <a:ea typeface="Avenir LT Std 45 Book" pitchFamily="34" charset="0"/>
                  <a:cs typeface="Arial" pitchFamily="34" charset="0"/>
                </a:rPr>
              </a:br>
              <a:r>
                <a:rPr kumimoji="0" lang="en-US" sz="999" b="1" i="0" u="none" strike="noStrike" kern="0" cap="none" spc="0" normalizeH="0" baseline="0" noProof="0">
                  <a:ln>
                    <a:noFill/>
                  </a:ln>
                  <a:solidFill>
                    <a:sysClr val="windowText" lastClr="000000"/>
                  </a:solidFill>
                  <a:effectLst/>
                  <a:uLnTx/>
                  <a:uFillTx/>
                  <a:latin typeface="Avenir LT 55 Roman"/>
                  <a:ea typeface="Avenir LT Std 45 Book" pitchFamily="34" charset="0"/>
                  <a:cs typeface="Arial" pitchFamily="34" charset="0"/>
                </a:rPr>
                <a:t>Expected Return</a:t>
              </a:r>
              <a:endParaRPr kumimoji="0" lang="en-US" sz="1599" b="0" i="0" u="none" strike="noStrike" kern="0" cap="none" spc="0" normalizeH="0" baseline="0" noProof="0">
                <a:ln>
                  <a:noFill/>
                </a:ln>
                <a:solidFill>
                  <a:sysClr val="windowText" lastClr="000000"/>
                </a:solidFill>
                <a:effectLst/>
                <a:uLnTx/>
                <a:uFillTx/>
                <a:latin typeface="Avenir LT 55 Roman"/>
                <a:ea typeface="+mn-ea"/>
                <a:cs typeface="Arial" pitchFamily="34" charset="0"/>
              </a:endParaRPr>
            </a:p>
          </p:txBody>
        </p:sp>
        <p:cxnSp>
          <p:nvCxnSpPr>
            <p:cNvPr id="20" name="Straight Arrow Connector 19"/>
            <p:cNvCxnSpPr/>
            <p:nvPr/>
          </p:nvCxnSpPr>
          <p:spPr>
            <a:xfrm flipH="1">
              <a:off x="991959" y="3175215"/>
              <a:ext cx="1187722" cy="0"/>
            </a:xfrm>
            <a:prstGeom prst="straightConnector1">
              <a:avLst/>
            </a:prstGeom>
            <a:noFill/>
            <a:ln w="9525" cap="flat" cmpd="sng" algn="ctr">
              <a:solidFill>
                <a:srgbClr val="000000"/>
              </a:solidFill>
              <a:prstDash val="solid"/>
              <a:headEnd type="none" w="med" len="med"/>
              <a:tailEnd type="triangle" w="med" len="med"/>
            </a:ln>
            <a:effectLst/>
          </p:spPr>
        </p:cxnSp>
      </p:grpSp>
      <p:sp>
        <p:nvSpPr>
          <p:cNvPr id="15" name="TextBox 14"/>
          <p:cNvSpPr txBox="1"/>
          <p:nvPr/>
        </p:nvSpPr>
        <p:spPr>
          <a:xfrm>
            <a:off x="1203830" y="3738683"/>
            <a:ext cx="4174300" cy="267856"/>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A6A6A6"/>
                </a:solidFill>
                <a:effectLst/>
                <a:uLnTx/>
                <a:uFillTx/>
                <a:latin typeface="Avenir LT 55 Roman"/>
                <a:ea typeface="Avenir LT Std 45 Book" pitchFamily="34" charset="0"/>
                <a:cs typeface="+mn-cs"/>
              </a:rPr>
              <a:t>Market</a:t>
            </a:r>
            <a:endParaRPr kumimoji="0" lang="en-US" sz="1099" b="1" i="0" u="none" strike="noStrike" kern="1200" cap="none" spc="0" normalizeH="0" baseline="0" noProof="0">
              <a:ln>
                <a:noFill/>
              </a:ln>
              <a:solidFill>
                <a:srgbClr val="A6A6A6"/>
              </a:solidFill>
              <a:effectLst/>
              <a:uLnTx/>
              <a:uFillTx/>
              <a:latin typeface="Avenir LT 55 Roman"/>
              <a:ea typeface="+mn-ea"/>
              <a:cs typeface="+mn-cs"/>
            </a:endParaRPr>
          </a:p>
        </p:txBody>
      </p:sp>
      <p:sp>
        <p:nvSpPr>
          <p:cNvPr id="14" name="TextBox 13"/>
          <p:cNvSpPr txBox="1"/>
          <p:nvPr/>
        </p:nvSpPr>
        <p:spPr>
          <a:xfrm>
            <a:off x="-695302"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LC13</a:t>
            </a:r>
          </a:p>
        </p:txBody>
      </p:sp>
      <p:sp>
        <p:nvSpPr>
          <p:cNvPr id="21" name="Rectangle 20">
            <a:extLst>
              <a:ext uri="{FF2B5EF4-FFF2-40B4-BE49-F238E27FC236}">
                <a16:creationId xmlns:a16="http://schemas.microsoft.com/office/drawing/2014/main" id="{C85C8529-EC57-4E40-B80F-D7E1D52A86A7}"/>
              </a:ext>
            </a:extLst>
          </p:cNvPr>
          <p:cNvSpPr/>
          <p:nvPr/>
        </p:nvSpPr>
        <p:spPr>
          <a:xfrm>
            <a:off x="10753508"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3371369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What Affects a Stock’s Current Price?</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101</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2" name="Text Placeholder 1"/>
          <p:cNvSpPr>
            <a:spLocks noGrp="1"/>
          </p:cNvSpPr>
          <p:nvPr>
            <p:ph type="body" sz="quarter" idx="13"/>
          </p:nvPr>
        </p:nvSpPr>
        <p:spPr/>
        <p:txBody>
          <a:bodyPr/>
          <a:lstStyle/>
          <a:p>
            <a:endParaRPr lang="en-US"/>
          </a:p>
        </p:txBody>
      </p:sp>
      <p:sp>
        <p:nvSpPr>
          <p:cNvPr id="4" name="Text Placeholder 3"/>
          <p:cNvSpPr>
            <a:spLocks noGrp="1"/>
          </p:cNvSpPr>
          <p:nvPr>
            <p:ph type="body" sz="quarter" idx="15"/>
          </p:nvPr>
        </p:nvSpPr>
        <p:spPr/>
        <p:txBody>
          <a:bodyPr/>
          <a:lstStyle/>
          <a:p>
            <a:endParaRPr lang="en-US"/>
          </a:p>
        </p:txBody>
      </p:sp>
      <p:sp>
        <p:nvSpPr>
          <p:cNvPr id="5" name="AssetID" descr="svtx:content/slide/@id"/>
          <p:cNvSpPr>
            <a:spLocks noGrp="1"/>
          </p:cNvSpPr>
          <p:nvPr>
            <p:ph type="body" sz="quarter" idx="20"/>
          </p:nvPr>
        </p:nvSpPr>
        <p:spPr/>
        <p:txBody>
          <a:bodyPr/>
          <a:lstStyle/>
          <a:p>
            <a:r>
              <a:rPr lang="en-US"/>
              <a:t>28816</a:t>
            </a:r>
          </a:p>
        </p:txBody>
      </p:sp>
      <p:sp>
        <p:nvSpPr>
          <p:cNvPr id="9" name="TextBox 8"/>
          <p:cNvSpPr txBox="1"/>
          <p:nvPr/>
        </p:nvSpPr>
        <p:spPr>
          <a:xfrm>
            <a:off x="-782528"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LC10</a:t>
            </a:r>
          </a:p>
        </p:txBody>
      </p:sp>
      <p:pic>
        <p:nvPicPr>
          <p:cNvPr id="10" name="Picture 9"/>
          <p:cNvPicPr>
            <a:picLocks noChangeAspect="1"/>
          </p:cNvPicPr>
          <p:nvPr/>
        </p:nvPicPr>
        <p:blipFill>
          <a:blip r:embed="rId4" cstate="print">
            <a:extLst>
              <a:ext uri="{28A0092B-C50C-407E-A947-70E740481C1C}">
                <a14:useLocalDpi xmlns:a14="http://schemas.microsoft.com/office/drawing/2010/main" val="0"/>
              </a:ext>
            </a:extLst>
          </a:blip>
          <a:srcRect l="7035" t="22689" r="9200" b="19888"/>
          <a:stretch>
            <a:fillRect/>
          </a:stretch>
        </p:blipFill>
        <p:spPr>
          <a:xfrm>
            <a:off x="689908" y="1931569"/>
            <a:ext cx="8420236" cy="4460332"/>
          </a:xfrm>
          <a:prstGeom prst="rect">
            <a:avLst/>
          </a:prstGeom>
        </p:spPr>
      </p:pic>
      <p:sp>
        <p:nvSpPr>
          <p:cNvPr id="11" name="Title 10"/>
          <p:cNvSpPr txBox="1"/>
          <p:nvPr/>
        </p:nvSpPr>
        <p:spPr>
          <a:xfrm>
            <a:off x="4931528" y="6142336"/>
            <a:ext cx="5005408" cy="521536"/>
          </a:xfrm>
          <a:prstGeom prst="rect">
            <a:avLst/>
          </a:prstGeom>
        </p:spPr>
        <p:txBody>
          <a:bodyPr vert="horz" lIns="91382" tIns="54830" rIns="91382" bIns="54830"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17968" rtl="0" eaLnBrk="1" fontAlgn="auto"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t>Given all information, a stock’s current price </a:t>
            </a:r>
            <a:b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br>
            <a: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t>reflects aggregate expectations about risk and return.</a:t>
            </a:r>
          </a:p>
        </p:txBody>
      </p:sp>
      <p:sp>
        <p:nvSpPr>
          <p:cNvPr id="12" name="Title 10"/>
          <p:cNvSpPr txBox="1"/>
          <p:nvPr/>
        </p:nvSpPr>
        <p:spPr>
          <a:xfrm>
            <a:off x="1036897" y="3223765"/>
            <a:ext cx="1894054" cy="2918572"/>
          </a:xfrm>
          <a:prstGeom prst="rect">
            <a:avLst/>
          </a:prstGeom>
        </p:spPr>
        <p:txBody>
          <a:bodyPr vert="horz" lIns="91382" tIns="54830" rIns="91382" bIns="54830"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17968" rtl="0" eaLnBrk="1" fontAlgn="auto" latinLnBrk="0" hangingPunct="1">
              <a:lnSpc>
                <a:spcPct val="100000"/>
              </a:lnSpc>
              <a:spcBef>
                <a:spcPct val="0"/>
              </a:spcBef>
              <a:spcAft>
                <a:spcPct val="0"/>
              </a:spcAft>
              <a:buClrTx/>
              <a:buSzTx/>
              <a:buFontTx/>
              <a:buNone/>
              <a:defRPr/>
            </a:pPr>
            <a:r>
              <a:rPr kumimoji="0" lang="en-US" sz="2398" b="0" i="0" u="none" strike="noStrike" kern="1200" cap="none" spc="0" normalizeH="0" baseline="0" noProof="0">
                <a:ln>
                  <a:noFill/>
                </a:ln>
                <a:solidFill>
                  <a:srgbClr val="FFFFFF"/>
                </a:solidFill>
                <a:effectLst/>
                <a:uLnTx/>
                <a:uFillTx/>
                <a:latin typeface="Arial" pitchFamily="34" charset="0"/>
                <a:ea typeface="+mj-ea"/>
                <a:cs typeface="Arial" pitchFamily="34" charset="0"/>
              </a:rPr>
              <a:t>All </a:t>
            </a:r>
          </a:p>
          <a:p>
            <a:pPr marL="0" marR="0" lvl="0" indent="0" algn="l" defTabSz="1017968" rtl="0" eaLnBrk="1" fontAlgn="auto" latinLnBrk="0" hangingPunct="1">
              <a:lnSpc>
                <a:spcPct val="100000"/>
              </a:lnSpc>
              <a:spcBef>
                <a:spcPct val="0"/>
              </a:spcBef>
              <a:spcAft>
                <a:spcPct val="0"/>
              </a:spcAft>
              <a:buClrTx/>
              <a:buSzTx/>
              <a:buFontTx/>
              <a:buNone/>
              <a:defRPr/>
            </a:pPr>
            <a:r>
              <a:rPr kumimoji="0" lang="en-US" sz="2398" b="0" i="0" u="none" strike="noStrike" kern="1200" cap="none" spc="0" normalizeH="0" baseline="0" noProof="0">
                <a:ln>
                  <a:noFill/>
                </a:ln>
                <a:solidFill>
                  <a:srgbClr val="FFFFFF"/>
                </a:solidFill>
                <a:effectLst/>
                <a:uLnTx/>
                <a:uFillTx/>
                <a:latin typeface="Arial" pitchFamily="34" charset="0"/>
                <a:ea typeface="+mj-ea"/>
                <a:cs typeface="Arial" pitchFamily="34" charset="0"/>
              </a:rPr>
              <a:t>Available </a:t>
            </a:r>
          </a:p>
          <a:p>
            <a:pPr marL="0" marR="0" lvl="0" indent="0" algn="l" defTabSz="1017968" rtl="0" eaLnBrk="1" fontAlgn="auto" latinLnBrk="0" hangingPunct="1">
              <a:lnSpc>
                <a:spcPct val="100000"/>
              </a:lnSpc>
              <a:spcBef>
                <a:spcPct val="0"/>
              </a:spcBef>
              <a:spcAft>
                <a:spcPct val="0"/>
              </a:spcAft>
              <a:buClrTx/>
              <a:buSzTx/>
              <a:buFontTx/>
              <a:buNone/>
              <a:defRPr/>
            </a:pPr>
            <a:r>
              <a:rPr kumimoji="0" lang="en-US" sz="2398" b="0" i="0" u="none" strike="noStrike" kern="1200" cap="none" spc="0" normalizeH="0" baseline="0" noProof="0">
                <a:ln>
                  <a:noFill/>
                </a:ln>
                <a:solidFill>
                  <a:srgbClr val="FFFFFF"/>
                </a:solidFill>
                <a:effectLst/>
                <a:uLnTx/>
                <a:uFillTx/>
                <a:latin typeface="Arial" pitchFamily="34" charset="0"/>
                <a:ea typeface="+mj-ea"/>
                <a:cs typeface="Arial" pitchFamily="34" charset="0"/>
              </a:rPr>
              <a:t>Information</a:t>
            </a:r>
          </a:p>
        </p:txBody>
      </p:sp>
      <p:sp>
        <p:nvSpPr>
          <p:cNvPr id="13" name="Title 10"/>
          <p:cNvSpPr txBox="1"/>
          <p:nvPr/>
        </p:nvSpPr>
        <p:spPr>
          <a:xfrm>
            <a:off x="4954421" y="3182643"/>
            <a:ext cx="1762375" cy="2687077"/>
          </a:xfrm>
          <a:prstGeom prst="rect">
            <a:avLst/>
          </a:prstGeom>
        </p:spPr>
        <p:txBody>
          <a:bodyPr vert="horz" lIns="91382" tIns="54830" rIns="91382" bIns="54830"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17968" rtl="0" eaLnBrk="1" fontAlgn="auto" latinLnBrk="0" hangingPunct="1">
              <a:lnSpc>
                <a:spcPct val="100000"/>
              </a:lnSpc>
              <a:spcBef>
                <a:spcPct val="0"/>
              </a:spcBef>
              <a:spcAft>
                <a:spcPct val="0"/>
              </a:spcAft>
              <a:buClrTx/>
              <a:buSzTx/>
              <a:buFontTx/>
              <a:buNone/>
              <a:defRPr/>
            </a:pPr>
            <a:r>
              <a:rPr kumimoji="0" lang="en-US" sz="1798" b="0" i="0" u="none" strike="noStrike" kern="1200" cap="none" spc="0" normalizeH="0" baseline="0" noProof="0">
                <a:ln>
                  <a:noFill/>
                </a:ln>
                <a:solidFill>
                  <a:srgbClr val="FFFFFF"/>
                </a:solidFill>
                <a:effectLst/>
                <a:uLnTx/>
                <a:uFillTx/>
                <a:latin typeface="Arial" pitchFamily="34" charset="0"/>
                <a:ea typeface="+mj-ea"/>
                <a:cs typeface="Arial" pitchFamily="34" charset="0"/>
              </a:rPr>
              <a:t>A company’s equity, its prospects </a:t>
            </a:r>
            <a:br>
              <a:rPr kumimoji="0" lang="en-US" sz="1798" b="0" i="0" u="none" strike="noStrike" kern="1200" cap="none" spc="0" normalizeH="0" baseline="0" noProof="0">
                <a:ln>
                  <a:noFill/>
                </a:ln>
                <a:solidFill>
                  <a:srgbClr val="FFFFFF"/>
                </a:solidFill>
                <a:effectLst/>
                <a:uLnTx/>
                <a:uFillTx/>
                <a:latin typeface="Arial" pitchFamily="34" charset="0"/>
                <a:ea typeface="+mj-ea"/>
                <a:cs typeface="Arial" pitchFamily="34" charset="0"/>
              </a:rPr>
            </a:br>
            <a:r>
              <a:rPr kumimoji="0" lang="en-US" sz="1798" b="0" i="0" u="none" strike="noStrike" kern="1200" cap="none" spc="0" normalizeH="0" baseline="0" noProof="0">
                <a:ln>
                  <a:noFill/>
                </a:ln>
                <a:solidFill>
                  <a:srgbClr val="FFFFFF"/>
                </a:solidFill>
                <a:effectLst/>
                <a:uLnTx/>
                <a:uFillTx/>
                <a:latin typeface="Arial" pitchFamily="34" charset="0"/>
                <a:ea typeface="+mj-ea"/>
                <a:cs typeface="Arial" pitchFamily="34" charset="0"/>
              </a:rPr>
              <a:t>for future earnings, and perceived risk</a:t>
            </a:r>
          </a:p>
        </p:txBody>
      </p:sp>
      <p:sp>
        <p:nvSpPr>
          <p:cNvPr id="14" name="Title 10"/>
          <p:cNvSpPr txBox="1"/>
          <p:nvPr/>
        </p:nvSpPr>
        <p:spPr>
          <a:xfrm>
            <a:off x="8087530" y="3889762"/>
            <a:ext cx="826794" cy="1000856"/>
          </a:xfrm>
          <a:prstGeom prst="rect">
            <a:avLst/>
          </a:prstGeom>
        </p:spPr>
        <p:txBody>
          <a:bodyPr vert="horz" lIns="91382" tIns="54830" rIns="91382" bIns="54830"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7968" rtl="0" eaLnBrk="1" fontAlgn="auto" latinLnBrk="0" hangingPunct="1">
              <a:lnSpc>
                <a:spcPct val="100000"/>
              </a:lnSpc>
              <a:spcBef>
                <a:spcPct val="0"/>
              </a:spcBef>
              <a:spcAft>
                <a:spcPct val="0"/>
              </a:spcAft>
              <a:buClrTx/>
              <a:buSzTx/>
              <a:buFontTx/>
              <a:buNone/>
              <a:defRPr/>
            </a:pPr>
            <a:r>
              <a:rPr kumimoji="0" lang="en-US" sz="1798" b="1" i="0" u="none" strike="noStrike" kern="1200" cap="none" spc="0" normalizeH="0" baseline="0" noProof="0">
                <a:ln>
                  <a:noFill/>
                </a:ln>
                <a:solidFill>
                  <a:srgbClr val="005E74"/>
                </a:solidFill>
                <a:effectLst/>
                <a:uLnTx/>
                <a:uFillTx/>
                <a:latin typeface="Arial" pitchFamily="34" charset="0"/>
                <a:ea typeface="+mj-ea"/>
                <a:cs typeface="Arial" pitchFamily="34" charset="0"/>
              </a:rPr>
              <a:t>Price</a:t>
            </a:r>
          </a:p>
        </p:txBody>
      </p:sp>
      <p:sp>
        <p:nvSpPr>
          <p:cNvPr id="15" name="Rectangle 14">
            <a:extLst>
              <a:ext uri="{FF2B5EF4-FFF2-40B4-BE49-F238E27FC236}">
                <a16:creationId xmlns:a16="http://schemas.microsoft.com/office/drawing/2014/main" id="{71AB6F18-1827-41C6-BE1A-B7777E7C21AA}"/>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spTree>
    <p:custDataLst>
      <p:tags r:id="rId1"/>
    </p:custDataLst>
    <p:extLst>
      <p:ext uri="{BB962C8B-B14F-4D97-AF65-F5344CB8AC3E}">
        <p14:creationId xmlns:p14="http://schemas.microsoft.com/office/powerpoint/2010/main" val="244844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102</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Equity, size, relative price and profitability: Australian Markets</a:t>
            </a:r>
          </a:p>
        </p:txBody>
      </p:sp>
      <p:sp>
        <p:nvSpPr>
          <p:cNvPr id="8" name="Text Placeholder 7"/>
          <p:cNvSpPr>
            <a:spLocks noGrp="1"/>
          </p:cNvSpPr>
          <p:nvPr>
            <p:ph type="body" sz="quarter" idx="15"/>
          </p:nvPr>
        </p:nvSpPr>
        <p:spPr>
          <a:xfrm>
            <a:off x="704857" y="7166427"/>
            <a:ext cx="9136322" cy="282200"/>
          </a:xfrm>
        </p:spPr>
        <p:txBody>
          <a:bodyPr/>
          <a:lstStyle/>
          <a:p>
            <a:pPr lvl="0" indent="1702" defTabSz="1062873" fontAlgn="base">
              <a:lnSpc>
                <a:spcPct val="100000"/>
              </a:lnSpc>
              <a:spcAft>
                <a:spcPct val="0"/>
              </a:spcAft>
            </a:pPr>
            <a:r>
              <a:rPr lang="en-AU" b="1" kern="0">
                <a:solidFill>
                  <a:srgbClr val="005E74"/>
                </a:solidFill>
                <a:latin typeface="Arial Narrow"/>
              </a:rPr>
              <a:t>For educational purposes only. This document is intended to be used in conversation with a licensed financial adviser.</a:t>
            </a:r>
            <a:endParaRPr lang="en-US" b="1" kern="0">
              <a:solidFill>
                <a:srgbClr val="005E74"/>
              </a:solidFill>
              <a:latin typeface="Arial Narrow"/>
            </a:endParaRPr>
          </a:p>
          <a:p>
            <a:pPr lvl="0"/>
            <a:r>
              <a:rPr lang="en-US" kern="0">
                <a:solidFill>
                  <a:srgbClr val="005E74"/>
                </a:solidFill>
                <a:latin typeface="Arial Narrow"/>
              </a:rPr>
              <a:t>This publication has been prepared by Dimensional Fund Advisors LP and is provided in Australia by DFA Australia Limited, AFS Licence No. 238093.</a:t>
            </a:r>
            <a:br>
              <a:rPr lang="en-AU" kern="0">
                <a:solidFill>
                  <a:srgbClr val="005E74"/>
                </a:solidFill>
                <a:latin typeface="Arial Narrow"/>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kern="0">
                <a:solidFill>
                  <a:srgbClr val="000000">
                    <a:lumMod val="75000"/>
                    <a:lumOff val="25000"/>
                  </a:srgbClr>
                </a:solidFill>
                <a:latin typeface="Arial Narrow"/>
              </a:rPr>
              <a:t> Yearly premiums are calculated as the difference in one-year returns between the two indices described. Market minus Bills: Fama/French Australia Market Index minus the Bloomberg AusBond Bank Bill Index. Small Cap minus Large Cap: Dimensional Australia Small Index minus the MSCI Australia Index (gross div.). Value minus Growth: Fama/French Australia Value Index minus the Fama/French Australia Growth Index. High Prof minus Low Prof: Fama/French Australia High Profitability Index minus the Fama/French Australia Low Profitability Index. Profitability is measured as operating income before depreciation and amortisation minus interest expense, scaled by book.</a:t>
            </a:r>
          </a:p>
          <a:p>
            <a:pPr lvl="0" indent="1702" defTabSz="1062873" fontAlgn="base">
              <a:lnSpc>
                <a:spcPct val="100000"/>
              </a:lnSpc>
              <a:spcAft>
                <a:spcPct val="0"/>
              </a:spcAft>
            </a:pPr>
            <a:r>
              <a:rPr lang="en-US" kern="0">
                <a:solidFill>
                  <a:srgbClr val="000000">
                    <a:lumMod val="75000"/>
                    <a:lumOff val="25000"/>
                  </a:srgbClr>
                </a:solidFill>
                <a:latin typeface="Arial Narrow"/>
              </a:rPr>
              <a:t>See “Index Descriptions” in the appendix for descriptions of Dimensional and Fama/French index data. Eugene Fama and Ken French are members of the Board of Directors of the general partner of, and provide consulting services to, Dimensional Fund Advisors LP. MSCI data © MSCI 2023, all rights reserved. Bloomberg AusBond data © 2023 Bloomberg.</a:t>
            </a:r>
          </a:p>
        </p:txBody>
      </p:sp>
      <p:sp>
        <p:nvSpPr>
          <p:cNvPr id="10" name="AssetID" descr="svtx:content/slide/@id"/>
          <p:cNvSpPr>
            <a:spLocks noGrp="1"/>
          </p:cNvSpPr>
          <p:nvPr>
            <p:ph type="body" sz="quarter" idx="20"/>
          </p:nvPr>
        </p:nvSpPr>
        <p:spPr/>
        <p:txBody>
          <a:bodyPr/>
          <a:lstStyle/>
          <a:p>
            <a:r>
              <a:rPr lang="en-US"/>
              <a:t>28792</a:t>
            </a:r>
          </a:p>
        </p:txBody>
      </p:sp>
      <p:sp>
        <p:nvSpPr>
          <p:cNvPr id="11" name="TextBox 10"/>
          <p:cNvSpPr txBox="1"/>
          <p:nvPr/>
        </p:nvSpPr>
        <p:spPr>
          <a:xfrm>
            <a:off x="-903587"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903</a:t>
            </a:r>
          </a:p>
        </p:txBody>
      </p:sp>
      <p:sp>
        <p:nvSpPr>
          <p:cNvPr id="34" name="Rectangle 33">
            <a:extLst>
              <a:ext uri="{FF2B5EF4-FFF2-40B4-BE49-F238E27FC236}">
                <a16:creationId xmlns:a16="http://schemas.microsoft.com/office/drawing/2014/main" id="{8D4E3C40-38CB-43FF-B48B-EA667F9B8557}"/>
              </a:ext>
            </a:extLst>
          </p:cNvPr>
          <p:cNvSpPr/>
          <p:nvPr/>
        </p:nvSpPr>
        <p:spPr>
          <a:xfrm>
            <a:off x="10781217"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2" name="Table 1">
            <a:extLst>
              <a:ext uri="{FF2B5EF4-FFF2-40B4-BE49-F238E27FC236}">
                <a16:creationId xmlns:a16="http://schemas.microsoft.com/office/drawing/2014/main" id="{8A9AE434-24F6-0487-51CA-7C46395E1BAB}"/>
              </a:ext>
            </a:extLst>
          </p:cNvPr>
          <p:cNvGraphicFramePr>
            <a:graphicFrameLocks noGrp="1"/>
          </p:cNvGraphicFramePr>
          <p:nvPr>
            <p:extLst>
              <p:ext uri="{D42A27DB-BD31-4B8C-83A1-F6EECF244321}">
                <p14:modId xmlns:p14="http://schemas.microsoft.com/office/powerpoint/2010/main" val="3336666110"/>
              </p:ext>
            </p:extLst>
          </p:nvPr>
        </p:nvGraphicFramePr>
        <p:xfrm>
          <a:off x="792207" y="1644248"/>
          <a:ext cx="9122654" cy="4593540"/>
        </p:xfrm>
        <a:graphic>
          <a:graphicData uri="http://schemas.openxmlformats.org/drawingml/2006/table">
            <a:tbl>
              <a:tblPr firstRow="1" bandRow="1">
                <a:tableStyleId>{5C22544A-7EE6-4342-B048-85BDC9FD1C3A}</a:tableStyleId>
              </a:tblPr>
              <a:tblGrid>
                <a:gridCol w="414078">
                  <a:extLst>
                    <a:ext uri="{9D8B030D-6E8A-4147-A177-3AD203B41FA5}">
                      <a16:colId xmlns:a16="http://schemas.microsoft.com/office/drawing/2014/main" val="20000"/>
                    </a:ext>
                  </a:extLst>
                </a:gridCol>
                <a:gridCol w="8708576">
                  <a:extLst>
                    <a:ext uri="{9D8B030D-6E8A-4147-A177-3AD203B41FA5}">
                      <a16:colId xmlns:a16="http://schemas.microsoft.com/office/drawing/2014/main" val="20001"/>
                    </a:ext>
                  </a:extLst>
                </a:gridCol>
              </a:tblGrid>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a:solidFill>
                            <a:schemeClr val="bg1"/>
                          </a:solidFill>
                          <a:latin typeface="+mn-lt"/>
                          <a:cs typeface="Arial" pitchFamily="34" charset="0"/>
                        </a:rPr>
                        <a:t>Market </a:t>
                      </a:r>
                      <a:br>
                        <a:rPr lang="en-US" sz="899" b="1" cap="all">
                          <a:solidFill>
                            <a:schemeClr val="bg1"/>
                          </a:solidFill>
                          <a:latin typeface="+mn-lt"/>
                          <a:cs typeface="Arial" pitchFamily="34" charset="0"/>
                        </a:rPr>
                      </a:br>
                      <a:r>
                        <a:rPr lang="en-US" sz="899" b="1" cap="none" baseline="0">
                          <a:solidFill>
                            <a:schemeClr val="bg1"/>
                          </a:solidFill>
                          <a:latin typeface="+mn-lt"/>
                          <a:cs typeface="Arial" pitchFamily="34" charset="0"/>
                        </a:rPr>
                        <a:t>minus</a:t>
                      </a:r>
                      <a:r>
                        <a:rPr lang="en-US" sz="899" b="1" cap="all" baseline="0">
                          <a:solidFill>
                            <a:schemeClr val="bg1"/>
                          </a:solidFill>
                          <a:latin typeface="+mn-lt"/>
                          <a:cs typeface="Arial" pitchFamily="34" charset="0"/>
                        </a:rPr>
                        <a:t> Bills</a:t>
                      </a:r>
                      <a:endParaRPr lang="en-US" sz="900" b="1" cap="all">
                        <a:solidFill>
                          <a:schemeClr val="bg1"/>
                        </a:solidFill>
                        <a:latin typeface="+mn-lt"/>
                        <a:cs typeface="Arial" pitchFamily="34" charset="0"/>
                      </a:endParaRPr>
                    </a:p>
                  </a:txBody>
                  <a:tcPr marL="0" marR="0" marT="0" marB="0" vert="vert270" anchor="ctr">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a:solidFill>
                            <a:schemeClr val="bg1"/>
                          </a:solidFill>
                          <a:latin typeface="Arial" pitchFamily="34" charset="0"/>
                          <a:cs typeface="Arial" pitchFamily="34" charset="0"/>
                        </a:rPr>
                        <a:t>Small Cap</a:t>
                      </a:r>
                      <a:br>
                        <a:rPr lang="en-US" sz="899" b="1" cap="all">
                          <a:solidFill>
                            <a:schemeClr val="bg1"/>
                          </a:solidFill>
                          <a:latin typeface="Arial" pitchFamily="34" charset="0"/>
                          <a:cs typeface="Arial" pitchFamily="34" charset="0"/>
                        </a:rPr>
                      </a:br>
                      <a:r>
                        <a:rPr lang="en-US" sz="899" b="1" cap="all">
                          <a:solidFill>
                            <a:schemeClr val="bg1"/>
                          </a:solidFill>
                          <a:latin typeface="Arial" pitchFamily="34" charset="0"/>
                          <a:cs typeface="Arial" pitchFamily="34" charset="0"/>
                        </a:rPr>
                        <a:t> </a:t>
                      </a:r>
                      <a:r>
                        <a:rPr lang="en-US" sz="899" b="1" cap="none" baseline="0">
                          <a:solidFill>
                            <a:schemeClr val="bg1"/>
                          </a:solidFill>
                          <a:latin typeface="Arial" pitchFamily="34" charset="0"/>
                          <a:cs typeface="Arial" pitchFamily="34" charset="0"/>
                        </a:rPr>
                        <a:t>minus </a:t>
                      </a:r>
                      <a:r>
                        <a:rPr lang="en-US" sz="899" b="1" cap="all">
                          <a:solidFill>
                            <a:schemeClr val="bg1"/>
                          </a:solidFill>
                          <a:latin typeface="Arial" pitchFamily="34" charset="0"/>
                          <a:cs typeface="Arial" pitchFamily="34" charset="0"/>
                        </a:rPr>
                        <a:t>LARGE CAP</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48385">
                <a:tc>
                  <a:txBody>
                    <a:bodyPr/>
                    <a:lstStyle/>
                    <a:p>
                      <a:pPr algn="ctr"/>
                      <a:r>
                        <a:rPr lang="en-US" sz="899" b="1" cap="all">
                          <a:solidFill>
                            <a:schemeClr val="bg1"/>
                          </a:solidFill>
                          <a:latin typeface="Arial" pitchFamily="34" charset="0"/>
                          <a:cs typeface="Arial" pitchFamily="34" charset="0"/>
                        </a:rPr>
                        <a:t>Value</a:t>
                      </a:r>
                      <a:br>
                        <a:rPr lang="en-US" sz="899" b="1" cap="all">
                          <a:solidFill>
                            <a:schemeClr val="bg1"/>
                          </a:solidFill>
                          <a:latin typeface="Arial" pitchFamily="34" charset="0"/>
                          <a:cs typeface="Arial" pitchFamily="34" charset="0"/>
                        </a:rPr>
                      </a:br>
                      <a:r>
                        <a:rPr lang="en-US" sz="899" b="1" cap="all">
                          <a:solidFill>
                            <a:schemeClr val="bg1"/>
                          </a:solidFill>
                          <a:latin typeface="Arial" pitchFamily="34" charset="0"/>
                          <a:cs typeface="Arial" pitchFamily="34" charset="0"/>
                        </a:rPr>
                        <a:t> </a:t>
                      </a:r>
                      <a:r>
                        <a:rPr lang="en-US" sz="899" b="1" cap="none" baseline="0">
                          <a:solidFill>
                            <a:schemeClr val="bg1"/>
                          </a:solidFill>
                          <a:latin typeface="Arial" pitchFamily="34" charset="0"/>
                          <a:cs typeface="Arial" pitchFamily="34" charset="0"/>
                        </a:rPr>
                        <a:t>minus </a:t>
                      </a:r>
                      <a:r>
                        <a:rPr lang="en-US" sz="899" b="1" cap="all">
                          <a:solidFill>
                            <a:schemeClr val="bg1"/>
                          </a:solidFill>
                          <a:latin typeface="Arial" pitchFamily="34" charset="0"/>
                          <a:cs typeface="Arial" pitchFamily="34" charset="0"/>
                        </a:rPr>
                        <a:t>Growth</a:t>
                      </a:r>
                      <a:endParaRPr lang="en-US" sz="900" b="1">
                        <a:solidFill>
                          <a:schemeClr val="bg1"/>
                        </a:solidFill>
                        <a:latin typeface="Arial" pitchFamily="34" charset="0"/>
                        <a:cs typeface="Arial" pitchFamily="34" charset="0"/>
                      </a:endParaRP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a:solidFill>
                            <a:schemeClr val="bg1"/>
                          </a:solidFill>
                          <a:latin typeface="Arial" pitchFamily="34" charset="0"/>
                          <a:cs typeface="Arial" pitchFamily="34" charset="0"/>
                        </a:rPr>
                        <a:t>High Prof </a:t>
                      </a:r>
                    </a:p>
                    <a:p>
                      <a:pPr marL="0" marR="0" indent="0" algn="ctr" defTabSz="816036" rtl="0" eaLnBrk="1" fontAlgn="auto" latinLnBrk="0" hangingPunct="1">
                        <a:lnSpc>
                          <a:spcPct val="100000"/>
                        </a:lnSpc>
                        <a:spcBef>
                          <a:spcPct val="0"/>
                        </a:spcBef>
                        <a:spcAft>
                          <a:spcPct val="0"/>
                        </a:spcAft>
                        <a:buClrTx/>
                        <a:buSzTx/>
                        <a:buFontTx/>
                        <a:buNone/>
                        <a:defRPr/>
                      </a:pPr>
                      <a:r>
                        <a:rPr lang="en-US" sz="899" b="1" cap="none" baseline="0">
                          <a:solidFill>
                            <a:schemeClr val="bg1"/>
                          </a:solidFill>
                          <a:latin typeface="Arial" pitchFamily="34" charset="0"/>
                          <a:cs typeface="Arial" pitchFamily="34" charset="0"/>
                        </a:rPr>
                        <a:t>minus</a:t>
                      </a:r>
                      <a:r>
                        <a:rPr lang="en-US" sz="899" b="1" cap="all">
                          <a:solidFill>
                            <a:schemeClr val="bg1"/>
                          </a:solidFill>
                          <a:latin typeface="Arial" pitchFamily="34" charset="0"/>
                          <a:cs typeface="Arial" pitchFamily="34" charset="0"/>
                        </a:rPr>
                        <a:t> LOW PROF</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sp>
        <p:nvSpPr>
          <p:cNvPr id="3" name="TextBox 2">
            <a:extLst>
              <a:ext uri="{FF2B5EF4-FFF2-40B4-BE49-F238E27FC236}">
                <a16:creationId xmlns:a16="http://schemas.microsoft.com/office/drawing/2014/main" id="{1CE26238-315C-361F-5E4F-D9846AD74750}"/>
              </a:ext>
            </a:extLst>
          </p:cNvPr>
          <p:cNvSpPr txBox="1"/>
          <p:nvPr/>
        </p:nvSpPr>
        <p:spPr bwMode="auto">
          <a:xfrm rot="16200000">
            <a:off x="962121" y="2115961"/>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799" b="1">
                <a:latin typeface="Avenir LT 55 Roman" pitchFamily="34" charset="0"/>
                <a:cs typeface="Arial" pitchFamily="34" charset="0"/>
              </a:rPr>
              <a:t>Premiums</a:t>
            </a:r>
          </a:p>
        </p:txBody>
      </p:sp>
      <p:sp>
        <p:nvSpPr>
          <p:cNvPr id="4" name="TextBox 3">
            <a:extLst>
              <a:ext uri="{FF2B5EF4-FFF2-40B4-BE49-F238E27FC236}">
                <a16:creationId xmlns:a16="http://schemas.microsoft.com/office/drawing/2014/main" id="{8EF36507-23FA-80F7-5690-C8D95500BD1D}"/>
              </a:ext>
            </a:extLst>
          </p:cNvPr>
          <p:cNvSpPr txBox="1"/>
          <p:nvPr/>
        </p:nvSpPr>
        <p:spPr bwMode="auto">
          <a:xfrm rot="16200000">
            <a:off x="970661" y="3231124"/>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799" b="1">
                <a:latin typeface="Avenir LT 55 Roman" pitchFamily="34" charset="0"/>
                <a:cs typeface="Arial" pitchFamily="34" charset="0"/>
              </a:rPr>
              <a:t>Premiums</a:t>
            </a:r>
          </a:p>
        </p:txBody>
      </p:sp>
      <p:sp>
        <p:nvSpPr>
          <p:cNvPr id="5" name="TextBox 4">
            <a:extLst>
              <a:ext uri="{FF2B5EF4-FFF2-40B4-BE49-F238E27FC236}">
                <a16:creationId xmlns:a16="http://schemas.microsoft.com/office/drawing/2014/main" id="{4D8E7F28-9D97-A994-742B-BB1EEFB5A9C2}"/>
              </a:ext>
            </a:extLst>
          </p:cNvPr>
          <p:cNvSpPr txBox="1"/>
          <p:nvPr/>
        </p:nvSpPr>
        <p:spPr bwMode="auto">
          <a:xfrm rot="16200000">
            <a:off x="979197" y="4363594"/>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799" b="1">
                <a:latin typeface="Avenir LT 55 Roman" pitchFamily="34" charset="0"/>
                <a:cs typeface="Arial" pitchFamily="34" charset="0"/>
              </a:rPr>
              <a:t>Premiums</a:t>
            </a:r>
          </a:p>
        </p:txBody>
      </p:sp>
      <p:sp>
        <p:nvSpPr>
          <p:cNvPr id="6" name="TextBox 5">
            <a:extLst>
              <a:ext uri="{FF2B5EF4-FFF2-40B4-BE49-F238E27FC236}">
                <a16:creationId xmlns:a16="http://schemas.microsoft.com/office/drawing/2014/main" id="{23583E12-2329-8448-C0E0-9F125FBE7887}"/>
              </a:ext>
            </a:extLst>
          </p:cNvPr>
          <p:cNvSpPr txBox="1"/>
          <p:nvPr/>
        </p:nvSpPr>
        <p:spPr bwMode="auto">
          <a:xfrm rot="16200000">
            <a:off x="987737" y="5478757"/>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799" b="1">
                <a:latin typeface="Avenir LT 55 Roman" pitchFamily="34" charset="0"/>
                <a:cs typeface="Arial" pitchFamily="34" charset="0"/>
              </a:rPr>
              <a:t>Premiums</a:t>
            </a:r>
          </a:p>
        </p:txBody>
      </p:sp>
      <p:graphicFrame>
        <p:nvGraphicFramePr>
          <p:cNvPr id="12" name="Chart 11">
            <a:extLst>
              <a:ext uri="{FF2B5EF4-FFF2-40B4-BE49-F238E27FC236}">
                <a16:creationId xmlns:a16="http://schemas.microsoft.com/office/drawing/2014/main" id="{2A2B4A52-43CA-07BF-6BE7-09EB5AD6B609}"/>
              </a:ext>
            </a:extLst>
          </p:cNvPr>
          <p:cNvGraphicFramePr/>
          <p:nvPr>
            <p:extLst>
              <p:ext uri="{D42A27DB-BD31-4B8C-83A1-F6EECF244321}">
                <p14:modId xmlns:p14="http://schemas.microsoft.com/office/powerpoint/2010/main" val="4059282985"/>
              </p:ext>
            </p:extLst>
          </p:nvPr>
        </p:nvGraphicFramePr>
        <p:xfrm>
          <a:off x="1347708" y="1687260"/>
          <a:ext cx="8567999" cy="110427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a:extLst>
              <a:ext uri="{FF2B5EF4-FFF2-40B4-BE49-F238E27FC236}">
                <a16:creationId xmlns:a16="http://schemas.microsoft.com/office/drawing/2014/main" id="{FAC9F389-2A01-0C45-390A-3176501D6862}"/>
              </a:ext>
            </a:extLst>
          </p:cNvPr>
          <p:cNvGraphicFramePr/>
          <p:nvPr>
            <p:extLst>
              <p:ext uri="{D42A27DB-BD31-4B8C-83A1-F6EECF244321}">
                <p14:modId xmlns:p14="http://schemas.microsoft.com/office/powerpoint/2010/main" val="515573626"/>
              </p:ext>
            </p:extLst>
          </p:nvPr>
        </p:nvGraphicFramePr>
        <p:xfrm>
          <a:off x="1346861" y="2850667"/>
          <a:ext cx="8567999" cy="110427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Chart 13">
            <a:extLst>
              <a:ext uri="{FF2B5EF4-FFF2-40B4-BE49-F238E27FC236}">
                <a16:creationId xmlns:a16="http://schemas.microsoft.com/office/drawing/2014/main" id="{E600C510-236E-8338-48C4-EDC737D0F224}"/>
              </a:ext>
            </a:extLst>
          </p:cNvPr>
          <p:cNvGraphicFramePr/>
          <p:nvPr>
            <p:extLst>
              <p:ext uri="{D42A27DB-BD31-4B8C-83A1-F6EECF244321}">
                <p14:modId xmlns:p14="http://schemas.microsoft.com/office/powerpoint/2010/main" val="1021020836"/>
              </p:ext>
            </p:extLst>
          </p:nvPr>
        </p:nvGraphicFramePr>
        <p:xfrm>
          <a:off x="1346861" y="3974211"/>
          <a:ext cx="8567999" cy="110427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 name="Chart 14">
            <a:extLst>
              <a:ext uri="{FF2B5EF4-FFF2-40B4-BE49-F238E27FC236}">
                <a16:creationId xmlns:a16="http://schemas.microsoft.com/office/drawing/2014/main" id="{399EEA20-A0A2-63FA-05D4-1F53BB529F13}"/>
              </a:ext>
            </a:extLst>
          </p:cNvPr>
          <p:cNvGraphicFramePr/>
          <p:nvPr>
            <p:extLst>
              <p:ext uri="{D42A27DB-BD31-4B8C-83A1-F6EECF244321}">
                <p14:modId xmlns:p14="http://schemas.microsoft.com/office/powerpoint/2010/main" val="989119527"/>
              </p:ext>
            </p:extLst>
          </p:nvPr>
        </p:nvGraphicFramePr>
        <p:xfrm>
          <a:off x="1346861" y="5145526"/>
          <a:ext cx="8567999" cy="1104272"/>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2287862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103</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Market minus bills: Australian Markets</a:t>
            </a:r>
            <a:br>
              <a:rPr lang="en-US"/>
            </a:br>
            <a:r>
              <a:rPr lang="en-US"/>
              <a:t>1977–2022</a:t>
            </a:r>
          </a:p>
        </p:txBody>
      </p:sp>
      <p:sp>
        <p:nvSpPr>
          <p:cNvPr id="2" name="Text Placeholder 1"/>
          <p:cNvSpPr>
            <a:spLocks noGrp="1"/>
          </p:cNvSpPr>
          <p:nvPr>
            <p:ph type="body" sz="quarter" idx="15"/>
          </p:nvPr>
        </p:nvSpPr>
        <p:spPr/>
        <p:txBody>
          <a:bodyPr/>
          <a:lstStyle/>
          <a:p>
            <a:pPr lvl="0" indent="1702" defTabSz="1062873" fontAlgn="base">
              <a:lnSpc>
                <a:spcPct val="100000"/>
              </a:lnSpc>
              <a:spcAft>
                <a:spcPct val="0"/>
              </a:spcAft>
            </a:pPr>
            <a:r>
              <a:rPr lang="en-AU" sz="899" b="1" kern="0">
                <a:solidFill>
                  <a:srgbClr val="005E74"/>
                </a:solidFill>
                <a:latin typeface="Arial Narrow"/>
              </a:rPr>
              <a:t>For educational purposes only. This document is intended to be used in conversation with a licensed financial adviser.</a:t>
            </a:r>
            <a:endParaRPr lang="en-US" sz="899" b="1" kern="0">
              <a:solidFill>
                <a:srgbClr val="005E74"/>
              </a:solidFill>
              <a:latin typeface="Arial Narrow"/>
            </a:endParaRPr>
          </a:p>
          <a:p>
            <a:pPr lvl="0"/>
            <a:r>
              <a:rPr lang="en-US" kern="0">
                <a:solidFill>
                  <a:srgbClr val="005E74"/>
                </a:solidFill>
                <a:latin typeface="Arial Narrow"/>
              </a:rPr>
              <a:t>This publication has been prepared by Dimensional Fund Advisors LP and is provided in Australia by DFA Australia Limited, AFS Licence No. 238093.</a:t>
            </a:r>
            <a:br>
              <a:rPr lang="en-AU" kern="0">
                <a:solidFill>
                  <a:srgbClr val="005E74"/>
                </a:solidFill>
                <a:latin typeface="Arial Narrow"/>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kern="0">
                <a:solidFill>
                  <a:srgbClr val="000000">
                    <a:lumMod val="75000"/>
                    <a:lumOff val="25000"/>
                  </a:srgbClr>
                </a:solidFill>
                <a:latin typeface="Arial Narrow"/>
              </a:rPr>
              <a:t> Yearly premiums are calculated as the difference in one-year returns between the two indices described. Market minus Bills: Fama/French Australia Market Index minus the Bloomberg AusBond Bank Bill Index. </a:t>
            </a:r>
          </a:p>
          <a:p>
            <a:pPr lvl="0" indent="1702" defTabSz="1062873" fontAlgn="base">
              <a:lnSpc>
                <a:spcPct val="100000"/>
              </a:lnSpc>
              <a:spcAft>
                <a:spcPct val="0"/>
              </a:spcAft>
            </a:pPr>
            <a:r>
              <a:rPr lang="en-US" kern="0">
                <a:solidFill>
                  <a:srgbClr val="000000">
                    <a:lumMod val="75000"/>
                    <a:lumOff val="25000"/>
                  </a:srgbClr>
                </a:solidFill>
                <a:latin typeface="Arial Narrow"/>
              </a:rPr>
              <a:t>See “Index Descriptions” in the appendix for descriptions of Fama/French index data. Eugene Fama and Ken French are members of the Board of Directors of the general partner of, and provide consulting services to, Dimensional Fund Advisors LP. Bloomberg AusBond data © 2023 Bloomberg.</a:t>
            </a:r>
          </a:p>
        </p:txBody>
      </p:sp>
      <p:sp>
        <p:nvSpPr>
          <p:cNvPr id="4" name="AssetID" descr="svtx:content/slide/@id"/>
          <p:cNvSpPr>
            <a:spLocks noGrp="1"/>
          </p:cNvSpPr>
          <p:nvPr>
            <p:ph type="body" sz="quarter" idx="20"/>
          </p:nvPr>
        </p:nvSpPr>
        <p:spPr/>
        <p:txBody>
          <a:bodyPr/>
          <a:lstStyle/>
          <a:p>
            <a:r>
              <a:rPr lang="en-US"/>
              <a:t>28793</a:t>
            </a:r>
          </a:p>
        </p:txBody>
      </p:sp>
      <p:sp>
        <p:nvSpPr>
          <p:cNvPr id="12" name="TextBox 11"/>
          <p:cNvSpPr txBox="1"/>
          <p:nvPr/>
        </p:nvSpPr>
        <p:spPr>
          <a:xfrm>
            <a:off x="-820459"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904</a:t>
            </a:r>
          </a:p>
        </p:txBody>
      </p:sp>
      <p:grpSp>
        <p:nvGrpSpPr>
          <p:cNvPr id="13" name="Group 12">
            <a:extLst>
              <a:ext uri="{FF2B5EF4-FFF2-40B4-BE49-F238E27FC236}">
                <a16:creationId xmlns:a16="http://schemas.microsoft.com/office/drawing/2014/main" id="{D9E1C4F3-E9C7-4829-86BE-1D0E0CD1E136}"/>
              </a:ext>
            </a:extLst>
          </p:cNvPr>
          <p:cNvGrpSpPr/>
          <p:nvPr/>
        </p:nvGrpSpPr>
        <p:grpSpPr>
          <a:xfrm>
            <a:off x="7184199" y="1596952"/>
            <a:ext cx="2668243" cy="714980"/>
            <a:chOff x="8148114" y="1847338"/>
            <a:chExt cx="2669284" cy="714352"/>
          </a:xfrm>
        </p:grpSpPr>
        <p:sp>
          <p:nvSpPr>
            <p:cNvPr id="14" name="Rectangle 13">
              <a:extLst>
                <a:ext uri="{FF2B5EF4-FFF2-40B4-BE49-F238E27FC236}">
                  <a16:creationId xmlns:a16="http://schemas.microsoft.com/office/drawing/2014/main" id="{C372735E-538A-4BD5-8F92-01BFBBB26C24}"/>
                </a:ext>
              </a:extLst>
            </p:cNvPr>
            <p:cNvSpPr>
              <a:spLocks noChangeArrowheads="1"/>
            </p:cNvSpPr>
            <p:nvPr/>
          </p:nvSpPr>
          <p:spPr bwMode="auto">
            <a:xfrm>
              <a:off x="8179904" y="2151278"/>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98"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5" name="Rectangle 14">
              <a:extLst>
                <a:ext uri="{FF2B5EF4-FFF2-40B4-BE49-F238E27FC236}">
                  <a16:creationId xmlns:a16="http://schemas.microsoft.com/office/drawing/2014/main" id="{2632E862-F0C3-4F3E-9DB4-689B9512A0E2}"/>
                </a:ext>
              </a:extLst>
            </p:cNvPr>
            <p:cNvSpPr>
              <a:spLocks noChangeArrowheads="1"/>
            </p:cNvSpPr>
            <p:nvPr/>
          </p:nvSpPr>
          <p:spPr bwMode="auto">
            <a:xfrm>
              <a:off x="8179904" y="2355198"/>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98"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6" name="Straight Connector 15">
              <a:extLst>
                <a:ext uri="{FF2B5EF4-FFF2-40B4-BE49-F238E27FC236}">
                  <a16:creationId xmlns:a16="http://schemas.microsoft.com/office/drawing/2014/main" id="{389A5FBB-A7CC-43C3-AD48-E9B23BD62603}"/>
                </a:ext>
              </a:extLst>
            </p:cNvPr>
            <p:cNvCxnSpPr>
              <a:cxnSpLocks noChangeShapeType="1"/>
            </p:cNvCxnSpPr>
            <p:nvPr/>
          </p:nvCxnSpPr>
          <p:spPr bwMode="auto">
            <a:xfrm flipV="1">
              <a:off x="8148114" y="2017747"/>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20" name="TextBox 19">
              <a:extLst>
                <a:ext uri="{FF2B5EF4-FFF2-40B4-BE49-F238E27FC236}">
                  <a16:creationId xmlns:a16="http://schemas.microsoft.com/office/drawing/2014/main" id="{23D143D6-D9CA-4AC5-AFCC-2BD5A088C49D}"/>
                </a:ext>
              </a:extLst>
            </p:cNvPr>
            <p:cNvSpPr txBox="1">
              <a:spLocks noChangeArrowheads="1"/>
            </p:cNvSpPr>
            <p:nvPr/>
          </p:nvSpPr>
          <p:spPr bwMode="auto">
            <a:xfrm>
              <a:off x="8297268" y="1847338"/>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7" name="Rectangle 16">
            <a:extLst>
              <a:ext uri="{FF2B5EF4-FFF2-40B4-BE49-F238E27FC236}">
                <a16:creationId xmlns:a16="http://schemas.microsoft.com/office/drawing/2014/main" id="{DBDB1111-F2D6-4732-A900-418AB7EFB1BD}"/>
              </a:ext>
            </a:extLst>
          </p:cNvPr>
          <p:cNvSpPr/>
          <p:nvPr/>
        </p:nvSpPr>
        <p:spPr>
          <a:xfrm>
            <a:off x="10781217"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3" name="Chart 2">
            <a:extLst>
              <a:ext uri="{FF2B5EF4-FFF2-40B4-BE49-F238E27FC236}">
                <a16:creationId xmlns:a16="http://schemas.microsoft.com/office/drawing/2014/main" id="{0F7B2E7D-22E8-4E02-C8A0-4EC00B27A619}"/>
              </a:ext>
            </a:extLst>
          </p:cNvPr>
          <p:cNvGraphicFramePr/>
          <p:nvPr>
            <p:extLst>
              <p:ext uri="{D42A27DB-BD31-4B8C-83A1-F6EECF244321}">
                <p14:modId xmlns:p14="http://schemas.microsoft.com/office/powerpoint/2010/main" val="326436229"/>
              </p:ext>
            </p:extLst>
          </p:nvPr>
        </p:nvGraphicFramePr>
        <p:xfrm>
          <a:off x="648845" y="2192548"/>
          <a:ext cx="9484494" cy="3954707"/>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322697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104</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Small cap minus large cap: Australian Markets</a:t>
            </a:r>
            <a:br>
              <a:rPr lang="en-US"/>
            </a:br>
            <a:r>
              <a:rPr lang="en-US"/>
              <a:t>1977–2022</a:t>
            </a:r>
          </a:p>
        </p:txBody>
      </p:sp>
      <p:sp>
        <p:nvSpPr>
          <p:cNvPr id="2" name="Text Placeholder 1"/>
          <p:cNvSpPr>
            <a:spLocks noGrp="1"/>
          </p:cNvSpPr>
          <p:nvPr>
            <p:ph type="body" sz="quarter" idx="15"/>
          </p:nvPr>
        </p:nvSpPr>
        <p:spPr/>
        <p:txBody>
          <a:bodyPr/>
          <a:lstStyle/>
          <a:p>
            <a:pPr lvl="0" indent="1702" defTabSz="1062873" fontAlgn="base">
              <a:lnSpc>
                <a:spcPct val="100000"/>
              </a:lnSpc>
              <a:spcAft>
                <a:spcPct val="0"/>
              </a:spcAft>
            </a:pPr>
            <a:r>
              <a:rPr lang="en-AU" sz="899" b="1" kern="0">
                <a:solidFill>
                  <a:srgbClr val="005E74"/>
                </a:solidFill>
                <a:latin typeface="Arial Narrow"/>
              </a:rPr>
              <a:t>For educational purposes only. This document is intended to be used in conversation with a licensed financial adviser.</a:t>
            </a:r>
            <a:endParaRPr lang="en-US" sz="899" b="1" kern="0">
              <a:solidFill>
                <a:srgbClr val="005E74"/>
              </a:solidFill>
              <a:latin typeface="Arial Narrow"/>
            </a:endParaRPr>
          </a:p>
          <a:p>
            <a:pPr lvl="0"/>
            <a:r>
              <a:rPr lang="en-US" kern="0">
                <a:solidFill>
                  <a:srgbClr val="005E74"/>
                </a:solidFill>
                <a:latin typeface="Arial Narrow"/>
              </a:rPr>
              <a:t>This publication has been prepared by Dimensional Fund Advisors LP and is provided in Australia by DFA Australia Limited, AFS Licence No. 238093.</a:t>
            </a:r>
            <a:br>
              <a:rPr lang="en-AU" kern="0">
                <a:solidFill>
                  <a:srgbClr val="005E74"/>
                </a:solidFill>
                <a:latin typeface="Arial Narrow"/>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kern="0">
                <a:solidFill>
                  <a:srgbClr val="000000">
                    <a:lumMod val="75000"/>
                    <a:lumOff val="25000"/>
                  </a:srgbClr>
                </a:solidFill>
                <a:latin typeface="Arial Narrow"/>
              </a:rPr>
              <a:t> Yearly premiums are calculated as the difference in one-year returns between the two indices described. Small Cap minus Large Cap: Dimensional Australia Small Index minus the MSCI Australia Index (gross div.). </a:t>
            </a:r>
          </a:p>
          <a:p>
            <a:pPr lvl="0" indent="1702" defTabSz="1062873" fontAlgn="base">
              <a:lnSpc>
                <a:spcPct val="100000"/>
              </a:lnSpc>
              <a:spcAft>
                <a:spcPct val="0"/>
              </a:spcAft>
            </a:pPr>
            <a:r>
              <a:rPr lang="en-US" kern="0">
                <a:solidFill>
                  <a:srgbClr val="000000">
                    <a:lumMod val="75000"/>
                    <a:lumOff val="25000"/>
                  </a:srgbClr>
                </a:solidFill>
                <a:latin typeface="Arial Narrow"/>
              </a:rPr>
              <a:t>See “Index Descriptions” in the appendix for descriptions of Dimensional index data. MSCI data © MSCI 2023, all rights reserved.</a:t>
            </a:r>
          </a:p>
        </p:txBody>
      </p:sp>
      <p:sp>
        <p:nvSpPr>
          <p:cNvPr id="4" name="AssetID" descr="svtx:content/slide/@id"/>
          <p:cNvSpPr>
            <a:spLocks noGrp="1"/>
          </p:cNvSpPr>
          <p:nvPr>
            <p:ph type="body" sz="quarter" idx="20"/>
          </p:nvPr>
        </p:nvSpPr>
        <p:spPr/>
        <p:txBody>
          <a:bodyPr/>
          <a:lstStyle/>
          <a:p>
            <a:r>
              <a:rPr lang="en-US"/>
              <a:t>28795</a:t>
            </a:r>
          </a:p>
        </p:txBody>
      </p:sp>
      <p:sp>
        <p:nvSpPr>
          <p:cNvPr id="15" name="TextBox 14"/>
          <p:cNvSpPr txBox="1"/>
          <p:nvPr/>
        </p:nvSpPr>
        <p:spPr>
          <a:xfrm>
            <a:off x="-85740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905</a:t>
            </a:r>
          </a:p>
        </p:txBody>
      </p:sp>
      <p:grpSp>
        <p:nvGrpSpPr>
          <p:cNvPr id="12" name="Group 11">
            <a:extLst>
              <a:ext uri="{FF2B5EF4-FFF2-40B4-BE49-F238E27FC236}">
                <a16:creationId xmlns:a16="http://schemas.microsoft.com/office/drawing/2014/main" id="{CD4473FF-002A-42BB-B12A-588951D8F36A}"/>
              </a:ext>
            </a:extLst>
          </p:cNvPr>
          <p:cNvGrpSpPr/>
          <p:nvPr/>
        </p:nvGrpSpPr>
        <p:grpSpPr>
          <a:xfrm>
            <a:off x="7184197" y="1605407"/>
            <a:ext cx="2668243" cy="714980"/>
            <a:chOff x="8148114" y="1847331"/>
            <a:chExt cx="2669284" cy="714352"/>
          </a:xfrm>
        </p:grpSpPr>
        <p:sp>
          <p:nvSpPr>
            <p:cNvPr id="13" name="Rectangle 12">
              <a:extLst>
                <a:ext uri="{FF2B5EF4-FFF2-40B4-BE49-F238E27FC236}">
                  <a16:creationId xmlns:a16="http://schemas.microsoft.com/office/drawing/2014/main" id="{9D3EBC3E-68F9-46F6-8F6B-4BE98121A983}"/>
                </a:ext>
              </a:extLst>
            </p:cNvPr>
            <p:cNvSpPr>
              <a:spLocks noChangeArrowheads="1"/>
            </p:cNvSpPr>
            <p:nvPr/>
          </p:nvSpPr>
          <p:spPr bwMode="auto">
            <a:xfrm>
              <a:off x="8179903" y="2151271"/>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98"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4" name="Rectangle 13">
              <a:extLst>
                <a:ext uri="{FF2B5EF4-FFF2-40B4-BE49-F238E27FC236}">
                  <a16:creationId xmlns:a16="http://schemas.microsoft.com/office/drawing/2014/main" id="{E1A53A3D-6A70-418F-A372-14C8258928C6}"/>
                </a:ext>
              </a:extLst>
            </p:cNvPr>
            <p:cNvSpPr>
              <a:spLocks noChangeArrowheads="1"/>
            </p:cNvSpPr>
            <p:nvPr/>
          </p:nvSpPr>
          <p:spPr bwMode="auto">
            <a:xfrm>
              <a:off x="8179903" y="2355190"/>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98"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9" name="Straight Connector 18">
              <a:extLst>
                <a:ext uri="{FF2B5EF4-FFF2-40B4-BE49-F238E27FC236}">
                  <a16:creationId xmlns:a16="http://schemas.microsoft.com/office/drawing/2014/main" id="{6FA3C17D-B242-404A-946B-4EF11B3788D6}"/>
                </a:ext>
              </a:extLst>
            </p:cNvPr>
            <p:cNvCxnSpPr>
              <a:cxnSpLocks noChangeShapeType="1"/>
            </p:cNvCxnSpPr>
            <p:nvPr/>
          </p:nvCxnSpPr>
          <p:spPr bwMode="auto">
            <a:xfrm flipV="1">
              <a:off x="8148114" y="2017740"/>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20" name="TextBox 19">
              <a:extLst>
                <a:ext uri="{FF2B5EF4-FFF2-40B4-BE49-F238E27FC236}">
                  <a16:creationId xmlns:a16="http://schemas.microsoft.com/office/drawing/2014/main" id="{3076D7F0-7B09-48E4-91FA-2D8717C76B8A}"/>
                </a:ext>
              </a:extLst>
            </p:cNvPr>
            <p:cNvSpPr txBox="1">
              <a:spLocks noChangeArrowheads="1"/>
            </p:cNvSpPr>
            <p:nvPr/>
          </p:nvSpPr>
          <p:spPr bwMode="auto">
            <a:xfrm>
              <a:off x="8297268" y="1847331"/>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6" name="Rectangle 15">
            <a:extLst>
              <a:ext uri="{FF2B5EF4-FFF2-40B4-BE49-F238E27FC236}">
                <a16:creationId xmlns:a16="http://schemas.microsoft.com/office/drawing/2014/main" id="{7B2C96B8-5548-4362-98D1-48B6EC6C1CBF}"/>
              </a:ext>
            </a:extLst>
          </p:cNvPr>
          <p:cNvSpPr/>
          <p:nvPr/>
        </p:nvSpPr>
        <p:spPr>
          <a:xfrm>
            <a:off x="1080892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3" name="Chart 2">
            <a:extLst>
              <a:ext uri="{FF2B5EF4-FFF2-40B4-BE49-F238E27FC236}">
                <a16:creationId xmlns:a16="http://schemas.microsoft.com/office/drawing/2014/main" id="{8B5975FF-1E20-A2D3-B0C6-90E1622A0177}"/>
              </a:ext>
            </a:extLst>
          </p:cNvPr>
          <p:cNvGraphicFramePr/>
          <p:nvPr>
            <p:extLst>
              <p:ext uri="{D42A27DB-BD31-4B8C-83A1-F6EECF244321}">
                <p14:modId xmlns:p14="http://schemas.microsoft.com/office/powerpoint/2010/main" val="2677180843"/>
              </p:ext>
            </p:extLst>
          </p:nvPr>
        </p:nvGraphicFramePr>
        <p:xfrm>
          <a:off x="648845" y="2192548"/>
          <a:ext cx="9484494" cy="3954707"/>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843003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105</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Value minus growth: Australian Markets</a:t>
            </a:r>
            <a:br>
              <a:rPr lang="en-US"/>
            </a:br>
            <a:r>
              <a:rPr lang="en-US"/>
              <a:t>1977–2022</a:t>
            </a:r>
          </a:p>
        </p:txBody>
      </p:sp>
      <p:sp>
        <p:nvSpPr>
          <p:cNvPr id="2" name="Text Placeholder 1"/>
          <p:cNvSpPr>
            <a:spLocks noGrp="1"/>
          </p:cNvSpPr>
          <p:nvPr>
            <p:ph type="body" sz="quarter" idx="15"/>
          </p:nvPr>
        </p:nvSpPr>
        <p:spPr/>
        <p:txBody>
          <a:bodyPr/>
          <a:lstStyle/>
          <a:p>
            <a:pPr lvl="0" indent="1702" defTabSz="1062873" fontAlgn="base">
              <a:lnSpc>
                <a:spcPct val="100000"/>
              </a:lnSpc>
              <a:spcAft>
                <a:spcPct val="0"/>
              </a:spcAft>
            </a:pPr>
            <a:r>
              <a:rPr lang="en-AU" sz="899" b="1" kern="0">
                <a:solidFill>
                  <a:srgbClr val="005E74"/>
                </a:solidFill>
                <a:latin typeface="Arial Narrow"/>
              </a:rPr>
              <a:t>For educational purposes only. This document is intended to be used in conversation with a licensed financial adviser.</a:t>
            </a:r>
            <a:endParaRPr lang="en-US" sz="899" b="1" kern="0">
              <a:solidFill>
                <a:srgbClr val="005E74"/>
              </a:solidFill>
              <a:latin typeface="Arial Narrow"/>
            </a:endParaRPr>
          </a:p>
          <a:p>
            <a:pPr lvl="0"/>
            <a:r>
              <a:rPr lang="en-US" kern="0">
                <a:solidFill>
                  <a:srgbClr val="005E74"/>
                </a:solidFill>
                <a:latin typeface="Arial Narrow"/>
              </a:rPr>
              <a:t>This publication has been prepared by Dimensional Fund Advisors LP and is provided in Australia by DFA Australia Limited, AFS Licence No. 238093.</a:t>
            </a:r>
            <a:br>
              <a:rPr lang="en-AU" kern="0">
                <a:solidFill>
                  <a:srgbClr val="005E74"/>
                </a:solidFill>
                <a:latin typeface="Arial Narrow"/>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kern="0">
                <a:solidFill>
                  <a:srgbClr val="000000">
                    <a:lumMod val="75000"/>
                    <a:lumOff val="25000"/>
                  </a:srgbClr>
                </a:solidFill>
                <a:latin typeface="Arial Narrow"/>
              </a:rPr>
              <a:t> Yearly premiums are calculated as the difference in one-year returns between the two indices described. Value minus Growth: Fama/French Australia Value Index minus the Fama/French Australia Growth Index. </a:t>
            </a:r>
          </a:p>
          <a:p>
            <a:pPr lvl="0" indent="1702" defTabSz="1062873" fontAlgn="base">
              <a:lnSpc>
                <a:spcPct val="100000"/>
              </a:lnSpc>
              <a:spcAft>
                <a:spcPct val="0"/>
              </a:spcAft>
            </a:pPr>
            <a:r>
              <a:rPr lang="en-US" kern="0">
                <a:solidFill>
                  <a:srgbClr val="000000">
                    <a:lumMod val="75000"/>
                    <a:lumOff val="25000"/>
                  </a:srgbClr>
                </a:solidFill>
                <a:latin typeface="Arial Narrow"/>
              </a:rPr>
              <a:t>See “Index Descriptions” in the appendix for descriptions of Fama/French index data. Eugene Fama and Ken French are members of the Board of Directors of the general partner of, and provide consulting services to, Dimensional Fund Advisors LP. </a:t>
            </a:r>
          </a:p>
        </p:txBody>
      </p:sp>
      <p:sp>
        <p:nvSpPr>
          <p:cNvPr id="4" name="AssetID" descr="svtx:content/slide/@id"/>
          <p:cNvSpPr>
            <a:spLocks noGrp="1"/>
          </p:cNvSpPr>
          <p:nvPr>
            <p:ph type="body" sz="quarter" idx="20"/>
          </p:nvPr>
        </p:nvSpPr>
        <p:spPr/>
        <p:txBody>
          <a:bodyPr/>
          <a:lstStyle/>
          <a:p>
            <a:r>
              <a:rPr lang="en-US"/>
              <a:t>28796</a:t>
            </a:r>
          </a:p>
        </p:txBody>
      </p:sp>
      <p:sp>
        <p:nvSpPr>
          <p:cNvPr id="16" name="TextBox 15"/>
          <p:cNvSpPr txBox="1"/>
          <p:nvPr/>
        </p:nvSpPr>
        <p:spPr>
          <a:xfrm>
            <a:off x="-894351"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906</a:t>
            </a:r>
          </a:p>
        </p:txBody>
      </p:sp>
      <p:grpSp>
        <p:nvGrpSpPr>
          <p:cNvPr id="12" name="Group 11">
            <a:extLst>
              <a:ext uri="{FF2B5EF4-FFF2-40B4-BE49-F238E27FC236}">
                <a16:creationId xmlns:a16="http://schemas.microsoft.com/office/drawing/2014/main" id="{431A5E8B-EB85-41C5-9A3F-139420ABA695}"/>
              </a:ext>
            </a:extLst>
          </p:cNvPr>
          <p:cNvGrpSpPr/>
          <p:nvPr/>
        </p:nvGrpSpPr>
        <p:grpSpPr>
          <a:xfrm>
            <a:off x="7184194" y="1596946"/>
            <a:ext cx="2668244" cy="714980"/>
            <a:chOff x="8148114" y="1847338"/>
            <a:chExt cx="2669285" cy="714352"/>
          </a:xfrm>
        </p:grpSpPr>
        <p:sp>
          <p:nvSpPr>
            <p:cNvPr id="13" name="Rectangle 12">
              <a:extLst>
                <a:ext uri="{FF2B5EF4-FFF2-40B4-BE49-F238E27FC236}">
                  <a16:creationId xmlns:a16="http://schemas.microsoft.com/office/drawing/2014/main" id="{BC001215-1165-451A-BAEA-71BDE69D7214}"/>
                </a:ext>
              </a:extLst>
            </p:cNvPr>
            <p:cNvSpPr>
              <a:spLocks noChangeArrowheads="1"/>
            </p:cNvSpPr>
            <p:nvPr/>
          </p:nvSpPr>
          <p:spPr bwMode="auto">
            <a:xfrm>
              <a:off x="8179905" y="2151278"/>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98"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4" name="Rectangle 13">
              <a:extLst>
                <a:ext uri="{FF2B5EF4-FFF2-40B4-BE49-F238E27FC236}">
                  <a16:creationId xmlns:a16="http://schemas.microsoft.com/office/drawing/2014/main" id="{BD2BBCBD-B245-4801-9681-2BC990F34FB9}"/>
                </a:ext>
              </a:extLst>
            </p:cNvPr>
            <p:cNvSpPr>
              <a:spLocks noChangeArrowheads="1"/>
            </p:cNvSpPr>
            <p:nvPr/>
          </p:nvSpPr>
          <p:spPr bwMode="auto">
            <a:xfrm>
              <a:off x="8179905" y="2355198"/>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98"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9" name="Straight Connector 18">
              <a:extLst>
                <a:ext uri="{FF2B5EF4-FFF2-40B4-BE49-F238E27FC236}">
                  <a16:creationId xmlns:a16="http://schemas.microsoft.com/office/drawing/2014/main" id="{E5FBB443-9A1E-4A59-B717-970475EF1E0F}"/>
                </a:ext>
              </a:extLst>
            </p:cNvPr>
            <p:cNvCxnSpPr>
              <a:cxnSpLocks noChangeShapeType="1"/>
            </p:cNvCxnSpPr>
            <p:nvPr/>
          </p:nvCxnSpPr>
          <p:spPr bwMode="auto">
            <a:xfrm flipV="1">
              <a:off x="8148114" y="2017747"/>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20" name="TextBox 19">
              <a:extLst>
                <a:ext uri="{FF2B5EF4-FFF2-40B4-BE49-F238E27FC236}">
                  <a16:creationId xmlns:a16="http://schemas.microsoft.com/office/drawing/2014/main" id="{98FD96EE-5AFA-454E-99E5-042C7D4573BE}"/>
                </a:ext>
              </a:extLst>
            </p:cNvPr>
            <p:cNvSpPr txBox="1">
              <a:spLocks noChangeArrowheads="1"/>
            </p:cNvSpPr>
            <p:nvPr/>
          </p:nvSpPr>
          <p:spPr bwMode="auto">
            <a:xfrm>
              <a:off x="8297270" y="1847338"/>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5" name="Rectangle 14">
            <a:extLst>
              <a:ext uri="{FF2B5EF4-FFF2-40B4-BE49-F238E27FC236}">
                <a16:creationId xmlns:a16="http://schemas.microsoft.com/office/drawing/2014/main" id="{5D3B7854-0A95-4874-BE97-0D33921B51A9}"/>
              </a:ext>
            </a:extLst>
          </p:cNvPr>
          <p:cNvSpPr/>
          <p:nvPr/>
        </p:nvSpPr>
        <p:spPr>
          <a:xfrm>
            <a:off x="10873580"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3" name="Chart 2">
            <a:extLst>
              <a:ext uri="{FF2B5EF4-FFF2-40B4-BE49-F238E27FC236}">
                <a16:creationId xmlns:a16="http://schemas.microsoft.com/office/drawing/2014/main" id="{DEE9F98A-872D-0FF9-FF65-42C8279F7ACB}"/>
              </a:ext>
            </a:extLst>
          </p:cNvPr>
          <p:cNvGraphicFramePr/>
          <p:nvPr>
            <p:extLst>
              <p:ext uri="{D42A27DB-BD31-4B8C-83A1-F6EECF244321}">
                <p14:modId xmlns:p14="http://schemas.microsoft.com/office/powerpoint/2010/main" val="983064835"/>
              </p:ext>
            </p:extLst>
          </p:nvPr>
        </p:nvGraphicFramePr>
        <p:xfrm>
          <a:off x="648845" y="2192548"/>
          <a:ext cx="9484494" cy="3954707"/>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25376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106</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High profitability minus low profitability: Australian Markets</a:t>
            </a:r>
            <a:br>
              <a:rPr lang="en-US"/>
            </a:br>
            <a:r>
              <a:rPr lang="en-US"/>
              <a:t>1983–2022</a:t>
            </a:r>
          </a:p>
        </p:txBody>
      </p:sp>
      <p:sp>
        <p:nvSpPr>
          <p:cNvPr id="2" name="Text Placeholder 1"/>
          <p:cNvSpPr>
            <a:spLocks noGrp="1"/>
          </p:cNvSpPr>
          <p:nvPr>
            <p:ph type="body" sz="quarter" idx="15"/>
          </p:nvPr>
        </p:nvSpPr>
        <p:spPr/>
        <p:txBody>
          <a:bodyPr/>
          <a:lstStyle/>
          <a:p>
            <a:pPr lvl="0" indent="1702" defTabSz="1062873" fontAlgn="base">
              <a:lnSpc>
                <a:spcPct val="100000"/>
              </a:lnSpc>
              <a:spcAft>
                <a:spcPct val="0"/>
              </a:spcAft>
            </a:pPr>
            <a:r>
              <a:rPr lang="en-AU" sz="899" b="1" kern="0">
                <a:solidFill>
                  <a:srgbClr val="005E74"/>
                </a:solidFill>
                <a:latin typeface="Arial Narrow"/>
              </a:rPr>
              <a:t>For educational purposes only. This document is intended to be used in conversation with a licensed financial adviser.</a:t>
            </a:r>
            <a:endParaRPr lang="en-US" sz="899" b="1" kern="0">
              <a:solidFill>
                <a:srgbClr val="005E74"/>
              </a:solidFill>
              <a:latin typeface="Arial Narrow"/>
            </a:endParaRPr>
          </a:p>
          <a:p>
            <a:pPr lvl="0"/>
            <a:r>
              <a:rPr lang="en-US" kern="0">
                <a:solidFill>
                  <a:srgbClr val="005E74"/>
                </a:solidFill>
                <a:latin typeface="Arial Narrow"/>
              </a:rPr>
              <a:t>This publication has been prepared by Dimensional Fund Advisors LP and is provided in Australia by DFA Australia Limited, AFS Licence No. 238093.</a:t>
            </a:r>
            <a:br>
              <a:rPr lang="en-AU" kern="0">
                <a:solidFill>
                  <a:srgbClr val="005E74"/>
                </a:solidFill>
                <a:latin typeface="Arial Narrow"/>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kern="0">
                <a:solidFill>
                  <a:srgbClr val="000000">
                    <a:lumMod val="75000"/>
                    <a:lumOff val="25000"/>
                  </a:srgbClr>
                </a:solidFill>
                <a:latin typeface="Arial Narrow"/>
              </a:rPr>
              <a:t> Yearly premiums are calculated as the difference in one-year returns between the two indices described. High Prof minus Low Prof: Fama/French Australia High Profitability Index minus the Fama/French Australia Low Profitability Index. Profitability is measured as operating income before depreciation and amortisation minus interest expense, scaled by book.</a:t>
            </a:r>
          </a:p>
          <a:p>
            <a:pPr lvl="0" indent="1702" defTabSz="1062873" fontAlgn="base">
              <a:lnSpc>
                <a:spcPct val="100000"/>
              </a:lnSpc>
              <a:spcAft>
                <a:spcPct val="0"/>
              </a:spcAft>
            </a:pPr>
            <a:r>
              <a:rPr lang="en-US" kern="0">
                <a:solidFill>
                  <a:srgbClr val="000000">
                    <a:lumMod val="75000"/>
                    <a:lumOff val="25000"/>
                  </a:srgbClr>
                </a:solidFill>
                <a:latin typeface="Arial Narrow"/>
              </a:rPr>
              <a:t>See “Index Descriptions” in the appendix for descriptions of Fama/French index data. Eugene Fama and Ken French are members of the Board of Directors of the general partner of, and provide consulting services to, Dimensional Fund Advisors LP.</a:t>
            </a:r>
          </a:p>
        </p:txBody>
      </p:sp>
      <p:sp>
        <p:nvSpPr>
          <p:cNvPr id="4" name="AssetID" descr="svtx:content/slide/@id"/>
          <p:cNvSpPr>
            <a:spLocks noGrp="1"/>
          </p:cNvSpPr>
          <p:nvPr>
            <p:ph type="body" sz="quarter" idx="20"/>
          </p:nvPr>
        </p:nvSpPr>
        <p:spPr/>
        <p:txBody>
          <a:bodyPr/>
          <a:lstStyle/>
          <a:p>
            <a:r>
              <a:rPr lang="en-US"/>
              <a:t>28797</a:t>
            </a:r>
          </a:p>
        </p:txBody>
      </p:sp>
      <p:sp>
        <p:nvSpPr>
          <p:cNvPr id="16" name="TextBox 15"/>
          <p:cNvSpPr txBox="1"/>
          <p:nvPr/>
        </p:nvSpPr>
        <p:spPr>
          <a:xfrm>
            <a:off x="-838933"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907</a:t>
            </a:r>
          </a:p>
        </p:txBody>
      </p:sp>
      <p:sp>
        <p:nvSpPr>
          <p:cNvPr id="17" name="Rectangle 16">
            <a:extLst>
              <a:ext uri="{FF2B5EF4-FFF2-40B4-BE49-F238E27FC236}">
                <a16:creationId xmlns:a16="http://schemas.microsoft.com/office/drawing/2014/main" id="{2AC5A47B-5AF1-4497-B700-D95952470542}"/>
              </a:ext>
            </a:extLst>
          </p:cNvPr>
          <p:cNvSpPr/>
          <p:nvPr/>
        </p:nvSpPr>
        <p:spPr>
          <a:xfrm>
            <a:off x="10818162"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pSp>
        <p:nvGrpSpPr>
          <p:cNvPr id="18" name="Group 17">
            <a:extLst>
              <a:ext uri="{FF2B5EF4-FFF2-40B4-BE49-F238E27FC236}">
                <a16:creationId xmlns:a16="http://schemas.microsoft.com/office/drawing/2014/main" id="{D2233CBD-DA5F-48DD-B7FB-C3B58147C656}"/>
              </a:ext>
            </a:extLst>
          </p:cNvPr>
          <p:cNvGrpSpPr/>
          <p:nvPr/>
        </p:nvGrpSpPr>
        <p:grpSpPr>
          <a:xfrm>
            <a:off x="7184194" y="1596946"/>
            <a:ext cx="2668244" cy="714980"/>
            <a:chOff x="8148114" y="1847338"/>
            <a:chExt cx="2669285" cy="714352"/>
          </a:xfrm>
        </p:grpSpPr>
        <p:sp>
          <p:nvSpPr>
            <p:cNvPr id="19" name="Rectangle 18">
              <a:extLst>
                <a:ext uri="{FF2B5EF4-FFF2-40B4-BE49-F238E27FC236}">
                  <a16:creationId xmlns:a16="http://schemas.microsoft.com/office/drawing/2014/main" id="{37DB0845-4DC6-447A-9BC9-7DD2037DF90D}"/>
                </a:ext>
              </a:extLst>
            </p:cNvPr>
            <p:cNvSpPr>
              <a:spLocks noChangeArrowheads="1"/>
            </p:cNvSpPr>
            <p:nvPr/>
          </p:nvSpPr>
          <p:spPr bwMode="auto">
            <a:xfrm>
              <a:off x="8179905" y="2151278"/>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98" fontAlgn="base">
                <a:spcBef>
                  <a:spcPct val="0"/>
                </a:spcBef>
                <a:spcAft>
                  <a:spcPct val="0"/>
                </a:spcAft>
              </a:pPr>
              <a:endParaRPr lang="en-US" sz="2098">
                <a:solidFill>
                  <a:srgbClr val="000000"/>
                </a:solidFill>
                <a:latin typeface="Arial" pitchFamily="34" charset="0"/>
                <a:cs typeface="Arial" pitchFamily="34" charset="0"/>
              </a:endParaRPr>
            </a:p>
          </p:txBody>
        </p:sp>
        <p:sp>
          <p:nvSpPr>
            <p:cNvPr id="22" name="Rectangle 21">
              <a:extLst>
                <a:ext uri="{FF2B5EF4-FFF2-40B4-BE49-F238E27FC236}">
                  <a16:creationId xmlns:a16="http://schemas.microsoft.com/office/drawing/2014/main" id="{7DBF3CC3-AD77-48C4-9F93-6A9AA7E2F319}"/>
                </a:ext>
              </a:extLst>
            </p:cNvPr>
            <p:cNvSpPr>
              <a:spLocks noChangeArrowheads="1"/>
            </p:cNvSpPr>
            <p:nvPr/>
          </p:nvSpPr>
          <p:spPr bwMode="auto">
            <a:xfrm>
              <a:off x="8179905" y="2355198"/>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98"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23" name="Straight Connector 22">
              <a:extLst>
                <a:ext uri="{FF2B5EF4-FFF2-40B4-BE49-F238E27FC236}">
                  <a16:creationId xmlns:a16="http://schemas.microsoft.com/office/drawing/2014/main" id="{C9BADA8E-E85E-45B8-956D-A84AC5209E22}"/>
                </a:ext>
              </a:extLst>
            </p:cNvPr>
            <p:cNvCxnSpPr>
              <a:cxnSpLocks noChangeShapeType="1"/>
            </p:cNvCxnSpPr>
            <p:nvPr/>
          </p:nvCxnSpPr>
          <p:spPr bwMode="auto">
            <a:xfrm flipV="1">
              <a:off x="8148114" y="2017747"/>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24" name="TextBox 23">
              <a:extLst>
                <a:ext uri="{FF2B5EF4-FFF2-40B4-BE49-F238E27FC236}">
                  <a16:creationId xmlns:a16="http://schemas.microsoft.com/office/drawing/2014/main" id="{CFAE2EE6-5168-47A0-94B7-5553FE0D9232}"/>
                </a:ext>
              </a:extLst>
            </p:cNvPr>
            <p:cNvSpPr txBox="1">
              <a:spLocks noChangeArrowheads="1"/>
            </p:cNvSpPr>
            <p:nvPr/>
          </p:nvSpPr>
          <p:spPr bwMode="auto">
            <a:xfrm>
              <a:off x="8297270" y="1847338"/>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graphicFrame>
        <p:nvGraphicFramePr>
          <p:cNvPr id="3" name="Chart 2">
            <a:extLst>
              <a:ext uri="{FF2B5EF4-FFF2-40B4-BE49-F238E27FC236}">
                <a16:creationId xmlns:a16="http://schemas.microsoft.com/office/drawing/2014/main" id="{333E17C4-923B-2964-3812-ACA747212E75}"/>
              </a:ext>
            </a:extLst>
          </p:cNvPr>
          <p:cNvGraphicFramePr/>
          <p:nvPr>
            <p:extLst>
              <p:ext uri="{D42A27DB-BD31-4B8C-83A1-F6EECF244321}">
                <p14:modId xmlns:p14="http://schemas.microsoft.com/office/powerpoint/2010/main" val="1456252255"/>
              </p:ext>
            </p:extLst>
          </p:nvPr>
        </p:nvGraphicFramePr>
        <p:xfrm>
          <a:off x="648845" y="2192548"/>
          <a:ext cx="9484494" cy="3954707"/>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1620441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107</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Equity, size, relative price and profitability: US Markets</a:t>
            </a:r>
          </a:p>
        </p:txBody>
      </p:sp>
      <p:sp>
        <p:nvSpPr>
          <p:cNvPr id="2" name="Text Placeholder 1"/>
          <p:cNvSpPr>
            <a:spLocks noGrp="1"/>
          </p:cNvSpPr>
          <p:nvPr>
            <p:ph type="body" sz="quarter" idx="15"/>
          </p:nvPr>
        </p:nvSpPr>
        <p:spPr>
          <a:xfrm>
            <a:off x="704857" y="7165854"/>
            <a:ext cx="9280283" cy="282200"/>
          </a:xfrm>
        </p:spPr>
        <p:txBody>
          <a:bodyPr/>
          <a:lstStyle/>
          <a:p>
            <a:pPr lvl="0" indent="1702" defTabSz="1062873" fontAlgn="base">
              <a:lnSpc>
                <a:spcPct val="100000"/>
              </a:lnSpc>
              <a:spcAft>
                <a:spcPct val="0"/>
              </a:spcAft>
            </a:pPr>
            <a:r>
              <a:rPr lang="en-AU" b="1" kern="0">
                <a:solidFill>
                  <a:srgbClr val="005E74"/>
                </a:solidFill>
                <a:latin typeface="Arial Narrow"/>
              </a:rPr>
              <a:t>For educational purposes only. This document is intended to be used in conversation with a licensed financial adviser.</a:t>
            </a:r>
            <a:endParaRPr lang="en-US" b="1" kern="0">
              <a:solidFill>
                <a:srgbClr val="005E74"/>
              </a:solidFill>
              <a:latin typeface="Arial Narrow"/>
            </a:endParaRPr>
          </a:p>
          <a:p>
            <a:pPr lvl="0" indent="1702" defTabSz="1062873" fontAlgn="base">
              <a:lnSpc>
                <a:spcPct val="100000"/>
              </a:lnSpc>
              <a:spcAft>
                <a:spcPct val="0"/>
              </a:spcAft>
            </a:pPr>
            <a:r>
              <a:rPr lang="en-US" kern="0">
                <a:solidFill>
                  <a:srgbClr val="005E74"/>
                </a:solidFill>
                <a:latin typeface="Arial Narrow"/>
              </a:rPr>
              <a:t>This publication has been prepared by Dimensional Fund Advisors LP and is provided in Australia by DFA Australia Limited, AFS Licence No. 238093.</a:t>
            </a:r>
          </a:p>
          <a:p>
            <a:pPr lvl="0"/>
            <a:r>
              <a:rPr lang="en-US" b="1">
                <a:solidFill>
                  <a:srgbClr val="000000">
                    <a:lumMod val="75000"/>
                    <a:lumOff val="25000"/>
                  </a:srgbClr>
                </a:solidFill>
              </a:rPr>
              <a:t>Past performance is no guarantee of future results. Actual returns may be lower.</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 Market minus Bills: Fama/French Total US Market Research Index minus the One-Month US Treasury Bill, which is the IA SBBI US 30 Day TBill TR USD, provided by Morningstar. Small Cap minus Large Cap: Dimensional US Small Cap Index minus the S&amp;P 500 Index. Value minus Growth: Fama/French US Value Research Index minus the Fama/French US Growth Research Index. High Prof minus Low Prof: Fama/French US High Profitability Index minus the Fama/French US Low Profitability Index. S&amp;P data © 2023 S&amp;P Dow Jones Indices LLC, a division of S&amp;P Global. All rights reserved. See “Index Descriptions” in the appendix for descriptions of Dimensional and Fama/French index data. </a:t>
            </a:r>
            <a:r>
              <a:rPr lang="en-US"/>
              <a:t>Eugene Fama and Ken French are members of the Board of Directors of the general partner of, and provide consulting services to, Dimensional Fund Advisors LP. S&amp;P data © 2023 S&amp;P Dow Jones Indices LLC, a division of S&amp;P Global. All rights reserved. See “Index Descriptions” in the appendix for descriptions of Dimensional and Fama/French index data.</a:t>
            </a:r>
          </a:p>
        </p:txBody>
      </p:sp>
      <p:sp>
        <p:nvSpPr>
          <p:cNvPr id="4" name="AssetID" descr="svtx:content/slide/@id"/>
          <p:cNvSpPr>
            <a:spLocks noGrp="1"/>
          </p:cNvSpPr>
          <p:nvPr>
            <p:ph type="body" sz="quarter" idx="20"/>
          </p:nvPr>
        </p:nvSpPr>
        <p:spPr/>
        <p:txBody>
          <a:bodyPr/>
          <a:lstStyle/>
          <a:p>
            <a:r>
              <a:rPr lang="en-US"/>
              <a:t>28798</a:t>
            </a:r>
          </a:p>
        </p:txBody>
      </p:sp>
      <p:sp>
        <p:nvSpPr>
          <p:cNvPr id="16" name="TextBox 15"/>
          <p:cNvSpPr txBox="1"/>
          <p:nvPr/>
        </p:nvSpPr>
        <p:spPr>
          <a:xfrm>
            <a:off x="-848169"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317</a:t>
            </a:r>
          </a:p>
        </p:txBody>
      </p:sp>
      <p:sp>
        <p:nvSpPr>
          <p:cNvPr id="19" name="Rectangle 18">
            <a:extLst>
              <a:ext uri="{FF2B5EF4-FFF2-40B4-BE49-F238E27FC236}">
                <a16:creationId xmlns:a16="http://schemas.microsoft.com/office/drawing/2014/main" id="{517AB9BB-8A5E-45E1-BAB5-8D2EB6ED08D4}"/>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3" name="Table 2">
            <a:extLst>
              <a:ext uri="{FF2B5EF4-FFF2-40B4-BE49-F238E27FC236}">
                <a16:creationId xmlns:a16="http://schemas.microsoft.com/office/drawing/2014/main" id="{C04D1DC2-E3B7-8139-9586-A0A35C2BF718}"/>
              </a:ext>
            </a:extLst>
          </p:cNvPr>
          <p:cNvGraphicFramePr>
            <a:graphicFrameLocks noGrp="1"/>
          </p:cNvGraphicFramePr>
          <p:nvPr>
            <p:extLst>
              <p:ext uri="{D42A27DB-BD31-4B8C-83A1-F6EECF244321}">
                <p14:modId xmlns:p14="http://schemas.microsoft.com/office/powerpoint/2010/main" val="1703950643"/>
              </p:ext>
            </p:extLst>
          </p:nvPr>
        </p:nvGraphicFramePr>
        <p:xfrm>
          <a:off x="788689" y="1732094"/>
          <a:ext cx="9120408" cy="4593540"/>
        </p:xfrm>
        <a:graphic>
          <a:graphicData uri="http://schemas.openxmlformats.org/drawingml/2006/table">
            <a:tbl>
              <a:tblPr firstRow="1" bandRow="1">
                <a:tableStyleId>{5C22544A-7EE6-4342-B048-85BDC9FD1C3A}</a:tableStyleId>
              </a:tblPr>
              <a:tblGrid>
                <a:gridCol w="413976">
                  <a:extLst>
                    <a:ext uri="{9D8B030D-6E8A-4147-A177-3AD203B41FA5}">
                      <a16:colId xmlns:a16="http://schemas.microsoft.com/office/drawing/2014/main" val="20000"/>
                    </a:ext>
                  </a:extLst>
                </a:gridCol>
                <a:gridCol w="8706432">
                  <a:extLst>
                    <a:ext uri="{9D8B030D-6E8A-4147-A177-3AD203B41FA5}">
                      <a16:colId xmlns:a16="http://schemas.microsoft.com/office/drawing/2014/main" val="20001"/>
                    </a:ext>
                  </a:extLst>
                </a:gridCol>
              </a:tblGrid>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Market </a:t>
                      </a:r>
                      <a:br>
                        <a:rPr lang="en-US" sz="899" b="1" cap="all" spc="-10">
                          <a:solidFill>
                            <a:schemeClr val="bg1"/>
                          </a:solidFill>
                          <a:latin typeface="Arial" pitchFamily="34" charset="0"/>
                          <a:cs typeface="Arial" pitchFamily="34" charset="0"/>
                        </a:rPr>
                      </a:br>
                      <a:r>
                        <a:rPr lang="en-US" sz="899" b="1" cap="none" spc="-10" baseline="0">
                          <a:solidFill>
                            <a:schemeClr val="bg1"/>
                          </a:solidFill>
                          <a:latin typeface="Arial" pitchFamily="34" charset="0"/>
                          <a:cs typeface="Arial" pitchFamily="34" charset="0"/>
                        </a:rPr>
                        <a:t>minus</a:t>
                      </a:r>
                      <a:r>
                        <a:rPr lang="en-US" sz="899" b="1" cap="all" spc="-10" baseline="0">
                          <a:solidFill>
                            <a:schemeClr val="bg1"/>
                          </a:solidFill>
                          <a:latin typeface="Arial" pitchFamily="34" charset="0"/>
                          <a:cs typeface="Arial" pitchFamily="34" charset="0"/>
                        </a:rPr>
                        <a:t> Bills</a:t>
                      </a:r>
                      <a:endParaRPr lang="en-US" sz="900" b="1" cap="all" spc="-10">
                        <a:solidFill>
                          <a:schemeClr val="bg1"/>
                        </a:solidFill>
                        <a:latin typeface="Arial" pitchFamily="34" charset="0"/>
                        <a:cs typeface="Arial" pitchFamily="34" charset="0"/>
                      </a:endParaRPr>
                    </a:p>
                  </a:txBody>
                  <a:tcPr marL="0" marR="0" marT="0" marB="0" vert="vert270" anchor="ctr">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Small Cap</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LARGE CAP</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48385">
                <a:tc>
                  <a:txBody>
                    <a:bodyPr/>
                    <a:lstStyle/>
                    <a:p>
                      <a:pPr algn="ctr"/>
                      <a:r>
                        <a:rPr lang="en-US" sz="899" b="1" cap="all" spc="-10">
                          <a:solidFill>
                            <a:schemeClr val="bg1"/>
                          </a:solidFill>
                          <a:latin typeface="Arial" pitchFamily="34" charset="0"/>
                          <a:cs typeface="Arial" pitchFamily="34" charset="0"/>
                        </a:rPr>
                        <a:t>Value</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Growth</a:t>
                      </a:r>
                      <a:endParaRPr lang="en-US" sz="900" b="1" spc="-10">
                        <a:solidFill>
                          <a:schemeClr val="bg1"/>
                        </a:solidFill>
                        <a:latin typeface="Arial" pitchFamily="34" charset="0"/>
                        <a:cs typeface="Arial" pitchFamily="34" charset="0"/>
                      </a:endParaRP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High Prof </a:t>
                      </a:r>
                    </a:p>
                    <a:p>
                      <a:pPr marL="0" marR="0" indent="0" algn="ctr" defTabSz="816036" rtl="0" eaLnBrk="1" fontAlgn="auto" latinLnBrk="0" hangingPunct="1">
                        <a:lnSpc>
                          <a:spcPct val="100000"/>
                        </a:lnSpc>
                        <a:spcBef>
                          <a:spcPct val="0"/>
                        </a:spcBef>
                        <a:spcAft>
                          <a:spcPct val="0"/>
                        </a:spcAft>
                        <a:buClrTx/>
                        <a:buSzTx/>
                        <a:buFontTx/>
                        <a:buNone/>
                        <a:defRPr/>
                      </a:pPr>
                      <a:r>
                        <a:rPr lang="en-US" sz="899" b="1" cap="none" spc="-10" baseline="0">
                          <a:solidFill>
                            <a:schemeClr val="bg1"/>
                          </a:solidFill>
                          <a:latin typeface="Arial" pitchFamily="34" charset="0"/>
                          <a:cs typeface="Arial" pitchFamily="34" charset="0"/>
                        </a:rPr>
                        <a:t>minus</a:t>
                      </a:r>
                      <a:r>
                        <a:rPr lang="en-US" sz="899" b="1" cap="all" spc="-10">
                          <a:solidFill>
                            <a:schemeClr val="bg1"/>
                          </a:solidFill>
                          <a:latin typeface="Arial" pitchFamily="34" charset="0"/>
                          <a:cs typeface="Arial" pitchFamily="34" charset="0"/>
                        </a:rPr>
                        <a:t> LOW PROF</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graphicFrame>
        <p:nvGraphicFramePr>
          <p:cNvPr id="5" name="Chart 4">
            <a:extLst>
              <a:ext uri="{FF2B5EF4-FFF2-40B4-BE49-F238E27FC236}">
                <a16:creationId xmlns:a16="http://schemas.microsoft.com/office/drawing/2014/main" id="{9FCDB7AA-9099-D058-75CF-40EFD6BE08D6}"/>
              </a:ext>
            </a:extLst>
          </p:cNvPr>
          <p:cNvGraphicFramePr/>
          <p:nvPr>
            <p:extLst>
              <p:ext uri="{D42A27DB-BD31-4B8C-83A1-F6EECF244321}">
                <p14:modId xmlns:p14="http://schemas.microsoft.com/office/powerpoint/2010/main" val="1224575919"/>
              </p:ext>
            </p:extLst>
          </p:nvPr>
        </p:nvGraphicFramePr>
        <p:xfrm>
          <a:off x="1156681" y="1751128"/>
          <a:ext cx="8758180" cy="11293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a:extLst>
              <a:ext uri="{FF2B5EF4-FFF2-40B4-BE49-F238E27FC236}">
                <a16:creationId xmlns:a16="http://schemas.microsoft.com/office/drawing/2014/main" id="{E6E38378-F65D-4948-C548-F31832D8D9CB}"/>
              </a:ext>
            </a:extLst>
          </p:cNvPr>
          <p:cNvGraphicFramePr/>
          <p:nvPr>
            <p:extLst>
              <p:ext uri="{D42A27DB-BD31-4B8C-83A1-F6EECF244321}">
                <p14:modId xmlns:p14="http://schemas.microsoft.com/office/powerpoint/2010/main" val="2205011988"/>
              </p:ext>
            </p:extLst>
          </p:nvPr>
        </p:nvGraphicFramePr>
        <p:xfrm>
          <a:off x="1156681" y="2918548"/>
          <a:ext cx="8758180" cy="112935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a:extLst>
              <a:ext uri="{FF2B5EF4-FFF2-40B4-BE49-F238E27FC236}">
                <a16:creationId xmlns:a16="http://schemas.microsoft.com/office/drawing/2014/main" id="{9CBCCE3F-730F-F22C-1235-4CDC6323C3D1}"/>
              </a:ext>
            </a:extLst>
          </p:cNvPr>
          <p:cNvGraphicFramePr/>
          <p:nvPr>
            <p:extLst>
              <p:ext uri="{D42A27DB-BD31-4B8C-83A1-F6EECF244321}">
                <p14:modId xmlns:p14="http://schemas.microsoft.com/office/powerpoint/2010/main" val="1148832566"/>
              </p:ext>
            </p:extLst>
          </p:nvPr>
        </p:nvGraphicFramePr>
        <p:xfrm>
          <a:off x="1156681" y="4085966"/>
          <a:ext cx="8758180" cy="112935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Chart 9">
            <a:extLst>
              <a:ext uri="{FF2B5EF4-FFF2-40B4-BE49-F238E27FC236}">
                <a16:creationId xmlns:a16="http://schemas.microsoft.com/office/drawing/2014/main" id="{03926E71-8167-511C-D4C5-42F3EC6B30E0}"/>
              </a:ext>
            </a:extLst>
          </p:cNvPr>
          <p:cNvGraphicFramePr/>
          <p:nvPr>
            <p:extLst>
              <p:ext uri="{D42A27DB-BD31-4B8C-83A1-F6EECF244321}">
                <p14:modId xmlns:p14="http://schemas.microsoft.com/office/powerpoint/2010/main" val="1760415448"/>
              </p:ext>
            </p:extLst>
          </p:nvPr>
        </p:nvGraphicFramePr>
        <p:xfrm>
          <a:off x="1156681" y="5253385"/>
          <a:ext cx="8758180" cy="112935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2056237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108</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Market minus one-month Treasury bills: US Markets</a:t>
            </a:r>
            <a:br>
              <a:rPr lang="en-US"/>
            </a:br>
            <a:r>
              <a:rPr lang="en-US"/>
              <a:t>1928–2022</a:t>
            </a:r>
          </a:p>
        </p:txBody>
      </p:sp>
      <p:sp>
        <p:nvSpPr>
          <p:cNvPr id="2" name="Text Placeholder 1"/>
          <p:cNvSpPr>
            <a:spLocks noGrp="1"/>
          </p:cNvSpPr>
          <p:nvPr>
            <p:ph type="body" sz="quarter" idx="15"/>
          </p:nvPr>
        </p:nvSpPr>
        <p:spPr/>
        <p:txBody>
          <a:bodyPr/>
          <a:lstStyle/>
          <a:p>
            <a:pPr lvl="0" indent="1702" defTabSz="1062873" fontAlgn="base">
              <a:lnSpc>
                <a:spcPct val="100000"/>
              </a:lnSpc>
              <a:spcAft>
                <a:spcPct val="0"/>
              </a:spcAft>
            </a:pPr>
            <a:r>
              <a:rPr lang="en-AU" sz="899" b="1" kern="0">
                <a:solidFill>
                  <a:srgbClr val="005E74"/>
                </a:solidFill>
                <a:latin typeface="Arial Narrow"/>
              </a:rPr>
              <a:t>For educational purposes only. This document is intended to be used in conversation with a licensed financial adviser.</a:t>
            </a:r>
            <a:endParaRPr lang="en-US" sz="899" b="1" kern="0">
              <a:solidFill>
                <a:srgbClr val="005E74"/>
              </a:solidFill>
              <a:latin typeface="Arial Narrow"/>
            </a:endParaRPr>
          </a:p>
          <a:p>
            <a:pPr lvl="0"/>
            <a:r>
              <a:rPr lang="en-US" kern="0">
                <a:solidFill>
                  <a:srgbClr val="005E74"/>
                </a:solidFill>
                <a:latin typeface="Arial Narrow"/>
              </a:rPr>
              <a:t>This publication has been prepared by Dimensional Fund Advisors LP and is provided in Australia by DFA Australia Limited, AFS Licence No. 238093. </a:t>
            </a:r>
            <a:br>
              <a:rPr lang="en-US" kern="0">
                <a:solidFill>
                  <a:srgbClr val="005E74"/>
                </a:solidFill>
                <a:latin typeface="Arial Narrow"/>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 Market minus Bills: Fama/French Total US Market Research Index minus the One-Month US Treasury Bill, which is the IA SBBI US 30 Day TBill TR USD, provided by Morningstar. See “Index Descriptions” in the appendix for descriptions of Fama/French index data. </a:t>
            </a:r>
            <a:r>
              <a:rPr lang="en-US">
                <a:latin typeface="Arial Narrow" panose="020B0606020202030204" pitchFamily="34" charset="0"/>
              </a:rPr>
              <a:t>Eugene Fama and Ken French are members of the Board of Directors of the general partner of, and provide consulting services to, Dimensional Fund Advisors LP. </a:t>
            </a:r>
          </a:p>
        </p:txBody>
      </p:sp>
      <p:sp>
        <p:nvSpPr>
          <p:cNvPr id="3" name="AssetID" descr="svtx:content/slide/@id"/>
          <p:cNvSpPr>
            <a:spLocks noGrp="1"/>
          </p:cNvSpPr>
          <p:nvPr>
            <p:ph type="body" sz="quarter" idx="20"/>
          </p:nvPr>
        </p:nvSpPr>
        <p:spPr/>
        <p:txBody>
          <a:bodyPr/>
          <a:lstStyle/>
          <a:p>
            <a:r>
              <a:rPr lang="en-US"/>
              <a:t>28799</a:t>
            </a:r>
          </a:p>
        </p:txBody>
      </p:sp>
      <p:grpSp>
        <p:nvGrpSpPr>
          <p:cNvPr id="25" name="Group 24"/>
          <p:cNvGrpSpPr/>
          <p:nvPr/>
        </p:nvGrpSpPr>
        <p:grpSpPr>
          <a:xfrm>
            <a:off x="7129584" y="1732669"/>
            <a:ext cx="2668805" cy="715130"/>
            <a:chOff x="8148093" y="1847224"/>
            <a:chExt cx="2669286" cy="714352"/>
          </a:xfrm>
        </p:grpSpPr>
        <p:sp>
          <p:nvSpPr>
            <p:cNvPr id="26" name="Rectangle 25"/>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27" name="Rectangle 26"/>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28" name="Straight Connector 27"/>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29" name="TextBox 28"/>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5" name="Rectangle 14">
            <a:extLst>
              <a:ext uri="{FF2B5EF4-FFF2-40B4-BE49-F238E27FC236}">
                <a16:creationId xmlns:a16="http://schemas.microsoft.com/office/drawing/2014/main" id="{09643B96-0009-45CA-9A73-AA84FA3FACF9}"/>
              </a:ext>
            </a:extLst>
          </p:cNvPr>
          <p:cNvSpPr/>
          <p:nvPr/>
        </p:nvSpPr>
        <p:spPr>
          <a:xfrm>
            <a:off x="10790453"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6" name="TextBox 15">
            <a:extLst>
              <a:ext uri="{FF2B5EF4-FFF2-40B4-BE49-F238E27FC236}">
                <a16:creationId xmlns:a16="http://schemas.microsoft.com/office/drawing/2014/main" id="{1EAAF6BA-7D8F-4F5F-A149-F706278C2FCC}"/>
              </a:ext>
            </a:extLst>
          </p:cNvPr>
          <p:cNvSpPr txBox="1"/>
          <p:nvPr/>
        </p:nvSpPr>
        <p:spPr>
          <a:xfrm>
            <a:off x="-811223"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317</a:t>
            </a:r>
          </a:p>
        </p:txBody>
      </p:sp>
      <p:graphicFrame>
        <p:nvGraphicFramePr>
          <p:cNvPr id="4" name="Chart 3">
            <a:extLst>
              <a:ext uri="{FF2B5EF4-FFF2-40B4-BE49-F238E27FC236}">
                <a16:creationId xmlns:a16="http://schemas.microsoft.com/office/drawing/2014/main" id="{2531D7B4-0A7B-C27B-A877-0C75576CA88F}"/>
              </a:ext>
            </a:extLst>
          </p:cNvPr>
          <p:cNvGraphicFramePr/>
          <p:nvPr>
            <p:extLst>
              <p:ext uri="{D42A27DB-BD31-4B8C-83A1-F6EECF244321}">
                <p14:modId xmlns:p14="http://schemas.microsoft.com/office/powerpoint/2010/main" val="2845716586"/>
              </p:ext>
            </p:extLst>
          </p:nvPr>
        </p:nvGraphicFramePr>
        <p:xfrm>
          <a:off x="776767" y="1910333"/>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327213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109</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Small cap minus large cap: US Markets</a:t>
            </a:r>
            <a:br>
              <a:rPr lang="en-US"/>
            </a:br>
            <a:r>
              <a:rPr lang="en-US"/>
              <a:t>1928–2022</a:t>
            </a:r>
          </a:p>
        </p:txBody>
      </p:sp>
      <p:sp>
        <p:nvSpPr>
          <p:cNvPr id="2" name="Text Placeholder 1"/>
          <p:cNvSpPr>
            <a:spLocks noGrp="1"/>
          </p:cNvSpPr>
          <p:nvPr>
            <p:ph type="body" sz="quarter" idx="15"/>
          </p:nvPr>
        </p:nvSpPr>
        <p:spPr/>
        <p:txBody>
          <a:bodyPr/>
          <a:lstStyle/>
          <a:p>
            <a:pPr lvl="0" indent="1702" defTabSz="1062873" fontAlgn="base">
              <a:lnSpc>
                <a:spcPct val="100000"/>
              </a:lnSpc>
              <a:spcAft>
                <a:spcPct val="0"/>
              </a:spcAft>
            </a:pPr>
            <a:r>
              <a:rPr lang="en-AU" sz="899" b="1" kern="0">
                <a:solidFill>
                  <a:srgbClr val="005E74"/>
                </a:solidFill>
                <a:latin typeface="Arial Narrow"/>
              </a:rPr>
              <a:t>For educational purposes only. This document is intended to be used in conversation with a licensed financial adviser.</a:t>
            </a:r>
            <a:endParaRPr lang="en-US" sz="899" b="1" kern="0">
              <a:solidFill>
                <a:srgbClr val="005E74"/>
              </a:solidFill>
              <a:latin typeface="Arial Narrow"/>
            </a:endParaRPr>
          </a:p>
          <a:p>
            <a:pPr lvl="0"/>
            <a:r>
              <a:rPr lang="en-US" kern="0">
                <a:solidFill>
                  <a:srgbClr val="005E74"/>
                </a:solidFill>
                <a:latin typeface="Arial Narrow"/>
              </a:rPr>
              <a:t>This publication has been prepared by Dimensional Fund Advisors LP and is provided in Australia by DFA Australia Limited, AFS Licence No. 238093. </a:t>
            </a:r>
            <a:br>
              <a:rPr lang="en-US" kern="0">
                <a:solidFill>
                  <a:srgbClr val="005E74"/>
                </a:solidFill>
                <a:latin typeface="Arial Narrow"/>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 Small Cap minus Large Cap: Dimensional US Small Cap Index minus the S&amp;P 500 Index. S&amp;P data © 2023 S&amp;P Dow Jones Indices LLC, a division of S&amp;P Global. All rights reserved. See “Index Descriptions” in the appendix for descriptions of Dimensional index data. </a:t>
            </a:r>
            <a:endParaRPr lang="en-US">
              <a:latin typeface="Arial Narrow" panose="020B0606020202030204" pitchFamily="34" charset="0"/>
            </a:endParaRPr>
          </a:p>
        </p:txBody>
      </p:sp>
      <p:sp>
        <p:nvSpPr>
          <p:cNvPr id="3" name="AssetID" descr="svtx:content/slide/@id"/>
          <p:cNvSpPr>
            <a:spLocks noGrp="1"/>
          </p:cNvSpPr>
          <p:nvPr>
            <p:ph type="body" sz="quarter" idx="20"/>
          </p:nvPr>
        </p:nvSpPr>
        <p:spPr/>
        <p:txBody>
          <a:bodyPr/>
          <a:lstStyle/>
          <a:p>
            <a:r>
              <a:rPr lang="en-US"/>
              <a:t>28800</a:t>
            </a:r>
          </a:p>
        </p:txBody>
      </p:sp>
      <p:grpSp>
        <p:nvGrpSpPr>
          <p:cNvPr id="25" name="Group 24"/>
          <p:cNvGrpSpPr/>
          <p:nvPr/>
        </p:nvGrpSpPr>
        <p:grpSpPr>
          <a:xfrm>
            <a:off x="7129584" y="1732669"/>
            <a:ext cx="2668805" cy="715130"/>
            <a:chOff x="8148093" y="1847224"/>
            <a:chExt cx="2669286" cy="714352"/>
          </a:xfrm>
        </p:grpSpPr>
        <p:sp>
          <p:nvSpPr>
            <p:cNvPr id="26" name="Rectangle 25"/>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27" name="Rectangle 26"/>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28" name="Straight Connector 27"/>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29" name="TextBox 28"/>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5" name="Rectangle 14">
            <a:extLst>
              <a:ext uri="{FF2B5EF4-FFF2-40B4-BE49-F238E27FC236}">
                <a16:creationId xmlns:a16="http://schemas.microsoft.com/office/drawing/2014/main" id="{E1605BE2-B46D-42F9-87F4-6BF7CFF1D65A}"/>
              </a:ext>
            </a:extLst>
          </p:cNvPr>
          <p:cNvSpPr/>
          <p:nvPr/>
        </p:nvSpPr>
        <p:spPr>
          <a:xfrm>
            <a:off x="1091052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7" name="TextBox 16">
            <a:extLst>
              <a:ext uri="{FF2B5EF4-FFF2-40B4-BE49-F238E27FC236}">
                <a16:creationId xmlns:a16="http://schemas.microsoft.com/office/drawing/2014/main" id="{0C3428CC-7EF0-426E-AF16-2509559185C2}"/>
              </a:ext>
            </a:extLst>
          </p:cNvPr>
          <p:cNvSpPr txBox="1"/>
          <p:nvPr/>
        </p:nvSpPr>
        <p:spPr>
          <a:xfrm>
            <a:off x="-85740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317</a:t>
            </a:r>
          </a:p>
        </p:txBody>
      </p:sp>
      <p:graphicFrame>
        <p:nvGraphicFramePr>
          <p:cNvPr id="4" name="Chart 3">
            <a:extLst>
              <a:ext uri="{FF2B5EF4-FFF2-40B4-BE49-F238E27FC236}">
                <a16:creationId xmlns:a16="http://schemas.microsoft.com/office/drawing/2014/main" id="{4CD7A8F4-9164-BC01-AE4F-00C0BECE2202}"/>
              </a:ext>
            </a:extLst>
          </p:cNvPr>
          <p:cNvGraphicFramePr/>
          <p:nvPr>
            <p:extLst>
              <p:ext uri="{D42A27DB-BD31-4B8C-83A1-F6EECF244321}">
                <p14:modId xmlns:p14="http://schemas.microsoft.com/office/powerpoint/2010/main" val="1148666567"/>
              </p:ext>
            </p:extLst>
          </p:nvPr>
        </p:nvGraphicFramePr>
        <p:xfrm>
          <a:off x="784380" y="1910333"/>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16248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GB"/>
              <a:t>1. Embrace Market Pricing</a:t>
            </a:r>
          </a:p>
        </p:txBody>
      </p:sp>
      <p:sp>
        <p:nvSpPr>
          <p:cNvPr id="6" name="Text Placeholder 5"/>
          <p:cNvSpPr>
            <a:spLocks noGrp="1"/>
          </p:cNvSpPr>
          <p:nvPr>
            <p:ph type="body" sz="quarter" idx="15"/>
          </p:nvPr>
        </p:nvSpPr>
        <p:spPr/>
        <p:txBody>
          <a:bodyPr/>
          <a:lstStyle/>
          <a:p>
            <a:r>
              <a:rPr lang="en-US">
                <a:latin typeface="Arial Narrow" panose="020B0606020202030204" pitchFamily="34" charset="0"/>
              </a:rPr>
              <a:t>In NZD. Source: Dimensional, using data from Bloomberg LP. Includes primary and secondary exchange trading volume globally for equities. ETFs and funds are excluded. Daily averages were computed by calculating the trading volume of each stock daily as the closing price multiplied by shares traded that day. All such trading volume is summed up and divided by 252 as an approximate number of annual trading days.</a:t>
            </a:r>
            <a:endParaRPr lang="en-US"/>
          </a:p>
        </p:txBody>
      </p:sp>
      <p:sp>
        <p:nvSpPr>
          <p:cNvPr id="55" name="TextBox 54">
            <a:extLst>
              <a:ext uri="{FF2B5EF4-FFF2-40B4-BE49-F238E27FC236}">
                <a16:creationId xmlns:a16="http://schemas.microsoft.com/office/drawing/2014/main" id="{53A40AA1-5AEB-4401-80EC-50A8D5802746}"/>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SC: GC07</a:t>
            </a:r>
          </a:p>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MID PAB1</a:t>
            </a:r>
          </a:p>
        </p:txBody>
      </p:sp>
      <p:sp>
        <p:nvSpPr>
          <p:cNvPr id="58" name="Content Placeholder 1">
            <a:extLst>
              <a:ext uri="{FF2B5EF4-FFF2-40B4-BE49-F238E27FC236}">
                <a16:creationId xmlns:a16="http://schemas.microsoft.com/office/drawing/2014/main" id="{3407AF07-9666-473A-A6BC-8523ED66B5F9}"/>
              </a:ext>
            </a:extLst>
          </p:cNvPr>
          <p:cNvSpPr txBox="1"/>
          <p:nvPr/>
        </p:nvSpPr>
        <p:spPr>
          <a:xfrm>
            <a:off x="6743700" y="1781175"/>
            <a:ext cx="3268733" cy="4655912"/>
          </a:xfrm>
          <a:prstGeom prst="rect">
            <a:avLst/>
          </a:prstGeom>
        </p:spPr>
        <p:txBody>
          <a:bodyPr/>
          <a:lstStyle>
            <a:defPPr>
              <a:defRPr lang="en-US"/>
            </a:defPPr>
            <a:lvl1pPr marL="0" indent="0" algn="l" defTabSz="1042541"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065" indent="-325794" algn="l" defTabSz="1042541"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177" indent="-260634" algn="l" defTabSz="1042541"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448" indent="-260634" algn="l" defTabSz="1042541"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5718" indent="-260634" algn="l" defTabSz="1042541"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6988" indent="-260634" algn="l" defTabSz="1042541"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260" indent="-260634" algn="l" defTabSz="1042541"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09531" indent="-260634" algn="l" defTabSz="1042541"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0802" indent="-260634" algn="l" defTabSz="1042541"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pPr marL="0" marR="0" lvl="0" indent="0" algn="l" defTabSz="1042541" rtl="0" eaLnBrk="1" fontAlgn="auto" latinLnBrk="0" hangingPunct="1">
              <a:lnSpc>
                <a:spcPct val="100000"/>
              </a:lnSpc>
              <a:spcBef>
                <a:spcPct val="20000"/>
              </a:spcBef>
              <a:spcAft>
                <a:spcPct val="0"/>
              </a:spcAft>
              <a:buClrTx/>
              <a:buSzTx/>
              <a:buFont typeface="Arial" pitchFamily="34" charset="0"/>
              <a:buNone/>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market is an effective information-processing machine. Each day, the world equity markets process billions of dollars in trades between buyers and sellers—and the real-time information they bring helps set prices.</a:t>
            </a:r>
          </a:p>
        </p:txBody>
      </p:sp>
      <p:grpSp>
        <p:nvGrpSpPr>
          <p:cNvPr id="26" name="Group 25">
            <a:extLst>
              <a:ext uri="{FF2B5EF4-FFF2-40B4-BE49-F238E27FC236}">
                <a16:creationId xmlns:a16="http://schemas.microsoft.com/office/drawing/2014/main" id="{E4AF1317-93B9-4C40-9E2A-7E54163C9A00}"/>
              </a:ext>
            </a:extLst>
          </p:cNvPr>
          <p:cNvGrpSpPr/>
          <p:nvPr/>
        </p:nvGrpSpPr>
        <p:grpSpPr>
          <a:xfrm>
            <a:off x="559844" y="2446897"/>
            <a:ext cx="5765141" cy="1612223"/>
            <a:chOff x="558423" y="2714625"/>
            <a:chExt cx="5488365" cy="1727200"/>
          </a:xfrm>
        </p:grpSpPr>
        <p:grpSp>
          <p:nvGrpSpPr>
            <p:cNvPr id="27" name="Graphic 4">
              <a:extLst>
                <a:ext uri="{FF2B5EF4-FFF2-40B4-BE49-F238E27FC236}">
                  <a16:creationId xmlns:a16="http://schemas.microsoft.com/office/drawing/2014/main" id="{C598F24C-D142-4756-8FA1-473E6B0887CD}"/>
                </a:ext>
              </a:extLst>
            </p:cNvPr>
            <p:cNvGrpSpPr/>
            <p:nvPr/>
          </p:nvGrpSpPr>
          <p:grpSpPr>
            <a:xfrm>
              <a:off x="2060246" y="2714625"/>
              <a:ext cx="753330" cy="1727127"/>
              <a:chOff x="2060246" y="2714625"/>
              <a:chExt cx="753330" cy="1727127"/>
            </a:xfrm>
          </p:grpSpPr>
          <p:sp>
            <p:nvSpPr>
              <p:cNvPr id="33" name="Freeform: Shape 32">
                <a:extLst>
                  <a:ext uri="{FF2B5EF4-FFF2-40B4-BE49-F238E27FC236}">
                    <a16:creationId xmlns:a16="http://schemas.microsoft.com/office/drawing/2014/main" id="{AA3CAA48-A62C-4105-AAC0-00EC3B581AD5}"/>
                  </a:ext>
                </a:extLst>
              </p:cNvPr>
              <p:cNvSpPr/>
              <p:nvPr/>
            </p:nvSpPr>
            <p:spPr>
              <a:xfrm>
                <a:off x="2060246" y="4145634"/>
                <a:ext cx="753330" cy="296118"/>
              </a:xfrm>
              <a:custGeom>
                <a:avLst/>
                <a:gdLst>
                  <a:gd name="connsiteX0" fmla="*/ 753330 w 753330"/>
                  <a:gd name="connsiteY0" fmla="*/ 150128 h 296118"/>
                  <a:gd name="connsiteX1" fmla="*/ 0 w 753330"/>
                  <a:gd name="connsiteY1" fmla="*/ 296119 h 296118"/>
                  <a:gd name="connsiteX2" fmla="*/ 0 w 753330"/>
                  <a:gd name="connsiteY2" fmla="*/ 139094 h 296118"/>
                  <a:gd name="connsiteX3" fmla="*/ 753330 w 753330"/>
                  <a:gd name="connsiteY3" fmla="*/ 0 h 296118"/>
                  <a:gd name="connsiteX4" fmla="*/ 753330 w 753330"/>
                  <a:gd name="connsiteY4" fmla="*/ 150128 h 296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96118">
                    <a:moveTo>
                      <a:pt x="753330" y="150128"/>
                    </a:moveTo>
                    <a:cubicBezTo>
                      <a:pt x="753330" y="150128"/>
                      <a:pt x="0" y="296119"/>
                      <a:pt x="0" y="296119"/>
                    </a:cubicBezTo>
                    <a:cubicBezTo>
                      <a:pt x="0" y="233295"/>
                      <a:pt x="0" y="201918"/>
                      <a:pt x="0" y="139094"/>
                    </a:cubicBezTo>
                    <a:cubicBezTo>
                      <a:pt x="0" y="131095"/>
                      <a:pt x="753330" y="8000"/>
                      <a:pt x="753330" y="0"/>
                    </a:cubicBezTo>
                    <a:cubicBezTo>
                      <a:pt x="753330" y="57514"/>
                      <a:pt x="753330" y="87305"/>
                      <a:pt x="753330" y="150128"/>
                    </a:cubicBezTo>
                    <a:close/>
                  </a:path>
                </a:pathLst>
              </a:custGeom>
              <a:solidFill>
                <a:srgbClr val="8AC9D3"/>
              </a:solidFill>
              <a:ln w="681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4" name="Freeform: Shape 33">
                <a:extLst>
                  <a:ext uri="{FF2B5EF4-FFF2-40B4-BE49-F238E27FC236}">
                    <a16:creationId xmlns:a16="http://schemas.microsoft.com/office/drawing/2014/main" id="{710CD156-2A2E-44C2-820D-5FB1D00C375D}"/>
                  </a:ext>
                </a:extLst>
              </p:cNvPr>
              <p:cNvSpPr/>
              <p:nvPr/>
            </p:nvSpPr>
            <p:spPr>
              <a:xfrm>
                <a:off x="2060246" y="4007505"/>
                <a:ext cx="753330" cy="277223"/>
              </a:xfrm>
              <a:custGeom>
                <a:avLst/>
                <a:gdLst>
                  <a:gd name="connsiteX0" fmla="*/ 753330 w 753330"/>
                  <a:gd name="connsiteY0" fmla="*/ 138129 h 277223"/>
                  <a:gd name="connsiteX1" fmla="*/ 0 w 753330"/>
                  <a:gd name="connsiteY1" fmla="*/ 277223 h 277223"/>
                  <a:gd name="connsiteX2" fmla="*/ 0 w 753330"/>
                  <a:gd name="connsiteY2" fmla="*/ 120199 h 277223"/>
                  <a:gd name="connsiteX3" fmla="*/ 753330 w 753330"/>
                  <a:gd name="connsiteY3" fmla="*/ 0 h 277223"/>
                  <a:gd name="connsiteX4" fmla="*/ 753330 w 753330"/>
                  <a:gd name="connsiteY4" fmla="*/ 138129 h 277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77223">
                    <a:moveTo>
                      <a:pt x="753330" y="138129"/>
                    </a:moveTo>
                    <a:cubicBezTo>
                      <a:pt x="753330" y="146128"/>
                      <a:pt x="0" y="269224"/>
                      <a:pt x="0" y="277223"/>
                    </a:cubicBezTo>
                    <a:cubicBezTo>
                      <a:pt x="0" y="214400"/>
                      <a:pt x="0" y="183023"/>
                      <a:pt x="0" y="120199"/>
                    </a:cubicBezTo>
                    <a:cubicBezTo>
                      <a:pt x="0" y="109027"/>
                      <a:pt x="753330" y="11172"/>
                      <a:pt x="753330" y="0"/>
                    </a:cubicBezTo>
                    <a:cubicBezTo>
                      <a:pt x="753330" y="53238"/>
                      <a:pt x="753330" y="80684"/>
                      <a:pt x="753330" y="138129"/>
                    </a:cubicBezTo>
                    <a:close/>
                  </a:path>
                </a:pathLst>
              </a:custGeom>
              <a:solidFill>
                <a:srgbClr val="93AA55"/>
              </a:solidFill>
              <a:ln w="6816" cap="flat">
                <a:solidFill>
                  <a:srgbClr val="94AB57"/>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5" name="Freeform: Shape 34">
                <a:extLst>
                  <a:ext uri="{FF2B5EF4-FFF2-40B4-BE49-F238E27FC236}">
                    <a16:creationId xmlns:a16="http://schemas.microsoft.com/office/drawing/2014/main" id="{6A53E0DA-A2F0-45A7-B931-CA9876DAC6F5}"/>
                  </a:ext>
                </a:extLst>
              </p:cNvPr>
              <p:cNvSpPr/>
              <p:nvPr/>
            </p:nvSpPr>
            <p:spPr>
              <a:xfrm>
                <a:off x="2060246" y="3878686"/>
                <a:ext cx="753330" cy="249087"/>
              </a:xfrm>
              <a:custGeom>
                <a:avLst/>
                <a:gdLst>
                  <a:gd name="connsiteX0" fmla="*/ 753330 w 753330"/>
                  <a:gd name="connsiteY0" fmla="*/ 128819 h 249087"/>
                  <a:gd name="connsiteX1" fmla="*/ 0 w 753330"/>
                  <a:gd name="connsiteY1" fmla="*/ 249087 h 249087"/>
                  <a:gd name="connsiteX2" fmla="*/ 0 w 753330"/>
                  <a:gd name="connsiteY2" fmla="*/ 92063 h 249087"/>
                  <a:gd name="connsiteX3" fmla="*/ 753330 w 753330"/>
                  <a:gd name="connsiteY3" fmla="*/ 0 h 249087"/>
                  <a:gd name="connsiteX4" fmla="*/ 753330 w 753330"/>
                  <a:gd name="connsiteY4" fmla="*/ 128819 h 24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49087">
                    <a:moveTo>
                      <a:pt x="753330" y="128819"/>
                    </a:moveTo>
                    <a:cubicBezTo>
                      <a:pt x="753330" y="139991"/>
                      <a:pt x="0" y="237846"/>
                      <a:pt x="0" y="249087"/>
                    </a:cubicBezTo>
                    <a:cubicBezTo>
                      <a:pt x="0" y="186264"/>
                      <a:pt x="0" y="154886"/>
                      <a:pt x="0" y="92063"/>
                    </a:cubicBezTo>
                    <a:cubicBezTo>
                      <a:pt x="0" y="81374"/>
                      <a:pt x="753330" y="10689"/>
                      <a:pt x="753330" y="0"/>
                    </a:cubicBezTo>
                    <a:cubicBezTo>
                      <a:pt x="753330" y="49997"/>
                      <a:pt x="753330" y="75581"/>
                      <a:pt x="753330" y="128819"/>
                    </a:cubicBezTo>
                    <a:close/>
                  </a:path>
                </a:pathLst>
              </a:custGeom>
              <a:solidFill>
                <a:srgbClr val="B8B9BC"/>
              </a:solidFill>
              <a:ln w="6816" cap="flat">
                <a:solidFill>
                  <a:srgbClr val="B8B9BC"/>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6" name="Freeform: Shape 35">
                <a:extLst>
                  <a:ext uri="{FF2B5EF4-FFF2-40B4-BE49-F238E27FC236}">
                    <a16:creationId xmlns:a16="http://schemas.microsoft.com/office/drawing/2014/main" id="{CB19B821-48F0-4B7E-A537-C8C356E97561}"/>
                  </a:ext>
                </a:extLst>
              </p:cNvPr>
              <p:cNvSpPr/>
              <p:nvPr/>
            </p:nvSpPr>
            <p:spPr>
              <a:xfrm>
                <a:off x="2060246" y="3756556"/>
                <a:ext cx="753330" cy="214192"/>
              </a:xfrm>
              <a:custGeom>
                <a:avLst/>
                <a:gdLst>
                  <a:gd name="connsiteX0" fmla="*/ 753330 w 753330"/>
                  <a:gd name="connsiteY0" fmla="*/ 122130 h 214192"/>
                  <a:gd name="connsiteX1" fmla="*/ 0 w 753330"/>
                  <a:gd name="connsiteY1" fmla="*/ 214193 h 214192"/>
                  <a:gd name="connsiteX2" fmla="*/ 0 w 753330"/>
                  <a:gd name="connsiteY2" fmla="*/ 57169 h 214192"/>
                  <a:gd name="connsiteX3" fmla="*/ 753330 w 753330"/>
                  <a:gd name="connsiteY3" fmla="*/ 0 h 214192"/>
                  <a:gd name="connsiteX4" fmla="*/ 753330 w 753330"/>
                  <a:gd name="connsiteY4" fmla="*/ 122130 h 21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14192">
                    <a:moveTo>
                      <a:pt x="753330" y="122130"/>
                    </a:moveTo>
                    <a:cubicBezTo>
                      <a:pt x="753330" y="132819"/>
                      <a:pt x="0" y="203504"/>
                      <a:pt x="0" y="214193"/>
                    </a:cubicBezTo>
                    <a:cubicBezTo>
                      <a:pt x="0" y="151369"/>
                      <a:pt x="0" y="119992"/>
                      <a:pt x="0" y="57169"/>
                    </a:cubicBezTo>
                    <a:cubicBezTo>
                      <a:pt x="0" y="49721"/>
                      <a:pt x="753330" y="7448"/>
                      <a:pt x="753330" y="0"/>
                    </a:cubicBezTo>
                    <a:cubicBezTo>
                      <a:pt x="753330" y="47859"/>
                      <a:pt x="753330" y="72133"/>
                      <a:pt x="753330" y="122130"/>
                    </a:cubicBezTo>
                    <a:close/>
                  </a:path>
                </a:pathLst>
              </a:custGeom>
              <a:solidFill>
                <a:srgbClr val="009EBB"/>
              </a:solidFill>
              <a:ln w="6816" cap="flat">
                <a:solidFill>
                  <a:srgbClr val="009EBB"/>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7" name="Freeform: Shape 36">
                <a:extLst>
                  <a:ext uri="{FF2B5EF4-FFF2-40B4-BE49-F238E27FC236}">
                    <a16:creationId xmlns:a16="http://schemas.microsoft.com/office/drawing/2014/main" id="{C007F3C4-9858-4326-B590-D7B08EB4CA55}"/>
                  </a:ext>
                </a:extLst>
              </p:cNvPr>
              <p:cNvSpPr/>
              <p:nvPr/>
            </p:nvSpPr>
            <p:spPr>
              <a:xfrm>
                <a:off x="2060246" y="3638426"/>
                <a:ext cx="753330" cy="175298"/>
              </a:xfrm>
              <a:custGeom>
                <a:avLst/>
                <a:gdLst>
                  <a:gd name="connsiteX0" fmla="*/ 753330 w 753330"/>
                  <a:gd name="connsiteY0" fmla="*/ 118130 h 175298"/>
                  <a:gd name="connsiteX1" fmla="*/ 0 w 753330"/>
                  <a:gd name="connsiteY1" fmla="*/ 175299 h 175298"/>
                  <a:gd name="connsiteX2" fmla="*/ 0 w 753330"/>
                  <a:gd name="connsiteY2" fmla="*/ 18275 h 175298"/>
                  <a:gd name="connsiteX3" fmla="*/ 753330 w 753330"/>
                  <a:gd name="connsiteY3" fmla="*/ 0 h 175298"/>
                  <a:gd name="connsiteX4" fmla="*/ 753330 w 753330"/>
                  <a:gd name="connsiteY4" fmla="*/ 118130 h 175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175298">
                    <a:moveTo>
                      <a:pt x="753330" y="118130"/>
                    </a:moveTo>
                    <a:cubicBezTo>
                      <a:pt x="753330" y="125578"/>
                      <a:pt x="0" y="167851"/>
                      <a:pt x="0" y="175299"/>
                    </a:cubicBezTo>
                    <a:cubicBezTo>
                      <a:pt x="0" y="112475"/>
                      <a:pt x="0" y="81098"/>
                      <a:pt x="0" y="18275"/>
                    </a:cubicBezTo>
                    <a:cubicBezTo>
                      <a:pt x="0" y="15585"/>
                      <a:pt x="753330" y="2620"/>
                      <a:pt x="753330" y="0"/>
                    </a:cubicBezTo>
                    <a:cubicBezTo>
                      <a:pt x="753330" y="46756"/>
                      <a:pt x="753330" y="70271"/>
                      <a:pt x="753330" y="118130"/>
                    </a:cubicBezTo>
                    <a:close/>
                  </a:path>
                </a:pathLst>
              </a:custGeom>
              <a:solidFill>
                <a:srgbClr val="D1D2D4"/>
              </a:solidFill>
              <a:ln w="681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8" name="Freeform: Shape 37">
                <a:extLst>
                  <a:ext uri="{FF2B5EF4-FFF2-40B4-BE49-F238E27FC236}">
                    <a16:creationId xmlns:a16="http://schemas.microsoft.com/office/drawing/2014/main" id="{7FD870BC-44EE-4E2C-83AB-05E4CC699593}"/>
                  </a:ext>
                </a:extLst>
              </p:cNvPr>
              <p:cNvSpPr/>
              <p:nvPr/>
            </p:nvSpPr>
            <p:spPr>
              <a:xfrm>
                <a:off x="2060246" y="3499676"/>
                <a:ext cx="753330" cy="157024"/>
              </a:xfrm>
              <a:custGeom>
                <a:avLst/>
                <a:gdLst>
                  <a:gd name="connsiteX0" fmla="*/ 753330 w 753330"/>
                  <a:gd name="connsiteY0" fmla="*/ 138750 h 157024"/>
                  <a:gd name="connsiteX1" fmla="*/ 0 w 753330"/>
                  <a:gd name="connsiteY1" fmla="*/ 157024 h 157024"/>
                  <a:gd name="connsiteX2" fmla="*/ 0 w 753330"/>
                  <a:gd name="connsiteY2" fmla="*/ 0 h 157024"/>
                  <a:gd name="connsiteX3" fmla="*/ 753330 w 753330"/>
                  <a:gd name="connsiteY3" fmla="*/ 21861 h 157024"/>
                  <a:gd name="connsiteX4" fmla="*/ 753330 w 753330"/>
                  <a:gd name="connsiteY4" fmla="*/ 138750 h 157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157024">
                    <a:moveTo>
                      <a:pt x="753330" y="138750"/>
                    </a:moveTo>
                    <a:cubicBezTo>
                      <a:pt x="753330" y="141439"/>
                      <a:pt x="0" y="154404"/>
                      <a:pt x="0" y="157024"/>
                    </a:cubicBezTo>
                    <a:cubicBezTo>
                      <a:pt x="0" y="94201"/>
                      <a:pt x="0" y="62823"/>
                      <a:pt x="0" y="0"/>
                    </a:cubicBezTo>
                    <a:cubicBezTo>
                      <a:pt x="0" y="2690"/>
                      <a:pt x="753330" y="19240"/>
                      <a:pt x="753330" y="21861"/>
                    </a:cubicBezTo>
                    <a:cubicBezTo>
                      <a:pt x="753330" y="68685"/>
                      <a:pt x="753330" y="91925"/>
                      <a:pt x="753330" y="138750"/>
                    </a:cubicBezTo>
                    <a:close/>
                  </a:path>
                </a:pathLst>
              </a:custGeom>
              <a:solidFill>
                <a:srgbClr val="B8B9BC"/>
              </a:solidFill>
              <a:ln w="6816" cap="flat">
                <a:solidFill>
                  <a:srgbClr val="B8B9BC"/>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39" name="Freeform: Shape 38">
                <a:extLst>
                  <a:ext uri="{FF2B5EF4-FFF2-40B4-BE49-F238E27FC236}">
                    <a16:creationId xmlns:a16="http://schemas.microsoft.com/office/drawing/2014/main" id="{27BA5EA7-AE1B-48B1-9573-9A3207AC1BD5}"/>
                  </a:ext>
                </a:extLst>
              </p:cNvPr>
              <p:cNvSpPr/>
              <p:nvPr/>
            </p:nvSpPr>
            <p:spPr>
              <a:xfrm>
                <a:off x="2060246" y="3342721"/>
                <a:ext cx="753330" cy="178884"/>
              </a:xfrm>
              <a:custGeom>
                <a:avLst/>
                <a:gdLst>
                  <a:gd name="connsiteX0" fmla="*/ 753330 w 753330"/>
                  <a:gd name="connsiteY0" fmla="*/ 178885 h 178884"/>
                  <a:gd name="connsiteX1" fmla="*/ 0 w 753330"/>
                  <a:gd name="connsiteY1" fmla="*/ 157024 h 178884"/>
                  <a:gd name="connsiteX2" fmla="*/ 0 w 753330"/>
                  <a:gd name="connsiteY2" fmla="*/ 0 h 178884"/>
                  <a:gd name="connsiteX3" fmla="*/ 753330 w 753330"/>
                  <a:gd name="connsiteY3" fmla="*/ 60755 h 178884"/>
                  <a:gd name="connsiteX4" fmla="*/ 753330 w 753330"/>
                  <a:gd name="connsiteY4" fmla="*/ 178885 h 17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178884">
                    <a:moveTo>
                      <a:pt x="753330" y="178885"/>
                    </a:moveTo>
                    <a:cubicBezTo>
                      <a:pt x="753330" y="176195"/>
                      <a:pt x="0" y="159645"/>
                      <a:pt x="0" y="157024"/>
                    </a:cubicBezTo>
                    <a:cubicBezTo>
                      <a:pt x="0" y="94201"/>
                      <a:pt x="0" y="62823"/>
                      <a:pt x="0" y="0"/>
                    </a:cubicBezTo>
                    <a:cubicBezTo>
                      <a:pt x="0" y="7448"/>
                      <a:pt x="753330" y="53307"/>
                      <a:pt x="753330" y="60755"/>
                    </a:cubicBezTo>
                    <a:cubicBezTo>
                      <a:pt x="753330" y="108614"/>
                      <a:pt x="753330" y="132060"/>
                      <a:pt x="753330" y="178885"/>
                    </a:cubicBezTo>
                    <a:close/>
                  </a:path>
                </a:pathLst>
              </a:custGeom>
              <a:solidFill>
                <a:srgbClr val="94AB57"/>
              </a:solidFill>
              <a:ln w="6816" cap="flat">
                <a:solidFill>
                  <a:srgbClr val="94AB57"/>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40" name="Freeform: Shape 39">
                <a:extLst>
                  <a:ext uri="{FF2B5EF4-FFF2-40B4-BE49-F238E27FC236}">
                    <a16:creationId xmlns:a16="http://schemas.microsoft.com/office/drawing/2014/main" id="{0C28CFEA-EC33-481F-8B58-5DDB3A4AE4BF}"/>
                  </a:ext>
                </a:extLst>
              </p:cNvPr>
              <p:cNvSpPr/>
              <p:nvPr/>
            </p:nvSpPr>
            <p:spPr>
              <a:xfrm>
                <a:off x="2060246" y="3185628"/>
                <a:ext cx="753330" cy="217778"/>
              </a:xfrm>
              <a:custGeom>
                <a:avLst/>
                <a:gdLst>
                  <a:gd name="connsiteX0" fmla="*/ 753330 w 753330"/>
                  <a:gd name="connsiteY0" fmla="*/ 217779 h 217778"/>
                  <a:gd name="connsiteX1" fmla="*/ 0 w 753330"/>
                  <a:gd name="connsiteY1" fmla="*/ 157024 h 217778"/>
                  <a:gd name="connsiteX2" fmla="*/ 0 w 753330"/>
                  <a:gd name="connsiteY2" fmla="*/ 0 h 217778"/>
                  <a:gd name="connsiteX3" fmla="*/ 753330 w 753330"/>
                  <a:gd name="connsiteY3" fmla="*/ 95580 h 217778"/>
                  <a:gd name="connsiteX4" fmla="*/ 753330 w 753330"/>
                  <a:gd name="connsiteY4" fmla="*/ 217779 h 217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17773">
                    <a:moveTo>
                      <a:pt x="753330" y="217779"/>
                    </a:moveTo>
                    <a:cubicBezTo>
                      <a:pt x="753330" y="210331"/>
                      <a:pt x="0" y="164541"/>
                      <a:pt x="0" y="157024"/>
                    </a:cubicBezTo>
                    <a:cubicBezTo>
                      <a:pt x="0" y="94201"/>
                      <a:pt x="0" y="62823"/>
                      <a:pt x="0" y="0"/>
                    </a:cubicBezTo>
                    <a:cubicBezTo>
                      <a:pt x="0" y="10689"/>
                      <a:pt x="753330" y="84960"/>
                      <a:pt x="753330" y="95580"/>
                    </a:cubicBezTo>
                    <a:cubicBezTo>
                      <a:pt x="753330" y="145646"/>
                      <a:pt x="753330" y="169920"/>
                      <a:pt x="753330" y="217779"/>
                    </a:cubicBezTo>
                    <a:close/>
                  </a:path>
                </a:pathLst>
              </a:custGeom>
              <a:solidFill>
                <a:srgbClr val="D1D2D4"/>
              </a:solidFill>
              <a:ln w="681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41" name="Freeform: Shape 40">
                <a:extLst>
                  <a:ext uri="{FF2B5EF4-FFF2-40B4-BE49-F238E27FC236}">
                    <a16:creationId xmlns:a16="http://schemas.microsoft.com/office/drawing/2014/main" id="{44B38C3B-42C9-4D2B-93C8-E738BB17CB01}"/>
                  </a:ext>
                </a:extLst>
              </p:cNvPr>
              <p:cNvSpPr/>
              <p:nvPr/>
            </p:nvSpPr>
            <p:spPr>
              <a:xfrm>
                <a:off x="2060246" y="3028673"/>
                <a:ext cx="753330" cy="252604"/>
              </a:xfrm>
              <a:custGeom>
                <a:avLst/>
                <a:gdLst>
                  <a:gd name="connsiteX0" fmla="*/ 753330 w 753330"/>
                  <a:gd name="connsiteY0" fmla="*/ 252604 h 252604"/>
                  <a:gd name="connsiteX1" fmla="*/ 0 w 753330"/>
                  <a:gd name="connsiteY1" fmla="*/ 157024 h 252604"/>
                  <a:gd name="connsiteX2" fmla="*/ 0 w 753330"/>
                  <a:gd name="connsiteY2" fmla="*/ 0 h 252604"/>
                  <a:gd name="connsiteX3" fmla="*/ 753330 w 753330"/>
                  <a:gd name="connsiteY3" fmla="*/ 123785 h 252604"/>
                  <a:gd name="connsiteX4" fmla="*/ 753330 w 753330"/>
                  <a:gd name="connsiteY4" fmla="*/ 252604 h 252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52604">
                    <a:moveTo>
                      <a:pt x="753330" y="252604"/>
                    </a:moveTo>
                    <a:cubicBezTo>
                      <a:pt x="753330" y="241915"/>
                      <a:pt x="0" y="167644"/>
                      <a:pt x="0" y="157024"/>
                    </a:cubicBezTo>
                    <a:cubicBezTo>
                      <a:pt x="0" y="94201"/>
                      <a:pt x="0" y="62823"/>
                      <a:pt x="0" y="0"/>
                    </a:cubicBezTo>
                    <a:cubicBezTo>
                      <a:pt x="0" y="11172"/>
                      <a:pt x="753330" y="112613"/>
                      <a:pt x="753330" y="123785"/>
                    </a:cubicBezTo>
                    <a:cubicBezTo>
                      <a:pt x="753330" y="177023"/>
                      <a:pt x="753330" y="202607"/>
                      <a:pt x="753330" y="252604"/>
                    </a:cubicBezTo>
                    <a:close/>
                  </a:path>
                </a:pathLst>
              </a:custGeom>
              <a:solidFill>
                <a:srgbClr val="C5E8F1"/>
              </a:solidFill>
              <a:ln w="6816" cap="flat">
                <a:solidFill>
                  <a:srgbClr val="C5E8F1"/>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42" name="Freeform: Shape 41">
                <a:extLst>
                  <a:ext uri="{FF2B5EF4-FFF2-40B4-BE49-F238E27FC236}">
                    <a16:creationId xmlns:a16="http://schemas.microsoft.com/office/drawing/2014/main" id="{E01EBAD6-A6D2-4CE1-985A-5D71B03A2262}"/>
                  </a:ext>
                </a:extLst>
              </p:cNvPr>
              <p:cNvSpPr/>
              <p:nvPr/>
            </p:nvSpPr>
            <p:spPr>
              <a:xfrm>
                <a:off x="2060246" y="2871649"/>
                <a:ext cx="753330" cy="280809"/>
              </a:xfrm>
              <a:custGeom>
                <a:avLst/>
                <a:gdLst>
                  <a:gd name="connsiteX0" fmla="*/ 753330 w 753330"/>
                  <a:gd name="connsiteY0" fmla="*/ 280809 h 280809"/>
                  <a:gd name="connsiteX1" fmla="*/ 0 w 753330"/>
                  <a:gd name="connsiteY1" fmla="*/ 157024 h 280809"/>
                  <a:gd name="connsiteX2" fmla="*/ 0 w 753330"/>
                  <a:gd name="connsiteY2" fmla="*/ 0 h 280809"/>
                  <a:gd name="connsiteX3" fmla="*/ 753330 w 753330"/>
                  <a:gd name="connsiteY3" fmla="*/ 142680 h 280809"/>
                  <a:gd name="connsiteX4" fmla="*/ 753330 w 753330"/>
                  <a:gd name="connsiteY4" fmla="*/ 280809 h 280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80809">
                    <a:moveTo>
                      <a:pt x="753330" y="280809"/>
                    </a:moveTo>
                    <a:cubicBezTo>
                      <a:pt x="753330" y="269638"/>
                      <a:pt x="0" y="168196"/>
                      <a:pt x="0" y="157024"/>
                    </a:cubicBezTo>
                    <a:cubicBezTo>
                      <a:pt x="0" y="94201"/>
                      <a:pt x="0" y="62823"/>
                      <a:pt x="0" y="0"/>
                    </a:cubicBezTo>
                    <a:cubicBezTo>
                      <a:pt x="0" y="7999"/>
                      <a:pt x="753330" y="134681"/>
                      <a:pt x="753330" y="142680"/>
                    </a:cubicBezTo>
                    <a:cubicBezTo>
                      <a:pt x="753330" y="200125"/>
                      <a:pt x="753330" y="227571"/>
                      <a:pt x="753330" y="280809"/>
                    </a:cubicBezTo>
                    <a:close/>
                  </a:path>
                </a:pathLst>
              </a:custGeom>
              <a:solidFill>
                <a:srgbClr val="009EBB"/>
              </a:solidFill>
              <a:ln w="6816" cap="flat">
                <a:solidFill>
                  <a:srgbClr val="009EBB"/>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sp>
            <p:nvSpPr>
              <p:cNvPr id="43" name="Freeform: Shape 42">
                <a:extLst>
                  <a:ext uri="{FF2B5EF4-FFF2-40B4-BE49-F238E27FC236}">
                    <a16:creationId xmlns:a16="http://schemas.microsoft.com/office/drawing/2014/main" id="{5BEDCD2D-8DCF-4C48-A6FE-2E6038DE5391}"/>
                  </a:ext>
                </a:extLst>
              </p:cNvPr>
              <p:cNvSpPr/>
              <p:nvPr/>
            </p:nvSpPr>
            <p:spPr>
              <a:xfrm>
                <a:off x="2060246" y="2714625"/>
                <a:ext cx="753330" cy="299704"/>
              </a:xfrm>
              <a:custGeom>
                <a:avLst/>
                <a:gdLst>
                  <a:gd name="connsiteX0" fmla="*/ 753330 w 753330"/>
                  <a:gd name="connsiteY0" fmla="*/ 299705 h 299704"/>
                  <a:gd name="connsiteX1" fmla="*/ 0 w 753330"/>
                  <a:gd name="connsiteY1" fmla="*/ 157024 h 299704"/>
                  <a:gd name="connsiteX2" fmla="*/ 0 w 753330"/>
                  <a:gd name="connsiteY2" fmla="*/ 0 h 299704"/>
                  <a:gd name="connsiteX3" fmla="*/ 753330 w 753330"/>
                  <a:gd name="connsiteY3" fmla="*/ 149576 h 299704"/>
                  <a:gd name="connsiteX4" fmla="*/ 753330 w 753330"/>
                  <a:gd name="connsiteY4" fmla="*/ 299705 h 299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330" h="299704">
                    <a:moveTo>
                      <a:pt x="753330" y="299705"/>
                    </a:moveTo>
                    <a:cubicBezTo>
                      <a:pt x="753330" y="291705"/>
                      <a:pt x="0" y="165024"/>
                      <a:pt x="0" y="157024"/>
                    </a:cubicBezTo>
                    <a:cubicBezTo>
                      <a:pt x="0" y="94201"/>
                      <a:pt x="0" y="62823"/>
                      <a:pt x="0" y="0"/>
                    </a:cubicBezTo>
                    <a:cubicBezTo>
                      <a:pt x="0" y="0"/>
                      <a:pt x="753330" y="149576"/>
                      <a:pt x="753330" y="149576"/>
                    </a:cubicBezTo>
                    <a:cubicBezTo>
                      <a:pt x="753330" y="212400"/>
                      <a:pt x="753330" y="242191"/>
                      <a:pt x="753330" y="299705"/>
                    </a:cubicBezTo>
                    <a:close/>
                  </a:path>
                </a:pathLst>
              </a:custGeom>
              <a:solidFill>
                <a:srgbClr val="B8B9BC"/>
              </a:solidFill>
              <a:ln w="681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solidFill>
                  <a:effectLst/>
                  <a:uLnTx/>
                  <a:uFillTx/>
                  <a:latin typeface="Arial"/>
                  <a:ea typeface="+mn-ea"/>
                  <a:cs typeface="+mn-cs"/>
                </a:endParaRPr>
              </a:p>
            </p:txBody>
          </p:sp>
        </p:grpSp>
        <p:sp>
          <p:nvSpPr>
            <p:cNvPr id="28" name="Trapezoid 27">
              <a:extLst>
                <a:ext uri="{FF2B5EF4-FFF2-40B4-BE49-F238E27FC236}">
                  <a16:creationId xmlns:a16="http://schemas.microsoft.com/office/drawing/2014/main" id="{144CF29D-B06E-4459-A2C0-A844DA7BE9F0}"/>
                </a:ext>
              </a:extLst>
            </p:cNvPr>
            <p:cNvSpPr/>
            <p:nvPr/>
          </p:nvSpPr>
          <p:spPr bwMode="auto">
            <a:xfrm rot="5400000">
              <a:off x="3720955" y="3222071"/>
              <a:ext cx="757555" cy="697707"/>
            </a:xfrm>
            <a:prstGeom prst="trapezoid">
              <a:avLst/>
            </a:prstGeom>
            <a:gradFill>
              <a:gsLst>
                <a:gs pos="0">
                  <a:srgbClr val="C3CAC8"/>
                </a:gs>
                <a:gs pos="100000">
                  <a:srgbClr val="D1DA6C"/>
                </a:gs>
              </a:gsLst>
              <a:lin ang="16200000" scaled="0"/>
            </a:gradFill>
            <a:ln w="6350" cap="flat" cmpd="sng" algn="ctr">
              <a:noFill/>
              <a:prstDash val="solid"/>
              <a:round/>
              <a:headEnd type="none" w="med" len="med"/>
              <a:tailEnd type="none" w="med" len="med"/>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1044157" rtl="0" eaLnBrk="1" fontAlgn="base"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lumMod val="65000"/>
                    <a:lumOff val="35000"/>
                  </a:srgbClr>
                </a:solidFill>
                <a:effectLst/>
                <a:uLnTx/>
                <a:uFillTx/>
                <a:latin typeface="Arial"/>
                <a:ea typeface="+mn-ea"/>
                <a:cs typeface="+mn-cs"/>
              </a:endParaRPr>
            </a:p>
          </p:txBody>
        </p:sp>
        <p:sp>
          <p:nvSpPr>
            <p:cNvPr id="29" name="AutoShape 3">
              <a:extLst>
                <a:ext uri="{FF2B5EF4-FFF2-40B4-BE49-F238E27FC236}">
                  <a16:creationId xmlns:a16="http://schemas.microsoft.com/office/drawing/2014/main" id="{6377C6DB-A820-42CD-AA51-92CFE52DE63A}"/>
                </a:ext>
              </a:extLst>
            </p:cNvPr>
            <p:cNvSpPr>
              <a:spLocks noChangeAspect="1" noChangeArrowheads="1" noTextEdit="1"/>
            </p:cNvSpPr>
            <p:nvPr/>
          </p:nvSpPr>
          <p:spPr bwMode="auto">
            <a:xfrm>
              <a:off x="588963" y="2717800"/>
              <a:ext cx="5457825"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2" tIns="45701" rIns="91402" bIns="45701"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034" rtl="0" eaLnBrk="1" fontAlgn="base" latinLnBrk="0" hangingPunct="1">
                <a:lnSpc>
                  <a:spcPct val="100000"/>
                </a:lnSpc>
                <a:spcBef>
                  <a:spcPct val="0"/>
                </a:spcBef>
                <a:spcAft>
                  <a:spcPct val="0"/>
                </a:spcAft>
                <a:buClrTx/>
                <a:buSzTx/>
                <a:buFontTx/>
                <a:buNone/>
                <a:defRPr/>
              </a:pPr>
              <a:endParaRPr kumimoji="0" lang="en-US" sz="1999" b="0" i="0" u="none" strike="noStrike" kern="1200" cap="none" spc="0" normalizeH="0" baseline="0" noProof="0">
                <a:ln>
                  <a:noFill/>
                </a:ln>
                <a:solidFill>
                  <a:srgbClr val="000000"/>
                </a:solidFill>
                <a:effectLst/>
                <a:uLnTx/>
                <a:uFillTx/>
                <a:latin typeface="Arial"/>
                <a:ea typeface="+mn-ea"/>
                <a:cs typeface="+mn-cs"/>
              </a:endParaRPr>
            </a:p>
          </p:txBody>
        </p:sp>
        <p:sp>
          <p:nvSpPr>
            <p:cNvPr id="30" name="Rectangle 33">
              <a:extLst>
                <a:ext uri="{FF2B5EF4-FFF2-40B4-BE49-F238E27FC236}">
                  <a16:creationId xmlns:a16="http://schemas.microsoft.com/office/drawing/2014/main" id="{2DB920BF-CC6D-4038-979B-DBF7967210A9}"/>
                </a:ext>
              </a:extLst>
            </p:cNvPr>
            <p:cNvSpPr>
              <a:spLocks noChangeArrowheads="1"/>
            </p:cNvSpPr>
            <p:nvPr/>
          </p:nvSpPr>
          <p:spPr bwMode="auto">
            <a:xfrm>
              <a:off x="558423" y="2714625"/>
              <a:ext cx="1531439" cy="1724025"/>
            </a:xfrm>
            <a:prstGeom prst="rect">
              <a:avLst/>
            </a:prstGeom>
            <a:solidFill>
              <a:srgbClr val="818285"/>
            </a:solidFill>
            <a:ln>
              <a:noFill/>
            </a:ln>
          </p:spPr>
          <p:txBody>
            <a:bodyPr vert="horz" wrap="square" lIns="91402" tIns="45701" rIns="91402" bIns="45701"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r>
                <a:rPr kumimoji="0" lang="en-US" sz="2099" b="0" i="0" u="none" strike="noStrike" kern="1200" cap="none" spc="0" normalizeH="0" baseline="0" noProof="0">
                  <a:ln>
                    <a:noFill/>
                  </a:ln>
                  <a:solidFill>
                    <a:srgbClr val="FFFFFF"/>
                  </a:solidFill>
                  <a:effectLst/>
                  <a:uLnTx/>
                  <a:uFillTx/>
                  <a:latin typeface="Arial"/>
                  <a:ea typeface="+mn-ea"/>
                  <a:cs typeface="+mn-cs"/>
                </a:rPr>
                <a:t>All</a:t>
              </a:r>
              <a:br>
                <a:rPr kumimoji="0" lang="en-US" sz="2099" b="0" i="0" u="none" strike="noStrike" kern="1200" cap="none" spc="0" normalizeH="0" baseline="0" noProof="0">
                  <a:ln>
                    <a:noFill/>
                  </a:ln>
                  <a:solidFill>
                    <a:srgbClr val="FFFFFF"/>
                  </a:solidFill>
                  <a:effectLst/>
                  <a:uLnTx/>
                  <a:uFillTx/>
                  <a:latin typeface="Arial"/>
                  <a:ea typeface="+mn-ea"/>
                  <a:cs typeface="+mn-cs"/>
                </a:rPr>
              </a:br>
              <a:r>
                <a:rPr kumimoji="0" lang="en-US" sz="2099" b="0" i="0" u="none" strike="noStrike" kern="1200" cap="none" spc="0" normalizeH="0" baseline="0" noProof="0">
                  <a:ln>
                    <a:noFill/>
                  </a:ln>
                  <a:solidFill>
                    <a:srgbClr val="FFFFFF"/>
                  </a:solidFill>
                  <a:effectLst/>
                  <a:uLnTx/>
                  <a:uFillTx/>
                  <a:latin typeface="Arial"/>
                  <a:ea typeface="+mn-ea"/>
                  <a:cs typeface="+mn-cs"/>
                </a:rPr>
                <a:t>Available Information</a:t>
              </a:r>
              <a:endParaRPr kumimoji="0" lang="en-US" sz="1799" b="0" i="0" u="none" strike="noStrike" kern="1200" cap="none" spc="0" normalizeH="0" baseline="0" noProof="0">
                <a:ln>
                  <a:noFill/>
                </a:ln>
                <a:solidFill>
                  <a:srgbClr val="FFFFFF"/>
                </a:solidFill>
                <a:effectLst/>
                <a:uLnTx/>
                <a:uFillTx/>
                <a:latin typeface="Arial"/>
                <a:ea typeface="+mn-ea"/>
                <a:cs typeface="+mn-cs"/>
              </a:endParaRPr>
            </a:p>
          </p:txBody>
        </p:sp>
        <p:sp>
          <p:nvSpPr>
            <p:cNvPr id="31" name="Rectangle 35">
              <a:extLst>
                <a:ext uri="{FF2B5EF4-FFF2-40B4-BE49-F238E27FC236}">
                  <a16:creationId xmlns:a16="http://schemas.microsoft.com/office/drawing/2014/main" id="{A0C5A9A0-23A0-4635-9DEE-F2CC80186689}"/>
                </a:ext>
              </a:extLst>
            </p:cNvPr>
            <p:cNvSpPr>
              <a:spLocks noChangeArrowheads="1"/>
            </p:cNvSpPr>
            <p:nvPr/>
          </p:nvSpPr>
          <p:spPr bwMode="auto">
            <a:xfrm>
              <a:off x="4406220" y="2714625"/>
              <a:ext cx="1493813" cy="1724025"/>
            </a:xfrm>
            <a:prstGeom prst="rect">
              <a:avLst/>
            </a:prstGeom>
            <a:solidFill>
              <a:srgbClr val="009EBB"/>
            </a:solidFill>
            <a:ln>
              <a:noFill/>
            </a:ln>
          </p:spPr>
          <p:txBody>
            <a:bodyPr vert="horz" wrap="square" lIns="91402" tIns="45701" rIns="91402" bIns="45701"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1042453" rtl="0" eaLnBrk="1" fontAlgn="auto" latinLnBrk="0" hangingPunct="1">
                <a:lnSpc>
                  <a:spcPct val="100000"/>
                </a:lnSpc>
                <a:spcBef>
                  <a:spcPct val="0"/>
                </a:spcBef>
                <a:spcAft>
                  <a:spcPct val="0"/>
                </a:spcAft>
                <a:buClrTx/>
                <a:buSzTx/>
                <a:buFontTx/>
                <a:buNone/>
                <a:defRPr/>
              </a:pPr>
              <a:r>
                <a:rPr kumimoji="0" lang="en-US" sz="1999" b="1" i="0" u="none" strike="noStrike" kern="1200" cap="none" spc="0" normalizeH="0" baseline="0" noProof="0">
                  <a:ln>
                    <a:noFill/>
                  </a:ln>
                  <a:solidFill>
                    <a:srgbClr val="FFFFFF"/>
                  </a:solidFill>
                  <a:effectLst/>
                  <a:uLnTx/>
                  <a:uFillTx/>
                  <a:latin typeface="Arial"/>
                  <a:ea typeface="+mn-ea"/>
                  <a:cs typeface="+mn-cs"/>
                </a:rPr>
                <a:t>Prices</a:t>
              </a:r>
            </a:p>
          </p:txBody>
        </p:sp>
        <p:sp>
          <p:nvSpPr>
            <p:cNvPr id="32" name="Rectangle 36">
              <a:extLst>
                <a:ext uri="{FF2B5EF4-FFF2-40B4-BE49-F238E27FC236}">
                  <a16:creationId xmlns:a16="http://schemas.microsoft.com/office/drawing/2014/main" id="{1523ADF0-C9AE-4027-B2F2-C59515C28C91}"/>
                </a:ext>
              </a:extLst>
            </p:cNvPr>
            <p:cNvSpPr>
              <a:spLocks noChangeArrowheads="1"/>
            </p:cNvSpPr>
            <p:nvPr/>
          </p:nvSpPr>
          <p:spPr bwMode="auto">
            <a:xfrm>
              <a:off x="2484384" y="2714625"/>
              <a:ext cx="1527315" cy="1724025"/>
            </a:xfrm>
            <a:prstGeom prst="rect">
              <a:avLst/>
            </a:prstGeom>
            <a:solidFill>
              <a:srgbClr val="818285"/>
            </a:solidFill>
            <a:ln>
              <a:noFill/>
            </a:ln>
          </p:spPr>
          <p:txBody>
            <a:bodyPr vert="horz" wrap="square" lIns="137102" tIns="45701" rIns="137102" bIns="45701"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042453" rtl="0" eaLnBrk="1" fontAlgn="auto" latinLnBrk="0" hangingPunct="1">
                <a:lnSpc>
                  <a:spcPct val="100000"/>
                </a:lnSpc>
                <a:spcBef>
                  <a:spcPct val="0"/>
                </a:spcBef>
                <a:spcAft>
                  <a:spcPct val="0"/>
                </a:spcAft>
                <a:buClrTx/>
                <a:buSzTx/>
                <a:buFontTx/>
                <a:buNone/>
                <a:defRPr/>
              </a:pPr>
              <a:r>
                <a:rPr kumimoji="0" lang="en-US" sz="1999" b="1" i="0" u="none" strike="noStrike" kern="1200" cap="none" spc="0" normalizeH="0" baseline="0" noProof="0">
                  <a:ln>
                    <a:noFill/>
                  </a:ln>
                  <a:solidFill>
                    <a:srgbClr val="FFFFFF"/>
                  </a:solidFill>
                  <a:effectLst/>
                  <a:uLnTx/>
                  <a:uFillTx/>
                  <a:latin typeface="Arial"/>
                  <a:ea typeface="+mn-ea"/>
                  <a:cs typeface="+mn-cs"/>
                </a:rPr>
                <a:t>$1,059.4B</a:t>
              </a:r>
              <a:br>
                <a:rPr kumimoji="0" lang="en-US" sz="1999" b="1" i="0" u="none" strike="noStrike" kern="1200" cap="none" spc="0" normalizeH="0" baseline="0" noProof="0">
                  <a:ln>
                    <a:noFill/>
                  </a:ln>
                  <a:solidFill>
                    <a:srgbClr val="FFFFFF"/>
                  </a:solidFill>
                  <a:effectLst/>
                  <a:uLnTx/>
                  <a:uFillTx/>
                  <a:latin typeface="Arial"/>
                  <a:ea typeface="+mn-ea"/>
                  <a:cs typeface="+mn-cs"/>
                </a:rPr>
              </a:br>
              <a:r>
                <a:rPr kumimoji="0" lang="en-US" sz="1399"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t>World Equity Trading in 2022</a:t>
              </a:r>
              <a:br>
                <a:rPr kumimoji="0" lang="en-US" sz="1399"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br>
              <a:r>
                <a:rPr kumimoji="0" lang="en-US" sz="1399" b="0" i="0" u="none" strike="noStrike" kern="1200" cap="none" spc="0" normalizeH="0" baseline="0" noProof="0">
                  <a:ln>
                    <a:noFill/>
                  </a:ln>
                  <a:solidFill>
                    <a:srgbClr val="FFFFFF"/>
                  </a:solidFill>
                  <a:effectLst/>
                  <a:uLnTx/>
                  <a:uFillTx/>
                  <a:latin typeface="Arial Narrow" panose="020B0606020202030204" pitchFamily="34" charset="0"/>
                  <a:ea typeface="+mn-ea"/>
                  <a:cs typeface="+mn-cs"/>
                </a:rPr>
                <a:t>(Daily Average)</a:t>
              </a:r>
              <a:endParaRPr kumimoji="0" lang="en-US" sz="1399" b="1" i="0" u="none" strike="noStrike" kern="1200" cap="none" spc="0" normalizeH="0" baseline="0" noProof="0">
                <a:ln>
                  <a:noFill/>
                </a:ln>
                <a:solidFill>
                  <a:srgbClr val="FFFFFF"/>
                </a:solidFill>
                <a:effectLst/>
                <a:uLnTx/>
                <a:uFillTx/>
                <a:latin typeface="Arial Narrow" panose="020B0606020202030204" pitchFamily="34" charset="0"/>
                <a:ea typeface="+mn-ea"/>
                <a:cs typeface="+mn-cs"/>
              </a:endParaRPr>
            </a:p>
          </p:txBody>
        </p:sp>
      </p:grpSp>
      <p:sp>
        <p:nvSpPr>
          <p:cNvPr id="2" name="AssetID" descr="svtx:content/slide/@id">
            <a:extLst>
              <a:ext uri="{FF2B5EF4-FFF2-40B4-BE49-F238E27FC236}">
                <a16:creationId xmlns:a16="http://schemas.microsoft.com/office/drawing/2014/main" id="{8C33CF8A-3DC7-29EC-E899-809BEAF91441}"/>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1042453" rtl="0" eaLnBrk="1" fontAlgn="auto" latinLnBrk="0" hangingPunct="1">
              <a:lnSpc>
                <a:spcPct val="100000"/>
              </a:lnSpc>
              <a:spcBef>
                <a:spcPct val="0"/>
              </a:spcBef>
              <a:spcAft>
                <a:spcPct val="0"/>
              </a:spcAft>
              <a:buClrTx/>
              <a:buSzTx/>
              <a:buFontTx/>
              <a:buNone/>
              <a:defRPr/>
            </a:pPr>
            <a:r>
              <a:rPr kumimoji="0" lang="en-US" sz="700" b="0" i="0" u="none" strike="noStrike" kern="1200" cap="none" spc="0" normalizeH="0" baseline="0" noProof="0">
                <a:ln>
                  <a:noFill/>
                </a:ln>
                <a:solidFill>
                  <a:srgbClr val="FFFFFF">
                    <a:lumMod val="50000"/>
                  </a:srgbClr>
                </a:solidFill>
                <a:effectLst/>
                <a:uLnTx/>
                <a:uFillTx/>
                <a:latin typeface="Arial Narrow" panose="020B0606020202030204" pitchFamily="34" charset="0"/>
                <a:ea typeface="+mn-ea"/>
                <a:cs typeface="+mn-cs"/>
              </a:rPr>
              <a:t>28778</a:t>
            </a:r>
          </a:p>
        </p:txBody>
      </p:sp>
      <p:sp>
        <p:nvSpPr>
          <p:cNvPr id="3" name="TextBox 2">
            <a:extLst>
              <a:ext uri="{FF2B5EF4-FFF2-40B4-BE49-F238E27FC236}">
                <a16:creationId xmlns:a16="http://schemas.microsoft.com/office/drawing/2014/main" id="{70C29B4D-CC00-F48D-2F2E-70D697C2B437}"/>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custDataLst>
      <p:tags r:id="rId1"/>
    </p:custDataLst>
    <p:extLst>
      <p:ext uri="{BB962C8B-B14F-4D97-AF65-F5344CB8AC3E}">
        <p14:creationId xmlns:p14="http://schemas.microsoft.com/office/powerpoint/2010/main" val="1147390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110</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Value minus growth: US Markets</a:t>
            </a:r>
            <a:br>
              <a:rPr lang="en-US"/>
            </a:br>
            <a:r>
              <a:rPr lang="en-US"/>
              <a:t>1928–2022</a:t>
            </a:r>
          </a:p>
        </p:txBody>
      </p:sp>
      <p:sp>
        <p:nvSpPr>
          <p:cNvPr id="2" name="Text Placeholder 1"/>
          <p:cNvSpPr>
            <a:spLocks noGrp="1"/>
          </p:cNvSpPr>
          <p:nvPr>
            <p:ph type="body" sz="quarter" idx="15"/>
          </p:nvPr>
        </p:nvSpPr>
        <p:spPr/>
        <p:txBody>
          <a:bodyPr/>
          <a:lstStyle/>
          <a:p>
            <a:pPr lvl="0" indent="1702" defTabSz="1062873" fontAlgn="base">
              <a:lnSpc>
                <a:spcPct val="100000"/>
              </a:lnSpc>
              <a:spcAft>
                <a:spcPct val="0"/>
              </a:spcAft>
            </a:pPr>
            <a:r>
              <a:rPr lang="en-AU" sz="899" b="1" kern="0">
                <a:solidFill>
                  <a:srgbClr val="005E74"/>
                </a:solidFill>
                <a:latin typeface="Arial Narrow"/>
              </a:rPr>
              <a:t>For educational purposes only. This document is intended to be used in conversation with a licensed financial adviser.</a:t>
            </a:r>
            <a:endParaRPr lang="en-US" sz="899" b="1" kern="0">
              <a:solidFill>
                <a:srgbClr val="005E74"/>
              </a:solidFill>
              <a:latin typeface="Arial Narrow"/>
            </a:endParaRPr>
          </a:p>
          <a:p>
            <a:pPr lvl="0"/>
            <a:r>
              <a:rPr lang="en-US" kern="0">
                <a:solidFill>
                  <a:srgbClr val="005E74"/>
                </a:solidFill>
                <a:latin typeface="Arial Narrow"/>
              </a:rPr>
              <a:t>This publication has been prepared by Dimensional Fund Advisors LP and is provided in Australia by DFA Australia Limited, AFS Licence No. 238093.</a:t>
            </a:r>
            <a:br>
              <a:rPr lang="en-US" kern="0">
                <a:solidFill>
                  <a:srgbClr val="005E74"/>
                </a:solidFill>
                <a:latin typeface="Arial Narrow"/>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 Value minus Growth: Fama/French US Value Research Index minus the Fama/French US Growth Research Index. All rights reserved. See “Index Descriptions” in the appendix for descriptions of Fama/French index data. </a:t>
            </a:r>
            <a:r>
              <a:rPr lang="en-US" kern="0">
                <a:solidFill>
                  <a:srgbClr val="000000">
                    <a:lumMod val="75000"/>
                    <a:lumOff val="25000"/>
                  </a:srgbClr>
                </a:solidFill>
                <a:latin typeface="Arial Narrow"/>
                <a:cs typeface="+mn-cs"/>
              </a:rPr>
              <a:t>Eugene Fama and Ken French are members of the Board of Directors of the general partner of, and provide consulting services to, Dimensional Fund Advisors LP. </a:t>
            </a:r>
          </a:p>
        </p:txBody>
      </p:sp>
      <p:sp>
        <p:nvSpPr>
          <p:cNvPr id="4" name="AssetID" descr="svtx:content/slide/@id"/>
          <p:cNvSpPr>
            <a:spLocks noGrp="1"/>
          </p:cNvSpPr>
          <p:nvPr>
            <p:ph type="body" sz="quarter" idx="20"/>
          </p:nvPr>
        </p:nvSpPr>
        <p:spPr/>
        <p:txBody>
          <a:bodyPr/>
          <a:lstStyle/>
          <a:p>
            <a:r>
              <a:rPr lang="en-US"/>
              <a:t>28801</a:t>
            </a:r>
          </a:p>
        </p:txBody>
      </p:sp>
      <p:grpSp>
        <p:nvGrpSpPr>
          <p:cNvPr id="15" name="Group 14"/>
          <p:cNvGrpSpPr/>
          <p:nvPr/>
        </p:nvGrpSpPr>
        <p:grpSpPr>
          <a:xfrm>
            <a:off x="7129584" y="1732669"/>
            <a:ext cx="2668805" cy="715130"/>
            <a:chOff x="8148093" y="1847224"/>
            <a:chExt cx="2669286" cy="714352"/>
          </a:xfrm>
        </p:grpSpPr>
        <p:sp>
          <p:nvSpPr>
            <p:cNvPr id="16" name="Rectangle 15"/>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7" name="Rectangle 16"/>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8" name="Straight Connector 17"/>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19" name="TextBox 18"/>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20" name="Rectangle 19">
            <a:extLst>
              <a:ext uri="{FF2B5EF4-FFF2-40B4-BE49-F238E27FC236}">
                <a16:creationId xmlns:a16="http://schemas.microsoft.com/office/drawing/2014/main" id="{6DCEF275-87BF-4309-B539-8748E310A1F8}"/>
              </a:ext>
            </a:extLst>
          </p:cNvPr>
          <p:cNvSpPr/>
          <p:nvPr/>
        </p:nvSpPr>
        <p:spPr>
          <a:xfrm>
            <a:off x="10781217"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22" name="TextBox 21">
            <a:extLst>
              <a:ext uri="{FF2B5EF4-FFF2-40B4-BE49-F238E27FC236}">
                <a16:creationId xmlns:a16="http://schemas.microsoft.com/office/drawing/2014/main" id="{8C074015-83CD-403C-8AA8-7DDF6179EEC7}"/>
              </a:ext>
            </a:extLst>
          </p:cNvPr>
          <p:cNvSpPr txBox="1"/>
          <p:nvPr/>
        </p:nvSpPr>
        <p:spPr>
          <a:xfrm>
            <a:off x="-820459"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317</a:t>
            </a:r>
          </a:p>
        </p:txBody>
      </p:sp>
      <p:graphicFrame>
        <p:nvGraphicFramePr>
          <p:cNvPr id="3" name="Chart 2">
            <a:extLst>
              <a:ext uri="{FF2B5EF4-FFF2-40B4-BE49-F238E27FC236}">
                <a16:creationId xmlns:a16="http://schemas.microsoft.com/office/drawing/2014/main" id="{F05A5324-0AC8-33DE-C107-D4D37CDC9EC8}"/>
              </a:ext>
            </a:extLst>
          </p:cNvPr>
          <p:cNvGraphicFramePr/>
          <p:nvPr>
            <p:extLst>
              <p:ext uri="{D42A27DB-BD31-4B8C-83A1-F6EECF244321}">
                <p14:modId xmlns:p14="http://schemas.microsoft.com/office/powerpoint/2010/main" val="11983247"/>
              </p:ext>
            </p:extLst>
          </p:nvPr>
        </p:nvGraphicFramePr>
        <p:xfrm>
          <a:off x="776767" y="1910333"/>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139094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111</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High profitability minus low profitability: US Markets</a:t>
            </a:r>
            <a:br>
              <a:rPr lang="en-US"/>
            </a:br>
            <a:r>
              <a:rPr lang="en-US"/>
              <a:t>1964–2022</a:t>
            </a:r>
          </a:p>
        </p:txBody>
      </p:sp>
      <p:sp>
        <p:nvSpPr>
          <p:cNvPr id="2" name="Text Placeholder 1"/>
          <p:cNvSpPr>
            <a:spLocks noGrp="1"/>
          </p:cNvSpPr>
          <p:nvPr>
            <p:ph type="body" sz="quarter" idx="15"/>
          </p:nvPr>
        </p:nvSpPr>
        <p:spPr>
          <a:xfrm>
            <a:off x="704857" y="7031989"/>
            <a:ext cx="9136322" cy="282200"/>
          </a:xfrm>
        </p:spPr>
        <p:txBody>
          <a:bodyPr/>
          <a:lstStyle/>
          <a:p>
            <a:pPr lvl="0" indent="1702" defTabSz="1062873" fontAlgn="base">
              <a:lnSpc>
                <a:spcPct val="100000"/>
              </a:lnSpc>
              <a:spcAft>
                <a:spcPct val="0"/>
              </a:spcAft>
            </a:pPr>
            <a:r>
              <a:rPr lang="en-AU" sz="899" b="1" kern="0">
                <a:solidFill>
                  <a:srgbClr val="005E74"/>
                </a:solidFill>
                <a:latin typeface="Arial Narrow" panose="020B0606020202030204" pitchFamily="34" charset="0"/>
              </a:rPr>
              <a:t>For educational purposes only. This document is intended to be used in conversation with a licensed financial adviser.</a:t>
            </a:r>
            <a:endParaRPr lang="en-US" sz="899" b="1" kern="0">
              <a:solidFill>
                <a:srgbClr val="005E74"/>
              </a:solidFill>
              <a:latin typeface="Arial Narrow" panose="020B0606020202030204" pitchFamily="34" charset="0"/>
            </a:endParaRPr>
          </a:p>
          <a:p>
            <a:pPr lvl="0"/>
            <a:r>
              <a:rPr lang="en-US" kern="0">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kern="0">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 High Prof minus Low Prof: Fama/French US High Profitability Index minus the Fama/French US Low Profitability Index. See “Index Descriptions” in the appendix for descriptions of Fama/French index data. </a:t>
            </a:r>
            <a:r>
              <a:rPr lang="en-US">
                <a:latin typeface="Arial Narrow" panose="020B0606020202030204" pitchFamily="34" charset="0"/>
              </a:rPr>
              <a:t>Eugene Fama and Ken French are members of the Board of Directors of the general partner of, and provide consulting services to, Dimensional Fund Advisors LP. </a:t>
            </a:r>
          </a:p>
        </p:txBody>
      </p:sp>
      <p:sp>
        <p:nvSpPr>
          <p:cNvPr id="4" name="AssetID" descr="svtx:content/slide/@id"/>
          <p:cNvSpPr>
            <a:spLocks noGrp="1"/>
          </p:cNvSpPr>
          <p:nvPr>
            <p:ph type="body" sz="quarter" idx="20"/>
          </p:nvPr>
        </p:nvSpPr>
        <p:spPr/>
        <p:txBody>
          <a:bodyPr/>
          <a:lstStyle/>
          <a:p>
            <a:r>
              <a:rPr lang="en-US"/>
              <a:t>28802</a:t>
            </a:r>
          </a:p>
        </p:txBody>
      </p:sp>
      <p:grpSp>
        <p:nvGrpSpPr>
          <p:cNvPr id="15" name="Group 14"/>
          <p:cNvGrpSpPr/>
          <p:nvPr/>
        </p:nvGrpSpPr>
        <p:grpSpPr>
          <a:xfrm>
            <a:off x="7129584" y="1732669"/>
            <a:ext cx="2668805" cy="715130"/>
            <a:chOff x="8148093" y="1847224"/>
            <a:chExt cx="2669286" cy="714352"/>
          </a:xfrm>
        </p:grpSpPr>
        <p:sp>
          <p:nvSpPr>
            <p:cNvPr id="16" name="Rectangle 15"/>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7" name="Rectangle 16"/>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8" name="Straight Connector 17"/>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19" name="TextBox 18"/>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4" name="Rectangle 13">
            <a:extLst>
              <a:ext uri="{FF2B5EF4-FFF2-40B4-BE49-F238E27FC236}">
                <a16:creationId xmlns:a16="http://schemas.microsoft.com/office/drawing/2014/main" id="{C565814F-A5D3-4422-B5AD-70C369BE408D}"/>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20" name="TextBox 19">
            <a:extLst>
              <a:ext uri="{FF2B5EF4-FFF2-40B4-BE49-F238E27FC236}">
                <a16:creationId xmlns:a16="http://schemas.microsoft.com/office/drawing/2014/main" id="{7AEA3BEB-9AB0-46BB-82B4-5916FC6AA5BE}"/>
              </a:ext>
            </a:extLst>
          </p:cNvPr>
          <p:cNvSpPr txBox="1"/>
          <p:nvPr/>
        </p:nvSpPr>
        <p:spPr>
          <a:xfrm>
            <a:off x="-1069842"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317</a:t>
            </a:r>
          </a:p>
        </p:txBody>
      </p:sp>
      <p:graphicFrame>
        <p:nvGraphicFramePr>
          <p:cNvPr id="3" name="Chart 2">
            <a:extLst>
              <a:ext uri="{FF2B5EF4-FFF2-40B4-BE49-F238E27FC236}">
                <a16:creationId xmlns:a16="http://schemas.microsoft.com/office/drawing/2014/main" id="{B3AC60FA-1AA3-DD3B-8F2A-75D6E837FA59}"/>
              </a:ext>
            </a:extLst>
          </p:cNvPr>
          <p:cNvGraphicFramePr/>
          <p:nvPr>
            <p:extLst>
              <p:ext uri="{D42A27DB-BD31-4B8C-83A1-F6EECF244321}">
                <p14:modId xmlns:p14="http://schemas.microsoft.com/office/powerpoint/2010/main" val="1235713915"/>
              </p:ext>
            </p:extLst>
          </p:nvPr>
        </p:nvGraphicFramePr>
        <p:xfrm>
          <a:off x="776767" y="1910333"/>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6277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112</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AU"/>
              <a:t>Equity, size, relative price and profitability: Developed ex US Markets</a:t>
            </a:r>
          </a:p>
        </p:txBody>
      </p:sp>
      <p:sp>
        <p:nvSpPr>
          <p:cNvPr id="2" name="Text Placeholder 1"/>
          <p:cNvSpPr>
            <a:spLocks noGrp="1"/>
          </p:cNvSpPr>
          <p:nvPr>
            <p:ph type="body" sz="quarter" idx="15"/>
          </p:nvPr>
        </p:nvSpPr>
        <p:spPr>
          <a:xfrm>
            <a:off x="704857" y="7174511"/>
            <a:ext cx="9136322" cy="282200"/>
          </a:xfrm>
        </p:spPr>
        <p:txBody>
          <a:bodyPr/>
          <a:lstStyle/>
          <a:p>
            <a:pPr lvl="0" indent="1702" defTabSz="1062873" fontAlgn="base">
              <a:lnSpc>
                <a:spcPct val="100000"/>
              </a:lnSpc>
              <a:spcAft>
                <a:spcPct val="0"/>
              </a:spcAft>
            </a:pPr>
            <a:r>
              <a:rPr lang="en-AU" b="1" kern="0">
                <a:solidFill>
                  <a:srgbClr val="005E74"/>
                </a:solidFill>
                <a:latin typeface="Arial Narrow" panose="020B0606020202030204" pitchFamily="34" charset="0"/>
              </a:rPr>
              <a:t>For educational purposes only. This document is intended to be used in conversation with a licensed financial adviser.</a:t>
            </a:r>
            <a:r>
              <a:rPr lang="en-US" kern="0">
                <a:solidFill>
                  <a:srgbClr val="005E74"/>
                </a:solidFill>
                <a:latin typeface="Arial Narrow" panose="020B0606020202030204" pitchFamily="34" charset="0"/>
              </a:rPr>
              <a:t> </a:t>
            </a:r>
            <a:br>
              <a:rPr lang="en-US" kern="0">
                <a:solidFill>
                  <a:srgbClr val="005E74"/>
                </a:solidFill>
                <a:latin typeface="Arial Narrow" panose="020B0606020202030204" pitchFamily="34" charset="0"/>
              </a:rPr>
            </a:br>
            <a:r>
              <a:rPr lang="en-US" kern="0">
                <a:solidFill>
                  <a:srgbClr val="005E74"/>
                </a:solidFill>
                <a:latin typeface="Arial Narrow" panose="020B0606020202030204" pitchFamily="34" charset="0"/>
              </a:rPr>
              <a:t>This publication has been prepared by Dimensional Fund Advisors LP and is provided in Australia by DFA Australia Limited, AFS Licence No. 238093.</a:t>
            </a:r>
            <a:endParaRPr lang="en-US" b="1" kern="0">
              <a:solidFill>
                <a:srgbClr val="005E74"/>
              </a:solidFill>
              <a:latin typeface="Arial Narrow" panose="020B0606020202030204" pitchFamily="34" charset="0"/>
            </a:endParaRPr>
          </a:p>
          <a:p>
            <a:pPr lvl="0"/>
            <a:r>
              <a:rPr lang="en-US" b="1">
                <a:solidFill>
                  <a:srgbClr val="000000">
                    <a:lumMod val="75000"/>
                    <a:lumOff val="25000"/>
                  </a:srgbClr>
                </a:solidFill>
              </a:rPr>
              <a:t>Past performance is no guarantee of future results. Actual returns may be lower.</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MSCI indices are gross div. Yearly premiums are calculated as the difference in one-year returns between the two indices described. Market minus Bills: Fama/French International Market Index minus the One-Month US Treasury Bill, which is the IA SBBI US 30 Day TBill TR USD, provided by Morningstar. Small Cap minus Large Cap: Dimensional International Small Cap Index minus MSCI World ex USA Index. Value minus Growth: Fama/French International Value Index minus Fama/French International Growth Index. High Prof minus Low Prof: Fama/French International High Profitability Index minus the Fama/French International Low Profitability Index. MSCI data © MSCI 2023, all rights reserved. See “Index Descriptions” in the appendix for descriptions of Dimensional and Fama/French index data. </a:t>
            </a:r>
            <a:r>
              <a:rPr lang="en-US">
                <a:latin typeface="Arial Narrow" panose="020B0606020202030204" pitchFamily="34" charset="0"/>
              </a:rPr>
              <a:t>Eugene Fama and Ken French are members of the Board of Directors of the general partner of, and provide consulting services to, Dimensional Fund Advisors LP. All rights reserved. </a:t>
            </a:r>
          </a:p>
        </p:txBody>
      </p:sp>
      <p:sp>
        <p:nvSpPr>
          <p:cNvPr id="4" name="AssetID" descr="svtx:content/slide/@id"/>
          <p:cNvSpPr>
            <a:spLocks noGrp="1"/>
          </p:cNvSpPr>
          <p:nvPr>
            <p:ph type="body" sz="quarter" idx="20"/>
          </p:nvPr>
        </p:nvSpPr>
        <p:spPr/>
        <p:txBody>
          <a:bodyPr/>
          <a:lstStyle/>
          <a:p>
            <a:r>
              <a:rPr lang="en-US"/>
              <a:t>28803</a:t>
            </a:r>
          </a:p>
        </p:txBody>
      </p:sp>
      <p:sp>
        <p:nvSpPr>
          <p:cNvPr id="11" name="TextBox 10"/>
          <p:cNvSpPr txBox="1"/>
          <p:nvPr/>
        </p:nvSpPr>
        <p:spPr>
          <a:xfrm>
            <a:off x="-956654"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319</a:t>
            </a:r>
          </a:p>
        </p:txBody>
      </p:sp>
      <p:sp>
        <p:nvSpPr>
          <p:cNvPr id="13" name="Rectangle 12">
            <a:extLst>
              <a:ext uri="{FF2B5EF4-FFF2-40B4-BE49-F238E27FC236}">
                <a16:creationId xmlns:a16="http://schemas.microsoft.com/office/drawing/2014/main" id="{BC22042C-B302-469C-AAE2-2490BFFC229A}"/>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3" name="Table 2">
            <a:extLst>
              <a:ext uri="{FF2B5EF4-FFF2-40B4-BE49-F238E27FC236}">
                <a16:creationId xmlns:a16="http://schemas.microsoft.com/office/drawing/2014/main" id="{2A943E09-CC63-94A1-14BF-BF03C41794B2}"/>
              </a:ext>
            </a:extLst>
          </p:cNvPr>
          <p:cNvGraphicFramePr>
            <a:graphicFrameLocks noGrp="1"/>
          </p:cNvGraphicFramePr>
          <p:nvPr>
            <p:extLst>
              <p:ext uri="{D42A27DB-BD31-4B8C-83A1-F6EECF244321}">
                <p14:modId xmlns:p14="http://schemas.microsoft.com/office/powerpoint/2010/main" val="3629271385"/>
              </p:ext>
            </p:extLst>
          </p:nvPr>
        </p:nvGraphicFramePr>
        <p:xfrm>
          <a:off x="792271" y="1732094"/>
          <a:ext cx="9103466" cy="4593540"/>
        </p:xfrm>
        <a:graphic>
          <a:graphicData uri="http://schemas.openxmlformats.org/drawingml/2006/table">
            <a:tbl>
              <a:tblPr firstRow="1" bandRow="1">
                <a:tableStyleId>{5C22544A-7EE6-4342-B048-85BDC9FD1C3A}</a:tableStyleId>
              </a:tblPr>
              <a:tblGrid>
                <a:gridCol w="413207">
                  <a:extLst>
                    <a:ext uri="{9D8B030D-6E8A-4147-A177-3AD203B41FA5}">
                      <a16:colId xmlns:a16="http://schemas.microsoft.com/office/drawing/2014/main" val="20000"/>
                    </a:ext>
                  </a:extLst>
                </a:gridCol>
                <a:gridCol w="8690259">
                  <a:extLst>
                    <a:ext uri="{9D8B030D-6E8A-4147-A177-3AD203B41FA5}">
                      <a16:colId xmlns:a16="http://schemas.microsoft.com/office/drawing/2014/main" val="20001"/>
                    </a:ext>
                  </a:extLst>
                </a:gridCol>
              </a:tblGrid>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Market </a:t>
                      </a:r>
                      <a:br>
                        <a:rPr lang="en-US" sz="899" b="1" cap="all" spc="-10">
                          <a:solidFill>
                            <a:schemeClr val="bg1"/>
                          </a:solidFill>
                          <a:latin typeface="Arial" pitchFamily="34" charset="0"/>
                          <a:cs typeface="Arial" pitchFamily="34" charset="0"/>
                        </a:rPr>
                      </a:br>
                      <a:r>
                        <a:rPr lang="en-US" sz="899" b="1" cap="none" spc="-10" baseline="0">
                          <a:solidFill>
                            <a:schemeClr val="bg1"/>
                          </a:solidFill>
                          <a:latin typeface="Arial" pitchFamily="34" charset="0"/>
                          <a:cs typeface="Arial" pitchFamily="34" charset="0"/>
                        </a:rPr>
                        <a:t>minus</a:t>
                      </a:r>
                      <a:r>
                        <a:rPr lang="en-US" sz="899" b="1" cap="all" spc="-10" baseline="0">
                          <a:solidFill>
                            <a:schemeClr val="bg1"/>
                          </a:solidFill>
                          <a:latin typeface="Arial" pitchFamily="34" charset="0"/>
                          <a:cs typeface="Arial" pitchFamily="34" charset="0"/>
                        </a:rPr>
                        <a:t> Bills</a:t>
                      </a:r>
                      <a:endParaRPr lang="en-US" sz="900" b="1" cap="all" spc="-10">
                        <a:solidFill>
                          <a:schemeClr val="bg1"/>
                        </a:solidFill>
                        <a:latin typeface="Arial" pitchFamily="34" charset="0"/>
                        <a:cs typeface="Arial" pitchFamily="34" charset="0"/>
                      </a:endParaRPr>
                    </a:p>
                  </a:txBody>
                  <a:tcPr marL="0" marR="0" marT="0" marB="0" vert="vert270" anchor="ctr">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Small Cap</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LARGE CAP</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48385">
                <a:tc>
                  <a:txBody>
                    <a:bodyPr/>
                    <a:lstStyle/>
                    <a:p>
                      <a:pPr algn="ctr"/>
                      <a:r>
                        <a:rPr lang="en-US" sz="899" b="1" cap="all" spc="-10">
                          <a:solidFill>
                            <a:schemeClr val="bg1"/>
                          </a:solidFill>
                          <a:latin typeface="Arial" pitchFamily="34" charset="0"/>
                          <a:cs typeface="Arial" pitchFamily="34" charset="0"/>
                        </a:rPr>
                        <a:t>Value</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Growth</a:t>
                      </a:r>
                      <a:endParaRPr lang="en-US" sz="900" b="1" spc="-10">
                        <a:solidFill>
                          <a:schemeClr val="bg1"/>
                        </a:solidFill>
                        <a:latin typeface="Arial" pitchFamily="34" charset="0"/>
                        <a:cs typeface="Arial" pitchFamily="34" charset="0"/>
                      </a:endParaRP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High Prof </a:t>
                      </a:r>
                    </a:p>
                    <a:p>
                      <a:pPr marL="0" marR="0" indent="0" algn="ctr" defTabSz="816036" rtl="0" eaLnBrk="1" fontAlgn="auto" latinLnBrk="0" hangingPunct="1">
                        <a:lnSpc>
                          <a:spcPct val="100000"/>
                        </a:lnSpc>
                        <a:spcBef>
                          <a:spcPct val="0"/>
                        </a:spcBef>
                        <a:spcAft>
                          <a:spcPct val="0"/>
                        </a:spcAft>
                        <a:buClrTx/>
                        <a:buSzTx/>
                        <a:buFontTx/>
                        <a:buNone/>
                        <a:defRPr/>
                      </a:pPr>
                      <a:r>
                        <a:rPr lang="en-US" sz="899" b="1" cap="none" spc="-10" baseline="0">
                          <a:solidFill>
                            <a:schemeClr val="bg1"/>
                          </a:solidFill>
                          <a:latin typeface="Arial" pitchFamily="34" charset="0"/>
                          <a:cs typeface="Arial" pitchFamily="34" charset="0"/>
                        </a:rPr>
                        <a:t>minus</a:t>
                      </a:r>
                      <a:r>
                        <a:rPr lang="en-US" sz="899" b="1" cap="all" spc="-10">
                          <a:solidFill>
                            <a:schemeClr val="bg1"/>
                          </a:solidFill>
                          <a:latin typeface="Arial" pitchFamily="34" charset="0"/>
                          <a:cs typeface="Arial" pitchFamily="34" charset="0"/>
                        </a:rPr>
                        <a:t> LOW PROF</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graphicFrame>
        <p:nvGraphicFramePr>
          <p:cNvPr id="5" name="Chart 4">
            <a:extLst>
              <a:ext uri="{FF2B5EF4-FFF2-40B4-BE49-F238E27FC236}">
                <a16:creationId xmlns:a16="http://schemas.microsoft.com/office/drawing/2014/main" id="{E586D4B8-ECBC-C3F9-53DB-B25F0525AFE9}"/>
              </a:ext>
            </a:extLst>
          </p:cNvPr>
          <p:cNvGraphicFramePr/>
          <p:nvPr>
            <p:extLst>
              <p:ext uri="{D42A27DB-BD31-4B8C-83A1-F6EECF244321}">
                <p14:modId xmlns:p14="http://schemas.microsoft.com/office/powerpoint/2010/main" val="1647503456"/>
              </p:ext>
            </p:extLst>
          </p:nvPr>
        </p:nvGraphicFramePr>
        <p:xfrm>
          <a:off x="1160262" y="1751128"/>
          <a:ext cx="8741910" cy="11293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a:extLst>
              <a:ext uri="{FF2B5EF4-FFF2-40B4-BE49-F238E27FC236}">
                <a16:creationId xmlns:a16="http://schemas.microsoft.com/office/drawing/2014/main" id="{BF689DB5-82FB-FE14-2E03-6D5D4F01C5D9}"/>
              </a:ext>
            </a:extLst>
          </p:cNvPr>
          <p:cNvGraphicFramePr/>
          <p:nvPr>
            <p:extLst>
              <p:ext uri="{D42A27DB-BD31-4B8C-83A1-F6EECF244321}">
                <p14:modId xmlns:p14="http://schemas.microsoft.com/office/powerpoint/2010/main" val="1185581949"/>
              </p:ext>
            </p:extLst>
          </p:nvPr>
        </p:nvGraphicFramePr>
        <p:xfrm>
          <a:off x="1160262" y="2918548"/>
          <a:ext cx="8741910" cy="112935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a:extLst>
              <a:ext uri="{FF2B5EF4-FFF2-40B4-BE49-F238E27FC236}">
                <a16:creationId xmlns:a16="http://schemas.microsoft.com/office/drawing/2014/main" id="{204570AB-7DCB-373C-6843-50AE1262107B}"/>
              </a:ext>
            </a:extLst>
          </p:cNvPr>
          <p:cNvGraphicFramePr/>
          <p:nvPr>
            <p:extLst>
              <p:ext uri="{D42A27DB-BD31-4B8C-83A1-F6EECF244321}">
                <p14:modId xmlns:p14="http://schemas.microsoft.com/office/powerpoint/2010/main" val="1969633254"/>
              </p:ext>
            </p:extLst>
          </p:nvPr>
        </p:nvGraphicFramePr>
        <p:xfrm>
          <a:off x="1160262" y="4085966"/>
          <a:ext cx="8741910" cy="112935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Chart 9">
            <a:extLst>
              <a:ext uri="{FF2B5EF4-FFF2-40B4-BE49-F238E27FC236}">
                <a16:creationId xmlns:a16="http://schemas.microsoft.com/office/drawing/2014/main" id="{F8D7782B-9183-D898-F675-74AB568E573E}"/>
              </a:ext>
            </a:extLst>
          </p:cNvPr>
          <p:cNvGraphicFramePr/>
          <p:nvPr>
            <p:extLst>
              <p:ext uri="{D42A27DB-BD31-4B8C-83A1-F6EECF244321}">
                <p14:modId xmlns:p14="http://schemas.microsoft.com/office/powerpoint/2010/main" val="2975656666"/>
              </p:ext>
            </p:extLst>
          </p:nvPr>
        </p:nvGraphicFramePr>
        <p:xfrm>
          <a:off x="1160262" y="5253385"/>
          <a:ext cx="8741910" cy="112935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395544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113</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Market minus one-month Treasury bills: </a:t>
            </a:r>
            <a:r>
              <a:rPr lang="en-AU"/>
              <a:t>Developed ex US Markets</a:t>
            </a:r>
            <a:br>
              <a:rPr lang="en-US"/>
            </a:br>
            <a:r>
              <a:rPr lang="en-US"/>
              <a:t>1975–2022</a:t>
            </a:r>
          </a:p>
        </p:txBody>
      </p:sp>
      <p:sp>
        <p:nvSpPr>
          <p:cNvPr id="2" name="Text Placeholder 1"/>
          <p:cNvSpPr>
            <a:spLocks noGrp="1"/>
          </p:cNvSpPr>
          <p:nvPr>
            <p:ph type="body" sz="quarter" idx="15"/>
          </p:nvPr>
        </p:nvSpPr>
        <p:spPr/>
        <p:txBody>
          <a:bodyPr/>
          <a:lstStyle/>
          <a:p>
            <a:pPr lvl="0" indent="1702" defTabSz="1062873" fontAlgn="base">
              <a:lnSpc>
                <a:spcPct val="100000"/>
              </a:lnSpc>
              <a:spcAft>
                <a:spcPct val="0"/>
              </a:spcAft>
            </a:pPr>
            <a:r>
              <a:rPr lang="en-AU" sz="899" b="1" kern="0">
                <a:solidFill>
                  <a:srgbClr val="005E74"/>
                </a:solidFill>
                <a:latin typeface="Arial Narrow" panose="020B0606020202030204" pitchFamily="34" charset="0"/>
              </a:rPr>
              <a:t>For educational purposes only. This document is intended to be used in conversation with a licensed financial adviser.</a:t>
            </a:r>
            <a:endParaRPr lang="en-US" sz="899" b="1" kern="0">
              <a:solidFill>
                <a:srgbClr val="005E74"/>
              </a:solidFill>
              <a:latin typeface="Arial Narrow" panose="020B0606020202030204" pitchFamily="34" charset="0"/>
            </a:endParaRPr>
          </a:p>
          <a:p>
            <a:pPr lvl="0"/>
            <a:r>
              <a:rPr lang="en-US" kern="0">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kern="0">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a:t>
            </a:r>
            <a:r>
              <a:rPr lang="en-US" kern="0">
                <a:solidFill>
                  <a:srgbClr val="000000">
                    <a:lumMod val="75000"/>
                    <a:lumOff val="25000"/>
                  </a:srgbClr>
                </a:solidFill>
                <a:latin typeface="Arial Narrow" panose="020B0606020202030204" pitchFamily="34" charset="0"/>
              </a:rPr>
              <a:t>. Equity premium: MSCI World ex USA Index (gross dividends) minus one-month US Treasury Bills. One Month US Treasury Bills is the IA SBBI US 30 Day TBill TR USD, provided by Ibbotson Associates via Morningstar Direct. MSCI data © MSCI 2023, all rights reserved. </a:t>
            </a:r>
            <a:r>
              <a:rPr lang="en-US">
                <a:solidFill>
                  <a:srgbClr val="000000">
                    <a:lumMod val="75000"/>
                    <a:lumOff val="25000"/>
                  </a:srgbClr>
                </a:solidFill>
              </a:rPr>
              <a:t>See “Index Descriptions” in the appendix for descriptions of Dimensional and Fama/French index data.</a:t>
            </a:r>
          </a:p>
        </p:txBody>
      </p:sp>
      <p:sp>
        <p:nvSpPr>
          <p:cNvPr id="4" name="AssetID" descr="svtx:content/slide/@id"/>
          <p:cNvSpPr>
            <a:spLocks noGrp="1"/>
          </p:cNvSpPr>
          <p:nvPr>
            <p:ph type="body" sz="quarter" idx="20"/>
          </p:nvPr>
        </p:nvSpPr>
        <p:spPr/>
        <p:txBody>
          <a:bodyPr/>
          <a:lstStyle/>
          <a:p>
            <a:r>
              <a:rPr lang="en-US"/>
              <a:t>28804</a:t>
            </a:r>
          </a:p>
        </p:txBody>
      </p:sp>
      <p:grpSp>
        <p:nvGrpSpPr>
          <p:cNvPr id="13" name="Group 12">
            <a:extLst>
              <a:ext uri="{FF2B5EF4-FFF2-40B4-BE49-F238E27FC236}">
                <a16:creationId xmlns:a16="http://schemas.microsoft.com/office/drawing/2014/main" id="{DC8A6FFC-8EDD-4D3B-8471-5F78914B4E9D}"/>
              </a:ext>
            </a:extLst>
          </p:cNvPr>
          <p:cNvGrpSpPr/>
          <p:nvPr/>
        </p:nvGrpSpPr>
        <p:grpSpPr>
          <a:xfrm>
            <a:off x="7129584" y="1732669"/>
            <a:ext cx="2668805" cy="715130"/>
            <a:chOff x="8148093" y="1847224"/>
            <a:chExt cx="2669286" cy="714352"/>
          </a:xfrm>
        </p:grpSpPr>
        <p:sp>
          <p:nvSpPr>
            <p:cNvPr id="14" name="Rectangle 13">
              <a:extLst>
                <a:ext uri="{FF2B5EF4-FFF2-40B4-BE49-F238E27FC236}">
                  <a16:creationId xmlns:a16="http://schemas.microsoft.com/office/drawing/2014/main" id="{DF4EEB34-D8DB-4FBE-AB45-CAAB1BFB6386}"/>
                </a:ext>
              </a:extLst>
            </p:cNvPr>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5" name="Rectangle 14">
              <a:extLst>
                <a:ext uri="{FF2B5EF4-FFF2-40B4-BE49-F238E27FC236}">
                  <a16:creationId xmlns:a16="http://schemas.microsoft.com/office/drawing/2014/main" id="{88E7453E-1087-4051-B822-F5371C5A00F2}"/>
                </a:ext>
              </a:extLst>
            </p:cNvPr>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6" name="Straight Connector 15">
              <a:extLst>
                <a:ext uri="{FF2B5EF4-FFF2-40B4-BE49-F238E27FC236}">
                  <a16:creationId xmlns:a16="http://schemas.microsoft.com/office/drawing/2014/main" id="{9796CDE8-760C-4830-A5E4-135F1E96E4AC}"/>
                </a:ext>
              </a:extLst>
            </p:cNvPr>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17" name="TextBox 16">
              <a:extLst>
                <a:ext uri="{FF2B5EF4-FFF2-40B4-BE49-F238E27FC236}">
                  <a16:creationId xmlns:a16="http://schemas.microsoft.com/office/drawing/2014/main" id="{728E9553-1B2F-4D4D-83B5-3FA4C9E96CE2}"/>
                </a:ext>
              </a:extLst>
            </p:cNvPr>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8" name="Rectangle 17">
            <a:extLst>
              <a:ext uri="{FF2B5EF4-FFF2-40B4-BE49-F238E27FC236}">
                <a16:creationId xmlns:a16="http://schemas.microsoft.com/office/drawing/2014/main" id="{FFF9382F-10D4-4FC0-9F94-4AC2EEA706E9}"/>
              </a:ext>
            </a:extLst>
          </p:cNvPr>
          <p:cNvSpPr/>
          <p:nvPr/>
        </p:nvSpPr>
        <p:spPr>
          <a:xfrm>
            <a:off x="10781217"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9" name="TextBox 18">
            <a:extLst>
              <a:ext uri="{FF2B5EF4-FFF2-40B4-BE49-F238E27FC236}">
                <a16:creationId xmlns:a16="http://schemas.microsoft.com/office/drawing/2014/main" id="{5E8D5344-52DC-4E52-8A59-F45365F15D7F}"/>
              </a:ext>
            </a:extLst>
          </p:cNvPr>
          <p:cNvSpPr txBox="1"/>
          <p:nvPr/>
        </p:nvSpPr>
        <p:spPr>
          <a:xfrm>
            <a:off x="-792751"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319</a:t>
            </a:r>
          </a:p>
        </p:txBody>
      </p:sp>
      <p:graphicFrame>
        <p:nvGraphicFramePr>
          <p:cNvPr id="3" name="Chart 2">
            <a:extLst>
              <a:ext uri="{FF2B5EF4-FFF2-40B4-BE49-F238E27FC236}">
                <a16:creationId xmlns:a16="http://schemas.microsoft.com/office/drawing/2014/main" id="{F08A7130-B00D-F195-8B15-D86825E6B7D9}"/>
              </a:ext>
            </a:extLst>
          </p:cNvPr>
          <p:cNvGraphicFramePr/>
          <p:nvPr>
            <p:extLst>
              <p:ext uri="{D42A27DB-BD31-4B8C-83A1-F6EECF244321}">
                <p14:modId xmlns:p14="http://schemas.microsoft.com/office/powerpoint/2010/main" val="1419645339"/>
              </p:ext>
            </p:extLst>
          </p:nvPr>
        </p:nvGraphicFramePr>
        <p:xfrm>
          <a:off x="860516" y="1909675"/>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567762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114</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AU"/>
              <a:t>Small cap minus large cap</a:t>
            </a:r>
            <a:r>
              <a:rPr lang="en-US"/>
              <a:t>: </a:t>
            </a:r>
            <a:r>
              <a:rPr lang="en-AU"/>
              <a:t>Developed ex US Markets</a:t>
            </a:r>
            <a:br>
              <a:rPr lang="en-US"/>
            </a:br>
            <a:r>
              <a:rPr lang="en-US"/>
              <a:t>1975–2022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a:t>
            </a:r>
            <a:r>
              <a:rPr lang="en-US" kern="0">
                <a:solidFill>
                  <a:srgbClr val="000000">
                    <a:lumMod val="75000"/>
                    <a:lumOff val="25000"/>
                  </a:srgbClr>
                </a:solidFill>
              </a:rPr>
              <a:t>.</a:t>
            </a:r>
            <a:r>
              <a:rPr lang="en-US">
                <a:solidFill>
                  <a:srgbClr val="000000">
                    <a:lumMod val="75000"/>
                    <a:lumOff val="25000"/>
                  </a:srgbClr>
                </a:solidFill>
                <a:latin typeface="Arial Narrow" panose="020B0606020202030204" pitchFamily="34" charset="0"/>
              </a:rPr>
              <a:t> Size premium: Dimensional International Small Cap Index minus the MSCI World ex USA Index (gross dividends). Dimensional indices use Bloomberg data. </a:t>
            </a:r>
            <a:r>
              <a:rPr lang="en-US" kern="0">
                <a:solidFill>
                  <a:srgbClr val="000000">
                    <a:lumMod val="75000"/>
                    <a:lumOff val="25000"/>
                  </a:srgbClr>
                </a:solidFill>
              </a:rPr>
              <a:t>MSCI data © MSCI 2023, all rights reserved. </a:t>
            </a:r>
            <a:r>
              <a:rPr lang="en-US">
                <a:solidFill>
                  <a:srgbClr val="000000">
                    <a:lumMod val="75000"/>
                    <a:lumOff val="25000"/>
                  </a:srgbClr>
                </a:solidFill>
              </a:rPr>
              <a:t>See “Index Descriptions” in the appendix for descriptions of Dimensional index data.</a:t>
            </a:r>
            <a:endParaRPr lang="en-AU">
              <a:solidFill>
                <a:srgbClr val="000000">
                  <a:lumMod val="75000"/>
                  <a:lumOff val="25000"/>
                </a:srgbClr>
              </a:solidFill>
              <a:latin typeface="Arial Narrow" panose="020B0606020202030204" pitchFamily="34" charset="0"/>
            </a:endParaRPr>
          </a:p>
        </p:txBody>
      </p:sp>
      <p:sp>
        <p:nvSpPr>
          <p:cNvPr id="2" name="AssetID" descr="svtx:content/slide/@id"/>
          <p:cNvSpPr>
            <a:spLocks noGrp="1"/>
          </p:cNvSpPr>
          <p:nvPr>
            <p:ph type="body" sz="quarter" idx="20"/>
          </p:nvPr>
        </p:nvSpPr>
        <p:spPr/>
        <p:txBody>
          <a:bodyPr/>
          <a:lstStyle/>
          <a:p>
            <a:r>
              <a:rPr lang="en-US"/>
              <a:t>28806</a:t>
            </a:r>
          </a:p>
        </p:txBody>
      </p:sp>
      <p:grpSp>
        <p:nvGrpSpPr>
          <p:cNvPr id="14" name="Group 13">
            <a:extLst>
              <a:ext uri="{FF2B5EF4-FFF2-40B4-BE49-F238E27FC236}">
                <a16:creationId xmlns:a16="http://schemas.microsoft.com/office/drawing/2014/main" id="{FC153B59-9F47-4A02-A14A-9D6B10A4A383}"/>
              </a:ext>
            </a:extLst>
          </p:cNvPr>
          <p:cNvGrpSpPr/>
          <p:nvPr/>
        </p:nvGrpSpPr>
        <p:grpSpPr>
          <a:xfrm>
            <a:off x="7129584" y="1732669"/>
            <a:ext cx="2668805" cy="715130"/>
            <a:chOff x="8148093" y="1847224"/>
            <a:chExt cx="2669286" cy="714352"/>
          </a:xfrm>
        </p:grpSpPr>
        <p:sp>
          <p:nvSpPr>
            <p:cNvPr id="15" name="Rectangle 14">
              <a:extLst>
                <a:ext uri="{FF2B5EF4-FFF2-40B4-BE49-F238E27FC236}">
                  <a16:creationId xmlns:a16="http://schemas.microsoft.com/office/drawing/2014/main" id="{71F618A6-FFDA-421D-A8A0-8AECC56648F9}"/>
                </a:ext>
              </a:extLst>
            </p:cNvPr>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7" name="Rectangle 16">
              <a:extLst>
                <a:ext uri="{FF2B5EF4-FFF2-40B4-BE49-F238E27FC236}">
                  <a16:creationId xmlns:a16="http://schemas.microsoft.com/office/drawing/2014/main" id="{3CE9BE70-4805-42F2-99BF-D033F9063AEC}"/>
                </a:ext>
              </a:extLst>
            </p:cNvPr>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9" name="Straight Connector 18">
              <a:extLst>
                <a:ext uri="{FF2B5EF4-FFF2-40B4-BE49-F238E27FC236}">
                  <a16:creationId xmlns:a16="http://schemas.microsoft.com/office/drawing/2014/main" id="{6685525C-ACFB-4790-9A0F-8F61B99E7D0C}"/>
                </a:ext>
              </a:extLst>
            </p:cNvPr>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20" name="TextBox 19">
              <a:extLst>
                <a:ext uri="{FF2B5EF4-FFF2-40B4-BE49-F238E27FC236}">
                  <a16:creationId xmlns:a16="http://schemas.microsoft.com/office/drawing/2014/main" id="{FFFBC28E-0C61-4AEE-9428-0B660E17DDF6}"/>
                </a:ext>
              </a:extLst>
            </p:cNvPr>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8" name="Rectangle 17">
            <a:extLst>
              <a:ext uri="{FF2B5EF4-FFF2-40B4-BE49-F238E27FC236}">
                <a16:creationId xmlns:a16="http://schemas.microsoft.com/office/drawing/2014/main" id="{B846C592-FB8D-4C41-8EEC-192A693D4D49}"/>
              </a:ext>
            </a:extLst>
          </p:cNvPr>
          <p:cNvSpPr/>
          <p:nvPr/>
        </p:nvSpPr>
        <p:spPr>
          <a:xfrm>
            <a:off x="10781217"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21" name="TextBox 20">
            <a:extLst>
              <a:ext uri="{FF2B5EF4-FFF2-40B4-BE49-F238E27FC236}">
                <a16:creationId xmlns:a16="http://schemas.microsoft.com/office/drawing/2014/main" id="{CA9FD1B1-2D39-448A-B8F4-9654CC3877AB}"/>
              </a:ext>
            </a:extLst>
          </p:cNvPr>
          <p:cNvSpPr txBox="1"/>
          <p:nvPr/>
        </p:nvSpPr>
        <p:spPr>
          <a:xfrm>
            <a:off x="-783513"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319</a:t>
            </a:r>
          </a:p>
        </p:txBody>
      </p:sp>
      <p:graphicFrame>
        <p:nvGraphicFramePr>
          <p:cNvPr id="4" name="Chart 3">
            <a:extLst>
              <a:ext uri="{FF2B5EF4-FFF2-40B4-BE49-F238E27FC236}">
                <a16:creationId xmlns:a16="http://schemas.microsoft.com/office/drawing/2014/main" id="{4294E80F-EAE8-A131-56C2-30C0EB7CA034}"/>
              </a:ext>
            </a:extLst>
          </p:cNvPr>
          <p:cNvGraphicFramePr/>
          <p:nvPr>
            <p:extLst>
              <p:ext uri="{D42A27DB-BD31-4B8C-83A1-F6EECF244321}">
                <p14:modId xmlns:p14="http://schemas.microsoft.com/office/powerpoint/2010/main" val="1567993366"/>
              </p:ext>
            </p:extLst>
          </p:nvPr>
        </p:nvGraphicFramePr>
        <p:xfrm>
          <a:off x="860516" y="1909675"/>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474286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115</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AU"/>
              <a:t>Value minus growth</a:t>
            </a:r>
            <a:r>
              <a:rPr lang="en-US"/>
              <a:t>: </a:t>
            </a:r>
            <a:r>
              <a:rPr lang="en-AU"/>
              <a:t>Developed ex US Markets</a:t>
            </a:r>
            <a:br>
              <a:rPr lang="en-US"/>
            </a:br>
            <a:r>
              <a:rPr lang="en-US"/>
              <a:t>1975–2022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a:t>
            </a:r>
            <a:r>
              <a:rPr lang="en-US">
                <a:solidFill>
                  <a:srgbClr val="000000">
                    <a:lumMod val="75000"/>
                    <a:lumOff val="25000"/>
                  </a:srgbClr>
                </a:solidFill>
                <a:latin typeface="Arial Narrow" panose="020B0606020202030204" pitchFamily="34" charset="0"/>
              </a:rPr>
              <a:t>. Relative price premium: Fama/French International Value Index minus the Fama/French International Growth Index. Fama/French indices provided by Ken French.</a:t>
            </a:r>
            <a:r>
              <a:rPr lang="en-US">
                <a:solidFill>
                  <a:srgbClr val="000000">
                    <a:lumMod val="75000"/>
                    <a:lumOff val="25000"/>
                  </a:srgbClr>
                </a:solidFill>
              </a:rPr>
              <a:t> See “Index Descriptions” in the appendix for descriptions of Fama/French index data</a:t>
            </a:r>
            <a:r>
              <a:rPr lang="en-US">
                <a:solidFill>
                  <a:srgbClr val="000000">
                    <a:lumMod val="75000"/>
                    <a:lumOff val="25000"/>
                  </a:srgbClr>
                </a:solidFill>
                <a:latin typeface="Arial Narrow" panose="020B0606020202030204" pitchFamily="34" charset="0"/>
              </a:rPr>
              <a:t>. Eugene Fama and Ken French are members of the Board of Directors of the general partner of, and provide consulting services to, Dimensional Fund Advisors LP. </a:t>
            </a:r>
          </a:p>
        </p:txBody>
      </p:sp>
      <p:sp>
        <p:nvSpPr>
          <p:cNvPr id="2" name="AssetID" descr="svtx:content/slide/@id"/>
          <p:cNvSpPr>
            <a:spLocks noGrp="1"/>
          </p:cNvSpPr>
          <p:nvPr>
            <p:ph type="body" sz="quarter" idx="20"/>
          </p:nvPr>
        </p:nvSpPr>
        <p:spPr/>
        <p:txBody>
          <a:bodyPr/>
          <a:lstStyle/>
          <a:p>
            <a:r>
              <a:rPr lang="en-US"/>
              <a:t>28807</a:t>
            </a:r>
          </a:p>
        </p:txBody>
      </p:sp>
      <p:grpSp>
        <p:nvGrpSpPr>
          <p:cNvPr id="12" name="Group 11">
            <a:extLst>
              <a:ext uri="{FF2B5EF4-FFF2-40B4-BE49-F238E27FC236}">
                <a16:creationId xmlns:a16="http://schemas.microsoft.com/office/drawing/2014/main" id="{7E1C5E02-6997-4178-AAAB-A125E6083896}"/>
              </a:ext>
            </a:extLst>
          </p:cNvPr>
          <p:cNvGrpSpPr/>
          <p:nvPr/>
        </p:nvGrpSpPr>
        <p:grpSpPr>
          <a:xfrm>
            <a:off x="7129584" y="1732669"/>
            <a:ext cx="2668805" cy="715130"/>
            <a:chOff x="8148093" y="1847224"/>
            <a:chExt cx="2669286" cy="714352"/>
          </a:xfrm>
        </p:grpSpPr>
        <p:sp>
          <p:nvSpPr>
            <p:cNvPr id="13" name="Rectangle 12">
              <a:extLst>
                <a:ext uri="{FF2B5EF4-FFF2-40B4-BE49-F238E27FC236}">
                  <a16:creationId xmlns:a16="http://schemas.microsoft.com/office/drawing/2014/main" id="{69CC0E07-68FB-4357-BA1F-AE51ACFF152B}"/>
                </a:ext>
              </a:extLst>
            </p:cNvPr>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4" name="Rectangle 13">
              <a:extLst>
                <a:ext uri="{FF2B5EF4-FFF2-40B4-BE49-F238E27FC236}">
                  <a16:creationId xmlns:a16="http://schemas.microsoft.com/office/drawing/2014/main" id="{75283B96-EBF0-4FC1-85AE-181079ADD3E3}"/>
                </a:ext>
              </a:extLst>
            </p:cNvPr>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5" name="Straight Connector 14">
              <a:extLst>
                <a:ext uri="{FF2B5EF4-FFF2-40B4-BE49-F238E27FC236}">
                  <a16:creationId xmlns:a16="http://schemas.microsoft.com/office/drawing/2014/main" id="{AB2E8752-3895-43F4-B18F-9489C69BB441}"/>
                </a:ext>
              </a:extLst>
            </p:cNvPr>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16" name="TextBox 15">
              <a:extLst>
                <a:ext uri="{FF2B5EF4-FFF2-40B4-BE49-F238E27FC236}">
                  <a16:creationId xmlns:a16="http://schemas.microsoft.com/office/drawing/2014/main" id="{8CB18EF5-2D3A-4D0B-89D5-7EBA0836A12B}"/>
                </a:ext>
              </a:extLst>
            </p:cNvPr>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8" name="Rectangle 17">
            <a:extLst>
              <a:ext uri="{FF2B5EF4-FFF2-40B4-BE49-F238E27FC236}">
                <a16:creationId xmlns:a16="http://schemas.microsoft.com/office/drawing/2014/main" id="{A0AF87EC-7A3D-457C-95AC-A902014FFCB1}"/>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9" name="TextBox 18">
            <a:extLst>
              <a:ext uri="{FF2B5EF4-FFF2-40B4-BE49-F238E27FC236}">
                <a16:creationId xmlns:a16="http://schemas.microsoft.com/office/drawing/2014/main" id="{F6715FDB-0359-4493-9670-B8D5436B7AAD}"/>
              </a:ext>
            </a:extLst>
          </p:cNvPr>
          <p:cNvSpPr txBox="1"/>
          <p:nvPr/>
        </p:nvSpPr>
        <p:spPr>
          <a:xfrm>
            <a:off x="-848169"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319</a:t>
            </a:r>
          </a:p>
        </p:txBody>
      </p:sp>
      <p:graphicFrame>
        <p:nvGraphicFramePr>
          <p:cNvPr id="4" name="Chart 3">
            <a:extLst>
              <a:ext uri="{FF2B5EF4-FFF2-40B4-BE49-F238E27FC236}">
                <a16:creationId xmlns:a16="http://schemas.microsoft.com/office/drawing/2014/main" id="{C1502159-208F-B1C0-531B-BAF71526DCBA}"/>
              </a:ext>
            </a:extLst>
          </p:cNvPr>
          <p:cNvGraphicFramePr/>
          <p:nvPr>
            <p:extLst>
              <p:ext uri="{D42A27DB-BD31-4B8C-83A1-F6EECF244321}">
                <p14:modId xmlns:p14="http://schemas.microsoft.com/office/powerpoint/2010/main" val="564936115"/>
              </p:ext>
            </p:extLst>
          </p:nvPr>
        </p:nvGraphicFramePr>
        <p:xfrm>
          <a:off x="860516" y="1909675"/>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742817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116</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AU"/>
              <a:t>High prof minus low prof:</a:t>
            </a:r>
            <a:r>
              <a:rPr lang="en-US"/>
              <a:t> </a:t>
            </a:r>
            <a:r>
              <a:rPr lang="en-AU"/>
              <a:t>Developed ex US Markets</a:t>
            </a:r>
            <a:br>
              <a:rPr lang="en-US"/>
            </a:br>
            <a:r>
              <a:rPr lang="en-US"/>
              <a:t>1991–2022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a:t>
            </a:r>
            <a:r>
              <a:rPr lang="en-US">
                <a:solidFill>
                  <a:srgbClr val="000000">
                    <a:lumMod val="75000"/>
                    <a:lumOff val="25000"/>
                  </a:srgbClr>
                </a:solidFill>
                <a:latin typeface="Arial Narrow" panose="020B0606020202030204" pitchFamily="34" charset="0"/>
              </a:rPr>
              <a:t>. Yearly</a:t>
            </a:r>
            <a:r>
              <a:rPr lang="en-US">
                <a:solidFill>
                  <a:srgbClr val="000000">
                    <a:lumMod val="75000"/>
                    <a:lumOff val="25000"/>
                  </a:srgbClr>
                </a:solidFill>
              </a:rPr>
              <a:t> premiums are calculated as the difference in one-year returns between the two indices described. High Prof minus Low Prof: Fama/French International High Profitability Index minus the Fama/French International Low Profitability Index. </a:t>
            </a:r>
            <a:r>
              <a:rPr lang="en-US">
                <a:solidFill>
                  <a:srgbClr val="000000">
                    <a:lumMod val="75000"/>
                    <a:lumOff val="25000"/>
                  </a:srgbClr>
                </a:solidFill>
                <a:latin typeface="Arial Narrow" panose="020B0606020202030204" pitchFamily="34" charset="0"/>
              </a:rPr>
              <a:t>Profitability is measured as operating income before depreciation and amortisation minus interest expense, scaled by book. </a:t>
            </a:r>
            <a:r>
              <a:rPr lang="en-US">
                <a:solidFill>
                  <a:srgbClr val="000000">
                    <a:lumMod val="75000"/>
                    <a:lumOff val="25000"/>
                  </a:srgbClr>
                </a:solidFill>
              </a:rPr>
              <a:t>See “Index Descriptions” in the appendix for descriptions of Fama/French index data. Eugene Fama and Ken French are members of the Board of Directors of the general partner of, and provide consulting services to, Dimensional Fund Advisors LP. </a:t>
            </a:r>
            <a:endParaRPr lang="en-US" b="1">
              <a:solidFill>
                <a:srgbClr val="000000">
                  <a:lumMod val="75000"/>
                  <a:lumOff val="25000"/>
                </a:srgbClr>
              </a:solidFill>
              <a:latin typeface="Arial Narrow" panose="020B0606020202030204" pitchFamily="34" charset="0"/>
            </a:endParaRPr>
          </a:p>
        </p:txBody>
      </p:sp>
      <p:sp>
        <p:nvSpPr>
          <p:cNvPr id="2" name="AssetID" descr="svtx:content/slide/@id"/>
          <p:cNvSpPr>
            <a:spLocks noGrp="1"/>
          </p:cNvSpPr>
          <p:nvPr>
            <p:ph type="body" sz="quarter" idx="20"/>
          </p:nvPr>
        </p:nvSpPr>
        <p:spPr/>
        <p:txBody>
          <a:bodyPr/>
          <a:lstStyle/>
          <a:p>
            <a:r>
              <a:rPr lang="en-US"/>
              <a:t>28808</a:t>
            </a:r>
          </a:p>
        </p:txBody>
      </p:sp>
      <p:grpSp>
        <p:nvGrpSpPr>
          <p:cNvPr id="12" name="Group 11">
            <a:extLst>
              <a:ext uri="{FF2B5EF4-FFF2-40B4-BE49-F238E27FC236}">
                <a16:creationId xmlns:a16="http://schemas.microsoft.com/office/drawing/2014/main" id="{F892C823-31BE-41DE-8BC6-1267EA039BC5}"/>
              </a:ext>
            </a:extLst>
          </p:cNvPr>
          <p:cNvGrpSpPr/>
          <p:nvPr/>
        </p:nvGrpSpPr>
        <p:grpSpPr>
          <a:xfrm>
            <a:off x="7129584" y="1732669"/>
            <a:ext cx="2668805" cy="715130"/>
            <a:chOff x="8148093" y="1847224"/>
            <a:chExt cx="2669286" cy="714352"/>
          </a:xfrm>
        </p:grpSpPr>
        <p:sp>
          <p:nvSpPr>
            <p:cNvPr id="13" name="Rectangle 12">
              <a:extLst>
                <a:ext uri="{FF2B5EF4-FFF2-40B4-BE49-F238E27FC236}">
                  <a16:creationId xmlns:a16="http://schemas.microsoft.com/office/drawing/2014/main" id="{B3DAA099-DC2A-46CC-8285-F1743B0D8CE8}"/>
                </a:ext>
              </a:extLst>
            </p:cNvPr>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4" name="Rectangle 13">
              <a:extLst>
                <a:ext uri="{FF2B5EF4-FFF2-40B4-BE49-F238E27FC236}">
                  <a16:creationId xmlns:a16="http://schemas.microsoft.com/office/drawing/2014/main" id="{B25CD970-C871-4B46-BB0C-8095695AE1B3}"/>
                </a:ext>
              </a:extLst>
            </p:cNvPr>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5" name="Straight Connector 14">
              <a:extLst>
                <a:ext uri="{FF2B5EF4-FFF2-40B4-BE49-F238E27FC236}">
                  <a16:creationId xmlns:a16="http://schemas.microsoft.com/office/drawing/2014/main" id="{7A06E8FE-8BF6-4092-A72E-B9B2876B3C0D}"/>
                </a:ext>
              </a:extLst>
            </p:cNvPr>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16" name="TextBox 15">
              <a:extLst>
                <a:ext uri="{FF2B5EF4-FFF2-40B4-BE49-F238E27FC236}">
                  <a16:creationId xmlns:a16="http://schemas.microsoft.com/office/drawing/2014/main" id="{4F87E684-A629-4DDF-BF4A-55549BD533AC}"/>
                </a:ext>
              </a:extLst>
            </p:cNvPr>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8" name="Rectangle 17">
            <a:extLst>
              <a:ext uri="{FF2B5EF4-FFF2-40B4-BE49-F238E27FC236}">
                <a16:creationId xmlns:a16="http://schemas.microsoft.com/office/drawing/2014/main" id="{BAE55DC3-EDD1-43AB-8CCB-979792FBBB4B}"/>
              </a:ext>
            </a:extLst>
          </p:cNvPr>
          <p:cNvSpPr/>
          <p:nvPr/>
        </p:nvSpPr>
        <p:spPr>
          <a:xfrm>
            <a:off x="10827398"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9" name="TextBox 18">
            <a:extLst>
              <a:ext uri="{FF2B5EF4-FFF2-40B4-BE49-F238E27FC236}">
                <a16:creationId xmlns:a16="http://schemas.microsoft.com/office/drawing/2014/main" id="{40A77D52-AF24-4D7A-9D25-F7DAE9ACB8D7}"/>
              </a:ext>
            </a:extLst>
          </p:cNvPr>
          <p:cNvSpPr txBox="1"/>
          <p:nvPr/>
        </p:nvSpPr>
        <p:spPr>
          <a:xfrm>
            <a:off x="-783513"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319</a:t>
            </a:r>
          </a:p>
        </p:txBody>
      </p:sp>
      <p:graphicFrame>
        <p:nvGraphicFramePr>
          <p:cNvPr id="4" name="Chart 3">
            <a:extLst>
              <a:ext uri="{FF2B5EF4-FFF2-40B4-BE49-F238E27FC236}">
                <a16:creationId xmlns:a16="http://schemas.microsoft.com/office/drawing/2014/main" id="{011E4213-DE61-EA5D-45EC-14022DE191C0}"/>
              </a:ext>
            </a:extLst>
          </p:cNvPr>
          <p:cNvGraphicFramePr/>
          <p:nvPr>
            <p:extLst>
              <p:ext uri="{D42A27DB-BD31-4B8C-83A1-F6EECF244321}">
                <p14:modId xmlns:p14="http://schemas.microsoft.com/office/powerpoint/2010/main" val="1849026009"/>
              </p:ext>
            </p:extLst>
          </p:nvPr>
        </p:nvGraphicFramePr>
        <p:xfrm>
          <a:off x="860516" y="1909675"/>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746904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117</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AU"/>
              <a:t>Equity, size, relative price and profitability: Emerging Markets</a:t>
            </a:r>
          </a:p>
        </p:txBody>
      </p:sp>
      <p:sp>
        <p:nvSpPr>
          <p:cNvPr id="3" name="Text Placeholder 2"/>
          <p:cNvSpPr>
            <a:spLocks noGrp="1"/>
          </p:cNvSpPr>
          <p:nvPr>
            <p:ph type="body" sz="quarter" idx="15"/>
          </p:nvPr>
        </p:nvSpPr>
        <p:spPr/>
        <p:txBody>
          <a:bodyPr/>
          <a:lstStyle/>
          <a:p>
            <a:pPr lvl="0"/>
            <a:r>
              <a:rPr lang="en-AU" b="1">
                <a:solidFill>
                  <a:srgbClr val="005E74"/>
                </a:solidFill>
                <a:latin typeface="Arial Narrow" panose="020B0606020202030204" pitchFamily="34" charset="0"/>
              </a:rPr>
              <a:t>For educational purposes only. This document is intended to be used in conversation with a licensed financial adviser.</a:t>
            </a:r>
            <a:endParaRPr lang="en-US"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p>
          <a:p>
            <a:pPr lvl="0"/>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solidFill>
                  <a:srgbClr val="000000">
                    <a:lumMod val="75000"/>
                    <a:lumOff val="25000"/>
                  </a:srgbClr>
                </a:solidFill>
              </a:rPr>
              <a:t> Market minus Bills: Fama/French Emerging Markets Index minus the One-Month US Treasury Bill, which is the IA SBBI US 30 Day TBill TR USD, provided by Morningstar. Small Cap minus Large Cap: Dimensional Emerging Markets Small Cap Index minus MSCI Emerging Markets Index. Value minus Growth: Fama/French Emerging Markets Value Index minus Fama/French Emerging Markets Growth Index. High Prof minus Low Prof: Fama/French Emerging Markets High Profitability Index minus the Fama/French Emerging Markets Low Profitability Index. MSCI data © MSCI 2023, all rights reserved. See “Index Descriptions” in the appendix for descriptions of Dimensional and Fama/French index data.</a:t>
            </a:r>
            <a:r>
              <a:rPr lang="en-US">
                <a:latin typeface="Arial Narrow" panose="020B0606020202030204" pitchFamily="34" charset="0"/>
              </a:rPr>
              <a:t> Eugene Fama and Ken French are members of the Board of Directors of the general partner of, and provide consulting services to, Dimensional Fund Advisors LP. </a:t>
            </a:r>
            <a:endParaRPr lang="en-US" b="1">
              <a:solidFill>
                <a:srgbClr val="000000">
                  <a:lumMod val="75000"/>
                  <a:lumOff val="25000"/>
                </a:srgbClr>
              </a:solidFill>
              <a:latin typeface="Arial Narrow" panose="020B0606020202030204" pitchFamily="34" charset="0"/>
            </a:endParaRPr>
          </a:p>
        </p:txBody>
      </p:sp>
      <p:sp>
        <p:nvSpPr>
          <p:cNvPr id="2" name="AssetID" descr="svtx:content/slide/@id"/>
          <p:cNvSpPr>
            <a:spLocks noGrp="1"/>
          </p:cNvSpPr>
          <p:nvPr>
            <p:ph type="body" sz="quarter" idx="20"/>
          </p:nvPr>
        </p:nvSpPr>
        <p:spPr/>
        <p:txBody>
          <a:bodyPr/>
          <a:lstStyle/>
          <a:p>
            <a:r>
              <a:rPr lang="en-US"/>
              <a:t>28809</a:t>
            </a:r>
          </a:p>
        </p:txBody>
      </p:sp>
      <p:sp>
        <p:nvSpPr>
          <p:cNvPr id="11" name="TextBox 10"/>
          <p:cNvSpPr txBox="1"/>
          <p:nvPr/>
        </p:nvSpPr>
        <p:spPr>
          <a:xfrm>
            <a:off x="-95900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318</a:t>
            </a:r>
          </a:p>
        </p:txBody>
      </p:sp>
      <p:sp>
        <p:nvSpPr>
          <p:cNvPr id="17" name="Rectangle 16">
            <a:extLst>
              <a:ext uri="{FF2B5EF4-FFF2-40B4-BE49-F238E27FC236}">
                <a16:creationId xmlns:a16="http://schemas.microsoft.com/office/drawing/2014/main" id="{932E4461-7CF8-46AC-9430-270F2F7FD3F5}"/>
              </a:ext>
            </a:extLst>
          </p:cNvPr>
          <p:cNvSpPr/>
          <p:nvPr/>
        </p:nvSpPr>
        <p:spPr>
          <a:xfrm>
            <a:off x="10771979"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4" name="Table 3">
            <a:extLst>
              <a:ext uri="{FF2B5EF4-FFF2-40B4-BE49-F238E27FC236}">
                <a16:creationId xmlns:a16="http://schemas.microsoft.com/office/drawing/2014/main" id="{3B49A0EB-6817-A83E-89B2-3E4C035A019F}"/>
              </a:ext>
            </a:extLst>
          </p:cNvPr>
          <p:cNvGraphicFramePr>
            <a:graphicFrameLocks noGrp="1"/>
          </p:cNvGraphicFramePr>
          <p:nvPr>
            <p:extLst>
              <p:ext uri="{D42A27DB-BD31-4B8C-83A1-F6EECF244321}">
                <p14:modId xmlns:p14="http://schemas.microsoft.com/office/powerpoint/2010/main" val="3477448232"/>
              </p:ext>
            </p:extLst>
          </p:nvPr>
        </p:nvGraphicFramePr>
        <p:xfrm>
          <a:off x="791228" y="1732094"/>
          <a:ext cx="9117766" cy="4593540"/>
        </p:xfrm>
        <a:graphic>
          <a:graphicData uri="http://schemas.openxmlformats.org/drawingml/2006/table">
            <a:tbl>
              <a:tblPr firstRow="1" bandRow="1">
                <a:tableStyleId>{5C22544A-7EE6-4342-B048-85BDC9FD1C3A}</a:tableStyleId>
              </a:tblPr>
              <a:tblGrid>
                <a:gridCol w="413856">
                  <a:extLst>
                    <a:ext uri="{9D8B030D-6E8A-4147-A177-3AD203B41FA5}">
                      <a16:colId xmlns:a16="http://schemas.microsoft.com/office/drawing/2014/main" val="20000"/>
                    </a:ext>
                  </a:extLst>
                </a:gridCol>
                <a:gridCol w="8703910">
                  <a:extLst>
                    <a:ext uri="{9D8B030D-6E8A-4147-A177-3AD203B41FA5}">
                      <a16:colId xmlns:a16="http://schemas.microsoft.com/office/drawing/2014/main" val="20001"/>
                    </a:ext>
                  </a:extLst>
                </a:gridCol>
              </a:tblGrid>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Market </a:t>
                      </a:r>
                      <a:br>
                        <a:rPr lang="en-US" sz="899" b="1" cap="all" spc="-10">
                          <a:solidFill>
                            <a:schemeClr val="bg1"/>
                          </a:solidFill>
                          <a:latin typeface="Arial" pitchFamily="34" charset="0"/>
                          <a:cs typeface="Arial" pitchFamily="34" charset="0"/>
                        </a:rPr>
                      </a:br>
                      <a:r>
                        <a:rPr lang="en-US" sz="899" b="1" cap="none" spc="-10" baseline="0">
                          <a:solidFill>
                            <a:schemeClr val="bg1"/>
                          </a:solidFill>
                          <a:latin typeface="Arial" pitchFamily="34" charset="0"/>
                          <a:cs typeface="Arial" pitchFamily="34" charset="0"/>
                        </a:rPr>
                        <a:t>minus</a:t>
                      </a:r>
                      <a:r>
                        <a:rPr lang="en-US" sz="899" b="1" cap="all" spc="-10" baseline="0">
                          <a:solidFill>
                            <a:schemeClr val="bg1"/>
                          </a:solidFill>
                          <a:latin typeface="Arial" pitchFamily="34" charset="0"/>
                          <a:cs typeface="Arial" pitchFamily="34" charset="0"/>
                        </a:rPr>
                        <a:t> Bills</a:t>
                      </a:r>
                      <a:endParaRPr lang="en-US" sz="900" b="1" cap="all" spc="-10">
                        <a:solidFill>
                          <a:schemeClr val="bg1"/>
                        </a:solidFill>
                        <a:latin typeface="Arial" pitchFamily="34" charset="0"/>
                        <a:cs typeface="Arial" pitchFamily="34" charset="0"/>
                      </a:endParaRPr>
                    </a:p>
                  </a:txBody>
                  <a:tcPr marL="0" marR="0" marT="0" marB="0" vert="vert270" anchor="ctr">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Small Cap</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LARGE CAP</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48385">
                <a:tc>
                  <a:txBody>
                    <a:bodyPr/>
                    <a:lstStyle/>
                    <a:p>
                      <a:pPr algn="ctr"/>
                      <a:r>
                        <a:rPr lang="en-US" sz="899" b="1" cap="all" spc="-10">
                          <a:solidFill>
                            <a:schemeClr val="bg1"/>
                          </a:solidFill>
                          <a:latin typeface="Arial" pitchFamily="34" charset="0"/>
                          <a:cs typeface="Arial" pitchFamily="34" charset="0"/>
                        </a:rPr>
                        <a:t>Value</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Growth</a:t>
                      </a:r>
                      <a:endParaRPr lang="en-US" sz="900" b="1" spc="-10">
                        <a:solidFill>
                          <a:schemeClr val="bg1"/>
                        </a:solidFill>
                        <a:latin typeface="Arial" pitchFamily="34" charset="0"/>
                        <a:cs typeface="Arial" pitchFamily="34" charset="0"/>
                      </a:endParaRP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High Prof </a:t>
                      </a:r>
                    </a:p>
                    <a:p>
                      <a:pPr marL="0" marR="0" indent="0" algn="ctr" defTabSz="816036" rtl="0" eaLnBrk="1" fontAlgn="auto" latinLnBrk="0" hangingPunct="1">
                        <a:lnSpc>
                          <a:spcPct val="100000"/>
                        </a:lnSpc>
                        <a:spcBef>
                          <a:spcPct val="0"/>
                        </a:spcBef>
                        <a:spcAft>
                          <a:spcPct val="0"/>
                        </a:spcAft>
                        <a:buClrTx/>
                        <a:buSzTx/>
                        <a:buFontTx/>
                        <a:buNone/>
                        <a:defRPr/>
                      </a:pPr>
                      <a:r>
                        <a:rPr lang="en-US" sz="899" b="1" cap="none" spc="-10" baseline="0">
                          <a:solidFill>
                            <a:schemeClr val="bg1"/>
                          </a:solidFill>
                          <a:latin typeface="Arial" pitchFamily="34" charset="0"/>
                          <a:cs typeface="Arial" pitchFamily="34" charset="0"/>
                        </a:rPr>
                        <a:t>minus</a:t>
                      </a:r>
                      <a:r>
                        <a:rPr lang="en-US" sz="899" b="1" cap="all" spc="-10">
                          <a:solidFill>
                            <a:schemeClr val="bg1"/>
                          </a:solidFill>
                          <a:latin typeface="Arial" pitchFamily="34" charset="0"/>
                          <a:cs typeface="Arial" pitchFamily="34" charset="0"/>
                        </a:rPr>
                        <a:t> LOW PROF</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graphicFrame>
        <p:nvGraphicFramePr>
          <p:cNvPr id="5" name="Chart 4">
            <a:extLst>
              <a:ext uri="{FF2B5EF4-FFF2-40B4-BE49-F238E27FC236}">
                <a16:creationId xmlns:a16="http://schemas.microsoft.com/office/drawing/2014/main" id="{93E5AF3C-F5C1-5040-D1F7-19C7B170332D}"/>
              </a:ext>
            </a:extLst>
          </p:cNvPr>
          <p:cNvGraphicFramePr/>
          <p:nvPr>
            <p:extLst>
              <p:ext uri="{D42A27DB-BD31-4B8C-83A1-F6EECF244321}">
                <p14:modId xmlns:p14="http://schemas.microsoft.com/office/powerpoint/2010/main" val="2215509656"/>
              </p:ext>
            </p:extLst>
          </p:nvPr>
        </p:nvGraphicFramePr>
        <p:xfrm>
          <a:off x="1159219" y="1751128"/>
          <a:ext cx="8755642" cy="11293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a:extLst>
              <a:ext uri="{FF2B5EF4-FFF2-40B4-BE49-F238E27FC236}">
                <a16:creationId xmlns:a16="http://schemas.microsoft.com/office/drawing/2014/main" id="{F398C54D-D1B7-240F-A5BA-5AB41DE8F6CA}"/>
              </a:ext>
            </a:extLst>
          </p:cNvPr>
          <p:cNvGraphicFramePr/>
          <p:nvPr>
            <p:extLst>
              <p:ext uri="{D42A27DB-BD31-4B8C-83A1-F6EECF244321}">
                <p14:modId xmlns:p14="http://schemas.microsoft.com/office/powerpoint/2010/main" val="3188243380"/>
              </p:ext>
            </p:extLst>
          </p:nvPr>
        </p:nvGraphicFramePr>
        <p:xfrm>
          <a:off x="1159219" y="2918548"/>
          <a:ext cx="8755642" cy="112935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a:extLst>
              <a:ext uri="{FF2B5EF4-FFF2-40B4-BE49-F238E27FC236}">
                <a16:creationId xmlns:a16="http://schemas.microsoft.com/office/drawing/2014/main" id="{AAB31254-3241-5EDC-A683-6B186C2D634F}"/>
              </a:ext>
            </a:extLst>
          </p:cNvPr>
          <p:cNvGraphicFramePr/>
          <p:nvPr>
            <p:extLst>
              <p:ext uri="{D42A27DB-BD31-4B8C-83A1-F6EECF244321}">
                <p14:modId xmlns:p14="http://schemas.microsoft.com/office/powerpoint/2010/main" val="598794227"/>
              </p:ext>
            </p:extLst>
          </p:nvPr>
        </p:nvGraphicFramePr>
        <p:xfrm>
          <a:off x="1159219" y="4085966"/>
          <a:ext cx="8755642" cy="112935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Chart 9">
            <a:extLst>
              <a:ext uri="{FF2B5EF4-FFF2-40B4-BE49-F238E27FC236}">
                <a16:creationId xmlns:a16="http://schemas.microsoft.com/office/drawing/2014/main" id="{B8D32B4A-7DEF-75A2-BAD0-BA591C03B782}"/>
              </a:ext>
            </a:extLst>
          </p:cNvPr>
          <p:cNvGraphicFramePr/>
          <p:nvPr>
            <p:extLst>
              <p:ext uri="{D42A27DB-BD31-4B8C-83A1-F6EECF244321}">
                <p14:modId xmlns:p14="http://schemas.microsoft.com/office/powerpoint/2010/main" val="4226706900"/>
              </p:ext>
            </p:extLst>
          </p:nvPr>
        </p:nvGraphicFramePr>
        <p:xfrm>
          <a:off x="1159219" y="5253385"/>
          <a:ext cx="8755642" cy="112935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1387931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118</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Market minus one-month Treasury bills: </a:t>
            </a:r>
            <a:r>
              <a:rPr lang="en-AU"/>
              <a:t>Emerging Markets</a:t>
            </a:r>
            <a:br>
              <a:rPr lang="en-US"/>
            </a:br>
            <a:r>
              <a:rPr lang="en-US"/>
              <a:t>1990–2022</a:t>
            </a:r>
          </a:p>
        </p:txBody>
      </p:sp>
      <p:sp>
        <p:nvSpPr>
          <p:cNvPr id="5" name="Text Placeholder 4"/>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p>
          <a:p>
            <a:pPr lvl="0"/>
            <a:r>
              <a:rPr lang="en-US" b="1">
                <a:solidFill>
                  <a:srgbClr val="000000">
                    <a:lumMod val="75000"/>
                    <a:lumOff val="25000"/>
                  </a:srgbClr>
                </a:solidFill>
              </a:rPr>
              <a:t>Past performance is no guarantee of future results. Actual returns may be lower. </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a:t>
            </a:r>
            <a:r>
              <a:rPr lang="en-US">
                <a:solidFill>
                  <a:srgbClr val="000000">
                    <a:lumMod val="75000"/>
                    <a:lumOff val="25000"/>
                  </a:srgbClr>
                </a:solidFill>
                <a:latin typeface="Arial Narrow" panose="020B0606020202030204" pitchFamily="34" charset="0"/>
              </a:rPr>
              <a:t>. Equity premium: Fama/French Emerging Markets Index minus one-month US Treasury Bills. One Month US Treasury Bills is the IA SBBI US 30 Day TBill TR USD, provided by Ibbotson Associates via Morningstar Direct. Fama/French indices provided by Ken </a:t>
            </a:r>
            <a:r>
              <a:rPr lang="en-US">
                <a:solidFill>
                  <a:srgbClr val="000000">
                    <a:lumMod val="75000"/>
                    <a:lumOff val="25000"/>
                  </a:srgbClr>
                </a:solidFill>
              </a:rPr>
              <a:t>French. See “Index Descriptions” in the appendix for descriptions of Fama/French index data. </a:t>
            </a:r>
            <a:r>
              <a:rPr lang="en-US">
                <a:solidFill>
                  <a:srgbClr val="000000">
                    <a:lumMod val="75000"/>
                    <a:lumOff val="25000"/>
                  </a:srgbClr>
                </a:solidFill>
                <a:latin typeface="Arial Narrow" panose="020B0606020202030204" pitchFamily="34" charset="0"/>
              </a:rPr>
              <a:t>Eugene Fama and Ken French are members of the Board of Directors of the general partner of, and provide consulting services to, Dimensional Fund Advisors LP. </a:t>
            </a:r>
            <a:endParaRPr lang="en-AU">
              <a:solidFill>
                <a:srgbClr val="000000">
                  <a:lumMod val="75000"/>
                  <a:lumOff val="25000"/>
                </a:srgbClr>
              </a:solidFill>
              <a:latin typeface="Arial Narrow" panose="020B0606020202030204" pitchFamily="34" charset="0"/>
            </a:endParaRPr>
          </a:p>
        </p:txBody>
      </p:sp>
      <p:sp>
        <p:nvSpPr>
          <p:cNvPr id="2" name="AssetID" descr="svtx:content/slide/@id"/>
          <p:cNvSpPr>
            <a:spLocks noGrp="1"/>
          </p:cNvSpPr>
          <p:nvPr>
            <p:ph type="body" sz="quarter" idx="20"/>
          </p:nvPr>
        </p:nvSpPr>
        <p:spPr/>
        <p:txBody>
          <a:bodyPr/>
          <a:lstStyle/>
          <a:p>
            <a:r>
              <a:rPr lang="en-US"/>
              <a:t>28810</a:t>
            </a:r>
          </a:p>
        </p:txBody>
      </p:sp>
      <p:grpSp>
        <p:nvGrpSpPr>
          <p:cNvPr id="13" name="Group 12">
            <a:extLst>
              <a:ext uri="{FF2B5EF4-FFF2-40B4-BE49-F238E27FC236}">
                <a16:creationId xmlns:a16="http://schemas.microsoft.com/office/drawing/2014/main" id="{2909F151-6F33-4E95-80EB-059944856CEE}"/>
              </a:ext>
            </a:extLst>
          </p:cNvPr>
          <p:cNvGrpSpPr/>
          <p:nvPr/>
        </p:nvGrpSpPr>
        <p:grpSpPr>
          <a:xfrm>
            <a:off x="7129584" y="1732669"/>
            <a:ext cx="2668805" cy="715130"/>
            <a:chOff x="8148093" y="1847224"/>
            <a:chExt cx="2669286" cy="714352"/>
          </a:xfrm>
        </p:grpSpPr>
        <p:sp>
          <p:nvSpPr>
            <p:cNvPr id="14" name="Rectangle 13">
              <a:extLst>
                <a:ext uri="{FF2B5EF4-FFF2-40B4-BE49-F238E27FC236}">
                  <a16:creationId xmlns:a16="http://schemas.microsoft.com/office/drawing/2014/main" id="{CEB5F2F5-8EBC-44BE-B09D-3C9081871C61}"/>
                </a:ext>
              </a:extLst>
            </p:cNvPr>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5" name="Rectangle 14">
              <a:extLst>
                <a:ext uri="{FF2B5EF4-FFF2-40B4-BE49-F238E27FC236}">
                  <a16:creationId xmlns:a16="http://schemas.microsoft.com/office/drawing/2014/main" id="{BE90A68C-16F5-459B-B78D-7887DE1E9F01}"/>
                </a:ext>
              </a:extLst>
            </p:cNvPr>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6" name="Straight Connector 15">
              <a:extLst>
                <a:ext uri="{FF2B5EF4-FFF2-40B4-BE49-F238E27FC236}">
                  <a16:creationId xmlns:a16="http://schemas.microsoft.com/office/drawing/2014/main" id="{21F57409-76DD-47B4-8293-13590B10276A}"/>
                </a:ext>
              </a:extLst>
            </p:cNvPr>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18" name="TextBox 17">
              <a:extLst>
                <a:ext uri="{FF2B5EF4-FFF2-40B4-BE49-F238E27FC236}">
                  <a16:creationId xmlns:a16="http://schemas.microsoft.com/office/drawing/2014/main" id="{346D3155-F77B-4E94-8DAE-F62FB3C0F1E4}"/>
                </a:ext>
              </a:extLst>
            </p:cNvPr>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7" name="Rectangle 16">
            <a:extLst>
              <a:ext uri="{FF2B5EF4-FFF2-40B4-BE49-F238E27FC236}">
                <a16:creationId xmlns:a16="http://schemas.microsoft.com/office/drawing/2014/main" id="{09BBEFC3-7C8B-48C5-9034-1E61A6768D11}"/>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9" name="TextBox 18">
            <a:extLst>
              <a:ext uri="{FF2B5EF4-FFF2-40B4-BE49-F238E27FC236}">
                <a16:creationId xmlns:a16="http://schemas.microsoft.com/office/drawing/2014/main" id="{BB95E8FE-9977-455A-BCE8-204DC3F269DB}"/>
              </a:ext>
            </a:extLst>
          </p:cNvPr>
          <p:cNvSpPr txBox="1"/>
          <p:nvPr/>
        </p:nvSpPr>
        <p:spPr>
          <a:xfrm>
            <a:off x="-838933"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318</a:t>
            </a:r>
          </a:p>
        </p:txBody>
      </p:sp>
      <p:graphicFrame>
        <p:nvGraphicFramePr>
          <p:cNvPr id="3" name="Chart 2">
            <a:extLst>
              <a:ext uri="{FF2B5EF4-FFF2-40B4-BE49-F238E27FC236}">
                <a16:creationId xmlns:a16="http://schemas.microsoft.com/office/drawing/2014/main" id="{370AA86D-A01B-43F5-ED21-BD9B900FBA89}"/>
              </a:ext>
            </a:extLst>
          </p:cNvPr>
          <p:cNvGraphicFramePr/>
          <p:nvPr>
            <p:extLst>
              <p:ext uri="{D42A27DB-BD31-4B8C-83A1-F6EECF244321}">
                <p14:modId xmlns:p14="http://schemas.microsoft.com/office/powerpoint/2010/main" val="2380497222"/>
              </p:ext>
            </p:extLst>
          </p:nvPr>
        </p:nvGraphicFramePr>
        <p:xfrm>
          <a:off x="860516" y="1909675"/>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1811202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119</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Small cap minus large cap: </a:t>
            </a:r>
            <a:r>
              <a:rPr lang="en-AU"/>
              <a:t>Emerging Markets</a:t>
            </a:r>
            <a:br>
              <a:rPr lang="en-US"/>
            </a:br>
            <a:r>
              <a:rPr lang="en-US"/>
              <a:t>1990–2022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a:t>
            </a:r>
            <a:r>
              <a:rPr lang="en-US">
                <a:solidFill>
                  <a:srgbClr val="000000">
                    <a:lumMod val="75000"/>
                    <a:lumOff val="25000"/>
                  </a:srgbClr>
                </a:solidFill>
                <a:latin typeface="Arial Narrow" panose="020B0606020202030204" pitchFamily="34" charset="0"/>
              </a:rPr>
              <a:t>. Size premium: Dimensional Emerging Markets Small Cap Index minus MSCI Emerging Markets Index (gross dividends). Dimensional indices use Bloomberg data. MSCI data © MSCI 2023, all rights reserved. </a:t>
            </a:r>
            <a:r>
              <a:rPr lang="en-US">
                <a:solidFill>
                  <a:srgbClr val="000000">
                    <a:lumMod val="75000"/>
                    <a:lumOff val="25000"/>
                  </a:srgbClr>
                </a:solidFill>
              </a:rPr>
              <a:t>See “Index Descriptions” in the appendix for descriptions of Dimensional index data.</a:t>
            </a:r>
            <a:endParaRPr lang="en-AU">
              <a:solidFill>
                <a:srgbClr val="000000">
                  <a:lumMod val="75000"/>
                  <a:lumOff val="25000"/>
                </a:srgbClr>
              </a:solidFill>
              <a:latin typeface="Arial Narrow" panose="020B0606020202030204" pitchFamily="34" charset="0"/>
            </a:endParaRPr>
          </a:p>
        </p:txBody>
      </p:sp>
      <p:sp>
        <p:nvSpPr>
          <p:cNvPr id="2" name="AssetID" descr="svtx:content/slide/@id"/>
          <p:cNvSpPr>
            <a:spLocks noGrp="1"/>
          </p:cNvSpPr>
          <p:nvPr>
            <p:ph type="body" sz="quarter" idx="20"/>
          </p:nvPr>
        </p:nvSpPr>
        <p:spPr/>
        <p:txBody>
          <a:bodyPr/>
          <a:lstStyle/>
          <a:p>
            <a:r>
              <a:rPr lang="en-US"/>
              <a:t>28811</a:t>
            </a:r>
          </a:p>
        </p:txBody>
      </p:sp>
      <p:grpSp>
        <p:nvGrpSpPr>
          <p:cNvPr id="12" name="Group 11">
            <a:extLst>
              <a:ext uri="{FF2B5EF4-FFF2-40B4-BE49-F238E27FC236}">
                <a16:creationId xmlns:a16="http://schemas.microsoft.com/office/drawing/2014/main" id="{101475AF-8E4E-45A8-BFC9-05744E2DCC60}"/>
              </a:ext>
            </a:extLst>
          </p:cNvPr>
          <p:cNvGrpSpPr/>
          <p:nvPr/>
        </p:nvGrpSpPr>
        <p:grpSpPr>
          <a:xfrm>
            <a:off x="7129584" y="1732669"/>
            <a:ext cx="2668805" cy="715130"/>
            <a:chOff x="8148093" y="1847224"/>
            <a:chExt cx="2669286" cy="714352"/>
          </a:xfrm>
        </p:grpSpPr>
        <p:sp>
          <p:nvSpPr>
            <p:cNvPr id="14" name="Rectangle 13">
              <a:extLst>
                <a:ext uri="{FF2B5EF4-FFF2-40B4-BE49-F238E27FC236}">
                  <a16:creationId xmlns:a16="http://schemas.microsoft.com/office/drawing/2014/main" id="{66825B23-B9BC-49C1-A970-7AD6861D8069}"/>
                </a:ext>
              </a:extLst>
            </p:cNvPr>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15" name="Rectangle 14">
              <a:extLst>
                <a:ext uri="{FF2B5EF4-FFF2-40B4-BE49-F238E27FC236}">
                  <a16:creationId xmlns:a16="http://schemas.microsoft.com/office/drawing/2014/main" id="{2BAF6D3E-0776-4547-B99E-6D7C6EB9FD72}"/>
                </a:ext>
              </a:extLst>
            </p:cNvPr>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16" name="Straight Connector 15">
              <a:extLst>
                <a:ext uri="{FF2B5EF4-FFF2-40B4-BE49-F238E27FC236}">
                  <a16:creationId xmlns:a16="http://schemas.microsoft.com/office/drawing/2014/main" id="{39464CA0-53A1-423E-8B57-EE247B9C135F}"/>
                </a:ext>
              </a:extLst>
            </p:cNvPr>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17" name="TextBox 16">
              <a:extLst>
                <a:ext uri="{FF2B5EF4-FFF2-40B4-BE49-F238E27FC236}">
                  <a16:creationId xmlns:a16="http://schemas.microsoft.com/office/drawing/2014/main" id="{BBA1250F-1251-42B0-B4F8-CC14D95FA2DB}"/>
                </a:ext>
              </a:extLst>
            </p:cNvPr>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8" name="Rectangle 17">
            <a:extLst>
              <a:ext uri="{FF2B5EF4-FFF2-40B4-BE49-F238E27FC236}">
                <a16:creationId xmlns:a16="http://schemas.microsoft.com/office/drawing/2014/main" id="{9B955CAC-A021-44FA-8C19-CAFE2C41320E}"/>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9" name="TextBox 18">
            <a:extLst>
              <a:ext uri="{FF2B5EF4-FFF2-40B4-BE49-F238E27FC236}">
                <a16:creationId xmlns:a16="http://schemas.microsoft.com/office/drawing/2014/main" id="{F6C7038E-3F4A-46ED-B84D-50673939C173}"/>
              </a:ext>
            </a:extLst>
          </p:cNvPr>
          <p:cNvSpPr txBox="1"/>
          <p:nvPr/>
        </p:nvSpPr>
        <p:spPr>
          <a:xfrm>
            <a:off x="-811223"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318</a:t>
            </a:r>
          </a:p>
        </p:txBody>
      </p:sp>
      <p:graphicFrame>
        <p:nvGraphicFramePr>
          <p:cNvPr id="4" name="Chart 3">
            <a:extLst>
              <a:ext uri="{FF2B5EF4-FFF2-40B4-BE49-F238E27FC236}">
                <a16:creationId xmlns:a16="http://schemas.microsoft.com/office/drawing/2014/main" id="{8ABCA256-7368-2BC8-21F3-CA9084778063}"/>
              </a:ext>
            </a:extLst>
          </p:cNvPr>
          <p:cNvGraphicFramePr/>
          <p:nvPr>
            <p:extLst>
              <p:ext uri="{D42A27DB-BD31-4B8C-83A1-F6EECF244321}">
                <p14:modId xmlns:p14="http://schemas.microsoft.com/office/powerpoint/2010/main" val="18417767"/>
              </p:ext>
            </p:extLst>
          </p:nvPr>
        </p:nvGraphicFramePr>
        <p:xfrm>
          <a:off x="860516" y="1909675"/>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482131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4. Let Markets Work for You</a:t>
            </a:r>
            <a:br>
              <a:rPr lang="en-GB"/>
            </a:br>
            <a:endParaRPr lang="en-GB"/>
          </a:p>
        </p:txBody>
      </p:sp>
      <p:sp>
        <p:nvSpPr>
          <p:cNvPr id="4" name="Text Placeholder 3"/>
          <p:cNvSpPr>
            <a:spLocks noGrp="1"/>
          </p:cNvSpPr>
          <p:nvPr>
            <p:ph type="body" sz="quarter" idx="15"/>
          </p:nvPr>
        </p:nvSpPr>
        <p:spPr/>
        <p:txBody>
          <a:bodyPr/>
          <a:lstStyle/>
          <a:p>
            <a:pPr>
              <a:defRPr/>
            </a:pPr>
            <a:r>
              <a:rPr lang="en-US"/>
              <a:t>In NZD. New Zealand Share Market: S&amp;P/NZX 50 Index (gross dividends), Bloomberg NZBond Bank Bill Index and Inflation CPI: New Zealand Consumer Price Index. Past performance is no guarantee of future results. S&amp;P/NZX data © 2023 S&amp;P Dow Jones Indices LLC, a division of S&amp;P Global. All rights reserved. Bloomberg data provided by Bloomberg. Data produced by Statistics New Zealand (“Stats NZ”). Indices are not available for direct investment. Index performance does not reflect expenses associated with the management of an actual portfolio. Past performance is not a guarantee of future results. Data presented in the Growth of a Dollar chart is hypothetical and assumes reinvestment of income and no transaction costs or taxes. The chart is for illustrative purposes only and is not indicative of any investment.</a:t>
            </a:r>
            <a:endParaRPr lang="en-GB">
              <a:solidFill>
                <a:srgbClr val="000000">
                  <a:lumMod val="65000"/>
                  <a:lumOff val="35000"/>
                </a:srgbClr>
              </a:solidFill>
            </a:endParaRPr>
          </a:p>
        </p:txBody>
      </p:sp>
      <p:sp>
        <p:nvSpPr>
          <p:cNvPr id="5" name="Text Placeholder 10"/>
          <p:cNvSpPr txBox="1"/>
          <p:nvPr/>
        </p:nvSpPr>
        <p:spPr>
          <a:xfrm>
            <a:off x="6743700" y="1781175"/>
            <a:ext cx="3091914" cy="3648097"/>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r>
              <a:rPr lang="en-US" sz="1599"/>
              <a:t>The financial markets have rewarded long-term investors. People expect a positive return on the capital they supply, and historically, the equity and bond markets have provided growth of wealth that has more than offset inflation over the long term.</a:t>
            </a:r>
          </a:p>
        </p:txBody>
      </p:sp>
      <p:sp>
        <p:nvSpPr>
          <p:cNvPr id="15" name="TextBox 14">
            <a:extLst>
              <a:ext uri="{FF2B5EF4-FFF2-40B4-BE49-F238E27FC236}">
                <a16:creationId xmlns:a16="http://schemas.microsoft.com/office/drawing/2014/main" id="{535B6D35-583E-4BC5-9BCB-FD5FEEDD3CA8}"/>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ctr" defTabSz="913851" fontAlgn="base">
              <a:spcBef>
                <a:spcPct val="0"/>
              </a:spcBef>
              <a:spcAft>
                <a:spcPct val="0"/>
              </a:spcAft>
              <a:defRPr/>
            </a:pPr>
            <a:r>
              <a:rPr lang="en-US" sz="900">
                <a:solidFill>
                  <a:srgbClr val="000000"/>
                </a:solidFill>
                <a:latin typeface="Arial" pitchFamily="34" charset="0"/>
                <a:cs typeface="Arial" pitchFamily="34" charset="0"/>
              </a:rPr>
              <a:t>SC: GC05</a:t>
            </a:r>
          </a:p>
          <a:p>
            <a:pPr algn="ctr" defTabSz="913851" fontAlgn="base">
              <a:spcBef>
                <a:spcPct val="0"/>
              </a:spcBef>
              <a:spcAft>
                <a:spcPct val="0"/>
              </a:spcAft>
              <a:defRPr/>
            </a:pPr>
            <a:r>
              <a:rPr lang="en-US" sz="900">
                <a:solidFill>
                  <a:srgbClr val="000000"/>
                </a:solidFill>
                <a:latin typeface="Arial" pitchFamily="34" charset="0"/>
                <a:cs typeface="Arial" pitchFamily="34" charset="0"/>
              </a:rPr>
              <a:t>MID PAB4</a:t>
            </a:r>
          </a:p>
        </p:txBody>
      </p:sp>
      <p:sp>
        <p:nvSpPr>
          <p:cNvPr id="3" name="AssetID" descr="svtx:content/slide/@id">
            <a:extLst>
              <a:ext uri="{FF2B5EF4-FFF2-40B4-BE49-F238E27FC236}">
                <a16:creationId xmlns:a16="http://schemas.microsoft.com/office/drawing/2014/main" id="{204FFFEA-0DCB-BDCC-F06E-02E05C16F3AC}"/>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r"/>
            <a:r>
              <a:rPr lang="en-US" sz="700">
                <a:solidFill>
                  <a:schemeClr val="bg1">
                    <a:lumMod val="50000"/>
                  </a:schemeClr>
                </a:solidFill>
                <a:latin typeface="Arial Narrow" panose="020B0606020202030204" pitchFamily="34" charset="0"/>
              </a:rPr>
              <a:t>28779</a:t>
            </a:r>
          </a:p>
        </p:txBody>
      </p:sp>
      <p:sp>
        <p:nvSpPr>
          <p:cNvPr id="21" name="TextBox 20">
            <a:extLst>
              <a:ext uri="{FF2B5EF4-FFF2-40B4-BE49-F238E27FC236}">
                <a16:creationId xmlns:a16="http://schemas.microsoft.com/office/drawing/2014/main" id="{EE0362FB-B601-0CB3-4347-56F72A4D0F98}"/>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a:p>
            <a:endParaRPr lang="en-US" sz="1000">
              <a:latin typeface="Arial" pitchFamily="34" charset="0"/>
            </a:endParaRPr>
          </a:p>
          <a:p>
            <a:r>
              <a:rPr lang="en-US" sz="1000">
                <a:latin typeface="Arial" pitchFamily="34" charset="0"/>
              </a:rPr>
              <a:t>APPENDIX SLIDES: Index Descriptions (EU Pursuing a Better Investment Experience)</a:t>
            </a:r>
          </a:p>
        </p:txBody>
      </p:sp>
      <p:sp>
        <p:nvSpPr>
          <p:cNvPr id="19" name="TextBox 18">
            <a:extLst>
              <a:ext uri="{FF2B5EF4-FFF2-40B4-BE49-F238E27FC236}">
                <a16:creationId xmlns:a16="http://schemas.microsoft.com/office/drawing/2014/main" id="{0402CF9D-9C01-6973-DC39-9939FDD2D0E7}"/>
              </a:ext>
            </a:extLst>
          </p:cNvPr>
          <p:cNvSpPr txBox="1"/>
          <p:nvPr/>
        </p:nvSpPr>
        <p:spPr>
          <a:xfrm>
            <a:off x="5264155" y="2139950"/>
            <a:ext cx="1179347" cy="369332"/>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b="1">
                <a:solidFill>
                  <a:schemeClr val="tx1">
                    <a:lumMod val="65000"/>
                    <a:lumOff val="35000"/>
                  </a:schemeClr>
                </a:solidFill>
                <a:latin typeface="Arial" pitchFamily="34" charset="0"/>
                <a:cs typeface="Arial" pitchFamily="34" charset="0"/>
              </a:rPr>
              <a:t>$6.09</a:t>
            </a:r>
            <a:br>
              <a:rPr lang="en-US" sz="900" b="1">
                <a:solidFill>
                  <a:schemeClr val="tx1">
                    <a:lumMod val="65000"/>
                    <a:lumOff val="35000"/>
                  </a:schemeClr>
                </a:solidFill>
                <a:latin typeface="Arial" pitchFamily="34" charset="0"/>
                <a:cs typeface="Arial" pitchFamily="34" charset="0"/>
              </a:rPr>
            </a:br>
            <a:r>
              <a:rPr lang="en-US" sz="900">
                <a:solidFill>
                  <a:schemeClr val="tx1">
                    <a:lumMod val="65000"/>
                    <a:lumOff val="35000"/>
                  </a:schemeClr>
                </a:solidFill>
                <a:latin typeface="Arial" pitchFamily="34" charset="0"/>
                <a:cs typeface="Arial" pitchFamily="34" charset="0"/>
              </a:rPr>
              <a:t>S&amp;P/NZX 50 Index</a:t>
            </a:r>
          </a:p>
        </p:txBody>
      </p:sp>
      <p:sp>
        <p:nvSpPr>
          <p:cNvPr id="20" name="TextBox 19">
            <a:extLst>
              <a:ext uri="{FF2B5EF4-FFF2-40B4-BE49-F238E27FC236}">
                <a16:creationId xmlns:a16="http://schemas.microsoft.com/office/drawing/2014/main" id="{1812E33D-DEAE-ADEC-CF13-16DBFB01E5EC}"/>
              </a:ext>
            </a:extLst>
          </p:cNvPr>
          <p:cNvSpPr txBox="1"/>
          <p:nvPr/>
        </p:nvSpPr>
        <p:spPr>
          <a:xfrm>
            <a:off x="5264155" y="3983569"/>
            <a:ext cx="1488910" cy="5078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b="1">
                <a:solidFill>
                  <a:schemeClr val="tx1">
                    <a:lumMod val="65000"/>
                    <a:lumOff val="35000"/>
                  </a:schemeClr>
                </a:solidFill>
                <a:latin typeface="Arial" pitchFamily="34" charset="0"/>
                <a:cs typeface="Arial" pitchFamily="34" charset="0"/>
              </a:rPr>
              <a:t>$2.52</a:t>
            </a:r>
            <a:br>
              <a:rPr lang="en-US" sz="900" b="1">
                <a:solidFill>
                  <a:schemeClr val="tx1">
                    <a:lumMod val="65000"/>
                    <a:lumOff val="35000"/>
                  </a:schemeClr>
                </a:solidFill>
                <a:latin typeface="Arial" pitchFamily="34" charset="0"/>
                <a:cs typeface="Arial" pitchFamily="34" charset="0"/>
              </a:rPr>
            </a:br>
            <a:r>
              <a:rPr lang="en-US" sz="900">
                <a:solidFill>
                  <a:schemeClr val="tx1">
                    <a:lumMod val="65000"/>
                    <a:lumOff val="35000"/>
                  </a:schemeClr>
                </a:solidFill>
                <a:latin typeface="Arial" pitchFamily="34" charset="0"/>
                <a:cs typeface="Arial" pitchFamily="34" charset="0"/>
              </a:rPr>
              <a:t>Bloomberg NZBond Bank Bill Index</a:t>
            </a:r>
          </a:p>
        </p:txBody>
      </p:sp>
      <p:sp>
        <p:nvSpPr>
          <p:cNvPr id="22" name="TextBox 21">
            <a:extLst>
              <a:ext uri="{FF2B5EF4-FFF2-40B4-BE49-F238E27FC236}">
                <a16:creationId xmlns:a16="http://schemas.microsoft.com/office/drawing/2014/main" id="{57CBC2B7-B5B3-DEFA-FC4E-34A90B4B17F8}"/>
              </a:ext>
            </a:extLst>
          </p:cNvPr>
          <p:cNvSpPr txBox="1"/>
          <p:nvPr/>
        </p:nvSpPr>
        <p:spPr>
          <a:xfrm>
            <a:off x="5264155" y="4754674"/>
            <a:ext cx="1417472" cy="50783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b="1">
                <a:solidFill>
                  <a:schemeClr val="tx1">
                    <a:lumMod val="65000"/>
                    <a:lumOff val="35000"/>
                  </a:schemeClr>
                </a:solidFill>
                <a:latin typeface="Arial" pitchFamily="34" charset="0"/>
                <a:cs typeface="Arial" pitchFamily="34" charset="0"/>
              </a:rPr>
              <a:t>$1.76</a:t>
            </a:r>
            <a:br>
              <a:rPr lang="en-US" sz="900" b="1">
                <a:solidFill>
                  <a:schemeClr val="tx1">
                    <a:lumMod val="65000"/>
                    <a:lumOff val="35000"/>
                  </a:schemeClr>
                </a:solidFill>
                <a:latin typeface="Arial" pitchFamily="34" charset="0"/>
                <a:cs typeface="Arial" pitchFamily="34" charset="0"/>
              </a:rPr>
            </a:br>
            <a:r>
              <a:rPr lang="en-US" sz="900">
                <a:solidFill>
                  <a:schemeClr val="tx1">
                    <a:lumMod val="65000"/>
                    <a:lumOff val="35000"/>
                  </a:schemeClr>
                </a:solidFill>
                <a:latin typeface="Arial" pitchFamily="34" charset="0"/>
                <a:cs typeface="Arial" pitchFamily="34" charset="0"/>
              </a:rPr>
              <a:t>New Zealand Consumer Price Index</a:t>
            </a:r>
          </a:p>
        </p:txBody>
      </p:sp>
      <p:graphicFrame>
        <p:nvGraphicFramePr>
          <p:cNvPr id="23" name="Chart 22">
            <a:extLst>
              <a:ext uri="{FF2B5EF4-FFF2-40B4-BE49-F238E27FC236}">
                <a16:creationId xmlns:a16="http://schemas.microsoft.com/office/drawing/2014/main" id="{67C20FE4-A676-2EDB-ED34-992180B5B168}"/>
              </a:ext>
            </a:extLst>
          </p:cNvPr>
          <p:cNvGraphicFramePr/>
          <p:nvPr/>
        </p:nvGraphicFramePr>
        <p:xfrm>
          <a:off x="540195" y="1781174"/>
          <a:ext cx="4808093" cy="481012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0">
            <a:extLst>
              <a:ext uri="{FF2B5EF4-FFF2-40B4-BE49-F238E27FC236}">
                <a16:creationId xmlns:a16="http://schemas.microsoft.com/office/drawing/2014/main" id="{6A0CC449-A657-1087-D985-F4A9F7C110D6}"/>
              </a:ext>
            </a:extLst>
          </p:cNvPr>
          <p:cNvSpPr txBox="1"/>
          <p:nvPr/>
        </p:nvSpPr>
        <p:spPr>
          <a:xfrm>
            <a:off x="476648" y="1796241"/>
            <a:ext cx="5278234" cy="566892"/>
          </a:xfrm>
          <a:prstGeom prst="rect">
            <a:avLst/>
          </a:prstGeom>
        </p:spPr>
        <p:txBody>
          <a:bodyPr vert="horz" lIns="91383" tIns="54829" rIns="91383" bIns="54829" rtlCol="0" anchor="t">
            <a:noAutofit/>
          </a:bodyPr>
          <a:lstStyle>
            <a:defPPr>
              <a:defRPr lang="en-US"/>
            </a:defPPr>
            <a:lvl1pPr marL="0" algn="l" defTabSz="1018824" rtl="0" eaLnBrk="1" latinLnBrk="0" hangingPunct="1">
              <a:spcBef>
                <a:spcPct val="0"/>
              </a:spcBef>
              <a:buNone/>
              <a:defRPr sz="2600" kern="1200">
                <a:solidFill>
                  <a:schemeClr val="accent1"/>
                </a:solidFill>
                <a:latin typeface="Arial" pitchFamily="34" charset="0"/>
                <a:ea typeface="+mj-ea"/>
                <a:cs typeface="Arial"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18213" fontAlgn="base">
              <a:spcAft>
                <a:spcPct val="0"/>
              </a:spcAft>
              <a:defRPr/>
            </a:pPr>
            <a:r>
              <a:rPr lang="en-US" sz="1599">
                <a:solidFill>
                  <a:srgbClr val="495965"/>
                </a:solidFill>
              </a:rPr>
              <a:t>Growth of a Dollar, 2000–2022 </a:t>
            </a:r>
            <a:br>
              <a:rPr lang="en-US" sz="1599">
                <a:solidFill>
                  <a:srgbClr val="495965"/>
                </a:solidFill>
              </a:rPr>
            </a:br>
            <a:r>
              <a:rPr lang="en-US" sz="1599">
                <a:solidFill>
                  <a:srgbClr val="495965"/>
                </a:solidFill>
              </a:rPr>
              <a:t>(compounded monthly)</a:t>
            </a:r>
          </a:p>
        </p:txBody>
      </p:sp>
    </p:spTree>
    <p:extLst>
      <p:ext uri="{BB962C8B-B14F-4D97-AF65-F5344CB8AC3E}">
        <p14:creationId xmlns:p14="http://schemas.microsoft.com/office/powerpoint/2010/main" val="543337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120</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Value minus growth: </a:t>
            </a:r>
            <a:r>
              <a:rPr lang="en-AU"/>
              <a:t>Emerging Markets</a:t>
            </a:r>
            <a:br>
              <a:rPr lang="en-US"/>
            </a:br>
            <a:r>
              <a:rPr lang="en-US"/>
              <a:t>1990–2022</a:t>
            </a:r>
          </a:p>
        </p:txBody>
      </p:sp>
      <p:sp>
        <p:nvSpPr>
          <p:cNvPr id="3" name="Text Placeholder 2"/>
          <p:cNvSpPr>
            <a:spLocks noGrp="1"/>
          </p:cNvSpPr>
          <p:nvPr>
            <p:ph type="body" sz="quarter" idx="15"/>
          </p:nvPr>
        </p:nvSpPr>
        <p:spPr>
          <a:xfrm>
            <a:off x="704857" y="7031989"/>
            <a:ext cx="9210004" cy="282200"/>
          </a:xfrm>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a:t>
            </a:r>
            <a:r>
              <a:rPr lang="en-US">
                <a:solidFill>
                  <a:srgbClr val="000000">
                    <a:lumMod val="75000"/>
                    <a:lumOff val="25000"/>
                  </a:srgbClr>
                </a:solidFill>
                <a:latin typeface="Arial Narrow" panose="020B0606020202030204" pitchFamily="34" charset="0"/>
              </a:rPr>
              <a:t>. Relative price premium: Fama/French Emerging Markets Value Index minus Fama/French Emerging Markets Growth Index. Fama/French indices provided by Ken French.</a:t>
            </a:r>
            <a:r>
              <a:rPr lang="en-US">
                <a:solidFill>
                  <a:srgbClr val="000000">
                    <a:lumMod val="75000"/>
                    <a:lumOff val="25000"/>
                  </a:srgbClr>
                </a:solidFill>
              </a:rPr>
              <a:t> See “Index Descriptions” in the appendix for descriptions of Fama/French index data.</a:t>
            </a:r>
            <a:r>
              <a:rPr lang="en-US">
                <a:solidFill>
                  <a:srgbClr val="000000">
                    <a:lumMod val="75000"/>
                    <a:lumOff val="25000"/>
                  </a:srgbClr>
                </a:solidFill>
                <a:latin typeface="Arial Narrow" panose="020B0606020202030204" pitchFamily="34" charset="0"/>
              </a:rPr>
              <a:t> Eugene Fama and Ken French are members of the Board of Directors of the general partner of, and provide consulting services to, Dimensional Fund Advisors LP.</a:t>
            </a:r>
            <a:endParaRPr lang="en-AU">
              <a:solidFill>
                <a:srgbClr val="000000">
                  <a:lumMod val="75000"/>
                  <a:lumOff val="25000"/>
                </a:srgbClr>
              </a:solidFill>
              <a:latin typeface="Arial Narrow" panose="020B0606020202030204" pitchFamily="34" charset="0"/>
            </a:endParaRPr>
          </a:p>
        </p:txBody>
      </p:sp>
      <p:sp>
        <p:nvSpPr>
          <p:cNvPr id="2" name="AssetID" descr="svtx:content/slide/@id"/>
          <p:cNvSpPr>
            <a:spLocks noGrp="1"/>
          </p:cNvSpPr>
          <p:nvPr>
            <p:ph type="body" sz="quarter" idx="20"/>
          </p:nvPr>
        </p:nvSpPr>
        <p:spPr/>
        <p:txBody>
          <a:bodyPr/>
          <a:lstStyle/>
          <a:p>
            <a:r>
              <a:rPr lang="en-US"/>
              <a:t>28812</a:t>
            </a:r>
          </a:p>
        </p:txBody>
      </p:sp>
      <p:grpSp>
        <p:nvGrpSpPr>
          <p:cNvPr id="20" name="Group 19">
            <a:extLst>
              <a:ext uri="{FF2B5EF4-FFF2-40B4-BE49-F238E27FC236}">
                <a16:creationId xmlns:a16="http://schemas.microsoft.com/office/drawing/2014/main" id="{A08D9E4A-1F9A-44DF-A7C6-8EC1C8846767}"/>
              </a:ext>
            </a:extLst>
          </p:cNvPr>
          <p:cNvGrpSpPr/>
          <p:nvPr/>
        </p:nvGrpSpPr>
        <p:grpSpPr>
          <a:xfrm>
            <a:off x="7129584" y="1732669"/>
            <a:ext cx="2668805" cy="715130"/>
            <a:chOff x="8148093" y="1847224"/>
            <a:chExt cx="2669286" cy="714352"/>
          </a:xfrm>
        </p:grpSpPr>
        <p:sp>
          <p:nvSpPr>
            <p:cNvPr id="21" name="Rectangle 20">
              <a:extLst>
                <a:ext uri="{FF2B5EF4-FFF2-40B4-BE49-F238E27FC236}">
                  <a16:creationId xmlns:a16="http://schemas.microsoft.com/office/drawing/2014/main" id="{C2D79975-1A7C-455C-AA1F-C7CBB4A72468}"/>
                </a:ext>
              </a:extLst>
            </p:cNvPr>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22" name="Rectangle 21">
              <a:extLst>
                <a:ext uri="{FF2B5EF4-FFF2-40B4-BE49-F238E27FC236}">
                  <a16:creationId xmlns:a16="http://schemas.microsoft.com/office/drawing/2014/main" id="{D047F6B9-E38B-45A6-A647-F1066B8FD62D}"/>
                </a:ext>
              </a:extLst>
            </p:cNvPr>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23" name="Straight Connector 22">
              <a:extLst>
                <a:ext uri="{FF2B5EF4-FFF2-40B4-BE49-F238E27FC236}">
                  <a16:creationId xmlns:a16="http://schemas.microsoft.com/office/drawing/2014/main" id="{4B301C30-F875-4124-BBB0-B228E46EDC92}"/>
                </a:ext>
              </a:extLst>
            </p:cNvPr>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24" name="TextBox 23">
              <a:extLst>
                <a:ext uri="{FF2B5EF4-FFF2-40B4-BE49-F238E27FC236}">
                  <a16:creationId xmlns:a16="http://schemas.microsoft.com/office/drawing/2014/main" id="{58061404-9292-491D-A4F3-61DF2E117A73}"/>
                </a:ext>
              </a:extLst>
            </p:cNvPr>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5" name="Rectangle 14">
            <a:extLst>
              <a:ext uri="{FF2B5EF4-FFF2-40B4-BE49-F238E27FC236}">
                <a16:creationId xmlns:a16="http://schemas.microsoft.com/office/drawing/2014/main" id="{AC195618-D443-4033-ACF8-B8A9F9C15B0A}"/>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6" name="TextBox 15">
            <a:extLst>
              <a:ext uri="{FF2B5EF4-FFF2-40B4-BE49-F238E27FC236}">
                <a16:creationId xmlns:a16="http://schemas.microsoft.com/office/drawing/2014/main" id="{CC551E19-79A2-4615-AE9B-7C4B55E50EAD}"/>
              </a:ext>
            </a:extLst>
          </p:cNvPr>
          <p:cNvSpPr txBox="1"/>
          <p:nvPr/>
        </p:nvSpPr>
        <p:spPr>
          <a:xfrm>
            <a:off x="-774277"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318</a:t>
            </a:r>
          </a:p>
        </p:txBody>
      </p:sp>
      <p:graphicFrame>
        <p:nvGraphicFramePr>
          <p:cNvPr id="4" name="Chart 3">
            <a:extLst>
              <a:ext uri="{FF2B5EF4-FFF2-40B4-BE49-F238E27FC236}">
                <a16:creationId xmlns:a16="http://schemas.microsoft.com/office/drawing/2014/main" id="{54597EEF-E942-4B6D-8D4B-0DFC2B8337DE}"/>
              </a:ext>
            </a:extLst>
          </p:cNvPr>
          <p:cNvGraphicFramePr/>
          <p:nvPr>
            <p:extLst>
              <p:ext uri="{D42A27DB-BD31-4B8C-83A1-F6EECF244321}">
                <p14:modId xmlns:p14="http://schemas.microsoft.com/office/powerpoint/2010/main" val="3493571660"/>
              </p:ext>
            </p:extLst>
          </p:nvPr>
        </p:nvGraphicFramePr>
        <p:xfrm>
          <a:off x="860516" y="1909675"/>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1746011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Yearly Observations of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121</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High profitability minus low profitability: </a:t>
            </a:r>
            <a:r>
              <a:rPr lang="en-AU"/>
              <a:t>Emerging Markets</a:t>
            </a:r>
            <a:br>
              <a:rPr lang="en-US"/>
            </a:br>
            <a:r>
              <a:rPr lang="en-US"/>
              <a:t>1992–2022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Yearly premiums are calculated as the difference in one-year returns between the two indices described</a:t>
            </a:r>
            <a:r>
              <a:rPr lang="en-US">
                <a:solidFill>
                  <a:srgbClr val="000000">
                    <a:lumMod val="75000"/>
                    <a:lumOff val="25000"/>
                  </a:srgbClr>
                </a:solidFill>
                <a:latin typeface="Arial Narrow" panose="020B0606020202030204" pitchFamily="34" charset="0"/>
              </a:rPr>
              <a:t>. Profitability premium: </a:t>
            </a:r>
            <a:r>
              <a:rPr lang="en-US">
                <a:solidFill>
                  <a:srgbClr val="000000">
                    <a:lumMod val="75000"/>
                    <a:lumOff val="25000"/>
                  </a:srgbClr>
                </a:solidFill>
              </a:rPr>
              <a:t>High Prof minus Low Prof: Fama/French Emerging Markets High Profitability Index minus the Fama/French Emerging Markets Low Profitability Index. </a:t>
            </a:r>
            <a:r>
              <a:rPr lang="en-US">
                <a:solidFill>
                  <a:srgbClr val="000000">
                    <a:lumMod val="75000"/>
                    <a:lumOff val="25000"/>
                  </a:srgbClr>
                </a:solidFill>
                <a:latin typeface="Arial Narrow" panose="020B0606020202030204" pitchFamily="34" charset="0"/>
              </a:rPr>
              <a:t>Profitability is measured as operating income before depreciation and amortisation minus interest expense, scaled by book. Dimensional indices use Bloomberg data. </a:t>
            </a:r>
            <a:r>
              <a:rPr lang="en-US">
                <a:solidFill>
                  <a:srgbClr val="000000">
                    <a:lumMod val="75000"/>
                    <a:lumOff val="25000"/>
                  </a:srgbClr>
                </a:solidFill>
              </a:rPr>
              <a:t>See “Index Descriptions” in the appendix for descriptions of Fama/French index data. Eugene Fama and Ken French are members of the Board of Directors of the general partner of, and provide consulting services to, Dimensional Fund Advisors LP.</a:t>
            </a:r>
            <a:endParaRPr lang="en-US" b="1">
              <a:solidFill>
                <a:srgbClr val="000000">
                  <a:lumMod val="75000"/>
                  <a:lumOff val="25000"/>
                </a:srgbClr>
              </a:solidFill>
              <a:latin typeface="Arial Narrow" panose="020B0606020202030204" pitchFamily="34" charset="0"/>
            </a:endParaRPr>
          </a:p>
        </p:txBody>
      </p:sp>
      <p:sp>
        <p:nvSpPr>
          <p:cNvPr id="2" name="AssetID" descr="svtx:content/slide/@id"/>
          <p:cNvSpPr>
            <a:spLocks noGrp="1"/>
          </p:cNvSpPr>
          <p:nvPr>
            <p:ph type="body" sz="quarter" idx="20"/>
          </p:nvPr>
        </p:nvSpPr>
        <p:spPr/>
        <p:txBody>
          <a:bodyPr/>
          <a:lstStyle/>
          <a:p>
            <a:r>
              <a:rPr lang="en-US"/>
              <a:t>28813</a:t>
            </a:r>
          </a:p>
        </p:txBody>
      </p:sp>
      <p:grpSp>
        <p:nvGrpSpPr>
          <p:cNvPr id="20" name="Group 19">
            <a:extLst>
              <a:ext uri="{FF2B5EF4-FFF2-40B4-BE49-F238E27FC236}">
                <a16:creationId xmlns:a16="http://schemas.microsoft.com/office/drawing/2014/main" id="{B3226464-CDBA-4B6F-AB19-A4ECDD36D12E}"/>
              </a:ext>
            </a:extLst>
          </p:cNvPr>
          <p:cNvGrpSpPr/>
          <p:nvPr/>
        </p:nvGrpSpPr>
        <p:grpSpPr>
          <a:xfrm>
            <a:off x="7129584" y="1732669"/>
            <a:ext cx="2668805" cy="715130"/>
            <a:chOff x="8148093" y="1847224"/>
            <a:chExt cx="2669286" cy="714352"/>
          </a:xfrm>
        </p:grpSpPr>
        <p:sp>
          <p:nvSpPr>
            <p:cNvPr id="21" name="Rectangle 20">
              <a:extLst>
                <a:ext uri="{FF2B5EF4-FFF2-40B4-BE49-F238E27FC236}">
                  <a16:creationId xmlns:a16="http://schemas.microsoft.com/office/drawing/2014/main" id="{1A33DAD2-7F08-463B-94C7-CCAB7E883149}"/>
                </a:ext>
              </a:extLst>
            </p:cNvPr>
            <p:cNvSpPr>
              <a:spLocks noChangeArrowheads="1"/>
            </p:cNvSpPr>
            <p:nvPr/>
          </p:nvSpPr>
          <p:spPr bwMode="auto">
            <a:xfrm>
              <a:off x="8179883" y="2151164"/>
              <a:ext cx="119169" cy="119169"/>
            </a:xfrm>
            <a:prstGeom prst="rect">
              <a:avLst/>
            </a:prstGeom>
            <a:solidFill>
              <a:schemeClr val="bg2"/>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sp>
          <p:nvSpPr>
            <p:cNvPr id="22" name="Rectangle 21">
              <a:extLst>
                <a:ext uri="{FF2B5EF4-FFF2-40B4-BE49-F238E27FC236}">
                  <a16:creationId xmlns:a16="http://schemas.microsoft.com/office/drawing/2014/main" id="{A201D98E-A8A9-4872-881F-9875444A50A9}"/>
                </a:ext>
              </a:extLst>
            </p:cNvPr>
            <p:cNvSpPr>
              <a:spLocks noChangeArrowheads="1"/>
            </p:cNvSpPr>
            <p:nvPr/>
          </p:nvSpPr>
          <p:spPr bwMode="auto">
            <a:xfrm>
              <a:off x="8179883" y="2355084"/>
              <a:ext cx="119169" cy="119169"/>
            </a:xfrm>
            <a:prstGeom prst="rect">
              <a:avLst/>
            </a:prstGeom>
            <a:solidFill>
              <a:srgbClr val="00384C"/>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US" sz="2098">
                <a:solidFill>
                  <a:srgbClr val="000000"/>
                </a:solidFill>
                <a:latin typeface="Arial" pitchFamily="34" charset="0"/>
                <a:cs typeface="Arial" pitchFamily="34" charset="0"/>
              </a:endParaRPr>
            </a:p>
          </p:txBody>
        </p:sp>
        <p:cxnSp>
          <p:nvCxnSpPr>
            <p:cNvPr id="23" name="Straight Connector 22">
              <a:extLst>
                <a:ext uri="{FF2B5EF4-FFF2-40B4-BE49-F238E27FC236}">
                  <a16:creationId xmlns:a16="http://schemas.microsoft.com/office/drawing/2014/main" id="{870C3FC4-FF8D-4E4E-BC36-B14E93F50060}"/>
                </a:ext>
              </a:extLst>
            </p:cNvPr>
            <p:cNvCxnSpPr>
              <a:cxnSpLocks noChangeShapeType="1"/>
            </p:cNvCxnSpPr>
            <p:nvPr/>
          </p:nvCxnSpPr>
          <p:spPr bwMode="auto">
            <a:xfrm flipV="1">
              <a:off x="8148093" y="2017633"/>
              <a:ext cx="182726" cy="0"/>
            </a:xfrm>
            <a:prstGeom prst="line">
              <a:avLst/>
            </a:prstGeom>
            <a:noFill/>
            <a:ln w="12700" algn="ctr">
              <a:solidFill>
                <a:schemeClr val="tx1"/>
              </a:solidFill>
              <a:prstDash val="dash"/>
              <a:round/>
            </a:ln>
            <a:extLst>
              <a:ext uri="{909E8E84-426E-40DD-AFC4-6F175D3DCCD1}">
                <a14:hiddenFill xmlns:a14="http://schemas.microsoft.com/office/drawing/2010/main">
                  <a:noFill/>
                </a14:hiddenFill>
              </a:ext>
            </a:extLst>
          </p:spPr>
        </p:cxnSp>
        <p:sp>
          <p:nvSpPr>
            <p:cNvPr id="24" name="TextBox 23">
              <a:extLst>
                <a:ext uri="{FF2B5EF4-FFF2-40B4-BE49-F238E27FC236}">
                  <a16:creationId xmlns:a16="http://schemas.microsoft.com/office/drawing/2014/main" id="{CE84B57D-29DC-4E2A-B17B-0D9745EBF32E}"/>
                </a:ext>
              </a:extLst>
            </p:cNvPr>
            <p:cNvSpPr txBox="1">
              <a:spLocks noChangeArrowheads="1"/>
            </p:cNvSpPr>
            <p:nvPr/>
          </p:nvSpPr>
          <p:spPr bwMode="auto">
            <a:xfrm>
              <a:off x="8297249" y="1847224"/>
              <a:ext cx="2520129" cy="714352"/>
            </a:xfrm>
            <a:prstGeom prst="rect">
              <a:avLst/>
            </a:prstGeom>
            <a:noFill/>
            <a:ln w="9525">
              <a:noFill/>
              <a:miter lim="800000"/>
            </a:ln>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Arithmetic Average of Annual Premiums</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Within 2% of Average</a:t>
              </a:r>
            </a:p>
            <a:p>
              <a:pPr fontAlgn="base">
                <a:lnSpc>
                  <a:spcPct val="150000"/>
                </a:lnSpc>
                <a:spcBef>
                  <a:spcPct val="0"/>
                </a:spcBef>
                <a:spcAft>
                  <a:spcPct val="0"/>
                </a:spcAft>
                <a:defRPr/>
              </a:pPr>
              <a:r>
                <a:rPr lang="en-US" sz="899">
                  <a:solidFill>
                    <a:srgbClr val="000000"/>
                  </a:solidFill>
                  <a:latin typeface="Arial" pitchFamily="34" charset="0"/>
                  <a:cs typeface="Arial" pitchFamily="34" charset="0"/>
                </a:rPr>
                <a:t>Premiums within Range</a:t>
              </a:r>
            </a:p>
          </p:txBody>
        </p:sp>
      </p:grpSp>
      <p:sp>
        <p:nvSpPr>
          <p:cNvPr id="15" name="Rectangle 14">
            <a:extLst>
              <a:ext uri="{FF2B5EF4-FFF2-40B4-BE49-F238E27FC236}">
                <a16:creationId xmlns:a16="http://schemas.microsoft.com/office/drawing/2014/main" id="{E4BDD7AC-5A3F-4245-8DEC-91EBC4AD25F8}"/>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6" name="TextBox 15">
            <a:extLst>
              <a:ext uri="{FF2B5EF4-FFF2-40B4-BE49-F238E27FC236}">
                <a16:creationId xmlns:a16="http://schemas.microsoft.com/office/drawing/2014/main" id="{C487BBB4-CF37-44F4-AE4B-D734768EDCE2}"/>
              </a:ext>
            </a:extLst>
          </p:cNvPr>
          <p:cNvSpPr txBox="1"/>
          <p:nvPr/>
        </p:nvSpPr>
        <p:spPr>
          <a:xfrm>
            <a:off x="-848169"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318</a:t>
            </a:r>
          </a:p>
        </p:txBody>
      </p:sp>
      <p:graphicFrame>
        <p:nvGraphicFramePr>
          <p:cNvPr id="4" name="Chart 3">
            <a:extLst>
              <a:ext uri="{FF2B5EF4-FFF2-40B4-BE49-F238E27FC236}">
                <a16:creationId xmlns:a16="http://schemas.microsoft.com/office/drawing/2014/main" id="{06764F9B-ABCA-1E31-50F9-E76A39802C9F}"/>
              </a:ext>
            </a:extLst>
          </p:cNvPr>
          <p:cNvGraphicFramePr/>
          <p:nvPr>
            <p:extLst>
              <p:ext uri="{D42A27DB-BD31-4B8C-83A1-F6EECF244321}">
                <p14:modId xmlns:p14="http://schemas.microsoft.com/office/powerpoint/2010/main" val="1520670489"/>
              </p:ext>
            </p:extLst>
          </p:nvPr>
        </p:nvGraphicFramePr>
        <p:xfrm>
          <a:off x="860516" y="1909675"/>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70864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Your Money Today Will Likely </a:t>
            </a:r>
            <a:br>
              <a:rPr lang="en-US"/>
            </a:br>
            <a:r>
              <a:rPr lang="en-US"/>
              <a:t>Buy Less Tomorrow</a:t>
            </a:r>
            <a:br>
              <a:rPr lang="en-US"/>
            </a:br>
            <a:endParaRPr lang="en-US"/>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122</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4" name="Text Placeholder 3"/>
          <p:cNvSpPr>
            <a:spLocks noGrp="1"/>
          </p:cNvSpPr>
          <p:nvPr>
            <p:ph type="body" sz="quarter" idx="15"/>
          </p:nvPr>
        </p:nvSpPr>
        <p:spPr/>
        <p:txBody>
          <a:bodyPr/>
          <a:lstStyle/>
          <a:p>
            <a:r>
              <a:rPr lang="en-US"/>
              <a:t>In US dollars.</a:t>
            </a:r>
          </a:p>
          <a:p>
            <a:r>
              <a:rPr lang="en-US"/>
              <a:t>Source for 1920 and 1970: Historical Statistics of the United States, Colonial Times to 1970/US Department of Commerce. Source for 2022: US Department of Labor, Bureau of Labor Statistics, Economic Statistics, Consumer Price Index—US City Average Price Data.</a:t>
            </a:r>
          </a:p>
        </p:txBody>
      </p:sp>
      <p:sp>
        <p:nvSpPr>
          <p:cNvPr id="6" name="AssetID" descr="svtx:content/slide/@id">
            <a:extLst>
              <a:ext uri="{FF2B5EF4-FFF2-40B4-BE49-F238E27FC236}">
                <a16:creationId xmlns:a16="http://schemas.microsoft.com/office/drawing/2014/main" id="{EDB29B2E-0BD5-43FB-A4B0-ADE8D6CDF75B}"/>
              </a:ext>
            </a:extLst>
          </p:cNvPr>
          <p:cNvSpPr>
            <a:spLocks noGrp="1"/>
          </p:cNvSpPr>
          <p:nvPr>
            <p:ph type="body" sz="quarter" idx="19"/>
          </p:nvPr>
        </p:nvSpPr>
        <p:spPr/>
        <p:txBody>
          <a:bodyPr/>
          <a:lstStyle/>
          <a:p>
            <a:r>
              <a:rPr lang="en-US"/>
              <a:t>28712</a:t>
            </a:r>
          </a:p>
        </p:txBody>
      </p:sp>
      <p:sp>
        <p:nvSpPr>
          <p:cNvPr id="28" name="TextBox 27"/>
          <p:cNvSpPr txBox="1"/>
          <p:nvPr/>
        </p:nvSpPr>
        <p:spPr>
          <a:xfrm>
            <a:off x="-713776" y="5881"/>
            <a:ext cx="639676" cy="461277"/>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LC15</a:t>
            </a:r>
          </a:p>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mn-cs"/>
              </a:rPr>
              <a:t>MID 321</a:t>
            </a:r>
          </a:p>
        </p:txBody>
      </p:sp>
      <p:sp>
        <p:nvSpPr>
          <p:cNvPr id="31" name="Rectangle 30">
            <a:extLst>
              <a:ext uri="{FF2B5EF4-FFF2-40B4-BE49-F238E27FC236}">
                <a16:creationId xmlns:a16="http://schemas.microsoft.com/office/drawing/2014/main" id="{87777C4D-1447-4BA1-B0D4-4AEA823A0F1F}"/>
              </a:ext>
            </a:extLst>
          </p:cNvPr>
          <p:cNvSpPr/>
          <p:nvPr/>
        </p:nvSpPr>
        <p:spPr>
          <a:xfrm>
            <a:off x="10753508"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
        <p:nvSpPr>
          <p:cNvPr id="35" name="Text Placeholder 9">
            <a:extLst>
              <a:ext uri="{FF2B5EF4-FFF2-40B4-BE49-F238E27FC236}">
                <a16:creationId xmlns:a16="http://schemas.microsoft.com/office/drawing/2014/main" id="{08C7C3A4-13EC-48D6-89B3-97A889704A83}"/>
              </a:ext>
            </a:extLst>
          </p:cNvPr>
          <p:cNvSpPr txBox="1"/>
          <p:nvPr/>
        </p:nvSpPr>
        <p:spPr>
          <a:xfrm>
            <a:off x="1574271" y="2329431"/>
            <a:ext cx="1827264" cy="567468"/>
          </a:xfrm>
          <a:prstGeom prst="rect">
            <a:avLst/>
          </a:prstGeom>
        </p:spPr>
        <p:txBody>
          <a:bodyPr/>
          <a:lstStyle>
            <a:defPPr>
              <a:defRPr lang="en-US"/>
            </a:defPPr>
            <a:lvl1pPr marL="0" indent="0" algn="l" defTabSz="913632" rtl="0" eaLnBrk="1" latinLnBrk="0" hangingPunct="1">
              <a:spcBef>
                <a:spcPct val="0"/>
              </a:spcBef>
              <a:buFont typeface="Arial" pitchFamily="34" charset="0"/>
              <a:buNone/>
              <a:defRPr lang="en-US" sz="3197" kern="1200" spc="-20" baseline="0">
                <a:solidFill>
                  <a:schemeClr val="tx1"/>
                </a:solidFill>
                <a:latin typeface="+mn-lt"/>
                <a:ea typeface="+mj-ea"/>
                <a:cs typeface="+mj-cs"/>
              </a:defRPr>
            </a:lvl1pPr>
            <a:lvl2pPr marL="0" indent="0" algn="l" defTabSz="913632" rtl="0" eaLnBrk="1" latinLnBrk="0" hangingPunct="1">
              <a:spcBef>
                <a:spcPct val="0"/>
              </a:spcBef>
              <a:buFont typeface="Arial" pitchFamily="34" charset="0"/>
              <a:buNone/>
              <a:defRPr lang="en-US" sz="3197" kern="1200">
                <a:solidFill>
                  <a:schemeClr val="bg1"/>
                </a:solidFill>
                <a:latin typeface="Avenir LT 55 Roman" pitchFamily="34" charset="0"/>
                <a:ea typeface="+mj-ea"/>
                <a:cs typeface="+mj-cs"/>
              </a:defRPr>
            </a:lvl2pPr>
            <a:lvl3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3pPr>
            <a:lvl4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4pPr>
            <a:lvl5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5pPr>
            <a:lvl6pPr marL="279941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6pPr>
            <a:lvl7pPr marL="3308400"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7pPr>
            <a:lvl8pPr marL="381738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8pPr>
            <a:lvl9pPr marL="4326368"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9pPr>
          </a:lstStyle>
          <a:p>
            <a:pPr marL="0" marR="0" lvl="0" indent="0" algn="ctr" defTabSz="913632" rtl="0" eaLnBrk="1" fontAlgn="auto" latinLnBrk="0" hangingPunct="1">
              <a:lnSpc>
                <a:spcPct val="100000"/>
              </a:lnSpc>
              <a:spcBef>
                <a:spcPct val="0"/>
              </a:spcBef>
              <a:spcAft>
                <a:spcPct val="0"/>
              </a:spcAft>
              <a:buClrTx/>
              <a:buSzTx/>
              <a:buFont typeface="Arial" pitchFamily="34" charset="0"/>
              <a:buNone/>
              <a:defRPr/>
            </a:pPr>
            <a:r>
              <a:rPr kumimoji="0" lang="en-US" sz="1998" b="1" i="0" u="none" strike="noStrike" kern="1200" cap="none" spc="-20" normalizeH="0" baseline="0" noProof="0">
                <a:ln>
                  <a:noFill/>
                </a:ln>
                <a:solidFill>
                  <a:srgbClr val="000000"/>
                </a:solidFill>
                <a:effectLst/>
                <a:uLnTx/>
                <a:uFillTx/>
                <a:latin typeface="Avenir LT 55 Roman"/>
                <a:ea typeface="+mj-ea"/>
                <a:cs typeface="+mj-cs"/>
              </a:rPr>
              <a:t>1920</a:t>
            </a:r>
          </a:p>
        </p:txBody>
      </p:sp>
      <p:sp>
        <p:nvSpPr>
          <p:cNvPr id="36" name="Text Placeholder 9">
            <a:extLst>
              <a:ext uri="{FF2B5EF4-FFF2-40B4-BE49-F238E27FC236}">
                <a16:creationId xmlns:a16="http://schemas.microsoft.com/office/drawing/2014/main" id="{9C0C1EC9-40D8-49EB-9AF5-3BD4E7B015BB}"/>
              </a:ext>
            </a:extLst>
          </p:cNvPr>
          <p:cNvSpPr txBox="1"/>
          <p:nvPr/>
        </p:nvSpPr>
        <p:spPr>
          <a:xfrm>
            <a:off x="4458514" y="2329431"/>
            <a:ext cx="1827264" cy="567468"/>
          </a:xfrm>
          <a:prstGeom prst="rect">
            <a:avLst/>
          </a:prstGeom>
        </p:spPr>
        <p:txBody>
          <a:bodyPr/>
          <a:lstStyle>
            <a:defPPr>
              <a:defRPr lang="en-US"/>
            </a:defPPr>
            <a:lvl1pPr marL="0" indent="0" algn="l" defTabSz="913632" rtl="0" eaLnBrk="1" latinLnBrk="0" hangingPunct="1">
              <a:spcBef>
                <a:spcPct val="0"/>
              </a:spcBef>
              <a:buFont typeface="Arial" pitchFamily="34" charset="0"/>
              <a:buNone/>
              <a:defRPr lang="en-US" sz="3197" kern="1200" spc="-20" baseline="0">
                <a:solidFill>
                  <a:schemeClr val="tx1"/>
                </a:solidFill>
                <a:latin typeface="+mn-lt"/>
                <a:ea typeface="+mj-ea"/>
                <a:cs typeface="+mj-cs"/>
              </a:defRPr>
            </a:lvl1pPr>
            <a:lvl2pPr marL="0" indent="0" algn="l" defTabSz="913632" rtl="0" eaLnBrk="1" latinLnBrk="0" hangingPunct="1">
              <a:spcBef>
                <a:spcPct val="0"/>
              </a:spcBef>
              <a:buFont typeface="Arial" pitchFamily="34" charset="0"/>
              <a:buNone/>
              <a:defRPr lang="en-US" sz="3197" kern="1200">
                <a:solidFill>
                  <a:schemeClr val="bg1"/>
                </a:solidFill>
                <a:latin typeface="Avenir LT 55 Roman" pitchFamily="34" charset="0"/>
                <a:ea typeface="+mj-ea"/>
                <a:cs typeface="+mj-cs"/>
              </a:defRPr>
            </a:lvl2pPr>
            <a:lvl3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3pPr>
            <a:lvl4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4pPr>
            <a:lvl5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5pPr>
            <a:lvl6pPr marL="279941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6pPr>
            <a:lvl7pPr marL="3308400"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7pPr>
            <a:lvl8pPr marL="381738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8pPr>
            <a:lvl9pPr marL="4326368"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9pPr>
          </a:lstStyle>
          <a:p>
            <a:pPr marL="0" marR="0" lvl="0" indent="0" algn="ctr" defTabSz="913632" rtl="0" eaLnBrk="1" fontAlgn="auto" latinLnBrk="0" hangingPunct="1">
              <a:lnSpc>
                <a:spcPct val="100000"/>
              </a:lnSpc>
              <a:spcBef>
                <a:spcPct val="0"/>
              </a:spcBef>
              <a:spcAft>
                <a:spcPct val="0"/>
              </a:spcAft>
              <a:buClrTx/>
              <a:buSzTx/>
              <a:buFont typeface="Arial" pitchFamily="34" charset="0"/>
              <a:buNone/>
              <a:defRPr/>
            </a:pPr>
            <a:r>
              <a:rPr kumimoji="0" lang="en-US" sz="1998" b="1" i="0" u="none" strike="noStrike" kern="1200" cap="none" spc="-20" normalizeH="0" baseline="0" noProof="0">
                <a:ln>
                  <a:noFill/>
                </a:ln>
                <a:solidFill>
                  <a:srgbClr val="000000"/>
                </a:solidFill>
                <a:effectLst/>
                <a:uLnTx/>
                <a:uFillTx/>
                <a:latin typeface="Avenir LT 55 Roman"/>
                <a:ea typeface="+mj-ea"/>
                <a:cs typeface="+mj-cs"/>
              </a:rPr>
              <a:t>1970</a:t>
            </a:r>
          </a:p>
        </p:txBody>
      </p:sp>
      <p:sp>
        <p:nvSpPr>
          <p:cNvPr id="37" name="Text Placeholder 9">
            <a:extLst>
              <a:ext uri="{FF2B5EF4-FFF2-40B4-BE49-F238E27FC236}">
                <a16:creationId xmlns:a16="http://schemas.microsoft.com/office/drawing/2014/main" id="{05C9A190-E11E-4F59-B011-A10164DB1836}"/>
              </a:ext>
            </a:extLst>
          </p:cNvPr>
          <p:cNvSpPr txBox="1"/>
          <p:nvPr/>
        </p:nvSpPr>
        <p:spPr>
          <a:xfrm>
            <a:off x="7286377" y="2329431"/>
            <a:ext cx="1827264" cy="567468"/>
          </a:xfrm>
          <a:prstGeom prst="rect">
            <a:avLst/>
          </a:prstGeom>
        </p:spPr>
        <p:txBody>
          <a:bodyPr/>
          <a:lstStyle>
            <a:defPPr>
              <a:defRPr lang="en-US"/>
            </a:defPPr>
            <a:lvl1pPr marL="0" indent="0" algn="l" defTabSz="913632" rtl="0" eaLnBrk="1" latinLnBrk="0" hangingPunct="1">
              <a:spcBef>
                <a:spcPct val="0"/>
              </a:spcBef>
              <a:buFont typeface="Arial" pitchFamily="34" charset="0"/>
              <a:buNone/>
              <a:defRPr lang="en-US" sz="3197" kern="1200" spc="-20" baseline="0">
                <a:solidFill>
                  <a:schemeClr val="tx1"/>
                </a:solidFill>
                <a:latin typeface="+mn-lt"/>
                <a:ea typeface="+mj-ea"/>
                <a:cs typeface="+mj-cs"/>
              </a:defRPr>
            </a:lvl1pPr>
            <a:lvl2pPr marL="0" indent="0" algn="l" defTabSz="913632" rtl="0" eaLnBrk="1" latinLnBrk="0" hangingPunct="1">
              <a:spcBef>
                <a:spcPct val="0"/>
              </a:spcBef>
              <a:buFont typeface="Arial" pitchFamily="34" charset="0"/>
              <a:buNone/>
              <a:defRPr lang="en-US" sz="3197" kern="1200">
                <a:solidFill>
                  <a:schemeClr val="bg1"/>
                </a:solidFill>
                <a:latin typeface="Avenir LT 55 Roman" pitchFamily="34" charset="0"/>
                <a:ea typeface="+mj-ea"/>
                <a:cs typeface="+mj-cs"/>
              </a:defRPr>
            </a:lvl2pPr>
            <a:lvl3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3pPr>
            <a:lvl4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4pPr>
            <a:lvl5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5pPr>
            <a:lvl6pPr marL="279941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6pPr>
            <a:lvl7pPr marL="3308400"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7pPr>
            <a:lvl8pPr marL="381738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8pPr>
            <a:lvl9pPr marL="4326368"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9pPr>
          </a:lstStyle>
          <a:p>
            <a:pPr marL="0" marR="0" lvl="0" indent="0" algn="ctr" defTabSz="913632" rtl="0" eaLnBrk="1" fontAlgn="auto" latinLnBrk="0" hangingPunct="1">
              <a:lnSpc>
                <a:spcPct val="100000"/>
              </a:lnSpc>
              <a:spcBef>
                <a:spcPct val="0"/>
              </a:spcBef>
              <a:spcAft>
                <a:spcPct val="0"/>
              </a:spcAft>
              <a:buClrTx/>
              <a:buSzTx/>
              <a:buFont typeface="Arial" pitchFamily="34" charset="0"/>
              <a:buNone/>
              <a:defRPr/>
            </a:pPr>
            <a:r>
              <a:rPr kumimoji="0" lang="en-US" sz="1998" b="1" i="0" u="none" strike="noStrike" kern="1200" cap="none" spc="-20" normalizeH="0" baseline="0" noProof="0">
                <a:ln>
                  <a:noFill/>
                </a:ln>
                <a:solidFill>
                  <a:srgbClr val="000000"/>
                </a:solidFill>
                <a:effectLst/>
                <a:uLnTx/>
                <a:uFillTx/>
                <a:latin typeface="Avenir LT 55 Roman"/>
                <a:ea typeface="+mj-ea"/>
                <a:cs typeface="+mj-cs"/>
              </a:rPr>
              <a:t>2022</a:t>
            </a:r>
          </a:p>
        </p:txBody>
      </p:sp>
      <p:cxnSp>
        <p:nvCxnSpPr>
          <p:cNvPr id="38" name="Straight Connector 37">
            <a:extLst>
              <a:ext uri="{FF2B5EF4-FFF2-40B4-BE49-F238E27FC236}">
                <a16:creationId xmlns:a16="http://schemas.microsoft.com/office/drawing/2014/main" id="{F7911592-4C30-498B-BA0F-CE7BA4FB27E1}"/>
              </a:ext>
            </a:extLst>
          </p:cNvPr>
          <p:cNvCxnSpPr/>
          <p:nvPr/>
        </p:nvCxnSpPr>
        <p:spPr>
          <a:xfrm>
            <a:off x="4429963" y="2741083"/>
            <a:ext cx="18272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01764C33-A37C-419D-B8A9-7C6F51D2F29E}"/>
              </a:ext>
            </a:extLst>
          </p:cNvPr>
          <p:cNvCxnSpPr/>
          <p:nvPr/>
        </p:nvCxnSpPr>
        <p:spPr>
          <a:xfrm>
            <a:off x="7286377" y="2741083"/>
            <a:ext cx="18272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DFE6FA-F8CF-4285-821A-958210F06EC5}"/>
              </a:ext>
            </a:extLst>
          </p:cNvPr>
          <p:cNvCxnSpPr/>
          <p:nvPr/>
        </p:nvCxnSpPr>
        <p:spPr>
          <a:xfrm>
            <a:off x="1574271" y="2741083"/>
            <a:ext cx="18272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41" name="Picture 40">
            <a:extLst>
              <a:ext uri="{FF2B5EF4-FFF2-40B4-BE49-F238E27FC236}">
                <a16:creationId xmlns:a16="http://schemas.microsoft.com/office/drawing/2014/main" id="{7F5AA495-36BE-4887-B957-46F1628E1CAF}"/>
              </a:ext>
            </a:extLst>
          </p:cNvPr>
          <p:cNvPicPr>
            <a:picLocks noChangeAspect="1"/>
          </p:cNvPicPr>
          <p:nvPr/>
        </p:nvPicPr>
        <p:blipFill>
          <a:blip r:embed="rId4">
            <a:extLst>
              <a:ext uri="{28A0092B-C50C-407E-A947-70E740481C1C}">
                <a14:useLocalDpi xmlns:a14="http://schemas.microsoft.com/office/drawing/2010/main" val="0"/>
              </a:ext>
            </a:extLst>
          </a:blip>
          <a:srcRect t="4128" b="3010"/>
          <a:stretch>
            <a:fillRect/>
          </a:stretch>
        </p:blipFill>
        <p:spPr>
          <a:xfrm>
            <a:off x="1616227" y="2899366"/>
            <a:ext cx="1471427" cy="2683071"/>
          </a:xfrm>
          <a:prstGeom prst="rect">
            <a:avLst/>
          </a:prstGeom>
        </p:spPr>
      </p:pic>
      <p:pic>
        <p:nvPicPr>
          <p:cNvPr id="42" name="Picture 41">
            <a:extLst>
              <a:ext uri="{FF2B5EF4-FFF2-40B4-BE49-F238E27FC236}">
                <a16:creationId xmlns:a16="http://schemas.microsoft.com/office/drawing/2014/main" id="{2A377052-7E63-48EC-AEA3-188BB0880A3C}"/>
              </a:ext>
            </a:extLst>
          </p:cNvPr>
          <p:cNvPicPr/>
          <p:nvPr/>
        </p:nvPicPr>
        <p:blipFill>
          <a:blip r:embed="rId5">
            <a:extLst>
              <a:ext uri="{28A0092B-C50C-407E-A947-70E740481C1C}">
                <a14:useLocalDpi xmlns:a14="http://schemas.microsoft.com/office/drawing/2010/main" val="0"/>
              </a:ext>
            </a:extLst>
          </a:blip>
          <a:stretch>
            <a:fillRect/>
          </a:stretch>
        </p:blipFill>
        <p:spPr>
          <a:xfrm>
            <a:off x="4391408" y="3641878"/>
            <a:ext cx="1274994" cy="1964073"/>
          </a:xfrm>
          <a:prstGeom prst="rect">
            <a:avLst/>
          </a:prstGeom>
        </p:spPr>
      </p:pic>
      <p:sp>
        <p:nvSpPr>
          <p:cNvPr id="43" name="Text Placeholder 15">
            <a:extLst>
              <a:ext uri="{FF2B5EF4-FFF2-40B4-BE49-F238E27FC236}">
                <a16:creationId xmlns:a16="http://schemas.microsoft.com/office/drawing/2014/main" id="{71720DCD-1B91-40A9-A8C5-768D71FB5514}"/>
              </a:ext>
            </a:extLst>
          </p:cNvPr>
          <p:cNvSpPr txBox="1"/>
          <p:nvPr/>
        </p:nvSpPr>
        <p:spPr>
          <a:xfrm>
            <a:off x="1387627" y="5586152"/>
            <a:ext cx="2055673" cy="549319"/>
          </a:xfrm>
          <a:prstGeom prst="rect">
            <a:avLst/>
          </a:prstGeom>
        </p:spPr>
        <p:txBody>
          <a:bodyPr/>
          <a:lstStyle>
            <a:defPPr>
              <a:defRPr lang="en-US"/>
            </a:defPPr>
            <a:lvl1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1pPr>
            <a:lvl2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2pPr>
            <a:lvl3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3pPr>
            <a:lvl4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4pPr>
            <a:lvl5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5pPr>
            <a:lvl6pPr marL="279941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6pPr>
            <a:lvl7pPr marL="3308400"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7pPr>
            <a:lvl8pPr marL="381738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8pPr>
            <a:lvl9pPr marL="4326368"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9pPr>
          </a:lstStyle>
          <a:p>
            <a:pPr marL="0" marR="0" lvl="0" indent="0" algn="ctr" defTabSz="1017968" rtl="0" eaLnBrk="1" fontAlgn="auto" latinLnBrk="0" hangingPunct="1">
              <a:lnSpc>
                <a:spcPct val="100000"/>
              </a:lnSpc>
              <a:spcBef>
                <a:spcPct val="20000"/>
              </a:spcBef>
              <a:spcAft>
                <a:spcPct val="0"/>
              </a:spcAft>
              <a:buClrTx/>
              <a:buSzTx/>
              <a:buFont typeface="Arial" pitchFamily="34" charset="0"/>
              <a:buNone/>
              <a:defRPr/>
            </a:pPr>
            <a:r>
              <a:rPr kumimoji="0" lang="en-US" sz="1399" b="1" i="0" u="none" strike="noStrike" kern="1200" cap="none" spc="0" normalizeH="0" baseline="0" noProof="0">
                <a:ln>
                  <a:noFill/>
                </a:ln>
                <a:solidFill>
                  <a:srgbClr val="FFFFFF">
                    <a:lumMod val="50000"/>
                  </a:srgbClr>
                </a:solidFill>
                <a:effectLst/>
                <a:uLnTx/>
                <a:uFillTx/>
                <a:latin typeface="Avenir LT 55 Roman"/>
                <a:ea typeface="+mn-ea"/>
                <a:cs typeface="+mn-cs"/>
              </a:rPr>
              <a:t>$0.17 = Quart of milk</a:t>
            </a:r>
          </a:p>
        </p:txBody>
      </p:sp>
      <p:sp>
        <p:nvSpPr>
          <p:cNvPr id="44" name="Text Placeholder 15">
            <a:extLst>
              <a:ext uri="{FF2B5EF4-FFF2-40B4-BE49-F238E27FC236}">
                <a16:creationId xmlns:a16="http://schemas.microsoft.com/office/drawing/2014/main" id="{C4EA87FB-E288-4A67-B6C8-B727A5464FD8}"/>
              </a:ext>
            </a:extLst>
          </p:cNvPr>
          <p:cNvSpPr txBox="1"/>
          <p:nvPr/>
        </p:nvSpPr>
        <p:spPr>
          <a:xfrm>
            <a:off x="4056450" y="5586152"/>
            <a:ext cx="2647797" cy="549319"/>
          </a:xfrm>
          <a:prstGeom prst="rect">
            <a:avLst/>
          </a:prstGeom>
        </p:spPr>
        <p:txBody>
          <a:bodyPr/>
          <a:lstStyle>
            <a:defPPr>
              <a:defRPr lang="en-US"/>
            </a:defPPr>
            <a:lvl1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1pPr>
            <a:lvl2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2pPr>
            <a:lvl3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3pPr>
            <a:lvl4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4pPr>
            <a:lvl5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5pPr>
            <a:lvl6pPr marL="279941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6pPr>
            <a:lvl7pPr marL="3308400"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7pPr>
            <a:lvl8pPr marL="381738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8pPr>
            <a:lvl9pPr marL="4326368"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9pPr>
          </a:lstStyle>
          <a:p>
            <a:pPr marL="0" marR="0" lvl="0" indent="0" algn="ctr" defTabSz="1017968" rtl="0" eaLnBrk="1" fontAlgn="auto" latinLnBrk="0" hangingPunct="1">
              <a:lnSpc>
                <a:spcPct val="100000"/>
              </a:lnSpc>
              <a:spcBef>
                <a:spcPct val="20000"/>
              </a:spcBef>
              <a:spcAft>
                <a:spcPct val="0"/>
              </a:spcAft>
              <a:buClrTx/>
              <a:buSzTx/>
              <a:buFont typeface="Arial" pitchFamily="34" charset="0"/>
              <a:buNone/>
              <a:defRPr/>
            </a:pPr>
            <a:r>
              <a:rPr kumimoji="0" lang="en-US" sz="1399" b="1" i="0" u="none" strike="noStrike" kern="1200" cap="none" spc="0" normalizeH="0" baseline="0" noProof="0">
                <a:ln>
                  <a:noFill/>
                </a:ln>
                <a:solidFill>
                  <a:srgbClr val="FFFFFF">
                    <a:lumMod val="50000"/>
                  </a:srgbClr>
                </a:solidFill>
                <a:effectLst/>
                <a:uLnTx/>
                <a:uFillTx/>
                <a:latin typeface="Avenir LT 55 Roman"/>
                <a:ea typeface="+mn-ea"/>
                <a:cs typeface="+mn-cs"/>
              </a:rPr>
              <a:t>$0.17 = 2 Cups of milk</a:t>
            </a:r>
          </a:p>
        </p:txBody>
      </p:sp>
      <p:sp>
        <p:nvSpPr>
          <p:cNvPr id="45" name="Text Placeholder 15">
            <a:extLst>
              <a:ext uri="{FF2B5EF4-FFF2-40B4-BE49-F238E27FC236}">
                <a16:creationId xmlns:a16="http://schemas.microsoft.com/office/drawing/2014/main" id="{C0C80B77-AE78-428E-9D74-183A9C534791}"/>
              </a:ext>
            </a:extLst>
          </p:cNvPr>
          <p:cNvSpPr txBox="1"/>
          <p:nvPr/>
        </p:nvSpPr>
        <p:spPr>
          <a:xfrm>
            <a:off x="6781243" y="5586152"/>
            <a:ext cx="2957592" cy="549319"/>
          </a:xfrm>
          <a:prstGeom prst="rect">
            <a:avLst/>
          </a:prstGeom>
        </p:spPr>
        <p:txBody>
          <a:bodyPr/>
          <a:lstStyle>
            <a:defPPr>
              <a:defRPr lang="en-US"/>
            </a:defPPr>
            <a:lvl1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1pPr>
            <a:lvl2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2pPr>
            <a:lvl3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3pPr>
            <a:lvl4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4pPr>
            <a:lvl5pPr marL="0" indent="0" algn="l" defTabSz="1017968" rtl="0" eaLnBrk="1" latinLnBrk="0" hangingPunct="1">
              <a:spcBef>
                <a:spcPct val="20000"/>
              </a:spcBef>
              <a:buFont typeface="Arial" pitchFamily="34" charset="0"/>
              <a:buNone/>
              <a:defRPr lang="en-US" sz="2398" kern="1200">
                <a:solidFill>
                  <a:schemeClr val="bg1">
                    <a:lumMod val="65000"/>
                  </a:schemeClr>
                </a:solidFill>
                <a:latin typeface="Avenir LT 65 Medium" pitchFamily="34" charset="0"/>
                <a:ea typeface="+mn-ea"/>
                <a:cs typeface="+mn-cs"/>
              </a:defRPr>
            </a:lvl5pPr>
            <a:lvl6pPr marL="279941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6pPr>
            <a:lvl7pPr marL="3308400"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7pPr>
            <a:lvl8pPr marL="3817384"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8pPr>
            <a:lvl9pPr marL="4326368" indent="-254492" algn="l" defTabSz="1017968" rtl="0" eaLnBrk="1" latinLnBrk="0" hangingPunct="1">
              <a:spcBef>
                <a:spcPct val="20000"/>
              </a:spcBef>
              <a:buFont typeface="Arial" pitchFamily="34" charset="0"/>
              <a:buChar char="•"/>
              <a:defRPr sz="2198" kern="1200">
                <a:solidFill>
                  <a:schemeClr val="tx1"/>
                </a:solidFill>
                <a:latin typeface="+mn-lt"/>
                <a:ea typeface="+mn-ea"/>
                <a:cs typeface="+mn-cs"/>
              </a:defRPr>
            </a:lvl9pPr>
          </a:lstStyle>
          <a:p>
            <a:pPr marL="0" marR="0" lvl="0" indent="0" algn="ctr" defTabSz="1017968" rtl="0" eaLnBrk="1" fontAlgn="auto" latinLnBrk="0" hangingPunct="1">
              <a:lnSpc>
                <a:spcPct val="100000"/>
              </a:lnSpc>
              <a:spcBef>
                <a:spcPct val="20000"/>
              </a:spcBef>
              <a:spcAft>
                <a:spcPct val="0"/>
              </a:spcAft>
              <a:buClrTx/>
              <a:buSzTx/>
              <a:buFont typeface="Arial" pitchFamily="34" charset="0"/>
              <a:buNone/>
              <a:defRPr/>
            </a:pPr>
            <a:r>
              <a:rPr kumimoji="0" lang="en-US" sz="1399" b="1" i="0" u="none" strike="noStrike" kern="1200" cap="none" spc="0" normalizeH="0" baseline="0" noProof="0">
                <a:ln>
                  <a:noFill/>
                </a:ln>
                <a:solidFill>
                  <a:srgbClr val="FFFFFF">
                    <a:lumMod val="50000"/>
                  </a:srgbClr>
                </a:solidFill>
                <a:effectLst/>
                <a:uLnTx/>
                <a:uFillTx/>
                <a:latin typeface="Avenir LT 55 Roman"/>
                <a:ea typeface="+mn-ea"/>
                <a:cs typeface="+mn-cs"/>
              </a:rPr>
              <a:t>$0.17 = 10 Tablespoons of milk</a:t>
            </a:r>
          </a:p>
        </p:txBody>
      </p:sp>
      <p:pic>
        <p:nvPicPr>
          <p:cNvPr id="46" name="Picture 45">
            <a:extLst>
              <a:ext uri="{FF2B5EF4-FFF2-40B4-BE49-F238E27FC236}">
                <a16:creationId xmlns:a16="http://schemas.microsoft.com/office/drawing/2014/main" id="{16D0A487-6E87-4C8D-8022-09F886C4DDD7}"/>
              </a:ext>
            </a:extLst>
          </p:cNvPr>
          <p:cNvPicPr/>
          <p:nvPr/>
        </p:nvPicPr>
        <p:blipFill>
          <a:blip r:embed="rId5">
            <a:extLst>
              <a:ext uri="{28A0092B-C50C-407E-A947-70E740481C1C}">
                <a14:useLocalDpi xmlns:a14="http://schemas.microsoft.com/office/drawing/2010/main" val="0"/>
              </a:ext>
            </a:extLst>
          </a:blip>
          <a:stretch>
            <a:fillRect/>
          </a:stretch>
        </p:blipFill>
        <p:spPr>
          <a:xfrm>
            <a:off x="5107006" y="3641878"/>
            <a:ext cx="1274994" cy="1964073"/>
          </a:xfrm>
          <a:prstGeom prst="rect">
            <a:avLst/>
          </a:prstGeom>
        </p:spPr>
      </p:pic>
      <p:grpSp>
        <p:nvGrpSpPr>
          <p:cNvPr id="52" name="Group 51">
            <a:extLst>
              <a:ext uri="{FF2B5EF4-FFF2-40B4-BE49-F238E27FC236}">
                <a16:creationId xmlns:a16="http://schemas.microsoft.com/office/drawing/2014/main" id="{4F68E221-23AA-4A1A-9375-FA00980124F5}"/>
              </a:ext>
            </a:extLst>
          </p:cNvPr>
          <p:cNvGrpSpPr/>
          <p:nvPr/>
        </p:nvGrpSpPr>
        <p:grpSpPr>
          <a:xfrm>
            <a:off x="7409431" y="4047040"/>
            <a:ext cx="1629184" cy="1434461"/>
            <a:chOff x="7361804" y="3953387"/>
            <a:chExt cx="1629184" cy="1434461"/>
          </a:xfrm>
        </p:grpSpPr>
        <p:pic>
          <p:nvPicPr>
            <p:cNvPr id="53" name="Picture 52">
              <a:extLst>
                <a:ext uri="{FF2B5EF4-FFF2-40B4-BE49-F238E27FC236}">
                  <a16:creationId xmlns:a16="http://schemas.microsoft.com/office/drawing/2014/main" id="{B5CA1807-D0A1-4071-B89A-9B373F5A8BB8}"/>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8180204" y="4661448"/>
              <a:ext cx="810785" cy="254356"/>
            </a:xfrm>
            <a:prstGeom prst="rect">
              <a:avLst/>
            </a:prstGeom>
          </p:spPr>
        </p:pic>
        <p:pic>
          <p:nvPicPr>
            <p:cNvPr id="54" name="Picture 53">
              <a:extLst>
                <a:ext uri="{FF2B5EF4-FFF2-40B4-BE49-F238E27FC236}">
                  <a16:creationId xmlns:a16="http://schemas.microsoft.com/office/drawing/2014/main" id="{90E3A6BA-E48F-4A16-8FFB-79CDE939DE13}"/>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8180203" y="4897469"/>
              <a:ext cx="810785" cy="254356"/>
            </a:xfrm>
            <a:prstGeom prst="rect">
              <a:avLst/>
            </a:prstGeom>
          </p:spPr>
        </p:pic>
        <p:pic>
          <p:nvPicPr>
            <p:cNvPr id="68" name="Picture 67">
              <a:extLst>
                <a:ext uri="{FF2B5EF4-FFF2-40B4-BE49-F238E27FC236}">
                  <a16:creationId xmlns:a16="http://schemas.microsoft.com/office/drawing/2014/main" id="{A96C2349-14AB-4B3A-8975-D181FCAB4273}"/>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8180202" y="5133492"/>
              <a:ext cx="810785" cy="254356"/>
            </a:xfrm>
            <a:prstGeom prst="rect">
              <a:avLst/>
            </a:prstGeom>
          </p:spPr>
        </p:pic>
        <p:pic>
          <p:nvPicPr>
            <p:cNvPr id="69" name="Picture 68">
              <a:extLst>
                <a:ext uri="{FF2B5EF4-FFF2-40B4-BE49-F238E27FC236}">
                  <a16:creationId xmlns:a16="http://schemas.microsoft.com/office/drawing/2014/main" id="{741A96A7-E720-494D-ABE8-A049A03706CE}"/>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7361804" y="4661448"/>
              <a:ext cx="810785" cy="254356"/>
            </a:xfrm>
            <a:prstGeom prst="rect">
              <a:avLst/>
            </a:prstGeom>
          </p:spPr>
        </p:pic>
        <p:pic>
          <p:nvPicPr>
            <p:cNvPr id="70" name="Picture 69">
              <a:extLst>
                <a:ext uri="{FF2B5EF4-FFF2-40B4-BE49-F238E27FC236}">
                  <a16:creationId xmlns:a16="http://schemas.microsoft.com/office/drawing/2014/main" id="{E3E2E3FA-15D0-4D17-9CBD-752184BFD462}"/>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7361804" y="4897469"/>
              <a:ext cx="810785" cy="254356"/>
            </a:xfrm>
            <a:prstGeom prst="rect">
              <a:avLst/>
            </a:prstGeom>
          </p:spPr>
        </p:pic>
        <p:pic>
          <p:nvPicPr>
            <p:cNvPr id="71" name="Picture 70">
              <a:extLst>
                <a:ext uri="{FF2B5EF4-FFF2-40B4-BE49-F238E27FC236}">
                  <a16:creationId xmlns:a16="http://schemas.microsoft.com/office/drawing/2014/main" id="{1A94F6C3-36A6-4CBD-BD03-69070A09B2C1}"/>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7361804" y="5133491"/>
              <a:ext cx="810785" cy="254356"/>
            </a:xfrm>
            <a:prstGeom prst="rect">
              <a:avLst/>
            </a:prstGeom>
          </p:spPr>
        </p:pic>
        <p:pic>
          <p:nvPicPr>
            <p:cNvPr id="72" name="Picture 71">
              <a:extLst>
                <a:ext uri="{FF2B5EF4-FFF2-40B4-BE49-F238E27FC236}">
                  <a16:creationId xmlns:a16="http://schemas.microsoft.com/office/drawing/2014/main" id="{52C09EE0-93C7-443A-8CAF-26DFC331D3E2}"/>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8180202" y="4425427"/>
              <a:ext cx="810785" cy="254356"/>
            </a:xfrm>
            <a:prstGeom prst="rect">
              <a:avLst/>
            </a:prstGeom>
          </p:spPr>
        </p:pic>
        <p:pic>
          <p:nvPicPr>
            <p:cNvPr id="73" name="Picture 72">
              <a:extLst>
                <a:ext uri="{FF2B5EF4-FFF2-40B4-BE49-F238E27FC236}">
                  <a16:creationId xmlns:a16="http://schemas.microsoft.com/office/drawing/2014/main" id="{E84BCC12-C9CA-451C-9564-295AF83DE4EA}"/>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8180202" y="4189407"/>
              <a:ext cx="810785" cy="254356"/>
            </a:xfrm>
            <a:prstGeom prst="rect">
              <a:avLst/>
            </a:prstGeom>
          </p:spPr>
        </p:pic>
        <p:pic>
          <p:nvPicPr>
            <p:cNvPr id="74" name="Picture 73">
              <a:extLst>
                <a:ext uri="{FF2B5EF4-FFF2-40B4-BE49-F238E27FC236}">
                  <a16:creationId xmlns:a16="http://schemas.microsoft.com/office/drawing/2014/main" id="{0ED60069-66D6-4914-9E69-64B8BA9A0B69}"/>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7361804" y="3953387"/>
              <a:ext cx="810785" cy="254356"/>
            </a:xfrm>
            <a:prstGeom prst="rect">
              <a:avLst/>
            </a:prstGeom>
          </p:spPr>
        </p:pic>
        <p:pic>
          <p:nvPicPr>
            <p:cNvPr id="75" name="Picture 74">
              <a:extLst>
                <a:ext uri="{FF2B5EF4-FFF2-40B4-BE49-F238E27FC236}">
                  <a16:creationId xmlns:a16="http://schemas.microsoft.com/office/drawing/2014/main" id="{0ACE7B29-9163-41EC-B22C-C69FF56D9D5D}"/>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7361804" y="4189406"/>
              <a:ext cx="810785" cy="254356"/>
            </a:xfrm>
            <a:prstGeom prst="rect">
              <a:avLst/>
            </a:prstGeom>
          </p:spPr>
        </p:pic>
        <p:pic>
          <p:nvPicPr>
            <p:cNvPr id="76" name="Picture 75">
              <a:extLst>
                <a:ext uri="{FF2B5EF4-FFF2-40B4-BE49-F238E27FC236}">
                  <a16:creationId xmlns:a16="http://schemas.microsoft.com/office/drawing/2014/main" id="{22896BEE-6508-4750-B609-471EAEB43BF8}"/>
                </a:ext>
              </a:extLst>
            </p:cNvPr>
            <p:cNvPicPr>
              <a:picLocks noChangeAspect="1"/>
            </p:cNvPicPr>
            <p:nvPr/>
          </p:nvPicPr>
          <p:blipFill>
            <a:blip r:embed="rId6">
              <a:extLst>
                <a:ext uri="{28A0092B-C50C-407E-A947-70E740481C1C}">
                  <a14:useLocalDpi xmlns:a14="http://schemas.microsoft.com/office/drawing/2010/main" val="0"/>
                </a:ext>
              </a:extLst>
            </a:blip>
            <a:srcRect l="15961" t="17877" r="12318" b="12523"/>
            <a:stretch>
              <a:fillRect/>
            </a:stretch>
          </p:blipFill>
          <p:spPr>
            <a:xfrm>
              <a:off x="7361805" y="4425427"/>
              <a:ext cx="810785" cy="254356"/>
            </a:xfrm>
            <a:prstGeom prst="rect">
              <a:avLst/>
            </a:prstGeom>
          </p:spPr>
        </p:pic>
      </p:grpSp>
    </p:spTree>
    <p:custDataLst>
      <p:tags r:id="rId1"/>
    </p:custDataLst>
    <p:extLst>
      <p:ext uri="{BB962C8B-B14F-4D97-AF65-F5344CB8AC3E}">
        <p14:creationId xmlns:p14="http://schemas.microsoft.com/office/powerpoint/2010/main" val="3489967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Disclaimer</a:t>
            </a:r>
          </a:p>
        </p:txBody>
      </p:sp>
      <p:sp>
        <p:nvSpPr>
          <p:cNvPr id="4" name="Text Placeholder 3"/>
          <p:cNvSpPr>
            <a:spLocks noGrp="1"/>
          </p:cNvSpPr>
          <p:nvPr>
            <p:ph type="body" sz="quarter" idx="15"/>
          </p:nvPr>
        </p:nvSpPr>
        <p:spPr/>
        <p:txBody>
          <a:bodyPr/>
          <a:lstStyle/>
          <a:p>
            <a:endParaRPr lang="en-GB"/>
          </a:p>
        </p:txBody>
      </p:sp>
      <p:sp>
        <p:nvSpPr>
          <p:cNvPr id="41" name="TextBox 40">
            <a:extLst>
              <a:ext uri="{FF2B5EF4-FFF2-40B4-BE49-F238E27FC236}">
                <a16:creationId xmlns:a16="http://schemas.microsoft.com/office/drawing/2014/main" id="{005CA3D3-D068-44E9-83CF-A0EB171ACC96}"/>
              </a:ext>
            </a:extLst>
          </p:cNvPr>
          <p:cNvSpPr txBox="1"/>
          <p:nvPr/>
        </p:nvSpPr>
        <p:spPr>
          <a:xfrm>
            <a:off x="464883" y="1781175"/>
            <a:ext cx="9634791" cy="3108543"/>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spcBef>
                <a:spcPts val="1200"/>
              </a:spcBef>
            </a:pPr>
            <a:r>
              <a:rPr lang="en-US" sz="1600" b="1">
                <a:solidFill>
                  <a:schemeClr val="accent1"/>
                </a:solidFill>
              </a:rPr>
              <a:t>The material presented is provided for information only. No account has been taken of the objectives, financial situation or needs of any particular person. Accordingly, to the extent this material constitutes general financial product advice, investors should, before acting on the advice, consider the appropriateness of the advice, having regard to the investor’s objectives, financial situation and needs. This is not an offer or recommendation to buy or sell securities or other financial products, nor a solicitation for deposits or other business, whether directly or indirectly.</a:t>
            </a:r>
          </a:p>
          <a:p>
            <a:pPr>
              <a:spcBef>
                <a:spcPts val="1200"/>
              </a:spcBef>
            </a:pPr>
            <a:r>
              <a:rPr lang="en-US" sz="1600" b="1">
                <a:solidFill>
                  <a:schemeClr val="accent1"/>
                </a:solidFill>
              </a:rPr>
              <a:t>The funds referred to in this publication are US mutual funds which are not registered as managed investment schemes with the Australian Securities and Investments Commission and as such these funds are not currently available to New Zealand and Australian investors.</a:t>
            </a:r>
          </a:p>
          <a:p>
            <a:pPr defTabSz="914400" fontAlgn="base">
              <a:spcBef>
                <a:spcPts val="1200"/>
              </a:spcBef>
              <a:spcAft>
                <a:spcPts val="1800"/>
              </a:spcAft>
              <a:buClr>
                <a:srgbClr val="009DBA"/>
              </a:buClr>
              <a:buSzTx/>
              <a:defRPr/>
            </a:pPr>
            <a:endParaRPr lang="en-US" sz="1600" b="1">
              <a:solidFill>
                <a:schemeClr val="accent1"/>
              </a:solidFill>
              <a:latin typeface="Arial"/>
              <a:cs typeface="Arial" pitchFamily="34" charset="0"/>
            </a:endParaRPr>
          </a:p>
        </p:txBody>
      </p:sp>
      <p:sp>
        <p:nvSpPr>
          <p:cNvPr id="42" name="TextBox 41">
            <a:extLst>
              <a:ext uri="{FF2B5EF4-FFF2-40B4-BE49-F238E27FC236}">
                <a16:creationId xmlns:a16="http://schemas.microsoft.com/office/drawing/2014/main" id="{C54B21BD-FC71-46D2-9CD0-776FC1550E21}"/>
              </a:ext>
            </a:extLst>
          </p:cNvPr>
          <p:cNvSpPr txBox="1"/>
          <p:nvPr/>
        </p:nvSpPr>
        <p:spPr>
          <a:xfrm>
            <a:off x="-745655" y="4135"/>
            <a:ext cx="731059" cy="23068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LC02</a:t>
            </a:r>
          </a:p>
        </p:txBody>
      </p:sp>
      <p:sp>
        <p:nvSpPr>
          <p:cNvPr id="3" name="AssetID" descr="svtx:content/slide/@id">
            <a:extLst>
              <a:ext uri="{FF2B5EF4-FFF2-40B4-BE49-F238E27FC236}">
                <a16:creationId xmlns:a16="http://schemas.microsoft.com/office/drawing/2014/main" id="{D46FDD28-EA6B-42A0-9B14-DE55EE98AF6E}"/>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r" defTabSz="1042453" rtl="0" eaLnBrk="1" fontAlgn="auto" latinLnBrk="0" hangingPunct="1">
              <a:lnSpc>
                <a:spcPct val="100000"/>
              </a:lnSpc>
              <a:spcBef>
                <a:spcPct val="0"/>
              </a:spcBef>
              <a:spcAft>
                <a:spcPct val="0"/>
              </a:spcAft>
              <a:buClrTx/>
              <a:buSzTx/>
              <a:buFontTx/>
              <a:buNone/>
              <a:defRPr/>
            </a:pPr>
            <a:r>
              <a:rPr kumimoji="0" lang="en-US" sz="700" b="0" i="0" u="none" strike="noStrike" kern="1200" cap="none" spc="0" normalizeH="0" baseline="0" noProof="0">
                <a:ln>
                  <a:noFill/>
                </a:ln>
                <a:solidFill>
                  <a:srgbClr val="FFFFFF">
                    <a:lumMod val="50000"/>
                  </a:srgbClr>
                </a:solidFill>
                <a:effectLst/>
                <a:uLnTx/>
                <a:uFillTx/>
                <a:latin typeface="Arial Narrow" panose="020B0606020202030204" pitchFamily="34" charset="0"/>
                <a:ea typeface="+mn-ea"/>
                <a:cs typeface="+mn-cs"/>
              </a:rPr>
              <a:t>28777</a:t>
            </a:r>
          </a:p>
        </p:txBody>
      </p:sp>
      <p:sp>
        <p:nvSpPr>
          <p:cNvPr id="6" name="TextBox 5">
            <a:extLst>
              <a:ext uri="{FF2B5EF4-FFF2-40B4-BE49-F238E27FC236}">
                <a16:creationId xmlns:a16="http://schemas.microsoft.com/office/drawing/2014/main" id="{AC737141-36F9-0B93-6587-E17108FD7670}"/>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custDataLst>
      <p:tags r:id="rId1"/>
    </p:custDataLst>
    <p:extLst>
      <p:ext uri="{BB962C8B-B14F-4D97-AF65-F5344CB8AC3E}">
        <p14:creationId xmlns:p14="http://schemas.microsoft.com/office/powerpoint/2010/main" val="2116238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Index Descriptions</a:t>
            </a:r>
          </a:p>
        </p:txBody>
      </p:sp>
      <p:sp>
        <p:nvSpPr>
          <p:cNvPr id="2" name="Slide Number Placeholder 1"/>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124</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 name="Content Placeholder 13"/>
          <p:cNvSpPr>
            <a:spLocks noGrp="1"/>
          </p:cNvSpPr>
          <p:nvPr>
            <p:ph sz="quarter" idx="14"/>
          </p:nvPr>
        </p:nvSpPr>
        <p:spPr>
          <a:xfrm>
            <a:off x="683369" y="1449513"/>
            <a:ext cx="9269774" cy="4427602"/>
          </a:xfrm>
        </p:spPr>
        <p:txBody>
          <a:bodyPr/>
          <a:lstStyle/>
          <a:p>
            <a:r>
              <a:rPr lang="en-US" sz="799" b="1"/>
              <a:t>Dimensional Australia Small Cap Index </a:t>
            </a:r>
            <a:r>
              <a:rPr lang="en-US" sz="799"/>
              <a:t>was created by Dimensional in April 2008 and is compiled by Dimensional. January 1974–December 1981: Market-capitalisation-weighted index of Australian small company securities. January 1982–Present: Market-capitalisation-weighted index of Australian small company securities excluding those with the lowest profitability and highest relative price within the small cap universe. Profitability is measured as operating income before depreciation and amortisation minus interest expense scaled by book. Exclusions: REITs and Investment Companies. The index monthly returns are computed as the simple average of the monthly returns of four sub-indices, each one reconstituted once a year at the end of a different quarter of the year. The calculation for the Dimensional Australian Small Cap Index was amended in January 2014. Source: Bloomberg, ARC and CRIF.</a:t>
            </a:r>
          </a:p>
          <a:p>
            <a:r>
              <a:rPr lang="en-US" sz="799" b="1"/>
              <a:t>Dimensional US Small Cap Index </a:t>
            </a:r>
            <a:r>
              <a:rPr lang="en-US" sz="799"/>
              <a:t>was created by Dimensional in March 2007 and is compiled by Dimensional. It represents a market-capitalisation-weighted index of securities of the smallest US companies whose market capitalisation falls in the lowest 8% of the total market capitalisation of the eligible market. The eligible market is composed of securities of US companies traded on the NYSE, NYSE MKT (formerly AMEX), and Nasdaq Global Market. Exclusions: non-US companies, REITs, UITs, and investment companies. From January 1975 to the present, the index excludes companies with the lowest profitability and highest relative price within the small cap universe. The index also excludes those companies with the highest asset growth within the small cap universe. Profitability is measured as operating income before depreciation and amortization minus interest expense scaled by book. Asset growth is defined as change in total assets from the prior fiscal year to current fiscal year. Source: CRSP and Compustat. The index monthly returns are computed as the simple average of the monthly returns of 12 subindices, each one reconstituted once a year at the end of a different month of the year. The calculation methodology for the Dimensional US Small Cap Index was amended on January 1, 2014, to include profitability as a factor in selecting securities for inclusion in the index.</a:t>
            </a:r>
          </a:p>
          <a:p>
            <a:endParaRPr lang="en-US" sz="799"/>
          </a:p>
          <a:p>
            <a:endParaRPr lang="en-US" sz="799"/>
          </a:p>
          <a:p>
            <a:endParaRPr lang="en-US" sz="799"/>
          </a:p>
          <a:p>
            <a:endParaRPr lang="en-US" sz="799"/>
          </a:p>
          <a:p>
            <a:endParaRPr lang="en-US" sz="799"/>
          </a:p>
          <a:p>
            <a:r>
              <a:rPr lang="en-US" sz="799" b="1"/>
              <a:t>Dimensional International Small Cap Index </a:t>
            </a:r>
            <a:r>
              <a:rPr lang="en-US" sz="799"/>
              <a:t>was created by Dimensional in April 2008 and is compiled by Dimensional. July 1981–December 1993: It Includes non-US developed securities in the bottom 10% of market capitalisation in each eligible country. All securities are market capitalisation weighted. Each country is capped at 50%. Rebalanced semiannually. January 1994–present: Market-capitalisation-weighted index of small company securities in the eligible markets, excluding those with the lowest profitability and highest relative price within their country's small cap universe. The index also excludes those companies with the highest asset growth within their country’s small cap universe. Profitability is measured as operating income before depreciation and amortization minus interest expense scaled by book. Asset growth is defined as change in total assets from the prior fiscal year to current fiscal year. The index monthly returns are computed as the simple average of the monthly returns of four subindices, each one reconstituted once a year at the end of a different quarter of the year. Prior to July 1981, the index is 50% UK and 50% Japan. The calculation methodology for the Dimensional International Small Cap Index was amended on January 1, 2014, to include profitability as a factor in selecting securities for inclusion in the index.</a:t>
            </a:r>
          </a:p>
          <a:p>
            <a:r>
              <a:rPr lang="en-US" sz="799" b="1"/>
              <a:t>Dimensional Emerging Markets Small Index </a:t>
            </a:r>
            <a:r>
              <a:rPr lang="en-US" sz="799"/>
              <a:t>was created by Dimensional in April 2008 and is compiled by Dimensional. January 1989–December 1993: Fama/French Emerging Markets Small Cap Index. January 1994–present: Dimensional Emerging Markets Small Cap Index composition: Market-capitalisation-weighted index of small company securities in the eligible markets, excluding those with the lowest profitability and highest relative price within their country's small cap universe. The index also excludes those companies with the highest asset growth within their country’s small cap universe. Profitability is measured as operating income before depreciation and amortization minus interest expense scaled by book. Asset growth is defined as change in total assets from the prior fiscal year to current fiscal year. The index monthly returns are computed as the simple average of the monthly returns of four subindices, each one reconstituted once a year at the end of a different quarter of the year. Source: Bloomberg. The calculation methodology for the Dimensional Emerging Markets Small Cap Index was amended on January 1, 2014, to include profitability as a factor in selecting securities for inclusion in the index</a:t>
            </a:r>
          </a:p>
        </p:txBody>
      </p:sp>
      <p:sp>
        <p:nvSpPr>
          <p:cNvPr id="6" name="Text Placeholder 5"/>
          <p:cNvSpPr>
            <a:spLocks noGrp="1"/>
          </p:cNvSpPr>
          <p:nvPr>
            <p:ph type="body" sz="quarter" idx="15"/>
          </p:nvPr>
        </p:nvSpPr>
        <p:spPr/>
        <p:txBody>
          <a:bodyPr/>
          <a:lstStyle/>
          <a:p>
            <a:endParaRPr lang="en-US"/>
          </a:p>
          <a:p>
            <a:endParaRPr lang="en-US"/>
          </a:p>
        </p:txBody>
      </p:sp>
      <p:sp>
        <p:nvSpPr>
          <p:cNvPr id="15" name="AssetID" descr="svtx:content/slide/@id"/>
          <p:cNvSpPr>
            <a:spLocks noGrp="1"/>
          </p:cNvSpPr>
          <p:nvPr>
            <p:ph type="body" sz="quarter" idx="19"/>
          </p:nvPr>
        </p:nvSpPr>
        <p:spPr/>
        <p:txBody>
          <a:bodyPr/>
          <a:lstStyle/>
          <a:p>
            <a:r>
              <a:rPr lang="en-US"/>
              <a:t>28676</a:t>
            </a:r>
          </a:p>
        </p:txBody>
      </p:sp>
      <p:sp>
        <p:nvSpPr>
          <p:cNvPr id="7" name="TextBox 1"/>
          <p:cNvSpPr txBox="1"/>
          <p:nvPr/>
        </p:nvSpPr>
        <p:spPr>
          <a:xfrm>
            <a:off x="-997356" y="10627"/>
            <a:ext cx="860695" cy="230686"/>
          </a:xfrm>
          <a:prstGeom prst="rect">
            <a:avLst/>
          </a:prstGeom>
          <a:noFill/>
        </p:spPr>
        <p:txBody>
          <a:bodyPr wrap="square" rtlCol="0">
            <a:spAutoFit/>
          </a:bodyPr>
          <a:lstStyle>
            <a:defPPr>
              <a:defRPr lang="en-US"/>
            </a:defPPr>
            <a:lvl1pPr marL="0" algn="l" defTabSz="935845" rtl="0" eaLnBrk="1" fontAlgn="base" latinLnBrk="0" hangingPunct="1">
              <a:spcBef>
                <a:spcPct val="0"/>
              </a:spcBef>
              <a:spcAft>
                <a:spcPct val="0"/>
              </a:spcAft>
              <a:defRPr sz="1998" kern="1200">
                <a:solidFill>
                  <a:schemeClr val="tx1"/>
                </a:solidFill>
                <a:latin typeface="Arial"/>
                <a:ea typeface="+mn-ea"/>
                <a:cs typeface="+mn-cs"/>
              </a:defRPr>
            </a:lvl1pPr>
            <a:lvl2pPr marL="434524" algn="l" defTabSz="935845" rtl="0" eaLnBrk="1" fontAlgn="base" latinLnBrk="0" hangingPunct="1">
              <a:spcBef>
                <a:spcPct val="0"/>
              </a:spcBef>
              <a:spcAft>
                <a:spcPct val="0"/>
              </a:spcAft>
              <a:defRPr sz="1998" kern="1200">
                <a:solidFill>
                  <a:schemeClr val="tx1"/>
                </a:solidFill>
                <a:latin typeface="Arial"/>
                <a:ea typeface="+mn-ea"/>
                <a:cs typeface="+mn-cs"/>
              </a:defRPr>
            </a:lvl2pPr>
            <a:lvl3pPr marL="869047" algn="l" defTabSz="935845" rtl="0" eaLnBrk="1" fontAlgn="base" latinLnBrk="0" hangingPunct="1">
              <a:spcBef>
                <a:spcPct val="0"/>
              </a:spcBef>
              <a:spcAft>
                <a:spcPct val="0"/>
              </a:spcAft>
              <a:defRPr sz="1998" kern="1200">
                <a:solidFill>
                  <a:schemeClr val="tx1"/>
                </a:solidFill>
                <a:latin typeface="Arial"/>
                <a:ea typeface="+mn-ea"/>
                <a:cs typeface="+mn-cs"/>
              </a:defRPr>
            </a:lvl3pPr>
            <a:lvl4pPr marL="1303571" algn="l" defTabSz="935845" rtl="0" eaLnBrk="1" fontAlgn="base" latinLnBrk="0" hangingPunct="1">
              <a:spcBef>
                <a:spcPct val="0"/>
              </a:spcBef>
              <a:spcAft>
                <a:spcPct val="0"/>
              </a:spcAft>
              <a:defRPr sz="1998" kern="1200">
                <a:solidFill>
                  <a:schemeClr val="tx1"/>
                </a:solidFill>
                <a:latin typeface="Arial"/>
                <a:ea typeface="+mn-ea"/>
                <a:cs typeface="+mn-cs"/>
              </a:defRPr>
            </a:lvl4pPr>
            <a:lvl5pPr marL="1738094" algn="l" defTabSz="935845" rtl="0" eaLnBrk="1" fontAlgn="base" latinLnBrk="0" hangingPunct="1">
              <a:spcBef>
                <a:spcPct val="0"/>
              </a:spcBef>
              <a:spcAft>
                <a:spcPct val="0"/>
              </a:spcAft>
              <a:defRPr sz="1998" kern="1200">
                <a:solidFill>
                  <a:schemeClr val="tx1"/>
                </a:solidFill>
                <a:latin typeface="Arial"/>
                <a:ea typeface="+mn-ea"/>
                <a:cs typeface="+mn-cs"/>
              </a:defRPr>
            </a:lvl5pPr>
            <a:lvl6pPr marL="2172617" algn="l" defTabSz="869047" rtl="0" eaLnBrk="1" latinLnBrk="0" hangingPunct="1">
              <a:defRPr sz="1998" kern="1200">
                <a:solidFill>
                  <a:schemeClr val="tx1"/>
                </a:solidFill>
                <a:latin typeface="Arial"/>
                <a:ea typeface="+mn-ea"/>
                <a:cs typeface="+mn-cs"/>
              </a:defRPr>
            </a:lvl6pPr>
            <a:lvl7pPr marL="2607141" algn="l" defTabSz="869047" rtl="0" eaLnBrk="1" latinLnBrk="0" hangingPunct="1">
              <a:defRPr sz="1998" kern="1200">
                <a:solidFill>
                  <a:schemeClr val="tx1"/>
                </a:solidFill>
                <a:latin typeface="Arial"/>
                <a:ea typeface="+mn-ea"/>
                <a:cs typeface="+mn-cs"/>
              </a:defRPr>
            </a:lvl7pPr>
            <a:lvl8pPr marL="3041664" algn="l" defTabSz="869047" rtl="0" eaLnBrk="1" latinLnBrk="0" hangingPunct="1">
              <a:defRPr sz="1998" kern="1200">
                <a:solidFill>
                  <a:schemeClr val="tx1"/>
                </a:solidFill>
                <a:latin typeface="Arial"/>
                <a:ea typeface="+mn-ea"/>
                <a:cs typeface="+mn-cs"/>
              </a:defRPr>
            </a:lvl8pPr>
            <a:lvl9pPr marL="3476188" algn="l" defTabSz="869047" rtl="0" eaLnBrk="1" latinLnBrk="0" hangingPunct="1">
              <a:defRPr sz="1998" kern="1200">
                <a:solidFill>
                  <a:schemeClr val="tx1"/>
                </a:solidFill>
                <a:latin typeface="Arial"/>
                <a:ea typeface="+mn-ea"/>
                <a:cs typeface="+mn-cs"/>
              </a:defRPr>
            </a:lvl9pPr>
          </a:lstStyle>
          <a:p>
            <a:pPr marL="0" marR="0" lvl="0" indent="0" algn="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GC32</a:t>
            </a:r>
          </a:p>
        </p:txBody>
      </p:sp>
      <p:sp>
        <p:nvSpPr>
          <p:cNvPr id="8" name="Text Placeholder 1"/>
          <p:cNvSpPr txBox="1"/>
          <p:nvPr/>
        </p:nvSpPr>
        <p:spPr bwMode="gray">
          <a:xfrm>
            <a:off x="662516" y="7023075"/>
            <a:ext cx="9364730" cy="28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084" tIns="46543" rIns="93084" bIns="46543" numCol="1" anchor="b" anchorCtr="0" compatLnSpc="1">
            <a:prstTxWarp prst="textNoShape">
              <a:avLst/>
            </a:prstTxWarp>
          </a:bodyPr>
          <a:lstStyle>
            <a:defPPr>
              <a:defRPr lang="en-US"/>
            </a:defPPr>
            <a:lvl1pPr marL="0" indent="1587" algn="l" defTabSz="1037353" rtl="0" eaLnBrk="1" fontAlgn="base" latinLnBrk="0" hangingPunct="1">
              <a:lnSpc>
                <a:spcPct val="100000"/>
              </a:lnSpc>
              <a:spcBef>
                <a:spcPct val="0"/>
              </a:spcBef>
              <a:spcAft>
                <a:spcPct val="0"/>
              </a:spcAft>
              <a:defRPr sz="799" b="0" i="0" u="none" kern="1200" baseline="0">
                <a:solidFill>
                  <a:schemeClr val="tx1">
                    <a:lumMod val="65000"/>
                    <a:lumOff val="35000"/>
                  </a:schemeClr>
                </a:solidFill>
                <a:latin typeface="Arial Narrow"/>
                <a:ea typeface="+mn-ea"/>
                <a:cs typeface="+mn-cs"/>
              </a:defRPr>
            </a:lvl1pPr>
            <a:lvl2pPr marL="203029" indent="-203029" algn="l" defTabSz="1037353" rtl="0" eaLnBrk="1" fontAlgn="base" latinLnBrk="0" hangingPunct="1">
              <a:lnSpc>
                <a:spcPct val="110000"/>
              </a:lnSpc>
              <a:spcBef>
                <a:spcPts val="674"/>
              </a:spcBef>
              <a:spcAft>
                <a:spcPct val="0"/>
              </a:spcAft>
              <a:buClr>
                <a:schemeClr val="tx1"/>
              </a:buClr>
              <a:buSzTx/>
              <a:buFont typeface="Arial" pitchFamily="34" charset="0"/>
              <a:buChar char="•"/>
              <a:defRPr sz="1599" kern="1200">
                <a:solidFill>
                  <a:schemeClr val="tx1"/>
                </a:solidFill>
                <a:latin typeface="Avenir LT 55 Roman" pitchFamily="34" charset="0"/>
                <a:ea typeface="+mn-ea"/>
                <a:cs typeface="+mn-cs"/>
              </a:defRPr>
            </a:lvl2pPr>
            <a:lvl3pPr marL="406059" indent="-203029" algn="l" defTabSz="1037353" rtl="0" eaLnBrk="1" fontAlgn="base" latinLnBrk="0" hangingPunct="1">
              <a:lnSpc>
                <a:spcPct val="110000"/>
              </a:lnSpc>
              <a:spcBef>
                <a:spcPts val="674"/>
              </a:spcBef>
              <a:spcAft>
                <a:spcPct val="0"/>
              </a:spcAft>
              <a:buClr>
                <a:schemeClr val="tx1"/>
              </a:buClr>
              <a:buSzTx/>
              <a:buFont typeface="Avenir LT Std 35 Light" pitchFamily="34" charset="0"/>
              <a:buChar char="–"/>
              <a:defRPr sz="1399" kern="1200">
                <a:solidFill>
                  <a:schemeClr val="tx1"/>
                </a:solidFill>
                <a:latin typeface="Avenir LT 55 Roman" pitchFamily="34" charset="0"/>
                <a:ea typeface="+mn-ea"/>
                <a:cs typeface="+mn-cs"/>
              </a:defRPr>
            </a:lvl3pPr>
            <a:lvl4pPr marL="610675" indent="-203029" algn="l" defTabSz="1037353" rtl="0" eaLnBrk="1" fontAlgn="base" latinLnBrk="0" hangingPunct="1">
              <a:lnSpc>
                <a:spcPct val="110000"/>
              </a:lnSpc>
              <a:spcBef>
                <a:spcPts val="674"/>
              </a:spcBef>
              <a:spcAft>
                <a:spcPct val="0"/>
              </a:spcAft>
              <a:buClr>
                <a:schemeClr val="tx1"/>
              </a:buClr>
              <a:buSzTx/>
              <a:buFont typeface="Arial" pitchFamily="34" charset="0"/>
              <a:buChar char="•"/>
              <a:defRPr sz="1299" kern="1200">
                <a:solidFill>
                  <a:schemeClr val="tx1"/>
                </a:solidFill>
                <a:latin typeface="Avenir LT 55 Roman" pitchFamily="34" charset="0"/>
                <a:ea typeface="+mn-ea"/>
                <a:cs typeface="+mn-cs"/>
              </a:defRPr>
            </a:lvl4pPr>
            <a:lvl5pPr marL="1016734" indent="-241097" algn="l" defTabSz="1037353" rtl="0" eaLnBrk="1" fontAlgn="base" latinLnBrk="0" hangingPunct="1">
              <a:spcBef>
                <a:spcPct val="20000"/>
              </a:spcBef>
              <a:spcAft>
                <a:spcPct val="0"/>
              </a:spcAft>
              <a:buClr>
                <a:srgbClr val="6E6E6E"/>
              </a:buClr>
              <a:buSzPct val="130000"/>
              <a:buFont typeface="Arial" pitchFamily="34" charset="0"/>
              <a:buChar char="−"/>
              <a:defRPr sz="899" kern="1200">
                <a:solidFill>
                  <a:schemeClr val="tx1"/>
                </a:solidFill>
                <a:latin typeface="Avenir LT 45 Book" pitchFamily="18" charset="0"/>
                <a:ea typeface="+mn-ea"/>
                <a:cs typeface="+mn-cs"/>
              </a:defRPr>
            </a:lvl5pPr>
            <a:lvl6pPr marL="1472929" indent="-243121" algn="l" defTabSz="1038783"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6pPr>
            <a:lvl7pPr marL="1927593" indent="-243121" algn="l" defTabSz="1038783"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7pPr>
            <a:lvl8pPr marL="2382262" indent="-243121" algn="l" defTabSz="1038783"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8pPr>
            <a:lvl9pPr marL="2836925" indent="-243121" algn="l" defTabSz="1038783"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9pPr>
          </a:lstStyle>
          <a:p>
            <a:pPr marL="0" marR="0" lvl="0" indent="1587" algn="l" defTabSz="1037353" rtl="0" eaLnBrk="1" fontAlgn="base" latinLnBrk="0" hangingPunct="1">
              <a:lnSpc>
                <a:spcPct val="100000"/>
              </a:lnSpc>
              <a:spcBef>
                <a:spcPct val="0"/>
              </a:spcBef>
              <a:spcAft>
                <a:spcPct val="0"/>
              </a:spcAft>
              <a:buClrTx/>
              <a:buSzTx/>
              <a:buFontTx/>
              <a:buNone/>
              <a:defRPr/>
            </a:pPr>
            <a:r>
              <a:rPr kumimoji="0" lang="en-AU" sz="899" b="1" i="0" u="none" strike="noStrike" kern="1200" cap="none" spc="0" normalizeH="0" baseline="0" noProof="0">
                <a:ln>
                  <a:noFill/>
                </a:ln>
                <a:solidFill>
                  <a:srgbClr val="005E74"/>
                </a:solidFill>
                <a:effectLst/>
                <a:uLnTx/>
                <a:uFillTx/>
                <a:latin typeface="Arial Narrow"/>
                <a:ea typeface="+mn-ea"/>
                <a:cs typeface="+mn-cs"/>
              </a:rPr>
              <a:t>For educational purposes only. This document is intended to be used in conversation with a licensed financial adviser.</a:t>
            </a:r>
            <a:endParaRPr kumimoji="0" lang="en-US" sz="899" b="1" i="0" u="none" strike="noStrike" kern="1200" cap="none" spc="0" normalizeH="0" baseline="0" noProof="0">
              <a:ln>
                <a:noFill/>
              </a:ln>
              <a:solidFill>
                <a:srgbClr val="005E74"/>
              </a:solidFill>
              <a:effectLst/>
              <a:uLnTx/>
              <a:uFillTx/>
              <a:latin typeface="Arial Narrow"/>
              <a:ea typeface="+mn-ea"/>
              <a:cs typeface="+mn-cs"/>
            </a:endParaRPr>
          </a:p>
          <a:p>
            <a:pPr marL="0" marR="0" lvl="0" indent="1587" algn="l" defTabSz="1037353"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5E74"/>
                </a:solidFill>
                <a:effectLst/>
                <a:uLnTx/>
                <a:uFillTx/>
                <a:latin typeface="Arial Narrow"/>
                <a:ea typeface="+mn-ea"/>
                <a:cs typeface="+mn-cs"/>
              </a:rPr>
              <a:t>This publication has been prepared by Dimensional Fund Advisors LP and is provided in Australia by DFA Australia Limited, AFS Licence No. 238093. </a:t>
            </a:r>
          </a:p>
          <a:p>
            <a:pPr marL="0" marR="0" lvl="0" indent="1587" algn="l" defTabSz="1037353"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lumMod val="75000"/>
                    <a:lumOff val="25000"/>
                  </a:srgbClr>
                </a:solidFill>
                <a:effectLst/>
                <a:uLnTx/>
                <a:uFillTx/>
                <a:latin typeface="Arial Narrow"/>
                <a:ea typeface="+mn-ea"/>
                <a:cs typeface="+mn-cs"/>
              </a:rPr>
              <a:t>The Dimensional Indices have been retrospectively calculated by Dimensional Fund Advisors LP and did not exist prior to their index inceptions dates. Accordingly, results shown during the periods prior to each Index’s index inception date do not represent actual returns of the Index. Other periods selected may have different results, including losses. Backtested index performance is hypothetical and is provided for informational purposes only to indicate historical performance had the index been calculated over the relevant time periods. Backtested performance results assume the reinvestment of dividends and capital gains.</a:t>
            </a:r>
          </a:p>
        </p:txBody>
      </p:sp>
      <p:sp>
        <p:nvSpPr>
          <p:cNvPr id="9" name="Rectangle 8">
            <a:extLst>
              <a:ext uri="{FF2B5EF4-FFF2-40B4-BE49-F238E27FC236}">
                <a16:creationId xmlns:a16="http://schemas.microsoft.com/office/drawing/2014/main" id="{4405A6BD-EFA1-4160-BD15-A734FCA7B93A}"/>
              </a:ext>
            </a:extLst>
          </p:cNvPr>
          <p:cNvSpPr/>
          <p:nvPr/>
        </p:nvSpPr>
        <p:spPr>
          <a:xfrm>
            <a:off x="1066114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Tree>
    <p:custDataLst>
      <p:tags r:id="rId1"/>
    </p:custDataLst>
    <p:extLst>
      <p:ext uri="{BB962C8B-B14F-4D97-AF65-F5344CB8AC3E}">
        <p14:creationId xmlns:p14="http://schemas.microsoft.com/office/powerpoint/2010/main" val="438416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Index Descriptions</a:t>
            </a:r>
          </a:p>
        </p:txBody>
      </p:sp>
      <p:sp>
        <p:nvSpPr>
          <p:cNvPr id="2" name="Slide Number Placeholder 1"/>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125</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 name="Content Placeholder 12"/>
          <p:cNvSpPr>
            <a:spLocks noGrp="1"/>
          </p:cNvSpPr>
          <p:nvPr>
            <p:ph sz="quarter" idx="14"/>
          </p:nvPr>
        </p:nvSpPr>
        <p:spPr>
          <a:xfrm>
            <a:off x="683369" y="1449510"/>
            <a:ext cx="9269774" cy="4317793"/>
          </a:xfrm>
        </p:spPr>
        <p:txBody>
          <a:bodyPr/>
          <a:lstStyle/>
          <a:p>
            <a:pPr>
              <a:spcBef>
                <a:spcPts val="799"/>
              </a:spcBef>
            </a:pPr>
            <a:r>
              <a:rPr lang="en-US" sz="799" b="1">
                <a:solidFill>
                  <a:srgbClr val="000000"/>
                </a:solidFill>
              </a:rPr>
              <a:t>Fama/French Australia Value Index</a:t>
            </a:r>
            <a:r>
              <a:rPr lang="en-US" sz="799">
                <a:solidFill>
                  <a:srgbClr val="000000"/>
                </a:solidFill>
              </a:rPr>
              <a:t>: 2008–present: Provided by Fama/French from Bloomberg securities data. 1975–2007: Provided by Fama/French from MSCI securities data.</a:t>
            </a:r>
          </a:p>
          <a:p>
            <a:pPr>
              <a:spcBef>
                <a:spcPts val="799"/>
              </a:spcBef>
            </a:pPr>
            <a:r>
              <a:rPr lang="en-US" sz="799" b="1">
                <a:solidFill>
                  <a:srgbClr val="000000"/>
                </a:solidFill>
              </a:rPr>
              <a:t>Fama/French Australia Growth Index: </a:t>
            </a:r>
            <a:r>
              <a:rPr lang="en-US" sz="799">
                <a:solidFill>
                  <a:srgbClr val="000000"/>
                </a:solidFill>
              </a:rPr>
              <a:t>2008–present: Provided by Fama/French from Bloomberg securities data. 1975–2007: Provided by Fama/French from MSCI securities data.</a:t>
            </a:r>
          </a:p>
          <a:p>
            <a:pPr>
              <a:spcBef>
                <a:spcPts val="799"/>
              </a:spcBef>
            </a:pPr>
            <a:r>
              <a:rPr lang="en-US" sz="799" b="1">
                <a:solidFill>
                  <a:srgbClr val="000000"/>
                </a:solidFill>
              </a:rPr>
              <a:t>Fama/French Australia Low Profitability Index: </a:t>
            </a:r>
            <a:r>
              <a:rPr lang="en-US" sz="799">
                <a:solidFill>
                  <a:srgbClr val="000000"/>
                </a:solidFill>
              </a:rPr>
              <a:t>July 1982–present: Fama/French Australia Low Profitability Index. Courtesy of Fama/French from Bloomberg and CRIF/ARC securities data. Includes stocks in the lower 30% operating profitability range in the country; companies weighted by float-adjusted market cap; rebalanced annually in June. OP for June of year t is annual revenues minus cost of goods sold, interest expense, and selling, general, and administrative expenses divided by book equity for the last fiscal year end in t-1. Fama/French and multifactor data provided by Fama/French.</a:t>
            </a:r>
          </a:p>
          <a:p>
            <a:pPr>
              <a:spcBef>
                <a:spcPts val="799"/>
              </a:spcBef>
            </a:pPr>
            <a:r>
              <a:rPr lang="en-US" sz="799" b="1">
                <a:solidFill>
                  <a:srgbClr val="000000"/>
                </a:solidFill>
              </a:rPr>
              <a:t>Fama/French Australia High Profitability Index: </a:t>
            </a:r>
            <a:r>
              <a:rPr lang="en-US" sz="799">
                <a:solidFill>
                  <a:srgbClr val="000000"/>
                </a:solidFill>
              </a:rPr>
              <a:t>July 1982–present: Fama/French Australia High Profitability Index. Courtesy of Fama/French from Bloomberg and CRIF/ARC securities data. Includes stocks in the upper 30% operating profitability range in the country; companies weighted by float-adjusted market cap; rebalanced annually in June. OP for June of year t is annual revenues minus cost of goods sold, interest expense, and selling, general, and administrative expenses divided by book equity for the last fiscal year end in t-1. Fama/French and multifactor data provided by Fama/French.</a:t>
            </a:r>
          </a:p>
          <a:p>
            <a:pPr>
              <a:spcBef>
                <a:spcPts val="799"/>
              </a:spcBef>
            </a:pPr>
            <a:r>
              <a:rPr lang="en-US" sz="799" b="1">
                <a:solidFill>
                  <a:srgbClr val="000000"/>
                </a:solidFill>
              </a:rPr>
              <a:t>Fama/French US Value Research Index: </a:t>
            </a:r>
            <a:r>
              <a:rPr lang="en-US" sz="799">
                <a:solidFill>
                  <a:srgbClr val="000000"/>
                </a:solidFill>
              </a:rPr>
              <a:t>Provided by Fama/French from CRSP securities data. Includes the lower 30% in price-to-book of NYSE securities (plus NYSE Amex equivalents since July 1962 and Nasdaq equivalents since 1973).</a:t>
            </a:r>
          </a:p>
          <a:p>
            <a:pPr>
              <a:spcBef>
                <a:spcPts val="799"/>
              </a:spcBef>
            </a:pPr>
            <a:r>
              <a:rPr lang="en-US" sz="799" b="1">
                <a:solidFill>
                  <a:srgbClr val="000000"/>
                </a:solidFill>
              </a:rPr>
              <a:t>Fama/French US Growth Research Index: </a:t>
            </a:r>
            <a:r>
              <a:rPr lang="en-US" sz="799">
                <a:solidFill>
                  <a:srgbClr val="000000"/>
                </a:solidFill>
              </a:rPr>
              <a:t>Provided by Fama/French from CRSP securities data. Includes the higher 30% in price-to-book of NYSE securities (plus NYSE Amex equivalents since July 1962 and Nasdaq equivalents since 1973).</a:t>
            </a:r>
          </a:p>
          <a:p>
            <a:pPr>
              <a:spcBef>
                <a:spcPts val="799"/>
              </a:spcBef>
            </a:pPr>
            <a:r>
              <a:rPr lang="en-US" sz="799" b="1">
                <a:solidFill>
                  <a:srgbClr val="000000"/>
                </a:solidFill>
              </a:rPr>
              <a:t>Fama/French US Low Profitability Index: </a:t>
            </a:r>
            <a:r>
              <a:rPr lang="en-US" sz="799">
                <a:solidFill>
                  <a:srgbClr val="000000"/>
                </a:solidFill>
              </a:rPr>
              <a:t>July 1963–present: Fama/French US Low Profitability Index. Courtesy of Fama/French from CRSP and Compustat securities data. Includes all stocks in the lower 30% operating profitability range of NYSE eligible firms; rebalanced annually in June. OP for June of year t is annual revenues minus cost of goods sold, interest expense, and selling, general, and administrative expenses divided by book equity for the last fiscal year end in t-1. Fama/French and multifactor data provided by Fama/French.</a:t>
            </a:r>
          </a:p>
          <a:p>
            <a:pPr>
              <a:spcBef>
                <a:spcPts val="799"/>
              </a:spcBef>
            </a:pPr>
            <a:endParaRPr lang="en-US" sz="799">
              <a:solidFill>
                <a:srgbClr val="000000"/>
              </a:solidFill>
            </a:endParaRPr>
          </a:p>
          <a:p>
            <a:pPr>
              <a:spcBef>
                <a:spcPts val="799"/>
              </a:spcBef>
            </a:pPr>
            <a:r>
              <a:rPr lang="en-US" sz="799" b="1">
                <a:solidFill>
                  <a:srgbClr val="000000"/>
                </a:solidFill>
              </a:rPr>
              <a:t>Fama/French US High Profitability Index: </a:t>
            </a:r>
            <a:r>
              <a:rPr lang="en-US" sz="799">
                <a:solidFill>
                  <a:srgbClr val="000000"/>
                </a:solidFill>
              </a:rPr>
              <a:t>July 1963–present: Fama/French US High Profitability Index. Courtesy of Fama/French from CRSP and Compustat securities data. Includes all stocks in the upper 30% operating profitability range of NYSE eligible firms; rebalanced annually in June. OP for June of year t is annual revenues minus cost of goods sold, interest expense, and selling, general, and administrative expenses divided by book equity for the last fiscal year end in t-1. Fama/French and multifactor data provided by Fama/French.</a:t>
            </a:r>
          </a:p>
          <a:p>
            <a:pPr>
              <a:spcBef>
                <a:spcPts val="799"/>
              </a:spcBef>
            </a:pPr>
            <a:r>
              <a:rPr lang="en-US" sz="799" b="1">
                <a:solidFill>
                  <a:srgbClr val="000000"/>
                </a:solidFill>
              </a:rPr>
              <a:t>Fama/French International Value Index: </a:t>
            </a:r>
            <a:r>
              <a:rPr lang="en-US" sz="799">
                <a:solidFill>
                  <a:srgbClr val="000000"/>
                </a:solidFill>
              </a:rPr>
              <a:t>January 1975–present: Fama/French International Value Index. Simulated strategy of international developed countries with securities in the lower 30% price-to-book range. Source: Ken French website. Simulated from MSCI and Bloomberg data.</a:t>
            </a:r>
          </a:p>
          <a:p>
            <a:pPr>
              <a:spcBef>
                <a:spcPts val="799"/>
              </a:spcBef>
            </a:pPr>
            <a:r>
              <a:rPr lang="en-US" sz="799" b="1">
                <a:solidFill>
                  <a:srgbClr val="000000"/>
                </a:solidFill>
              </a:rPr>
              <a:t>Fama/French International Growth Index</a:t>
            </a:r>
            <a:r>
              <a:rPr lang="en-US" sz="799">
                <a:solidFill>
                  <a:srgbClr val="000000"/>
                </a:solidFill>
              </a:rPr>
              <a:t>: January 1975–present: Fama/French International Growth Index. Simulated strategy of international developed countries with securities in the higher 30% price-to-book range. Source: Ken French website. Simulated from MSCI and Bloomberg data.</a:t>
            </a:r>
          </a:p>
          <a:p>
            <a:pPr>
              <a:spcBef>
                <a:spcPts val="799"/>
              </a:spcBef>
            </a:pPr>
            <a:r>
              <a:rPr lang="en-US" sz="799" b="1">
                <a:solidFill>
                  <a:srgbClr val="000000"/>
                </a:solidFill>
              </a:rPr>
              <a:t>Fama/French International Low Profitability Index</a:t>
            </a:r>
            <a:r>
              <a:rPr lang="en-US" sz="799">
                <a:solidFill>
                  <a:srgbClr val="000000"/>
                </a:solidFill>
              </a:rPr>
              <a:t>: July 1990–present: Fama/French International Low Profitability Index. Courtesy of Fama/French from Bloomberg securities data. Includes stocks in the lower 30% operating profitability range in each region; companies weighted by float-adjusted market cap; rebalanced annually in June. OP for June of year t is annual revenues minus cost of goods sold, interest expense, and selling, general, and administrative expenses divided by book equity for the last fiscal year end in t-1. Fama/French and multifactor data provided by Fama/French.</a:t>
            </a:r>
          </a:p>
          <a:p>
            <a:pPr>
              <a:spcBef>
                <a:spcPts val="799"/>
              </a:spcBef>
            </a:pPr>
            <a:r>
              <a:rPr lang="en-US" sz="799" b="1">
                <a:solidFill>
                  <a:srgbClr val="000000"/>
                </a:solidFill>
              </a:rPr>
              <a:t>Fama/French International High Profitability Index: </a:t>
            </a:r>
            <a:r>
              <a:rPr lang="en-US" sz="799">
                <a:solidFill>
                  <a:srgbClr val="000000"/>
                </a:solidFill>
              </a:rPr>
              <a:t>July 1990–present: Fama/French International High Profitability Index. Courtesy of Fama/French from Bloomberg securities data. Includes stocks in the upper 30% operating profitability range in each region; companies weighted by float-adjusted market cap; rebalanced annually in June. OP for June of year t is annual revenues minus cost of goods sold, interest expense, and selling, general, and administrative expenses divided by book equity for the last fiscal year end in t-1. Fama/French and multifactor data provided by Fama/French.</a:t>
            </a:r>
          </a:p>
          <a:p>
            <a:pPr>
              <a:spcBef>
                <a:spcPts val="799"/>
              </a:spcBef>
            </a:pPr>
            <a:br>
              <a:rPr lang="en-US" sz="799">
                <a:solidFill>
                  <a:srgbClr val="000000"/>
                </a:solidFill>
              </a:rPr>
            </a:br>
            <a:endParaRPr lang="en-US" sz="799">
              <a:solidFill>
                <a:srgbClr val="000000"/>
              </a:solidFill>
            </a:endParaRPr>
          </a:p>
          <a:p>
            <a:pPr>
              <a:spcBef>
                <a:spcPts val="799"/>
              </a:spcBef>
            </a:pPr>
            <a:endParaRPr lang="en-US" sz="799">
              <a:solidFill>
                <a:srgbClr val="000000"/>
              </a:solidFill>
            </a:endParaRPr>
          </a:p>
          <a:p>
            <a:pPr>
              <a:spcBef>
                <a:spcPts val="799"/>
              </a:spcBef>
            </a:pPr>
            <a:endParaRPr lang="en-US" sz="799">
              <a:solidFill>
                <a:srgbClr val="000000"/>
              </a:solidFill>
            </a:endParaRPr>
          </a:p>
        </p:txBody>
      </p:sp>
      <p:sp>
        <p:nvSpPr>
          <p:cNvPr id="6" name="Text Placeholder 5"/>
          <p:cNvSpPr>
            <a:spLocks noGrp="1"/>
          </p:cNvSpPr>
          <p:nvPr>
            <p:ph type="body" sz="quarter" idx="15"/>
          </p:nvPr>
        </p:nvSpPr>
        <p:spPr/>
        <p:txBody>
          <a:bodyPr/>
          <a:lstStyle/>
          <a:p>
            <a:r>
              <a:rPr lang="en-AU" sz="899" b="1">
                <a:solidFill>
                  <a:schemeClr val="accent1"/>
                </a:solidFill>
              </a:rPr>
              <a:t>For educational purposes only. This document is intended to be used in conversation with a licensed financial adviser.</a:t>
            </a:r>
            <a:endParaRPr lang="en-US" sz="899" b="1">
              <a:solidFill>
                <a:schemeClr val="accent1"/>
              </a:solidFill>
            </a:endParaRPr>
          </a:p>
          <a:p>
            <a:r>
              <a:rPr lang="en-US">
                <a:solidFill>
                  <a:schemeClr val="accent1"/>
                </a:solidFill>
              </a:rPr>
              <a:t>This publication has been prepared by Dimensional Fund Advisors LP and is provided in Australia by DFA Australia Limited, AFS Licence No. 238093. </a:t>
            </a:r>
          </a:p>
          <a:p>
            <a:r>
              <a:rPr lang="en-US">
                <a:solidFill>
                  <a:srgbClr val="000000">
                    <a:lumMod val="75000"/>
                    <a:lumOff val="25000"/>
                  </a:srgbClr>
                </a:solidFill>
              </a:rPr>
              <a:t>Results shown during periods prior to each Index’s index inception date do not represent actual returns of the respective index. Other periods selected may have different results, including losses. Backtested index performance is hypothetical and is provided for informational purposes only to indicate historical performance had the index been calculated over the relevant time periods. Backtested performance results assume the reinvestment of dividends </a:t>
            </a:r>
            <a:br>
              <a:rPr lang="en-US">
                <a:solidFill>
                  <a:srgbClr val="000000">
                    <a:lumMod val="75000"/>
                    <a:lumOff val="25000"/>
                  </a:srgbClr>
                </a:solidFill>
              </a:rPr>
            </a:br>
            <a:r>
              <a:rPr lang="en-US">
                <a:solidFill>
                  <a:srgbClr val="000000">
                    <a:lumMod val="75000"/>
                    <a:lumOff val="25000"/>
                  </a:srgbClr>
                </a:solidFill>
              </a:rPr>
              <a:t>and capital gains. Profitability is measured as operating income before depreciation and amortization minus interest expense, scaled by book. Eugene Fama and Ken French are members of the Board of Directors of the general partner of, and provide consulting services to, Dimensional Fund Advisors LP.</a:t>
            </a:r>
          </a:p>
        </p:txBody>
      </p:sp>
      <p:sp>
        <p:nvSpPr>
          <p:cNvPr id="14" name="AssetID" descr="svtx:content/slide/@id"/>
          <p:cNvSpPr>
            <a:spLocks noGrp="1"/>
          </p:cNvSpPr>
          <p:nvPr>
            <p:ph type="body" sz="quarter" idx="19"/>
          </p:nvPr>
        </p:nvSpPr>
        <p:spPr/>
        <p:txBody>
          <a:bodyPr/>
          <a:lstStyle/>
          <a:p>
            <a:r>
              <a:rPr lang="en-US"/>
              <a:t>28677</a:t>
            </a:r>
          </a:p>
        </p:txBody>
      </p:sp>
      <p:sp>
        <p:nvSpPr>
          <p:cNvPr id="8" name="TextBox 1"/>
          <p:cNvSpPr txBox="1"/>
          <p:nvPr/>
        </p:nvSpPr>
        <p:spPr>
          <a:xfrm>
            <a:off x="-1015828" y="10627"/>
            <a:ext cx="860695" cy="230686"/>
          </a:xfrm>
          <a:prstGeom prst="rect">
            <a:avLst/>
          </a:prstGeom>
          <a:noFill/>
        </p:spPr>
        <p:txBody>
          <a:bodyPr wrap="square" rtlCol="0">
            <a:spAutoFit/>
          </a:bodyPr>
          <a:lstStyle>
            <a:defPPr>
              <a:defRPr lang="en-US"/>
            </a:defPPr>
            <a:lvl1pPr marL="0" algn="l" defTabSz="935845" rtl="0" eaLnBrk="1" fontAlgn="base" latinLnBrk="0" hangingPunct="1">
              <a:spcBef>
                <a:spcPct val="0"/>
              </a:spcBef>
              <a:spcAft>
                <a:spcPct val="0"/>
              </a:spcAft>
              <a:defRPr sz="1998" kern="1200">
                <a:solidFill>
                  <a:schemeClr val="tx1"/>
                </a:solidFill>
                <a:latin typeface="Arial"/>
                <a:ea typeface="+mn-ea"/>
                <a:cs typeface="+mn-cs"/>
              </a:defRPr>
            </a:lvl1pPr>
            <a:lvl2pPr marL="434524" algn="l" defTabSz="935845" rtl="0" eaLnBrk="1" fontAlgn="base" latinLnBrk="0" hangingPunct="1">
              <a:spcBef>
                <a:spcPct val="0"/>
              </a:spcBef>
              <a:spcAft>
                <a:spcPct val="0"/>
              </a:spcAft>
              <a:defRPr sz="1998" kern="1200">
                <a:solidFill>
                  <a:schemeClr val="tx1"/>
                </a:solidFill>
                <a:latin typeface="Arial"/>
                <a:ea typeface="+mn-ea"/>
                <a:cs typeface="+mn-cs"/>
              </a:defRPr>
            </a:lvl2pPr>
            <a:lvl3pPr marL="869047" algn="l" defTabSz="935845" rtl="0" eaLnBrk="1" fontAlgn="base" latinLnBrk="0" hangingPunct="1">
              <a:spcBef>
                <a:spcPct val="0"/>
              </a:spcBef>
              <a:spcAft>
                <a:spcPct val="0"/>
              </a:spcAft>
              <a:defRPr sz="1998" kern="1200">
                <a:solidFill>
                  <a:schemeClr val="tx1"/>
                </a:solidFill>
                <a:latin typeface="Arial"/>
                <a:ea typeface="+mn-ea"/>
                <a:cs typeface="+mn-cs"/>
              </a:defRPr>
            </a:lvl3pPr>
            <a:lvl4pPr marL="1303571" algn="l" defTabSz="935845" rtl="0" eaLnBrk="1" fontAlgn="base" latinLnBrk="0" hangingPunct="1">
              <a:spcBef>
                <a:spcPct val="0"/>
              </a:spcBef>
              <a:spcAft>
                <a:spcPct val="0"/>
              </a:spcAft>
              <a:defRPr sz="1998" kern="1200">
                <a:solidFill>
                  <a:schemeClr val="tx1"/>
                </a:solidFill>
                <a:latin typeface="Arial"/>
                <a:ea typeface="+mn-ea"/>
                <a:cs typeface="+mn-cs"/>
              </a:defRPr>
            </a:lvl4pPr>
            <a:lvl5pPr marL="1738094" algn="l" defTabSz="935845" rtl="0" eaLnBrk="1" fontAlgn="base" latinLnBrk="0" hangingPunct="1">
              <a:spcBef>
                <a:spcPct val="0"/>
              </a:spcBef>
              <a:spcAft>
                <a:spcPct val="0"/>
              </a:spcAft>
              <a:defRPr sz="1998" kern="1200">
                <a:solidFill>
                  <a:schemeClr val="tx1"/>
                </a:solidFill>
                <a:latin typeface="Arial"/>
                <a:ea typeface="+mn-ea"/>
                <a:cs typeface="+mn-cs"/>
              </a:defRPr>
            </a:lvl5pPr>
            <a:lvl6pPr marL="2172617" algn="l" defTabSz="869047" rtl="0" eaLnBrk="1" latinLnBrk="0" hangingPunct="1">
              <a:defRPr sz="1998" kern="1200">
                <a:solidFill>
                  <a:schemeClr val="tx1"/>
                </a:solidFill>
                <a:latin typeface="Arial"/>
                <a:ea typeface="+mn-ea"/>
                <a:cs typeface="+mn-cs"/>
              </a:defRPr>
            </a:lvl6pPr>
            <a:lvl7pPr marL="2607141" algn="l" defTabSz="869047" rtl="0" eaLnBrk="1" latinLnBrk="0" hangingPunct="1">
              <a:defRPr sz="1998" kern="1200">
                <a:solidFill>
                  <a:schemeClr val="tx1"/>
                </a:solidFill>
                <a:latin typeface="Arial"/>
                <a:ea typeface="+mn-ea"/>
                <a:cs typeface="+mn-cs"/>
              </a:defRPr>
            </a:lvl7pPr>
            <a:lvl8pPr marL="3041664" algn="l" defTabSz="869047" rtl="0" eaLnBrk="1" latinLnBrk="0" hangingPunct="1">
              <a:defRPr sz="1998" kern="1200">
                <a:solidFill>
                  <a:schemeClr val="tx1"/>
                </a:solidFill>
                <a:latin typeface="Arial"/>
                <a:ea typeface="+mn-ea"/>
                <a:cs typeface="+mn-cs"/>
              </a:defRPr>
            </a:lvl8pPr>
            <a:lvl9pPr marL="3476188" algn="l" defTabSz="869047" rtl="0" eaLnBrk="1" latinLnBrk="0" hangingPunct="1">
              <a:defRPr sz="1998" kern="1200">
                <a:solidFill>
                  <a:schemeClr val="tx1"/>
                </a:solidFill>
                <a:latin typeface="Arial"/>
                <a:ea typeface="+mn-ea"/>
                <a:cs typeface="+mn-cs"/>
              </a:defRPr>
            </a:lvl9pPr>
          </a:lstStyle>
          <a:p>
            <a:pPr marL="0" marR="0" lvl="0" indent="0" algn="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GC32</a:t>
            </a:r>
          </a:p>
        </p:txBody>
      </p:sp>
      <p:sp>
        <p:nvSpPr>
          <p:cNvPr id="9" name="Rectangle 8">
            <a:extLst>
              <a:ext uri="{FF2B5EF4-FFF2-40B4-BE49-F238E27FC236}">
                <a16:creationId xmlns:a16="http://schemas.microsoft.com/office/drawing/2014/main" id="{DF0392D9-EE83-4A7D-BC2B-F13802292399}"/>
              </a:ext>
            </a:extLst>
          </p:cNvPr>
          <p:cNvSpPr/>
          <p:nvPr/>
        </p:nvSpPr>
        <p:spPr>
          <a:xfrm>
            <a:off x="10818162"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Tree>
    <p:custDataLst>
      <p:tags r:id="rId1"/>
    </p:custDataLst>
    <p:extLst>
      <p:ext uri="{BB962C8B-B14F-4D97-AF65-F5344CB8AC3E}">
        <p14:creationId xmlns:p14="http://schemas.microsoft.com/office/powerpoint/2010/main" val="2575578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Index Descriptions</a:t>
            </a:r>
          </a:p>
        </p:txBody>
      </p:sp>
      <p:sp>
        <p:nvSpPr>
          <p:cNvPr id="2" name="Slide Number Placeholder 1"/>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126</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 name="Content Placeholder 9"/>
          <p:cNvSpPr>
            <a:spLocks noGrp="1"/>
          </p:cNvSpPr>
          <p:nvPr>
            <p:ph sz="quarter" idx="14"/>
          </p:nvPr>
        </p:nvSpPr>
        <p:spPr>
          <a:xfrm>
            <a:off x="683369" y="1827265"/>
            <a:ext cx="9269774" cy="3101078"/>
          </a:xfrm>
        </p:spPr>
        <p:txBody>
          <a:bodyPr/>
          <a:lstStyle/>
          <a:p>
            <a:pPr lvl="0" defTabSz="913632" fontAlgn="base">
              <a:spcBef>
                <a:spcPts val="799"/>
              </a:spcBef>
              <a:spcAft>
                <a:spcPct val="0"/>
              </a:spcAft>
            </a:pPr>
            <a:r>
              <a:rPr lang="en-US" sz="899" b="1" err="1">
                <a:solidFill>
                  <a:srgbClr val="000000"/>
                </a:solidFill>
                <a:latin typeface="Arial"/>
              </a:rPr>
              <a:t>Fama/French Emerging Markets Index: </a:t>
            </a:r>
            <a:r>
              <a:rPr lang="en-US" sz="899">
                <a:solidFill>
                  <a:srgbClr val="000000"/>
                </a:solidFill>
                <a:latin typeface="Arial"/>
              </a:rPr>
              <a:t>July 1989–present: Fama/French Emerging Markets Index. Courtesy of Fama/French from Bloomberg and IFC securities data. Companies weighted by float-adjusted market cap; rebalanced annually in June. Fama/French and multifactor data provided by Fama/French.</a:t>
            </a:r>
          </a:p>
          <a:p>
            <a:pPr lvl="0" defTabSz="913632" fontAlgn="base">
              <a:spcBef>
                <a:spcPts val="799"/>
              </a:spcBef>
              <a:spcAft>
                <a:spcPct val="0"/>
              </a:spcAft>
            </a:pPr>
            <a:r>
              <a:rPr lang="en-US" sz="899" b="1" err="1">
                <a:solidFill>
                  <a:srgbClr val="000000"/>
                </a:solidFill>
                <a:latin typeface="Arial"/>
              </a:rPr>
              <a:t>Fama/French Emerging Markets Value Index</a:t>
            </a:r>
            <a:r>
              <a:rPr lang="en-US" sz="899">
                <a:solidFill>
                  <a:srgbClr val="000000"/>
                </a:solidFill>
                <a:latin typeface="Arial"/>
              </a:rPr>
              <a:t>: 2009–present: Provided by Fama/French from Bloomberg securities data. Simulated strategy using IFC investable universe countries. Companies in the lower 30% price-to-book range; companies weighted by float-adjusted market cap; countries weighted by country float-adjusted market cap; rebalanced monthly. 1989–2008: Provided by Fama/French from IFC securities data. IFC data provided by International </a:t>
            </a:r>
            <a:br>
              <a:rPr lang="en-US" sz="899">
                <a:solidFill>
                  <a:srgbClr val="000000"/>
                </a:solidFill>
                <a:latin typeface="Arial"/>
              </a:rPr>
            </a:br>
            <a:r>
              <a:rPr lang="en-US" sz="899">
                <a:solidFill>
                  <a:srgbClr val="000000"/>
                </a:solidFill>
                <a:latin typeface="Arial"/>
              </a:rPr>
              <a:t>Finance Corporation.</a:t>
            </a:r>
            <a:endParaRPr lang="en-US" sz="899" b="1">
              <a:solidFill>
                <a:srgbClr val="000000"/>
              </a:solidFill>
              <a:latin typeface="Arial"/>
            </a:endParaRPr>
          </a:p>
          <a:p>
            <a:pPr lvl="0" defTabSz="913632" fontAlgn="base">
              <a:spcBef>
                <a:spcPts val="799"/>
              </a:spcBef>
              <a:spcAft>
                <a:spcPct val="0"/>
              </a:spcAft>
            </a:pPr>
            <a:r>
              <a:rPr lang="en-US" sz="899" b="1" err="1">
                <a:solidFill>
                  <a:srgbClr val="000000"/>
                </a:solidFill>
                <a:latin typeface="Arial"/>
              </a:rPr>
              <a:t>Fama/French Emerging Markets Growth Index</a:t>
            </a:r>
            <a:r>
              <a:rPr lang="en-US" sz="899">
                <a:solidFill>
                  <a:srgbClr val="000000"/>
                </a:solidFill>
                <a:latin typeface="Arial"/>
              </a:rPr>
              <a:t>: 2009–present: Provided by Fama/French from Bloomberg securities data. Simulated strategy using IFC investable universe countries. Companies in the higher 30% price-to-book range; companies weighted by float-adjusted market cap; countries weighted by country float-adjusted market cap; rebalanced monthly. 1989–2008: Provided by Fama/French from IFC securities data. IFC data provided by International </a:t>
            </a:r>
            <a:br>
              <a:rPr lang="en-US" sz="899">
                <a:solidFill>
                  <a:srgbClr val="000000"/>
                </a:solidFill>
                <a:latin typeface="Arial"/>
              </a:rPr>
            </a:br>
            <a:r>
              <a:rPr lang="en-US" sz="899">
                <a:solidFill>
                  <a:srgbClr val="000000"/>
                </a:solidFill>
                <a:latin typeface="Arial"/>
              </a:rPr>
              <a:t>Finance Corporation.</a:t>
            </a:r>
          </a:p>
          <a:p>
            <a:pPr lvl="0" defTabSz="913632" fontAlgn="base">
              <a:spcBef>
                <a:spcPct val="0"/>
              </a:spcBef>
              <a:spcAft>
                <a:spcPct val="0"/>
              </a:spcAft>
            </a:pPr>
            <a:endParaRPr lang="en-US" sz="899" b="1">
              <a:solidFill>
                <a:srgbClr val="000000"/>
              </a:solidFill>
              <a:latin typeface="Arial"/>
            </a:endParaRPr>
          </a:p>
          <a:p>
            <a:pPr lvl="0" defTabSz="913632" fontAlgn="base">
              <a:spcBef>
                <a:spcPct val="0"/>
              </a:spcBef>
              <a:spcAft>
                <a:spcPct val="0"/>
              </a:spcAft>
            </a:pPr>
            <a:endParaRPr lang="en-US" sz="899" b="1">
              <a:solidFill>
                <a:srgbClr val="000000"/>
              </a:solidFill>
              <a:latin typeface="Arial"/>
            </a:endParaRPr>
          </a:p>
          <a:p>
            <a:pPr lvl="0" defTabSz="913632" fontAlgn="base">
              <a:spcBef>
                <a:spcPct val="0"/>
              </a:spcBef>
              <a:spcAft>
                <a:spcPct val="0"/>
              </a:spcAft>
            </a:pPr>
            <a:r>
              <a:rPr lang="en-US" sz="899" b="1" err="1">
                <a:solidFill>
                  <a:srgbClr val="000000"/>
                </a:solidFill>
                <a:latin typeface="Arial"/>
              </a:rPr>
              <a:t>Fama/French Emerging Markets High Profitability Index:</a:t>
            </a:r>
            <a:r>
              <a:rPr lang="en-US" sz="899">
                <a:solidFill>
                  <a:srgbClr val="000000"/>
                </a:solidFill>
                <a:latin typeface="Arial"/>
              </a:rPr>
              <a:t> July 1991–present: Courtesy of Fama/French from Bloomberg and IFC securities data. Includes stocks in the upper 30% operating profitability range in each country; companies weighted by float-adjusted market cap; rebalanced annually in June. OP for June of year t is annual revenues minus cost of goods sold, interest expense, and selling, general, and administrative expenses divided by book equity for the last fiscal year end in t-1. Fama/French and multifactor data provided by Fama/French. </a:t>
            </a:r>
          </a:p>
          <a:p>
            <a:pPr lvl="0" defTabSz="913632" fontAlgn="base">
              <a:spcBef>
                <a:spcPct val="0"/>
              </a:spcBef>
              <a:spcAft>
                <a:spcPct val="0"/>
              </a:spcAft>
            </a:pPr>
            <a:endParaRPr lang="en-US" sz="899">
              <a:solidFill>
                <a:srgbClr val="000000"/>
              </a:solidFill>
              <a:latin typeface="Arial"/>
            </a:endParaRPr>
          </a:p>
          <a:p>
            <a:pPr lvl="0" defTabSz="913632" fontAlgn="base">
              <a:spcBef>
                <a:spcPct val="0"/>
              </a:spcBef>
              <a:spcAft>
                <a:spcPct val="0"/>
              </a:spcAft>
            </a:pPr>
            <a:r>
              <a:rPr lang="en-US" sz="899" b="1" err="1">
                <a:solidFill>
                  <a:srgbClr val="000000"/>
                </a:solidFill>
                <a:latin typeface="Arial"/>
              </a:rPr>
              <a:t>Fama/French Emerging Markets Low Profitability Index:</a:t>
            </a:r>
            <a:r>
              <a:rPr lang="en-US" sz="899">
                <a:solidFill>
                  <a:srgbClr val="000000"/>
                </a:solidFill>
                <a:latin typeface="Arial"/>
              </a:rPr>
              <a:t> July 1991–present: Courtesy of Fama/French from Bloomberg and IFC securities data. Includes stocks in the lower 30% operating profitability range in each country; companies weighted by float-adjusted market cap; rebalanced annually in June. OP for June of year t is annual revenues minus cost of goods sold, interest expense, and selling, general, and administrative expenses divided by book equity for the last fiscal year end in t-1. Fama/French and multifactor data provided by Fama/French.</a:t>
            </a:r>
            <a:endParaRPr lang="en-US" sz="999">
              <a:solidFill>
                <a:srgbClr val="000000"/>
              </a:solidFill>
              <a:latin typeface="Arial"/>
            </a:endParaRPr>
          </a:p>
        </p:txBody>
      </p:sp>
      <p:sp>
        <p:nvSpPr>
          <p:cNvPr id="6" name="Text Placeholder 5"/>
          <p:cNvSpPr>
            <a:spLocks noGrp="1"/>
          </p:cNvSpPr>
          <p:nvPr>
            <p:ph type="body" sz="quarter" idx="15"/>
          </p:nvPr>
        </p:nvSpPr>
        <p:spPr/>
        <p:txBody>
          <a:bodyPr/>
          <a:lstStyle/>
          <a:p>
            <a:r>
              <a:rPr lang="en-AU" sz="899" b="1">
                <a:solidFill>
                  <a:schemeClr val="accent1"/>
                </a:solidFill>
              </a:rPr>
              <a:t>For educational purposes only. This document is intended to be used in conversation with a licensed financial adviser.</a:t>
            </a:r>
            <a:endParaRPr lang="en-US" sz="899" b="1">
              <a:solidFill>
                <a:schemeClr val="accent1"/>
              </a:solidFill>
            </a:endParaRPr>
          </a:p>
          <a:p>
            <a:r>
              <a:rPr lang="en-US">
                <a:solidFill>
                  <a:schemeClr val="accent1"/>
                </a:solidFill>
              </a:rPr>
              <a:t>This publication has been prepared by Dimensional Fund Advisors LP and is provided in Australia by DFA Australia Limited, AFS Licence No. 238093. </a:t>
            </a:r>
          </a:p>
          <a:p>
            <a:r>
              <a:rPr lang="en-US"/>
              <a:t>Results shown during periods prior to each Index’s index inception date do not represent actual returns of the respective index. Other periods selected may have different results, including losses. Backtested index performance is hypothetical and is provided for informational purposes only to indicate historical performance had the index been calculated over the relevant time periods. Backtested performance results assume the reinvestment of dividends </a:t>
            </a:r>
            <a:br>
              <a:rPr lang="en-US"/>
            </a:br>
            <a:r>
              <a:rPr lang="en-US"/>
              <a:t>and capital gains. Profitability is measured as operating income before depreciation and amortization minus interest expense, scaled by book. Eugene Fama and Ken French are members of the Board of Directors of the general partner of, and provide consulting services to, Dimensional Fund Advisors LP.</a:t>
            </a:r>
          </a:p>
        </p:txBody>
      </p:sp>
      <p:sp>
        <p:nvSpPr>
          <p:cNvPr id="11" name="AssetID" descr="svtx:content/slide/@id"/>
          <p:cNvSpPr>
            <a:spLocks noGrp="1"/>
          </p:cNvSpPr>
          <p:nvPr>
            <p:ph type="body" sz="quarter" idx="19"/>
          </p:nvPr>
        </p:nvSpPr>
        <p:spPr/>
        <p:txBody>
          <a:bodyPr/>
          <a:lstStyle/>
          <a:p>
            <a:r>
              <a:rPr lang="en-US"/>
              <a:t>28679</a:t>
            </a:r>
          </a:p>
        </p:txBody>
      </p:sp>
      <p:sp>
        <p:nvSpPr>
          <p:cNvPr id="8" name="TextBox 1"/>
          <p:cNvSpPr txBox="1"/>
          <p:nvPr/>
        </p:nvSpPr>
        <p:spPr>
          <a:xfrm>
            <a:off x="-1163610" y="10627"/>
            <a:ext cx="860695" cy="230686"/>
          </a:xfrm>
          <a:prstGeom prst="rect">
            <a:avLst/>
          </a:prstGeom>
          <a:noFill/>
        </p:spPr>
        <p:txBody>
          <a:bodyPr wrap="square" rtlCol="0">
            <a:spAutoFit/>
          </a:bodyPr>
          <a:lstStyle>
            <a:defPPr>
              <a:defRPr lang="en-US"/>
            </a:defPPr>
            <a:lvl1pPr marL="0" algn="l" defTabSz="935845" rtl="0" eaLnBrk="1" fontAlgn="base" latinLnBrk="0" hangingPunct="1">
              <a:spcBef>
                <a:spcPct val="0"/>
              </a:spcBef>
              <a:spcAft>
                <a:spcPct val="0"/>
              </a:spcAft>
              <a:defRPr sz="1998" kern="1200">
                <a:solidFill>
                  <a:schemeClr val="tx1"/>
                </a:solidFill>
                <a:latin typeface="Arial"/>
                <a:ea typeface="+mn-ea"/>
                <a:cs typeface="+mn-cs"/>
              </a:defRPr>
            </a:lvl1pPr>
            <a:lvl2pPr marL="434524" algn="l" defTabSz="935845" rtl="0" eaLnBrk="1" fontAlgn="base" latinLnBrk="0" hangingPunct="1">
              <a:spcBef>
                <a:spcPct val="0"/>
              </a:spcBef>
              <a:spcAft>
                <a:spcPct val="0"/>
              </a:spcAft>
              <a:defRPr sz="1998" kern="1200">
                <a:solidFill>
                  <a:schemeClr val="tx1"/>
                </a:solidFill>
                <a:latin typeface="Arial"/>
                <a:ea typeface="+mn-ea"/>
                <a:cs typeface="+mn-cs"/>
              </a:defRPr>
            </a:lvl2pPr>
            <a:lvl3pPr marL="869047" algn="l" defTabSz="935845" rtl="0" eaLnBrk="1" fontAlgn="base" latinLnBrk="0" hangingPunct="1">
              <a:spcBef>
                <a:spcPct val="0"/>
              </a:spcBef>
              <a:spcAft>
                <a:spcPct val="0"/>
              </a:spcAft>
              <a:defRPr sz="1998" kern="1200">
                <a:solidFill>
                  <a:schemeClr val="tx1"/>
                </a:solidFill>
                <a:latin typeface="Arial"/>
                <a:ea typeface="+mn-ea"/>
                <a:cs typeface="+mn-cs"/>
              </a:defRPr>
            </a:lvl3pPr>
            <a:lvl4pPr marL="1303571" algn="l" defTabSz="935845" rtl="0" eaLnBrk="1" fontAlgn="base" latinLnBrk="0" hangingPunct="1">
              <a:spcBef>
                <a:spcPct val="0"/>
              </a:spcBef>
              <a:spcAft>
                <a:spcPct val="0"/>
              </a:spcAft>
              <a:defRPr sz="1998" kern="1200">
                <a:solidFill>
                  <a:schemeClr val="tx1"/>
                </a:solidFill>
                <a:latin typeface="Arial"/>
                <a:ea typeface="+mn-ea"/>
                <a:cs typeface="+mn-cs"/>
              </a:defRPr>
            </a:lvl4pPr>
            <a:lvl5pPr marL="1738094" algn="l" defTabSz="935845" rtl="0" eaLnBrk="1" fontAlgn="base" latinLnBrk="0" hangingPunct="1">
              <a:spcBef>
                <a:spcPct val="0"/>
              </a:spcBef>
              <a:spcAft>
                <a:spcPct val="0"/>
              </a:spcAft>
              <a:defRPr sz="1998" kern="1200">
                <a:solidFill>
                  <a:schemeClr val="tx1"/>
                </a:solidFill>
                <a:latin typeface="Arial"/>
                <a:ea typeface="+mn-ea"/>
                <a:cs typeface="+mn-cs"/>
              </a:defRPr>
            </a:lvl5pPr>
            <a:lvl6pPr marL="2172617" algn="l" defTabSz="869047" rtl="0" eaLnBrk="1" latinLnBrk="0" hangingPunct="1">
              <a:defRPr sz="1998" kern="1200">
                <a:solidFill>
                  <a:schemeClr val="tx1"/>
                </a:solidFill>
                <a:latin typeface="Arial"/>
                <a:ea typeface="+mn-ea"/>
                <a:cs typeface="+mn-cs"/>
              </a:defRPr>
            </a:lvl6pPr>
            <a:lvl7pPr marL="2607141" algn="l" defTabSz="869047" rtl="0" eaLnBrk="1" latinLnBrk="0" hangingPunct="1">
              <a:defRPr sz="1998" kern="1200">
                <a:solidFill>
                  <a:schemeClr val="tx1"/>
                </a:solidFill>
                <a:latin typeface="Arial"/>
                <a:ea typeface="+mn-ea"/>
                <a:cs typeface="+mn-cs"/>
              </a:defRPr>
            </a:lvl7pPr>
            <a:lvl8pPr marL="3041664" algn="l" defTabSz="869047" rtl="0" eaLnBrk="1" latinLnBrk="0" hangingPunct="1">
              <a:defRPr sz="1998" kern="1200">
                <a:solidFill>
                  <a:schemeClr val="tx1"/>
                </a:solidFill>
                <a:latin typeface="Arial"/>
                <a:ea typeface="+mn-ea"/>
                <a:cs typeface="+mn-cs"/>
              </a:defRPr>
            </a:lvl8pPr>
            <a:lvl9pPr marL="3476188" algn="l" defTabSz="869047" rtl="0" eaLnBrk="1" latinLnBrk="0" hangingPunct="1">
              <a:defRPr sz="1998" kern="1200">
                <a:solidFill>
                  <a:schemeClr val="tx1"/>
                </a:solidFill>
                <a:latin typeface="Arial"/>
                <a:ea typeface="+mn-ea"/>
                <a:cs typeface="+mn-cs"/>
              </a:defRPr>
            </a:lvl9pPr>
          </a:lstStyle>
          <a:p>
            <a:pPr marL="0" marR="0" lvl="0" indent="0" algn="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GC32</a:t>
            </a:r>
          </a:p>
        </p:txBody>
      </p:sp>
      <p:sp>
        <p:nvSpPr>
          <p:cNvPr id="9" name="Rectangle 8">
            <a:extLst>
              <a:ext uri="{FF2B5EF4-FFF2-40B4-BE49-F238E27FC236}">
                <a16:creationId xmlns:a16="http://schemas.microsoft.com/office/drawing/2014/main" id="{EC6492E5-6EB1-443A-B612-B74AE5B7873E}"/>
              </a:ext>
            </a:extLst>
          </p:cNvPr>
          <p:cNvSpPr/>
          <p:nvPr/>
        </p:nvSpPr>
        <p:spPr>
          <a:xfrm>
            <a:off x="10901289"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Tree>
    <p:custDataLst>
      <p:tags r:id="rId1"/>
    </p:custDataLst>
    <p:extLst>
      <p:ext uri="{BB962C8B-B14F-4D97-AF65-F5344CB8AC3E}">
        <p14:creationId xmlns:p14="http://schemas.microsoft.com/office/powerpoint/2010/main" val="1366059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57526" y="2627685"/>
            <a:ext cx="6207423" cy="489298"/>
          </a:xfrm>
        </p:spPr>
        <p:txBody>
          <a:bodyPr/>
          <a:lstStyle/>
          <a:p>
            <a:r>
              <a:rPr lang="en-US"/>
              <a:t>A Different Way to Invest</a:t>
            </a:r>
          </a:p>
        </p:txBody>
      </p:sp>
      <p:sp>
        <p:nvSpPr>
          <p:cNvPr id="4" name="Text Placeholder 3"/>
          <p:cNvSpPr>
            <a:spLocks noGrp="1"/>
          </p:cNvSpPr>
          <p:nvPr>
            <p:ph type="body" idx="1"/>
          </p:nvPr>
        </p:nvSpPr>
        <p:spPr/>
        <p:txBody>
          <a:bodyPr/>
          <a:lstStyle/>
          <a:p>
            <a:endParaRPr lang="en-US"/>
          </a:p>
        </p:txBody>
      </p:sp>
      <p:sp>
        <p:nvSpPr>
          <p:cNvPr id="5" name="Text Placeholder 4"/>
          <p:cNvSpPr>
            <a:spLocks noGrp="1"/>
          </p:cNvSpPr>
          <p:nvPr>
            <p:ph type="body" sz="quarter" idx="11"/>
          </p:nvPr>
        </p:nvSpPr>
        <p:spPr/>
        <p:txBody>
          <a:bodyPr/>
          <a:lstStyle/>
          <a:p>
            <a:endParaRPr lang="en-US"/>
          </a:p>
        </p:txBody>
      </p:sp>
      <p:sp>
        <p:nvSpPr>
          <p:cNvPr id="6" name="Text Placeholder 5"/>
          <p:cNvSpPr>
            <a:spLocks noGrp="1"/>
          </p:cNvSpPr>
          <p:nvPr>
            <p:ph type="body" sz="quarter" idx="12"/>
          </p:nvPr>
        </p:nvSpPr>
        <p:spPr/>
        <p:txBody>
          <a:bodyPr/>
          <a:lstStyle/>
          <a:p>
            <a:endParaRPr lang="en-US"/>
          </a:p>
        </p:txBody>
      </p:sp>
      <p:sp>
        <p:nvSpPr>
          <p:cNvPr id="7" name="Text Placeholder 6"/>
          <p:cNvSpPr>
            <a:spLocks noGrp="1"/>
          </p:cNvSpPr>
          <p:nvPr>
            <p:ph type="body" sz="quarter" idx="13"/>
          </p:nvPr>
        </p:nvSpPr>
        <p:spPr/>
        <p:txBody>
          <a:bodyPr/>
          <a:lstStyle/>
          <a:p>
            <a:endParaRPr lang="en-US"/>
          </a:p>
        </p:txBody>
      </p:sp>
      <p:sp>
        <p:nvSpPr>
          <p:cNvPr id="8" name="AssetID" descr="svtx:content/slide/@id"/>
          <p:cNvSpPr>
            <a:spLocks noGrp="1"/>
          </p:cNvSpPr>
          <p:nvPr>
            <p:ph type="body" sz="quarter" idx="19"/>
          </p:nvPr>
        </p:nvSpPr>
        <p:spPr/>
        <p:txBody>
          <a:bodyPr/>
          <a:lstStyle/>
          <a:p>
            <a:r>
              <a:rPr lang="en-US"/>
              <a:t>28709</a:t>
            </a:r>
          </a:p>
        </p:txBody>
      </p:sp>
      <p:sp>
        <p:nvSpPr>
          <p:cNvPr id="9" name="Rectangle 8">
            <a:extLst>
              <a:ext uri="{FF2B5EF4-FFF2-40B4-BE49-F238E27FC236}">
                <a16:creationId xmlns:a16="http://schemas.microsoft.com/office/drawing/2014/main" id="{A9E66E0F-4D14-4A9B-9464-32FD69D14458}"/>
              </a:ext>
            </a:extLst>
          </p:cNvPr>
          <p:cNvSpPr/>
          <p:nvPr/>
        </p:nvSpPr>
        <p:spPr>
          <a:xfrm>
            <a:off x="10762744"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854798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endParaRPr lang="en-US"/>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128</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 name="Text Placeholder 7"/>
          <p:cNvSpPr>
            <a:spLocks noGrp="1"/>
          </p:cNvSpPr>
          <p:nvPr>
            <p:ph type="body" sz="quarter" idx="13"/>
          </p:nvPr>
        </p:nvSpPr>
        <p:spPr/>
        <p:txBody>
          <a:bodyPr/>
          <a:lstStyle/>
          <a:p>
            <a:endParaRPr lang="en-US"/>
          </a:p>
        </p:txBody>
      </p:sp>
      <p:sp>
        <p:nvSpPr>
          <p:cNvPr id="9" name="Content Placeholder 8"/>
          <p:cNvSpPr>
            <a:spLocks noGrp="1"/>
          </p:cNvSpPr>
          <p:nvPr>
            <p:ph sz="quarter" idx="14"/>
          </p:nvPr>
        </p:nvSpPr>
        <p:spPr/>
        <p:txBody>
          <a:bodyPr anchor="ctr"/>
          <a:lstStyle/>
          <a:p>
            <a:pPr algn="ctr"/>
            <a:r>
              <a:rPr lang="en-US" sz="4496"/>
              <a:t>Why Invest?</a:t>
            </a:r>
          </a:p>
          <a:p>
            <a:endParaRPr lang="en-US"/>
          </a:p>
        </p:txBody>
      </p:sp>
      <p:sp>
        <p:nvSpPr>
          <p:cNvPr id="10" name="Text Placeholder 9"/>
          <p:cNvSpPr>
            <a:spLocks noGrp="1"/>
          </p:cNvSpPr>
          <p:nvPr>
            <p:ph type="body" sz="quarter" idx="15"/>
          </p:nvPr>
        </p:nvSpPr>
        <p:spPr/>
        <p:txBody>
          <a:bodyPr/>
          <a:lstStyle/>
          <a:p>
            <a:endParaRPr lang="en-US"/>
          </a:p>
        </p:txBody>
      </p:sp>
      <p:sp>
        <p:nvSpPr>
          <p:cNvPr id="11" name="AssetID" descr="svtx:content/slide/@id"/>
          <p:cNvSpPr>
            <a:spLocks noGrp="1"/>
          </p:cNvSpPr>
          <p:nvPr>
            <p:ph type="body" sz="quarter" idx="19"/>
          </p:nvPr>
        </p:nvSpPr>
        <p:spPr/>
        <p:txBody>
          <a:bodyPr/>
          <a:lstStyle/>
          <a:p>
            <a:r>
              <a:rPr lang="en-US"/>
              <a:t>28710</a:t>
            </a:r>
          </a:p>
        </p:txBody>
      </p:sp>
      <p:sp>
        <p:nvSpPr>
          <p:cNvPr id="4" name="TextBox 3"/>
          <p:cNvSpPr txBox="1"/>
          <p:nvPr/>
        </p:nvSpPr>
        <p:spPr>
          <a:xfrm>
            <a:off x="-959640" y="4135"/>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LC33</a:t>
            </a:r>
          </a:p>
        </p:txBody>
      </p:sp>
      <p:sp>
        <p:nvSpPr>
          <p:cNvPr id="12" name="Rectangle 11">
            <a:extLst>
              <a:ext uri="{FF2B5EF4-FFF2-40B4-BE49-F238E27FC236}">
                <a16:creationId xmlns:a16="http://schemas.microsoft.com/office/drawing/2014/main" id="{E7E831F7-E71C-45B8-B24E-70C556F3D9F0}"/>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3752882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endParaRPr lang="en-US"/>
          </a:p>
        </p:txBody>
      </p:sp>
      <p:sp>
        <p:nvSpPr>
          <p:cNvPr id="2" name="Slide Number Placeholder 1"/>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129</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 name="Text Placeholder 13"/>
          <p:cNvSpPr>
            <a:spLocks noGrp="1"/>
          </p:cNvSpPr>
          <p:nvPr>
            <p:ph type="body" sz="quarter" idx="13"/>
          </p:nvPr>
        </p:nvSpPr>
        <p:spPr/>
        <p:txBody>
          <a:bodyPr/>
          <a:lstStyle/>
          <a:p>
            <a:endParaRPr lang="en-US"/>
          </a:p>
        </p:txBody>
      </p:sp>
      <p:sp>
        <p:nvSpPr>
          <p:cNvPr id="15" name="Content Placeholder 14"/>
          <p:cNvSpPr>
            <a:spLocks noGrp="1"/>
          </p:cNvSpPr>
          <p:nvPr>
            <p:ph sz="quarter" idx="14"/>
          </p:nvPr>
        </p:nvSpPr>
        <p:spPr/>
        <p:txBody>
          <a:bodyPr anchor="ctr"/>
          <a:lstStyle/>
          <a:p>
            <a:pPr algn="ctr"/>
            <a:r>
              <a:rPr lang="en-US" sz="4496"/>
              <a:t>Investing means taking risks. </a:t>
            </a:r>
          </a:p>
          <a:p>
            <a:endParaRPr lang="en-US"/>
          </a:p>
        </p:txBody>
      </p:sp>
      <p:sp>
        <p:nvSpPr>
          <p:cNvPr id="16" name="Text Placeholder 15"/>
          <p:cNvSpPr>
            <a:spLocks noGrp="1"/>
          </p:cNvSpPr>
          <p:nvPr>
            <p:ph type="body" sz="quarter" idx="15"/>
          </p:nvPr>
        </p:nvSpPr>
        <p:spPr/>
        <p:txBody>
          <a:bodyPr/>
          <a:lstStyle/>
          <a:p>
            <a:endParaRPr lang="en-US"/>
          </a:p>
        </p:txBody>
      </p:sp>
      <p:sp>
        <p:nvSpPr>
          <p:cNvPr id="17" name="AssetID" descr="svtx:content/slide/@id"/>
          <p:cNvSpPr>
            <a:spLocks noGrp="1"/>
          </p:cNvSpPr>
          <p:nvPr>
            <p:ph type="body" sz="quarter" idx="19"/>
          </p:nvPr>
        </p:nvSpPr>
        <p:spPr/>
        <p:txBody>
          <a:bodyPr/>
          <a:lstStyle/>
          <a:p>
            <a:r>
              <a:rPr lang="en-US"/>
              <a:t>28713</a:t>
            </a:r>
          </a:p>
        </p:txBody>
      </p:sp>
      <p:sp>
        <p:nvSpPr>
          <p:cNvPr id="4" name="TextBox 3"/>
          <p:cNvSpPr txBox="1"/>
          <p:nvPr/>
        </p:nvSpPr>
        <p:spPr>
          <a:xfrm>
            <a:off x="-811858" y="4135"/>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LC33</a:t>
            </a:r>
          </a:p>
        </p:txBody>
      </p:sp>
      <p:sp>
        <p:nvSpPr>
          <p:cNvPr id="9" name="Rectangle 8">
            <a:extLst>
              <a:ext uri="{FF2B5EF4-FFF2-40B4-BE49-F238E27FC236}">
                <a16:creationId xmlns:a16="http://schemas.microsoft.com/office/drawing/2014/main" id="{35AAAACF-933C-46EF-8422-1F22BCAF49B4}"/>
              </a:ext>
            </a:extLst>
          </p:cNvPr>
          <p:cNvSpPr/>
          <p:nvPr/>
        </p:nvSpPr>
        <p:spPr>
          <a:xfrm>
            <a:off x="10790452"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338961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6. Practice Smart Diversification</a:t>
            </a:r>
          </a:p>
        </p:txBody>
      </p:sp>
      <p:sp>
        <p:nvSpPr>
          <p:cNvPr id="4" name="Text Placeholder 3"/>
          <p:cNvSpPr>
            <a:spLocks noGrp="1"/>
          </p:cNvSpPr>
          <p:nvPr>
            <p:ph type="body" sz="quarter" idx="15"/>
          </p:nvPr>
        </p:nvSpPr>
        <p:spPr/>
        <p:txBody>
          <a:bodyPr/>
          <a:lstStyle/>
          <a:p>
            <a:pPr>
              <a:defRPr/>
            </a:pPr>
            <a:r>
              <a:rPr lang="en-US"/>
              <a:t>Number of holdings and countries for the S&amp;P/NZX 50 Index and MSCI ACWI IMI (All Country World IMI Index) as at 31 December 2022. S&amp;P © 2023 S&amp;P Dow Jones Indices LLC, a division of S&amp;P Global. All rights reserved. MSCI data © MSCI 2023, all rights reserved. Indices are not available for direct investment. Their performance does not reflect the expenses associated with the management of an actual portfolio. International investing involves special risks such as currency fluctuation and political instability. Investing in emerging markets may accentuate these risks. Past performance is not a guarantee of future results. Diversification does not eliminate the risk of market loss.</a:t>
            </a:r>
            <a:endParaRPr lang="en-US">
              <a:solidFill>
                <a:srgbClr val="000000">
                  <a:lumMod val="65000"/>
                  <a:lumOff val="35000"/>
                </a:srgbClr>
              </a:solidFill>
            </a:endParaRPr>
          </a:p>
        </p:txBody>
      </p:sp>
      <p:sp>
        <p:nvSpPr>
          <p:cNvPr id="5" name="Text Placeholder 10"/>
          <p:cNvSpPr txBox="1"/>
          <p:nvPr/>
        </p:nvSpPr>
        <p:spPr>
          <a:xfrm>
            <a:off x="6743700" y="1781175"/>
            <a:ext cx="3418734" cy="3648097"/>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r>
              <a:rPr lang="en-US" sz="1599"/>
              <a:t>Holding securities across many market segments can help manage overall risk. But diversifying within your home market may not be enough. Global diversification can broaden your investment universe.</a:t>
            </a:r>
          </a:p>
        </p:txBody>
      </p:sp>
      <p:sp>
        <p:nvSpPr>
          <p:cNvPr id="50" name="TextBox 49">
            <a:extLst>
              <a:ext uri="{FF2B5EF4-FFF2-40B4-BE49-F238E27FC236}">
                <a16:creationId xmlns:a16="http://schemas.microsoft.com/office/drawing/2014/main" id="{BD2C4D7D-9D25-41D9-9F06-8791C82411F5}"/>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ctr" defTabSz="913851" fontAlgn="base">
              <a:spcBef>
                <a:spcPct val="0"/>
              </a:spcBef>
              <a:spcAft>
                <a:spcPct val="0"/>
              </a:spcAft>
              <a:defRPr/>
            </a:pPr>
            <a:r>
              <a:rPr lang="en-US" sz="900">
                <a:solidFill>
                  <a:srgbClr val="000000"/>
                </a:solidFill>
                <a:latin typeface="Arial" pitchFamily="34" charset="0"/>
                <a:cs typeface="Arial" pitchFamily="34" charset="0"/>
              </a:rPr>
              <a:t>SC: EC43</a:t>
            </a:r>
          </a:p>
          <a:p>
            <a:pPr algn="ctr" defTabSz="913851" fontAlgn="base">
              <a:spcBef>
                <a:spcPct val="0"/>
              </a:spcBef>
              <a:spcAft>
                <a:spcPct val="0"/>
              </a:spcAft>
              <a:defRPr/>
            </a:pPr>
            <a:r>
              <a:rPr lang="en-US" sz="900">
                <a:solidFill>
                  <a:srgbClr val="000000"/>
                </a:solidFill>
                <a:latin typeface="Arial" pitchFamily="34" charset="0"/>
                <a:cs typeface="Arial" pitchFamily="34" charset="0"/>
              </a:rPr>
              <a:t>MID PAB6</a:t>
            </a:r>
          </a:p>
        </p:txBody>
      </p:sp>
      <p:sp>
        <p:nvSpPr>
          <p:cNvPr id="3" name="AssetID" descr="svtx:content/slide/@id">
            <a:extLst>
              <a:ext uri="{FF2B5EF4-FFF2-40B4-BE49-F238E27FC236}">
                <a16:creationId xmlns:a16="http://schemas.microsoft.com/office/drawing/2014/main" id="{F6D2862F-54D5-65A7-221A-22D4C0DE561A}"/>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r"/>
            <a:r>
              <a:rPr lang="en-US" sz="700">
                <a:solidFill>
                  <a:schemeClr val="bg1">
                    <a:lumMod val="50000"/>
                  </a:schemeClr>
                </a:solidFill>
                <a:latin typeface="Arial Narrow" panose="020B0606020202030204" pitchFamily="34" charset="0"/>
              </a:rPr>
              <a:t>28780</a:t>
            </a:r>
          </a:p>
        </p:txBody>
      </p:sp>
      <p:sp>
        <p:nvSpPr>
          <p:cNvPr id="24" name="Title 10">
            <a:extLst>
              <a:ext uri="{FF2B5EF4-FFF2-40B4-BE49-F238E27FC236}">
                <a16:creationId xmlns:a16="http://schemas.microsoft.com/office/drawing/2014/main" id="{71578A9D-FD59-1A64-F0D9-074549F9DFB5}"/>
              </a:ext>
            </a:extLst>
          </p:cNvPr>
          <p:cNvSpPr txBox="1"/>
          <p:nvPr/>
        </p:nvSpPr>
        <p:spPr>
          <a:xfrm>
            <a:off x="464884" y="1781175"/>
            <a:ext cx="2901619" cy="566892"/>
          </a:xfrm>
          <a:prstGeom prst="rect">
            <a:avLst/>
          </a:prstGeom>
        </p:spPr>
        <p:txBody>
          <a:bodyPr vert="horz" lIns="91383" tIns="54829" rIns="91383" bIns="54829" rtlCol="0" anchor="t">
            <a:noAutofit/>
          </a:bodyPr>
          <a:lstStyle>
            <a:defPPr>
              <a:defRPr lang="en-US"/>
            </a:defPPr>
            <a:lvl1pPr marL="0" algn="l" defTabSz="1018824" rtl="0" eaLnBrk="1" fontAlgn="base" latinLnBrk="0" hangingPunct="1">
              <a:spcBef>
                <a:spcPct val="0"/>
              </a:spcBef>
              <a:spcAft>
                <a:spcPct val="0"/>
              </a:spcAft>
              <a:buNone/>
              <a:defRPr sz="1600" kern="1200">
                <a:solidFill>
                  <a:srgbClr val="495965"/>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824"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Single Market </a:t>
            </a:r>
            <a:b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b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Example</a:t>
            </a:r>
          </a:p>
        </p:txBody>
      </p:sp>
      <p:sp>
        <p:nvSpPr>
          <p:cNvPr id="36" name="Title 10">
            <a:extLst>
              <a:ext uri="{FF2B5EF4-FFF2-40B4-BE49-F238E27FC236}">
                <a16:creationId xmlns:a16="http://schemas.microsoft.com/office/drawing/2014/main" id="{7EB18706-36DA-B0D2-F496-037F06579C24}"/>
              </a:ext>
            </a:extLst>
          </p:cNvPr>
          <p:cNvSpPr txBox="1"/>
          <p:nvPr/>
        </p:nvSpPr>
        <p:spPr>
          <a:xfrm>
            <a:off x="3590665" y="1781175"/>
            <a:ext cx="3256384" cy="566892"/>
          </a:xfrm>
          <a:prstGeom prst="rect">
            <a:avLst/>
          </a:prstGeom>
        </p:spPr>
        <p:txBody>
          <a:bodyPr vert="horz" lIns="91383" tIns="54829" rIns="91383" bIns="54829" rtlCol="0" anchor="t">
            <a:noAutofit/>
          </a:bodyPr>
          <a:lstStyle>
            <a:defPPr>
              <a:defRPr lang="en-US"/>
            </a:defPPr>
            <a:lvl1pPr marL="0" algn="l" defTabSz="1018824" rtl="0" eaLnBrk="1" fontAlgn="base" latinLnBrk="0" hangingPunct="1">
              <a:spcBef>
                <a:spcPct val="0"/>
              </a:spcBef>
              <a:spcAft>
                <a:spcPct val="0"/>
              </a:spcAft>
              <a:buNone/>
              <a:defRPr sz="1600" kern="1200">
                <a:solidFill>
                  <a:srgbClr val="495965"/>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824"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Global Market </a:t>
            </a:r>
            <a:b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b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Example</a:t>
            </a:r>
          </a:p>
        </p:txBody>
      </p:sp>
      <p:sp>
        <p:nvSpPr>
          <p:cNvPr id="37" name="TextBox 36">
            <a:extLst>
              <a:ext uri="{FF2B5EF4-FFF2-40B4-BE49-F238E27FC236}">
                <a16:creationId xmlns:a16="http://schemas.microsoft.com/office/drawing/2014/main" id="{2728EC23-B09A-F502-70B6-4455B1C0C075}"/>
              </a:ext>
            </a:extLst>
          </p:cNvPr>
          <p:cNvSpPr txBox="1"/>
          <p:nvPr/>
        </p:nvSpPr>
        <p:spPr>
          <a:xfrm>
            <a:off x="1720739" y="2536917"/>
            <a:ext cx="1460612" cy="723275"/>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fontAlgn="base">
              <a:spcBef>
                <a:spcPts val="1200"/>
              </a:spcBef>
              <a:spcAft>
                <a:spcPct val="0"/>
              </a:spcAft>
            </a:pPr>
            <a:r>
              <a:rPr lang="en-US" sz="1200" b="1">
                <a:solidFill>
                  <a:schemeClr val="tx1">
                    <a:lumMod val="65000"/>
                    <a:lumOff val="35000"/>
                  </a:schemeClr>
                </a:solidFill>
                <a:latin typeface="Arial" pitchFamily="34" charset="0"/>
                <a:cs typeface="Arial" pitchFamily="34" charset="0"/>
              </a:rPr>
              <a:t>NEW ZEALAND MARKET</a:t>
            </a:r>
          </a:p>
          <a:p>
            <a:pPr fontAlgn="base">
              <a:spcBef>
                <a:spcPts val="600"/>
              </a:spcBef>
              <a:spcAft>
                <a:spcPct val="0"/>
              </a:spcAft>
            </a:pPr>
            <a:r>
              <a:rPr lang="en-US" sz="1200">
                <a:solidFill>
                  <a:schemeClr val="tx1">
                    <a:lumMod val="65000"/>
                    <a:lumOff val="35000"/>
                  </a:schemeClr>
                </a:solidFill>
                <a:latin typeface="Arial" pitchFamily="34" charset="0"/>
                <a:cs typeface="Arial" pitchFamily="34" charset="0"/>
              </a:rPr>
              <a:t>50 companies</a:t>
            </a:r>
            <a:endParaRPr kumimoji="0" lang="en-US" sz="1200"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endParaRPr>
          </a:p>
        </p:txBody>
      </p:sp>
      <p:sp>
        <p:nvSpPr>
          <p:cNvPr id="38" name="TextBox 37">
            <a:extLst>
              <a:ext uri="{FF2B5EF4-FFF2-40B4-BE49-F238E27FC236}">
                <a16:creationId xmlns:a16="http://schemas.microsoft.com/office/drawing/2014/main" id="{B2B6ED16-1961-2CB7-8029-70FDAFB595F8}"/>
              </a:ext>
            </a:extLst>
          </p:cNvPr>
          <p:cNvSpPr txBox="1"/>
          <p:nvPr/>
        </p:nvSpPr>
        <p:spPr>
          <a:xfrm>
            <a:off x="4838020" y="2536918"/>
            <a:ext cx="1484078" cy="1092148"/>
          </a:xfrm>
          <a:prstGeom prst="rect">
            <a:avLst/>
          </a:prstGeom>
          <a:noFill/>
        </p:spPr>
        <p:txBody>
          <a:bodyPr wrap="non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defTabSz="913851" fontAlgn="base">
              <a:spcBef>
                <a:spcPts val="1200"/>
              </a:spcBef>
              <a:spcAft>
                <a:spcPct val="0"/>
              </a:spcAft>
              <a:defRPr/>
            </a:pPr>
            <a:r>
              <a:rPr lang="en-US" sz="1200" b="1">
                <a:solidFill>
                  <a:srgbClr val="000000">
                    <a:lumMod val="65000"/>
                    <a:lumOff val="35000"/>
                  </a:srgbClr>
                </a:solidFill>
                <a:latin typeface="Arial"/>
                <a:cs typeface="Arial" pitchFamily="34" charset="0"/>
              </a:rPr>
              <a:t>MSCI ACWI </a:t>
            </a:r>
            <a:br>
              <a:rPr lang="en-US" sz="1200" b="1">
                <a:solidFill>
                  <a:srgbClr val="000000">
                    <a:lumMod val="65000"/>
                    <a:lumOff val="35000"/>
                  </a:srgbClr>
                </a:solidFill>
                <a:latin typeface="Arial"/>
                <a:cs typeface="Arial" pitchFamily="34" charset="0"/>
              </a:rPr>
            </a:br>
            <a:r>
              <a:rPr lang="en-US" sz="1200" b="1">
                <a:solidFill>
                  <a:srgbClr val="000000">
                    <a:lumMod val="65000"/>
                    <a:lumOff val="35000"/>
                  </a:srgbClr>
                </a:solidFill>
                <a:latin typeface="Arial"/>
                <a:cs typeface="Arial" pitchFamily="34" charset="0"/>
              </a:rPr>
              <a:t>Investable</a:t>
            </a:r>
            <a:br>
              <a:rPr lang="en-US" sz="1200" b="1">
                <a:solidFill>
                  <a:srgbClr val="000000">
                    <a:lumMod val="65000"/>
                    <a:lumOff val="35000"/>
                  </a:srgbClr>
                </a:solidFill>
                <a:latin typeface="Arial"/>
                <a:cs typeface="Arial" pitchFamily="34" charset="0"/>
              </a:rPr>
            </a:br>
            <a:r>
              <a:rPr lang="en-US" sz="1200" b="1">
                <a:solidFill>
                  <a:srgbClr val="000000">
                    <a:lumMod val="65000"/>
                    <a:lumOff val="35000"/>
                  </a:srgbClr>
                </a:solidFill>
                <a:latin typeface="Arial"/>
                <a:cs typeface="Arial" pitchFamily="34" charset="0"/>
              </a:rPr>
              <a:t>Market Index (IMI)</a:t>
            </a:r>
          </a:p>
          <a:p>
            <a:pPr defTabSz="913851" fontAlgn="base">
              <a:spcBef>
                <a:spcPts val="600"/>
              </a:spcBef>
              <a:spcAft>
                <a:spcPct val="0"/>
              </a:spcAft>
              <a:defRPr/>
            </a:pPr>
            <a:r>
              <a:rPr lang="en-US" sz="1200">
                <a:solidFill>
                  <a:srgbClr val="000000">
                    <a:lumMod val="65000"/>
                    <a:lumOff val="35000"/>
                  </a:srgbClr>
                </a:solidFill>
                <a:latin typeface="Arial"/>
                <a:cs typeface="Arial" pitchFamily="34" charset="0"/>
              </a:rPr>
              <a:t>47 countries,</a:t>
            </a:r>
            <a:br>
              <a:rPr lang="en-US" sz="1200">
                <a:solidFill>
                  <a:srgbClr val="000000">
                    <a:lumMod val="65000"/>
                    <a:lumOff val="35000"/>
                  </a:srgbClr>
                </a:solidFill>
                <a:latin typeface="Arial"/>
                <a:cs typeface="Arial" pitchFamily="34" charset="0"/>
              </a:rPr>
            </a:br>
            <a:r>
              <a:rPr lang="en-US" sz="1200">
                <a:solidFill>
                  <a:srgbClr val="000000">
                    <a:lumMod val="65000"/>
                    <a:lumOff val="35000"/>
                  </a:srgbClr>
                </a:solidFill>
                <a:cs typeface="Arial" pitchFamily="34" charset="0"/>
              </a:rPr>
              <a:t>9,040 </a:t>
            </a:r>
            <a:r>
              <a:rPr lang="en-US" sz="1200">
                <a:solidFill>
                  <a:srgbClr val="000000">
                    <a:lumMod val="65000"/>
                    <a:lumOff val="35000"/>
                  </a:srgbClr>
                </a:solidFill>
                <a:latin typeface="Arial"/>
                <a:cs typeface="Arial" pitchFamily="34" charset="0"/>
              </a:rPr>
              <a:t>companies</a:t>
            </a:r>
            <a:endParaRPr kumimoji="0" lang="en-US" sz="1200"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endParaRPr>
          </a:p>
        </p:txBody>
      </p:sp>
      <p:grpSp>
        <p:nvGrpSpPr>
          <p:cNvPr id="39" name="Group 6">
            <a:extLst>
              <a:ext uri="{FF2B5EF4-FFF2-40B4-BE49-F238E27FC236}">
                <a16:creationId xmlns:a16="http://schemas.microsoft.com/office/drawing/2014/main" id="{3F7B23CC-821F-0ECC-5438-4EFA1BA2D031}"/>
              </a:ext>
            </a:extLst>
          </p:cNvPr>
          <p:cNvGrpSpPr>
            <a:grpSpLocks noChangeAspect="1"/>
          </p:cNvGrpSpPr>
          <p:nvPr/>
        </p:nvGrpSpPr>
        <p:grpSpPr>
          <a:xfrm>
            <a:off x="560082" y="2538762"/>
            <a:ext cx="1142280" cy="1256699"/>
            <a:chOff x="350" y="1543"/>
            <a:chExt cx="1198" cy="1318"/>
          </a:xfrm>
        </p:grpSpPr>
        <p:sp>
          <p:nvSpPr>
            <p:cNvPr id="40" name="AutoShape 5">
              <a:extLst>
                <a:ext uri="{FF2B5EF4-FFF2-40B4-BE49-F238E27FC236}">
                  <a16:creationId xmlns:a16="http://schemas.microsoft.com/office/drawing/2014/main" id="{8D52AC18-0B5E-3394-56BE-70B1B03A466A}"/>
                </a:ext>
              </a:extLst>
            </p:cNvPr>
            <p:cNvSpPr>
              <a:spLocks noChangeAspect="1" noChangeArrowheads="1" noTextEdit="1"/>
            </p:cNvSpPr>
            <p:nvPr/>
          </p:nvSpPr>
          <p:spPr bwMode="auto">
            <a:xfrm>
              <a:off x="350" y="1543"/>
              <a:ext cx="1198" cy="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1" name="Rectangle 7">
              <a:extLst>
                <a:ext uri="{FF2B5EF4-FFF2-40B4-BE49-F238E27FC236}">
                  <a16:creationId xmlns:a16="http://schemas.microsoft.com/office/drawing/2014/main" id="{AD5BB20F-387D-363B-771F-CC188015C462}"/>
                </a:ext>
              </a:extLst>
            </p:cNvPr>
            <p:cNvSpPr>
              <a:spLocks noChangeArrowheads="1"/>
            </p:cNvSpPr>
            <p:nvPr/>
          </p:nvSpPr>
          <p:spPr bwMode="auto">
            <a:xfrm>
              <a:off x="390" y="1583"/>
              <a:ext cx="1123" cy="1233"/>
            </a:xfrm>
            <a:prstGeom prst="rect">
              <a:avLst/>
            </a:prstGeom>
            <a:solidFill>
              <a:srgbClr val="A6A8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2" name="Rectangle 41">
              <a:extLst>
                <a:ext uri="{FF2B5EF4-FFF2-40B4-BE49-F238E27FC236}">
                  <a16:creationId xmlns:a16="http://schemas.microsoft.com/office/drawing/2014/main" id="{FEC400AD-1A02-A6CD-3082-881971729587}"/>
                </a:ext>
              </a:extLst>
            </p:cNvPr>
            <p:cNvSpPr>
              <a:spLocks noChangeArrowheads="1"/>
            </p:cNvSpPr>
            <p:nvPr/>
          </p:nvSpPr>
          <p:spPr bwMode="auto">
            <a:xfrm>
              <a:off x="355" y="1543"/>
              <a:ext cx="1193" cy="1313"/>
            </a:xfrm>
            <a:prstGeom prst="rect">
              <a:avLst/>
            </a:prstGeom>
            <a:noFill/>
            <a:ln w="11113" cap="flat">
              <a:solidFill>
                <a:srgbClr val="231F20"/>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grpSp>
        <p:nvGrpSpPr>
          <p:cNvPr id="43" name="Group 11">
            <a:extLst>
              <a:ext uri="{FF2B5EF4-FFF2-40B4-BE49-F238E27FC236}">
                <a16:creationId xmlns:a16="http://schemas.microsoft.com/office/drawing/2014/main" id="{CC72B9FF-66DF-CEC8-2DE9-36DB04464839}"/>
              </a:ext>
            </a:extLst>
          </p:cNvPr>
          <p:cNvGrpSpPr>
            <a:grpSpLocks noChangeAspect="1"/>
          </p:cNvGrpSpPr>
          <p:nvPr/>
        </p:nvGrpSpPr>
        <p:grpSpPr>
          <a:xfrm>
            <a:off x="3691604" y="2538762"/>
            <a:ext cx="1142280" cy="1256699"/>
            <a:chOff x="2569" y="1791"/>
            <a:chExt cx="1198" cy="1318"/>
          </a:xfrm>
        </p:grpSpPr>
        <p:sp>
          <p:nvSpPr>
            <p:cNvPr id="44" name="AutoShape 10">
              <a:extLst>
                <a:ext uri="{FF2B5EF4-FFF2-40B4-BE49-F238E27FC236}">
                  <a16:creationId xmlns:a16="http://schemas.microsoft.com/office/drawing/2014/main" id="{E9D03FF9-9DE4-D0C2-12E8-5A825D831CB3}"/>
                </a:ext>
              </a:extLst>
            </p:cNvPr>
            <p:cNvSpPr>
              <a:spLocks noChangeAspect="1" noChangeArrowheads="1" noTextEdit="1"/>
            </p:cNvSpPr>
            <p:nvPr/>
          </p:nvSpPr>
          <p:spPr bwMode="auto">
            <a:xfrm>
              <a:off x="2569" y="1791"/>
              <a:ext cx="1198" cy="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5" name="Rectangle 12">
              <a:extLst>
                <a:ext uri="{FF2B5EF4-FFF2-40B4-BE49-F238E27FC236}">
                  <a16:creationId xmlns:a16="http://schemas.microsoft.com/office/drawing/2014/main" id="{F9B2F52A-A408-551C-B4C3-F7D6960ACA8A}"/>
                </a:ext>
              </a:extLst>
            </p:cNvPr>
            <p:cNvSpPr>
              <a:spLocks noChangeArrowheads="1"/>
            </p:cNvSpPr>
            <p:nvPr/>
          </p:nvSpPr>
          <p:spPr bwMode="auto">
            <a:xfrm>
              <a:off x="2604" y="2915"/>
              <a:ext cx="1125" cy="147"/>
            </a:xfrm>
            <a:prstGeom prst="rect">
              <a:avLst/>
            </a:prstGeom>
            <a:solidFill>
              <a:srgbClr val="93AA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6" name="Rectangle 13">
              <a:extLst>
                <a:ext uri="{FF2B5EF4-FFF2-40B4-BE49-F238E27FC236}">
                  <a16:creationId xmlns:a16="http://schemas.microsoft.com/office/drawing/2014/main" id="{AE751DF8-A28C-9B8C-2FAF-B8DFA43708D0}"/>
                </a:ext>
              </a:extLst>
            </p:cNvPr>
            <p:cNvSpPr>
              <a:spLocks noChangeArrowheads="1"/>
            </p:cNvSpPr>
            <p:nvPr/>
          </p:nvSpPr>
          <p:spPr bwMode="auto">
            <a:xfrm>
              <a:off x="2604" y="2734"/>
              <a:ext cx="1125" cy="146"/>
            </a:xfrm>
            <a:prstGeom prst="rect">
              <a:avLst/>
            </a:prstGeom>
            <a:solidFill>
              <a:srgbClr val="6D6E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7" name="Rectangle 14">
              <a:extLst>
                <a:ext uri="{FF2B5EF4-FFF2-40B4-BE49-F238E27FC236}">
                  <a16:creationId xmlns:a16="http://schemas.microsoft.com/office/drawing/2014/main" id="{DF030F3A-F093-E34C-B628-29EB0C7A28F3}"/>
                </a:ext>
              </a:extLst>
            </p:cNvPr>
            <p:cNvSpPr>
              <a:spLocks noChangeArrowheads="1"/>
            </p:cNvSpPr>
            <p:nvPr/>
          </p:nvSpPr>
          <p:spPr bwMode="auto">
            <a:xfrm>
              <a:off x="2604" y="2554"/>
              <a:ext cx="1125" cy="144"/>
            </a:xfrm>
            <a:prstGeom prst="rect">
              <a:avLst/>
            </a:prstGeom>
            <a:solidFill>
              <a:srgbClr val="8AC9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8" name="Rectangle 15">
              <a:extLst>
                <a:ext uri="{FF2B5EF4-FFF2-40B4-BE49-F238E27FC236}">
                  <a16:creationId xmlns:a16="http://schemas.microsoft.com/office/drawing/2014/main" id="{B0B5F945-C4A0-D0D8-C93A-E7D6E6EAC789}"/>
                </a:ext>
              </a:extLst>
            </p:cNvPr>
            <p:cNvSpPr>
              <a:spLocks noChangeArrowheads="1"/>
            </p:cNvSpPr>
            <p:nvPr/>
          </p:nvSpPr>
          <p:spPr bwMode="auto">
            <a:xfrm>
              <a:off x="2604" y="2372"/>
              <a:ext cx="1125" cy="144"/>
            </a:xfrm>
            <a:prstGeom prst="rect">
              <a:avLst/>
            </a:prstGeom>
            <a:solidFill>
              <a:srgbClr val="80818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9" name="Rectangle 16">
              <a:extLst>
                <a:ext uri="{FF2B5EF4-FFF2-40B4-BE49-F238E27FC236}">
                  <a16:creationId xmlns:a16="http://schemas.microsoft.com/office/drawing/2014/main" id="{64DEFA1B-9340-D2EF-FFB5-373C36FB208D}"/>
                </a:ext>
              </a:extLst>
            </p:cNvPr>
            <p:cNvSpPr>
              <a:spLocks noChangeArrowheads="1"/>
            </p:cNvSpPr>
            <p:nvPr/>
          </p:nvSpPr>
          <p:spPr bwMode="auto">
            <a:xfrm>
              <a:off x="2604" y="2190"/>
              <a:ext cx="1125" cy="147"/>
            </a:xfrm>
            <a:prstGeom prst="rect">
              <a:avLst/>
            </a:prstGeom>
            <a:solidFill>
              <a:srgbClr val="009D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58" name="Rectangle 17">
              <a:extLst>
                <a:ext uri="{FF2B5EF4-FFF2-40B4-BE49-F238E27FC236}">
                  <a16:creationId xmlns:a16="http://schemas.microsoft.com/office/drawing/2014/main" id="{8877CE44-EE91-6928-4159-8ADE574321B0}"/>
                </a:ext>
              </a:extLst>
            </p:cNvPr>
            <p:cNvSpPr>
              <a:spLocks noChangeArrowheads="1"/>
            </p:cNvSpPr>
            <p:nvPr/>
          </p:nvSpPr>
          <p:spPr bwMode="auto">
            <a:xfrm>
              <a:off x="2604" y="2008"/>
              <a:ext cx="1125" cy="147"/>
            </a:xfrm>
            <a:prstGeom prst="rect">
              <a:avLst/>
            </a:prstGeom>
            <a:solidFill>
              <a:srgbClr val="648C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59" name="Rectangle 18">
              <a:extLst>
                <a:ext uri="{FF2B5EF4-FFF2-40B4-BE49-F238E27FC236}">
                  <a16:creationId xmlns:a16="http://schemas.microsoft.com/office/drawing/2014/main" id="{387512DD-C7A6-69D3-F4F0-41F1A6601D2D}"/>
                </a:ext>
              </a:extLst>
            </p:cNvPr>
            <p:cNvSpPr>
              <a:spLocks noChangeArrowheads="1"/>
            </p:cNvSpPr>
            <p:nvPr/>
          </p:nvSpPr>
          <p:spPr bwMode="auto">
            <a:xfrm>
              <a:off x="2604" y="1829"/>
              <a:ext cx="1125" cy="144"/>
            </a:xfrm>
            <a:prstGeom prst="rect">
              <a:avLst/>
            </a:prstGeom>
            <a:solidFill>
              <a:srgbClr val="A6A8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0" name="Rectangle 19">
              <a:extLst>
                <a:ext uri="{FF2B5EF4-FFF2-40B4-BE49-F238E27FC236}">
                  <a16:creationId xmlns:a16="http://schemas.microsoft.com/office/drawing/2014/main" id="{A4E1247F-6D9C-EFD5-DA01-99CDC1FA1C82}"/>
                </a:ext>
              </a:extLst>
            </p:cNvPr>
            <p:cNvSpPr>
              <a:spLocks noChangeArrowheads="1"/>
            </p:cNvSpPr>
            <p:nvPr/>
          </p:nvSpPr>
          <p:spPr bwMode="auto">
            <a:xfrm>
              <a:off x="2571" y="1791"/>
              <a:ext cx="1194" cy="1313"/>
            </a:xfrm>
            <a:prstGeom prst="rect">
              <a:avLst/>
            </a:prstGeom>
            <a:noFill/>
            <a:ln w="11113" cap="flat">
              <a:solidFill>
                <a:srgbClr val="231F20"/>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sp>
        <p:nvSpPr>
          <p:cNvPr id="61" name="TextBox 60">
            <a:extLst>
              <a:ext uri="{FF2B5EF4-FFF2-40B4-BE49-F238E27FC236}">
                <a16:creationId xmlns:a16="http://schemas.microsoft.com/office/drawing/2014/main" id="{6B30441A-1535-1223-E625-DD604D492D7C}"/>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extLst>
      <p:ext uri="{BB962C8B-B14F-4D97-AF65-F5344CB8AC3E}">
        <p14:creationId xmlns:p14="http://schemas.microsoft.com/office/powerpoint/2010/main" val="1986416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endParaRPr lang="en-US"/>
          </a:p>
        </p:txBody>
      </p:sp>
      <p:sp>
        <p:nvSpPr>
          <p:cNvPr id="2" name="Slide Number Placeholder 1"/>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130</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 name="Text Placeholder 10"/>
          <p:cNvSpPr>
            <a:spLocks noGrp="1"/>
          </p:cNvSpPr>
          <p:nvPr>
            <p:ph type="body" sz="quarter" idx="13"/>
          </p:nvPr>
        </p:nvSpPr>
        <p:spPr/>
        <p:txBody>
          <a:bodyPr/>
          <a:lstStyle/>
          <a:p>
            <a:endParaRPr lang="en-US"/>
          </a:p>
        </p:txBody>
      </p:sp>
      <p:sp>
        <p:nvSpPr>
          <p:cNvPr id="12" name="Content Placeholder 11"/>
          <p:cNvSpPr>
            <a:spLocks noGrp="1"/>
          </p:cNvSpPr>
          <p:nvPr>
            <p:ph sz="quarter" idx="14"/>
          </p:nvPr>
        </p:nvSpPr>
        <p:spPr/>
        <p:txBody>
          <a:bodyPr anchor="ctr"/>
          <a:lstStyle/>
          <a:p>
            <a:pPr algn="ctr"/>
            <a:r>
              <a:rPr lang="en-US" sz="4496"/>
              <a:t>Not</a:t>
            </a:r>
            <a:br>
              <a:rPr lang="en-US" sz="4496"/>
            </a:br>
            <a:r>
              <a:rPr lang="en-US" sz="4496"/>
              <a:t>investing means taking risks, </a:t>
            </a:r>
            <a:br>
              <a:rPr lang="en-US" sz="4496"/>
            </a:br>
            <a:r>
              <a:rPr lang="en-US" sz="4496"/>
              <a:t>too.</a:t>
            </a:r>
          </a:p>
          <a:p>
            <a:endParaRPr lang="en-US"/>
          </a:p>
        </p:txBody>
      </p:sp>
      <p:sp>
        <p:nvSpPr>
          <p:cNvPr id="13" name="Text Placeholder 12"/>
          <p:cNvSpPr>
            <a:spLocks noGrp="1"/>
          </p:cNvSpPr>
          <p:nvPr>
            <p:ph type="body" sz="quarter" idx="15"/>
          </p:nvPr>
        </p:nvSpPr>
        <p:spPr/>
        <p:txBody>
          <a:bodyPr/>
          <a:lstStyle/>
          <a:p>
            <a:endParaRPr lang="en-US"/>
          </a:p>
        </p:txBody>
      </p:sp>
      <p:sp>
        <p:nvSpPr>
          <p:cNvPr id="14" name="AssetID" descr="svtx:content/slide/@id"/>
          <p:cNvSpPr>
            <a:spLocks noGrp="1"/>
          </p:cNvSpPr>
          <p:nvPr>
            <p:ph type="body" sz="quarter" idx="19"/>
          </p:nvPr>
        </p:nvSpPr>
        <p:spPr/>
        <p:txBody>
          <a:bodyPr/>
          <a:lstStyle/>
          <a:p>
            <a:r>
              <a:rPr lang="en-US"/>
              <a:t>28714</a:t>
            </a:r>
          </a:p>
        </p:txBody>
      </p:sp>
      <p:sp>
        <p:nvSpPr>
          <p:cNvPr id="4" name="TextBox 3"/>
          <p:cNvSpPr txBox="1"/>
          <p:nvPr/>
        </p:nvSpPr>
        <p:spPr>
          <a:xfrm>
            <a:off x="-1005822" y="4135"/>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LC33</a:t>
            </a:r>
          </a:p>
        </p:txBody>
      </p:sp>
      <p:sp>
        <p:nvSpPr>
          <p:cNvPr id="9" name="Rectangle 8">
            <a:extLst>
              <a:ext uri="{FF2B5EF4-FFF2-40B4-BE49-F238E27FC236}">
                <a16:creationId xmlns:a16="http://schemas.microsoft.com/office/drawing/2014/main" id="{8E8A211D-977E-4178-B5BC-44BC5F7A79F4}"/>
              </a:ext>
            </a:extLst>
          </p:cNvPr>
          <p:cNvSpPr/>
          <p:nvPr/>
        </p:nvSpPr>
        <p:spPr>
          <a:xfrm>
            <a:off x="1091052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3918803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endParaRPr lang="en-US"/>
          </a:p>
        </p:txBody>
      </p:sp>
      <p:sp>
        <p:nvSpPr>
          <p:cNvPr id="2" name="Slide Number Placeholder 1"/>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131</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5" name="Text Placeholder 4"/>
          <p:cNvSpPr>
            <a:spLocks noGrp="1"/>
          </p:cNvSpPr>
          <p:nvPr>
            <p:ph type="body" sz="quarter" idx="13"/>
          </p:nvPr>
        </p:nvSpPr>
        <p:spPr/>
        <p:txBody>
          <a:bodyPr/>
          <a:lstStyle/>
          <a:p>
            <a:endParaRPr lang="en-US"/>
          </a:p>
        </p:txBody>
      </p:sp>
      <p:sp>
        <p:nvSpPr>
          <p:cNvPr id="7" name="Content Placeholder 6"/>
          <p:cNvSpPr>
            <a:spLocks noGrp="1"/>
          </p:cNvSpPr>
          <p:nvPr>
            <p:ph sz="quarter" idx="14"/>
          </p:nvPr>
        </p:nvSpPr>
        <p:spPr/>
        <p:txBody>
          <a:bodyPr anchor="ctr"/>
          <a:lstStyle/>
          <a:p>
            <a:pPr algn="ctr"/>
            <a:r>
              <a:rPr lang="en-US" sz="4496"/>
              <a:t>How Do</a:t>
            </a:r>
            <a:br>
              <a:rPr lang="en-US" sz="4496"/>
            </a:br>
            <a:r>
              <a:rPr lang="en-US" sz="4496"/>
              <a:t>Many People Invest?</a:t>
            </a:r>
          </a:p>
          <a:p>
            <a:endParaRPr lang="en-US"/>
          </a:p>
        </p:txBody>
      </p:sp>
      <p:sp>
        <p:nvSpPr>
          <p:cNvPr id="8" name="Text Placeholder 7"/>
          <p:cNvSpPr>
            <a:spLocks noGrp="1"/>
          </p:cNvSpPr>
          <p:nvPr>
            <p:ph type="body" sz="quarter" idx="15"/>
          </p:nvPr>
        </p:nvSpPr>
        <p:spPr/>
        <p:txBody>
          <a:bodyPr/>
          <a:lstStyle/>
          <a:p>
            <a:endParaRPr lang="en-US"/>
          </a:p>
        </p:txBody>
      </p:sp>
      <p:sp>
        <p:nvSpPr>
          <p:cNvPr id="9" name="AssetID" descr="svtx:content/slide/@id"/>
          <p:cNvSpPr>
            <a:spLocks noGrp="1"/>
          </p:cNvSpPr>
          <p:nvPr>
            <p:ph type="body" sz="quarter" idx="19"/>
          </p:nvPr>
        </p:nvSpPr>
        <p:spPr/>
        <p:txBody>
          <a:bodyPr/>
          <a:lstStyle/>
          <a:p>
            <a:r>
              <a:rPr lang="en-US"/>
              <a:t>28718</a:t>
            </a:r>
          </a:p>
        </p:txBody>
      </p:sp>
      <p:sp>
        <p:nvSpPr>
          <p:cNvPr id="4" name="TextBox 3"/>
          <p:cNvSpPr txBox="1"/>
          <p:nvPr/>
        </p:nvSpPr>
        <p:spPr>
          <a:xfrm>
            <a:off x="-802622" y="4135"/>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LC33</a:t>
            </a:r>
          </a:p>
        </p:txBody>
      </p:sp>
      <p:sp>
        <p:nvSpPr>
          <p:cNvPr id="10" name="Rectangle 9">
            <a:extLst>
              <a:ext uri="{FF2B5EF4-FFF2-40B4-BE49-F238E27FC236}">
                <a16:creationId xmlns:a16="http://schemas.microsoft.com/office/drawing/2014/main" id="{7B7834CC-C31F-4C7F-A5FE-E01EBEF50047}"/>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3442819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endParaRPr lang="en-US"/>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132</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 name="Text Placeholder 9"/>
          <p:cNvSpPr>
            <a:spLocks noGrp="1"/>
          </p:cNvSpPr>
          <p:nvPr>
            <p:ph type="body" sz="quarter" idx="13"/>
          </p:nvPr>
        </p:nvSpPr>
        <p:spPr/>
        <p:txBody>
          <a:bodyPr/>
          <a:lstStyle/>
          <a:p>
            <a:endParaRPr lang="en-US"/>
          </a:p>
        </p:txBody>
      </p:sp>
      <p:sp>
        <p:nvSpPr>
          <p:cNvPr id="11" name="Content Placeholder 10"/>
          <p:cNvSpPr>
            <a:spLocks noGrp="1"/>
          </p:cNvSpPr>
          <p:nvPr>
            <p:ph sz="quarter" idx="14"/>
          </p:nvPr>
        </p:nvSpPr>
        <p:spPr/>
        <p:txBody>
          <a:bodyPr anchor="ctr"/>
          <a:lstStyle/>
          <a:p>
            <a:pPr algn="ctr"/>
            <a:r>
              <a:rPr lang="en-US" sz="4496"/>
              <a:t>What Have We Learned?</a:t>
            </a:r>
          </a:p>
          <a:p>
            <a:endParaRPr lang="en-US"/>
          </a:p>
        </p:txBody>
      </p:sp>
      <p:sp>
        <p:nvSpPr>
          <p:cNvPr id="12" name="Text Placeholder 11"/>
          <p:cNvSpPr>
            <a:spLocks noGrp="1"/>
          </p:cNvSpPr>
          <p:nvPr>
            <p:ph type="body" sz="quarter" idx="15"/>
          </p:nvPr>
        </p:nvSpPr>
        <p:spPr/>
        <p:txBody>
          <a:bodyPr/>
          <a:lstStyle/>
          <a:p>
            <a:endParaRPr lang="en-US"/>
          </a:p>
        </p:txBody>
      </p:sp>
      <p:sp>
        <p:nvSpPr>
          <p:cNvPr id="13" name="AssetID" descr="svtx:content/slide/@id"/>
          <p:cNvSpPr>
            <a:spLocks noGrp="1"/>
          </p:cNvSpPr>
          <p:nvPr>
            <p:ph type="body" sz="quarter" idx="19"/>
          </p:nvPr>
        </p:nvSpPr>
        <p:spPr/>
        <p:txBody>
          <a:bodyPr/>
          <a:lstStyle/>
          <a:p>
            <a:r>
              <a:rPr lang="en-US"/>
              <a:t>28724</a:t>
            </a:r>
          </a:p>
        </p:txBody>
      </p:sp>
      <p:sp>
        <p:nvSpPr>
          <p:cNvPr id="4" name="TextBox 3"/>
          <p:cNvSpPr txBox="1"/>
          <p:nvPr/>
        </p:nvSpPr>
        <p:spPr>
          <a:xfrm>
            <a:off x="-959640" y="4135"/>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LC33</a:t>
            </a:r>
          </a:p>
        </p:txBody>
      </p:sp>
      <p:sp>
        <p:nvSpPr>
          <p:cNvPr id="14" name="Rectangle 13">
            <a:extLst>
              <a:ext uri="{FF2B5EF4-FFF2-40B4-BE49-F238E27FC236}">
                <a16:creationId xmlns:a16="http://schemas.microsoft.com/office/drawing/2014/main" id="{B0F6848A-28AB-4297-8BB4-27AFFA358CB3}"/>
              </a:ext>
            </a:extLst>
          </p:cNvPr>
          <p:cNvSpPr/>
          <p:nvPr/>
        </p:nvSpPr>
        <p:spPr>
          <a:xfrm>
            <a:off x="10790453"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3651824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11" name="Slide Number Placeholder 10"/>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133</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3" name="Text Placeholder 2"/>
          <p:cNvSpPr>
            <a:spLocks noGrp="1"/>
          </p:cNvSpPr>
          <p:nvPr>
            <p:ph type="body" sz="quarter" idx="13"/>
          </p:nvPr>
        </p:nvSpPr>
        <p:spPr/>
        <p:txBody>
          <a:bodyPr/>
          <a:lstStyle/>
          <a:p>
            <a:endParaRPr lang="en-US"/>
          </a:p>
        </p:txBody>
      </p:sp>
      <p:sp>
        <p:nvSpPr>
          <p:cNvPr id="5" name="Content Placeholder 4"/>
          <p:cNvSpPr>
            <a:spLocks noGrp="1"/>
          </p:cNvSpPr>
          <p:nvPr>
            <p:ph sz="quarter" idx="14"/>
          </p:nvPr>
        </p:nvSpPr>
        <p:spPr/>
        <p:txBody>
          <a:bodyPr anchor="ctr"/>
          <a:lstStyle/>
          <a:p>
            <a:pPr algn="ctr"/>
            <a:r>
              <a:rPr lang="en-US" sz="4496"/>
              <a:t>What is the Best Way </a:t>
            </a:r>
          </a:p>
          <a:p>
            <a:pPr algn="ctr"/>
            <a:r>
              <a:rPr lang="en-US" sz="4496"/>
              <a:t>to Invest?</a:t>
            </a:r>
          </a:p>
          <a:p>
            <a:endParaRPr lang="en-US"/>
          </a:p>
        </p:txBody>
      </p:sp>
      <p:sp>
        <p:nvSpPr>
          <p:cNvPr id="7" name="Text Placeholder 6"/>
          <p:cNvSpPr>
            <a:spLocks noGrp="1"/>
          </p:cNvSpPr>
          <p:nvPr>
            <p:ph type="body" sz="quarter" idx="15"/>
          </p:nvPr>
        </p:nvSpPr>
        <p:spPr/>
        <p:txBody>
          <a:bodyPr/>
          <a:lstStyle/>
          <a:p>
            <a:endParaRPr lang="en-US"/>
          </a:p>
        </p:txBody>
      </p:sp>
      <p:sp>
        <p:nvSpPr>
          <p:cNvPr id="8" name="AssetID" descr="svtx:content/slide/@id"/>
          <p:cNvSpPr>
            <a:spLocks noGrp="1"/>
          </p:cNvSpPr>
          <p:nvPr>
            <p:ph type="body" sz="quarter" idx="19"/>
          </p:nvPr>
        </p:nvSpPr>
        <p:spPr/>
        <p:txBody>
          <a:bodyPr/>
          <a:lstStyle/>
          <a:p>
            <a:r>
              <a:rPr lang="en-US"/>
              <a:t>28728</a:t>
            </a:r>
          </a:p>
        </p:txBody>
      </p:sp>
      <p:sp>
        <p:nvSpPr>
          <p:cNvPr id="4" name="TextBox 3"/>
          <p:cNvSpPr txBox="1"/>
          <p:nvPr/>
        </p:nvSpPr>
        <p:spPr>
          <a:xfrm>
            <a:off x="-901237" y="0"/>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LC33</a:t>
            </a:r>
          </a:p>
        </p:txBody>
      </p:sp>
      <p:sp>
        <p:nvSpPr>
          <p:cNvPr id="9" name="Rectangle 8">
            <a:extLst>
              <a:ext uri="{FF2B5EF4-FFF2-40B4-BE49-F238E27FC236}">
                <a16:creationId xmlns:a16="http://schemas.microsoft.com/office/drawing/2014/main" id="{D9A83AF1-7AD9-4A27-9203-78CA5A757ADA}"/>
              </a:ext>
            </a:extLst>
          </p:cNvPr>
          <p:cNvSpPr/>
          <p:nvPr/>
        </p:nvSpPr>
        <p:spPr>
          <a:xfrm>
            <a:off x="10799689"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1795146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134</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5" name="Text Placeholder 4"/>
          <p:cNvSpPr>
            <a:spLocks noGrp="1"/>
          </p:cNvSpPr>
          <p:nvPr>
            <p:ph type="body" sz="quarter" idx="13"/>
          </p:nvPr>
        </p:nvSpPr>
        <p:spPr/>
        <p:txBody>
          <a:bodyPr/>
          <a:lstStyle/>
          <a:p>
            <a:endParaRPr lang="en-US"/>
          </a:p>
        </p:txBody>
      </p:sp>
      <p:sp>
        <p:nvSpPr>
          <p:cNvPr id="7" name="Content Placeholder 6"/>
          <p:cNvSpPr>
            <a:spLocks noGrp="1"/>
          </p:cNvSpPr>
          <p:nvPr>
            <p:ph sz="quarter" idx="14"/>
          </p:nvPr>
        </p:nvSpPr>
        <p:spPr/>
        <p:txBody>
          <a:bodyPr anchor="ctr"/>
          <a:lstStyle/>
          <a:p>
            <a:pPr algn="ctr"/>
            <a:r>
              <a:rPr lang="en-US" sz="4496" dirty="0"/>
              <a:t>Applied to </a:t>
            </a:r>
          </a:p>
          <a:p>
            <a:pPr algn="ctr"/>
            <a:r>
              <a:rPr lang="en-US" sz="4496" dirty="0"/>
              <a:t>Practical Investing</a:t>
            </a:r>
          </a:p>
          <a:p>
            <a:pPr algn="ctr"/>
            <a:endParaRPr lang="en-US" sz="4496" dirty="0"/>
          </a:p>
        </p:txBody>
      </p:sp>
      <p:sp>
        <p:nvSpPr>
          <p:cNvPr id="8" name="Text Placeholder 7"/>
          <p:cNvSpPr>
            <a:spLocks noGrp="1"/>
          </p:cNvSpPr>
          <p:nvPr>
            <p:ph type="body" sz="quarter" idx="15"/>
          </p:nvPr>
        </p:nvSpPr>
        <p:spPr/>
        <p:txBody>
          <a:bodyPr/>
          <a:lstStyle/>
          <a:p>
            <a:endParaRPr lang="en-US"/>
          </a:p>
        </p:txBody>
      </p:sp>
      <p:sp>
        <p:nvSpPr>
          <p:cNvPr id="9" name="AssetID" descr="svtx:content/slide/@id"/>
          <p:cNvSpPr>
            <a:spLocks noGrp="1"/>
          </p:cNvSpPr>
          <p:nvPr>
            <p:ph type="body" sz="quarter" idx="19"/>
          </p:nvPr>
        </p:nvSpPr>
        <p:spPr/>
        <p:txBody>
          <a:bodyPr/>
          <a:lstStyle/>
          <a:p>
            <a:r>
              <a:rPr lang="en-US"/>
              <a:t>28739</a:t>
            </a:r>
          </a:p>
        </p:txBody>
      </p:sp>
      <p:sp>
        <p:nvSpPr>
          <p:cNvPr id="4" name="TextBox 3"/>
          <p:cNvSpPr txBox="1"/>
          <p:nvPr/>
        </p:nvSpPr>
        <p:spPr>
          <a:xfrm>
            <a:off x="-904222" y="4135"/>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LC33</a:t>
            </a:r>
          </a:p>
        </p:txBody>
      </p:sp>
      <p:sp>
        <p:nvSpPr>
          <p:cNvPr id="10" name="Rectangle 9">
            <a:extLst>
              <a:ext uri="{FF2B5EF4-FFF2-40B4-BE49-F238E27FC236}">
                <a16:creationId xmlns:a16="http://schemas.microsoft.com/office/drawing/2014/main" id="{AC538D26-1C50-4F4E-927B-3E2E3F3BE8BC}"/>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1255275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0747" y="3288808"/>
            <a:ext cx="10014936" cy="497840"/>
          </a:xfrm>
        </p:spPr>
        <p:txBody>
          <a:bodyPr/>
          <a:lstStyle/>
          <a:p>
            <a:r>
              <a:rPr lang="en-US" dirty="0"/>
              <a:t>Pursuing a Better </a:t>
            </a:r>
            <a:br>
              <a:rPr lang="en-US" dirty="0"/>
            </a:br>
            <a:r>
              <a:rPr lang="en-US" dirty="0"/>
              <a:t>Investment Experience</a:t>
            </a:r>
          </a:p>
        </p:txBody>
      </p:sp>
      <p:sp>
        <p:nvSpPr>
          <p:cNvPr id="3" name="Rectangle 2"/>
          <p:cNvSpPr/>
          <p:nvPr/>
        </p:nvSpPr>
        <p:spPr>
          <a:xfrm>
            <a:off x="7495118" y="2"/>
            <a:ext cx="2741083" cy="1185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defTabSz="888989">
              <a:defRPr/>
            </a:pPr>
            <a:endParaRPr lang="en-US" sz="1750">
              <a:solidFill>
                <a:srgbClr val="FFFFFF"/>
              </a:solidFill>
              <a:latin typeface="Arial"/>
            </a:endParaRPr>
          </a:p>
        </p:txBody>
      </p:sp>
      <p:sp>
        <p:nvSpPr>
          <p:cNvPr id="4" name="AssetID" descr="svtx:content/slide/@id">
            <a:extLst>
              <a:ext uri="{FF2B5EF4-FFF2-40B4-BE49-F238E27FC236}">
                <a16:creationId xmlns:a16="http://schemas.microsoft.com/office/drawing/2014/main" id="{C7F6CD3A-9AAB-4385-9994-6472792B2DC9}"/>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700">
                <a:solidFill>
                  <a:schemeClr val="bg1">
                    <a:lumMod val="50000"/>
                  </a:schemeClr>
                </a:solidFill>
                <a:latin typeface="Arial Narrow" panose="020B0606020202030204" pitchFamily="34" charset="0"/>
              </a:rPr>
              <a:t>28765</a:t>
            </a:r>
          </a:p>
        </p:txBody>
      </p:sp>
      <p:sp>
        <p:nvSpPr>
          <p:cNvPr id="5" name="Text Placeholder 9">
            <a:extLst>
              <a:ext uri="{FF2B5EF4-FFF2-40B4-BE49-F238E27FC236}">
                <a16:creationId xmlns:a16="http://schemas.microsoft.com/office/drawing/2014/main" id="{6DAE4753-E45D-63FA-B585-285BBE765846}"/>
              </a:ext>
            </a:extLst>
          </p:cNvPr>
          <p:cNvSpPr txBox="1"/>
          <p:nvPr/>
        </p:nvSpPr>
        <p:spPr>
          <a:xfrm>
            <a:off x="478706" y="6956189"/>
            <a:ext cx="9820994" cy="352661"/>
          </a:xfrm>
          <a:prstGeom prst="rect">
            <a:avLst/>
          </a:prstGeom>
          <a:ln w="9525">
            <a:solidFill>
              <a:schemeClr val="tx1"/>
            </a:solidFill>
          </a:ln>
        </p:spPr>
        <p:txBody>
          <a:bodyPr wrap="square" anchor="b" anchorCtr="0">
            <a:spAutoFit/>
          </a:bodyPr>
          <a:lstStyle>
            <a:defPPr>
              <a:defRPr lang="en-US"/>
            </a:defPPr>
            <a:lvl1pPr marL="0" indent="1588" algn="l" defTabSz="1038225" rtl="0" eaLnBrk="1" fontAlgn="base" latinLnBrk="0" hangingPunct="1">
              <a:lnSpc>
                <a:spcPct val="110000"/>
              </a:lnSpc>
              <a:spcBef>
                <a:spcPct val="75000"/>
              </a:spcBef>
              <a:spcAft>
                <a:spcPct val="0"/>
              </a:spcAft>
              <a:defRPr sz="1800" kern="1200">
                <a:solidFill>
                  <a:schemeClr val="tx1"/>
                </a:solidFill>
                <a:latin typeface="Arial" pitchFamily="34" charset="0"/>
                <a:ea typeface="+mn-ea"/>
                <a:cs typeface="+mn-cs"/>
              </a:defRPr>
            </a:lvl1pPr>
            <a:lvl2pPr marL="203200" indent="-203200" algn="l" defTabSz="1038225" rtl="0" eaLnBrk="1" fontAlgn="base" latinLnBrk="0" hangingPunct="1">
              <a:lnSpc>
                <a:spcPct val="110000"/>
              </a:lnSpc>
              <a:spcBef>
                <a:spcPts val="675"/>
              </a:spcBef>
              <a:spcAft>
                <a:spcPct val="0"/>
              </a:spcAft>
              <a:buClr>
                <a:schemeClr val="tx1"/>
              </a:buClr>
              <a:buSzTx/>
              <a:buFont typeface="Arial" pitchFamily="34" charset="0"/>
              <a:buChar char="•"/>
              <a:defRPr sz="1600" kern="1200">
                <a:solidFill>
                  <a:schemeClr val="tx1"/>
                </a:solidFill>
                <a:latin typeface="Arial" pitchFamily="34" charset="0"/>
                <a:ea typeface="+mn-ea"/>
                <a:cs typeface="+mn-cs"/>
              </a:defRPr>
            </a:lvl2pPr>
            <a:lvl3pPr marL="406400" indent="-203200" algn="l" defTabSz="1038225" rtl="0" eaLnBrk="1" fontAlgn="base" latinLnBrk="0" hangingPunct="1">
              <a:lnSpc>
                <a:spcPct val="110000"/>
              </a:lnSpc>
              <a:spcBef>
                <a:spcPts val="675"/>
              </a:spcBef>
              <a:spcAft>
                <a:spcPct val="0"/>
              </a:spcAft>
              <a:buClr>
                <a:schemeClr val="tx1"/>
              </a:buClr>
              <a:buSzTx/>
              <a:buFont typeface="Avenir LT Std 35 Light" pitchFamily="34" charset="0"/>
              <a:buChar char="–"/>
              <a:defRPr sz="1400" kern="1200">
                <a:solidFill>
                  <a:schemeClr val="tx1"/>
                </a:solidFill>
                <a:latin typeface="Arial" pitchFamily="34" charset="0"/>
                <a:ea typeface="+mn-ea"/>
                <a:cs typeface="+mn-cs"/>
              </a:defRPr>
            </a:lvl3pPr>
            <a:lvl4pPr marL="611188" indent="-203200" algn="l" defTabSz="1038225" rtl="0" eaLnBrk="1" fontAlgn="base" latinLnBrk="0" hangingPunct="1">
              <a:lnSpc>
                <a:spcPct val="110000"/>
              </a:lnSpc>
              <a:spcBef>
                <a:spcPts val="675"/>
              </a:spcBef>
              <a:spcAft>
                <a:spcPct val="0"/>
              </a:spcAft>
              <a:buClr>
                <a:schemeClr val="tx1"/>
              </a:buClr>
              <a:buSzTx/>
              <a:buFont typeface="Arial" pitchFamily="34" charset="0"/>
              <a:buChar char="•"/>
              <a:defRPr sz="1300" kern="1200">
                <a:solidFill>
                  <a:schemeClr val="tx1"/>
                </a:solidFill>
                <a:latin typeface="Arial" pitchFamily="34" charset="0"/>
                <a:ea typeface="+mn-ea"/>
                <a:cs typeface="+mn-cs"/>
              </a:defRPr>
            </a:lvl4pPr>
            <a:lvl5pPr marL="1017588" indent="-241300" algn="l" defTabSz="1038225" rtl="0" eaLnBrk="1" fontAlgn="base" latinLnBrk="0" hangingPunct="1">
              <a:spcBef>
                <a:spcPct val="20000"/>
              </a:spcBef>
              <a:spcAft>
                <a:spcPct val="0"/>
              </a:spcAft>
              <a:buClr>
                <a:srgbClr val="6E6E6E"/>
              </a:buClr>
              <a:buSzPct val="130000"/>
              <a:buFont typeface="Arial" pitchFamily="34" charset="0"/>
              <a:buChar char="−"/>
              <a:defRPr sz="900" kern="1200">
                <a:solidFill>
                  <a:schemeClr val="tx1"/>
                </a:solidFill>
                <a:latin typeface="Arial" pitchFamily="34" charset="0"/>
                <a:ea typeface="+mn-ea"/>
                <a:cs typeface="+mn-cs"/>
              </a:defRPr>
            </a:lvl5pPr>
            <a:lvl6pPr marL="1474167" indent="-243325" algn="l" defTabSz="1039656" rtl="0" eaLnBrk="1" fontAlgn="base" latinLnBrk="0" hangingPunct="1">
              <a:spcBef>
                <a:spcPct val="20000"/>
              </a:spcBef>
              <a:spcAft>
                <a:spcPct val="0"/>
              </a:spcAft>
              <a:buClr>
                <a:srgbClr val="6E6E6E"/>
              </a:buClr>
              <a:buSzPct val="130000"/>
              <a:buFont typeface="Arial"/>
              <a:buChar char="−"/>
              <a:defRPr sz="900" kern="1200">
                <a:solidFill>
                  <a:schemeClr val="tx1"/>
                </a:solidFill>
                <a:latin typeface="Avenir LT 45 Book" pitchFamily="18" charset="0"/>
                <a:ea typeface="+mn-ea"/>
                <a:cs typeface="+mn-cs"/>
              </a:defRPr>
            </a:lvl6pPr>
            <a:lvl7pPr marL="1929213" indent="-243325" algn="l" defTabSz="1039656" rtl="0" eaLnBrk="1" fontAlgn="base" latinLnBrk="0" hangingPunct="1">
              <a:spcBef>
                <a:spcPct val="20000"/>
              </a:spcBef>
              <a:spcAft>
                <a:spcPct val="0"/>
              </a:spcAft>
              <a:buClr>
                <a:srgbClr val="6E6E6E"/>
              </a:buClr>
              <a:buSzPct val="130000"/>
              <a:buFont typeface="Arial"/>
              <a:buChar char="−"/>
              <a:defRPr sz="900" kern="1200">
                <a:solidFill>
                  <a:schemeClr val="tx1"/>
                </a:solidFill>
                <a:latin typeface="Avenir LT 45 Book" pitchFamily="18" charset="0"/>
                <a:ea typeface="+mn-ea"/>
                <a:cs typeface="+mn-cs"/>
              </a:defRPr>
            </a:lvl7pPr>
            <a:lvl8pPr marL="2384264" indent="-243325" algn="l" defTabSz="1039656" rtl="0" eaLnBrk="1" fontAlgn="base" latinLnBrk="0" hangingPunct="1">
              <a:spcBef>
                <a:spcPct val="20000"/>
              </a:spcBef>
              <a:spcAft>
                <a:spcPct val="0"/>
              </a:spcAft>
              <a:buClr>
                <a:srgbClr val="6E6E6E"/>
              </a:buClr>
              <a:buSzPct val="130000"/>
              <a:buFont typeface="Arial"/>
              <a:buChar char="−"/>
              <a:defRPr sz="900" kern="1200">
                <a:solidFill>
                  <a:schemeClr val="tx1"/>
                </a:solidFill>
                <a:latin typeface="Avenir LT 45 Book" pitchFamily="18" charset="0"/>
                <a:ea typeface="+mn-ea"/>
                <a:cs typeface="+mn-cs"/>
              </a:defRPr>
            </a:lvl8pPr>
            <a:lvl9pPr marL="2839309" indent="-243325" algn="l" defTabSz="1039656" rtl="0" eaLnBrk="1" fontAlgn="base" latinLnBrk="0" hangingPunct="1">
              <a:spcBef>
                <a:spcPct val="20000"/>
              </a:spcBef>
              <a:spcAft>
                <a:spcPct val="0"/>
              </a:spcAft>
              <a:buClr>
                <a:srgbClr val="6E6E6E"/>
              </a:buClr>
              <a:buSzPct val="130000"/>
              <a:buFont typeface="Arial"/>
              <a:buChar char="−"/>
              <a:defRPr sz="900" kern="1200">
                <a:solidFill>
                  <a:schemeClr val="tx1"/>
                </a:solidFill>
                <a:latin typeface="Avenir LT 45 Book" pitchFamily="18" charset="0"/>
                <a:ea typeface="+mn-ea"/>
                <a:cs typeface="+mn-cs"/>
              </a:defRPr>
            </a:lvl9pPr>
          </a:lstStyle>
          <a:p>
            <a:r>
              <a:rPr lang="en-US" sz="800" kern="0"/>
              <a:t>This information is not meant to constitute investment advice, a recommendation of any securities product or investment strategy (including account type), or an offer of any services or products for sale, nor is it intended to provide a sufficient basis on which to make an investment decision. Investors should consult with a financial professional regarding their individual circumstances before making investment decisions.</a:t>
            </a:r>
          </a:p>
        </p:txBody>
      </p:sp>
    </p:spTree>
    <p:custDataLst>
      <p:tags r:id="rId1"/>
    </p:custDataLst>
    <p:extLst>
      <p:ext uri="{BB962C8B-B14F-4D97-AF65-F5344CB8AC3E}">
        <p14:creationId xmlns:p14="http://schemas.microsoft.com/office/powerpoint/2010/main" val="2575567709"/>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2"/>
          </p:nvPr>
        </p:nvSpPr>
        <p:spPr/>
        <p:txBody>
          <a:bodyPr/>
          <a:lstStyle/>
          <a:p>
            <a:r>
              <a:rPr lang="en-US"/>
              <a:t>Investment Evolution </a:t>
            </a:r>
          </a:p>
        </p:txBody>
      </p:sp>
      <p:sp>
        <p:nvSpPr>
          <p:cNvPr id="5" name="AssetID" descr="svtx:content/slide/@id"/>
          <p:cNvSpPr>
            <a:spLocks noGrp="1"/>
          </p:cNvSpPr>
          <p:nvPr>
            <p:ph type="body" sz="quarter" idx="19"/>
          </p:nvPr>
        </p:nvSpPr>
        <p:spPr/>
        <p:txBody>
          <a:bodyPr/>
          <a:lstStyle/>
          <a:p>
            <a:r>
              <a:rPr lang="en-US"/>
              <a:t>28666</a:t>
            </a:r>
          </a:p>
        </p:txBody>
      </p:sp>
      <p:sp>
        <p:nvSpPr>
          <p:cNvPr id="7" name="Slide Number Placeholder 3"/>
          <p:cNvSpPr>
            <a:spLocks noGrp="1"/>
          </p:cNvSpPr>
          <p:nvPr>
            <p:ph type="sldNum" sz="quarter" idx="4294967295"/>
          </p:nvPr>
        </p:nvSpPr>
        <p:spPr>
          <a:xfrm>
            <a:off x="10360025" y="7123113"/>
            <a:ext cx="333375" cy="211137"/>
          </a:xfrm>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136</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6" name="Rectangle 5">
            <a:extLst>
              <a:ext uri="{FF2B5EF4-FFF2-40B4-BE49-F238E27FC236}">
                <a16:creationId xmlns:a16="http://schemas.microsoft.com/office/drawing/2014/main" id="{D9227A19-DCF9-4938-98C5-577D667C4EEB}"/>
              </a:ext>
            </a:extLst>
          </p:cNvPr>
          <p:cNvSpPr/>
          <p:nvPr/>
        </p:nvSpPr>
        <p:spPr>
          <a:xfrm>
            <a:off x="1091052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The Evolution of Investing</a:t>
            </a:r>
          </a:p>
        </p:txBody>
      </p:sp>
    </p:spTree>
    <p:custDataLst>
      <p:tags r:id="rId1"/>
    </p:custDataLst>
    <p:extLst>
      <p:ext uri="{BB962C8B-B14F-4D97-AF65-F5344CB8AC3E}">
        <p14:creationId xmlns:p14="http://schemas.microsoft.com/office/powerpoint/2010/main" val="4204539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Performance of Premiums in the Equity Markets</a:t>
            </a:r>
            <a:endParaRPr lang="en-US" sz="2599" dirty="0"/>
          </a:p>
        </p:txBody>
      </p:sp>
      <p:sp>
        <p:nvSpPr>
          <p:cNvPr id="5" name="Text Placeholder 4"/>
          <p:cNvSpPr>
            <a:spLocks noGrp="1"/>
          </p:cNvSpPr>
          <p:nvPr>
            <p:ph type="body" sz="quarter" idx="13"/>
          </p:nvPr>
        </p:nvSpPr>
        <p:spPr/>
        <p:txBody>
          <a:bodyPr/>
          <a:lstStyle/>
          <a:p>
            <a:endParaRPr lang="en-US"/>
          </a:p>
        </p:txBody>
      </p:sp>
      <p:sp>
        <p:nvSpPr>
          <p:cNvPr id="3" name="Content Placeholder 2"/>
          <p:cNvSpPr>
            <a:spLocks noGrp="1"/>
          </p:cNvSpPr>
          <p:nvPr>
            <p:ph sz="quarter" idx="14"/>
          </p:nvPr>
        </p:nvSpPr>
        <p:spPr/>
        <p:txBody>
          <a:bodyPr/>
          <a:lstStyle/>
          <a:p>
            <a:pPr marL="399794" indent="-399794">
              <a:spcBef>
                <a:spcPts val="1798"/>
              </a:spcBef>
              <a:buFont typeface="+mj-lt"/>
              <a:buAutoNum type="romanUcPeriod"/>
            </a:pPr>
            <a:r>
              <a:rPr lang="en-US" dirty="0">
                <a:solidFill>
                  <a:srgbClr val="000000"/>
                </a:solidFill>
              </a:rPr>
              <a:t>Market Prices Contain Relevant Information</a:t>
            </a:r>
          </a:p>
          <a:p>
            <a:pPr marL="399794" indent="-399794">
              <a:spcBef>
                <a:spcPts val="1798"/>
              </a:spcBef>
              <a:buFont typeface="+mj-lt"/>
              <a:buAutoNum type="romanUcPeriod"/>
            </a:pPr>
            <a:r>
              <a:rPr lang="en-US" dirty="0">
                <a:solidFill>
                  <a:srgbClr val="000000"/>
                </a:solidFill>
              </a:rPr>
              <a:t>Dimensions of Expected Returns</a:t>
            </a:r>
          </a:p>
          <a:p>
            <a:pPr marL="399794" indent="-399794">
              <a:spcBef>
                <a:spcPts val="1798"/>
              </a:spcBef>
              <a:buFont typeface="+mj-lt"/>
              <a:buAutoNum type="romanUcPeriod"/>
            </a:pPr>
            <a:r>
              <a:rPr lang="en-US" dirty="0">
                <a:solidFill>
                  <a:srgbClr val="000000"/>
                </a:solidFill>
              </a:rPr>
              <a:t>Yearly Observations of Premiums</a:t>
            </a:r>
            <a:endParaRPr lang="en-US" sz="1399" dirty="0">
              <a:solidFill>
                <a:srgbClr val="000000"/>
              </a:solidFill>
            </a:endParaRPr>
          </a:p>
          <a:p>
            <a:pPr marL="399794" indent="-399794">
              <a:spcBef>
                <a:spcPts val="1798"/>
              </a:spcBef>
              <a:buFont typeface="+mj-lt"/>
              <a:buAutoNum type="romanUcPeriod"/>
            </a:pPr>
            <a:r>
              <a:rPr lang="en-US" dirty="0">
                <a:solidFill>
                  <a:srgbClr val="000000"/>
                </a:solidFill>
              </a:rPr>
              <a:t>Historical Observations of Five-Year Premiums</a:t>
            </a:r>
          </a:p>
          <a:p>
            <a:pPr marL="399794" indent="-399794">
              <a:spcBef>
                <a:spcPts val="1798"/>
              </a:spcBef>
              <a:buFont typeface="+mj-lt"/>
              <a:buAutoNum type="romanUcPeriod"/>
            </a:pPr>
            <a:r>
              <a:rPr lang="en-US" dirty="0">
                <a:solidFill>
                  <a:srgbClr val="000000"/>
                </a:solidFill>
              </a:rPr>
              <a:t>Historical Observations of Ten-Year Premiums</a:t>
            </a:r>
          </a:p>
          <a:p>
            <a:pPr marL="399794" indent="-399794">
              <a:spcBef>
                <a:spcPts val="1798"/>
              </a:spcBef>
              <a:buFont typeface="+mj-lt"/>
              <a:buAutoNum type="romanUcPeriod"/>
            </a:pPr>
            <a:r>
              <a:rPr lang="en-US" dirty="0">
                <a:solidFill>
                  <a:srgbClr val="000000"/>
                </a:solidFill>
              </a:rPr>
              <a:t>Historical Performance of Premiums over Rolling Period</a:t>
            </a:r>
            <a:endParaRPr lang="en-US" sz="1399" dirty="0">
              <a:solidFill>
                <a:srgbClr val="000000"/>
              </a:solidFill>
            </a:endParaRPr>
          </a:p>
          <a:p>
            <a:pPr marL="399794" indent="-399794">
              <a:spcBef>
                <a:spcPts val="1798"/>
              </a:spcBef>
              <a:buFont typeface="+mj-lt"/>
              <a:buAutoNum type="romanUcPeriod"/>
            </a:pPr>
            <a:r>
              <a:rPr lang="en-US" dirty="0">
                <a:solidFill>
                  <a:srgbClr val="000000"/>
                </a:solidFill>
              </a:rPr>
              <a:t>Index Descriptions</a:t>
            </a:r>
          </a:p>
          <a:p>
            <a:pPr>
              <a:spcBef>
                <a:spcPts val="1798"/>
              </a:spcBef>
            </a:pPr>
            <a:endParaRPr lang="en-US" dirty="0">
              <a:solidFill>
                <a:srgbClr val="000000"/>
              </a:solidFill>
            </a:endParaRPr>
          </a:p>
          <a:p>
            <a:endParaRPr lang="en-AU" dirty="0"/>
          </a:p>
          <a:p>
            <a:endParaRPr lang="en-US" dirty="0"/>
          </a:p>
        </p:txBody>
      </p:sp>
      <p:sp>
        <p:nvSpPr>
          <p:cNvPr id="9" name="Text Placeholder 8"/>
          <p:cNvSpPr>
            <a:spLocks noGrp="1"/>
          </p:cNvSpPr>
          <p:nvPr>
            <p:ph type="body" sz="quarter" idx="15"/>
          </p:nvPr>
        </p:nvSpPr>
        <p:spPr/>
        <p:txBody>
          <a:bodyPr/>
          <a:lstStyle/>
          <a:p>
            <a:r>
              <a:rPr lang="en-US"/>
              <a:t>For educational purposes only. This document is intended to be used in conversation with a licensed financial adviser</a:t>
            </a:r>
          </a:p>
          <a:p>
            <a:r>
              <a:rPr lang="en-US"/>
              <a:t>This publication has been prepared by Dimensional Fund Advisors LP and is provided in Australia by DFA Australia Limited, AFS Licence No. 238093.</a:t>
            </a:r>
          </a:p>
        </p:txBody>
      </p:sp>
      <p:sp>
        <p:nvSpPr>
          <p:cNvPr id="10" name="AssetID" descr="svtx:content/slide/@id"/>
          <p:cNvSpPr>
            <a:spLocks noGrp="1"/>
          </p:cNvSpPr>
          <p:nvPr>
            <p:ph type="body" sz="quarter" idx="19"/>
          </p:nvPr>
        </p:nvSpPr>
        <p:spPr/>
        <p:txBody>
          <a:bodyPr/>
          <a:lstStyle/>
          <a:p>
            <a:r>
              <a:rPr lang="en-US"/>
              <a:t>28782</a:t>
            </a:r>
          </a:p>
        </p:txBody>
      </p:sp>
      <p:sp>
        <p:nvSpPr>
          <p:cNvPr id="7" name="Rectangle 6">
            <a:extLst>
              <a:ext uri="{FF2B5EF4-FFF2-40B4-BE49-F238E27FC236}">
                <a16:creationId xmlns:a16="http://schemas.microsoft.com/office/drawing/2014/main" id="{F9396396-0139-4870-9D17-E6001131841E}"/>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Tree>
    <p:custDataLst>
      <p:tags r:id="rId1"/>
    </p:custDataLst>
    <p:extLst>
      <p:ext uri="{BB962C8B-B14F-4D97-AF65-F5344CB8AC3E}">
        <p14:creationId xmlns:p14="http://schemas.microsoft.com/office/powerpoint/2010/main" val="2127421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3FB2F37-DF85-4D79-AB20-2495AA5E3EE1}"/>
              </a:ext>
            </a:extLst>
          </p:cNvPr>
          <p:cNvSpPr>
            <a:spLocks noGrp="1"/>
          </p:cNvSpPr>
          <p:nvPr>
            <p:ph type="title"/>
          </p:nvPr>
        </p:nvSpPr>
        <p:spPr/>
        <p:txBody>
          <a:bodyPr/>
          <a:lstStyle/>
          <a:p>
            <a:r>
              <a:rPr lang="en-US"/>
              <a:t>Core 60/40 Wealth Index Model (Australia) and Index Descriptions</a:t>
            </a:r>
          </a:p>
        </p:txBody>
      </p:sp>
      <p:sp>
        <p:nvSpPr>
          <p:cNvPr id="3" name="Slide Number Placeholder 2">
            <a:extLst>
              <a:ext uri="{FF2B5EF4-FFF2-40B4-BE49-F238E27FC236}">
                <a16:creationId xmlns:a16="http://schemas.microsoft.com/office/drawing/2014/main" id="{8584CC0E-13E7-4C28-B9E0-7A8EFE38AB5F}"/>
              </a:ext>
            </a:extLst>
          </p:cNvPr>
          <p:cNvSpPr>
            <a:spLocks noGrp="1"/>
          </p:cNvSpPr>
          <p:nvPr>
            <p:ph type="sldNum" sz="quarter" idx="11"/>
          </p:nvPr>
        </p:nvSpPr>
        <p:spPr/>
        <p:txBody>
          <a:bodyPr/>
          <a:lstStyle/>
          <a:p>
            <a:fld id="{2034FC25-B418-4D16-BAD8-8F5CA44C04B9}" type="slidenum">
              <a:rPr lang="en-US" smtClean="0"/>
              <a:t>138</a:t>
            </a:fld>
            <a:endParaRPr lang="en-US"/>
          </a:p>
        </p:txBody>
      </p:sp>
      <p:sp>
        <p:nvSpPr>
          <p:cNvPr id="8" name="Content Placeholder 7">
            <a:extLst>
              <a:ext uri="{FF2B5EF4-FFF2-40B4-BE49-F238E27FC236}">
                <a16:creationId xmlns:a16="http://schemas.microsoft.com/office/drawing/2014/main" id="{ACA36AF8-67CC-4D46-9B4F-CBCEC1A6A620}"/>
              </a:ext>
            </a:extLst>
          </p:cNvPr>
          <p:cNvSpPr>
            <a:spLocks noGrp="1"/>
          </p:cNvSpPr>
          <p:nvPr>
            <p:ph sz="quarter" idx="14"/>
          </p:nvPr>
        </p:nvSpPr>
        <p:spPr>
          <a:xfrm>
            <a:off x="683369" y="1912918"/>
            <a:ext cx="9269774" cy="4100444"/>
          </a:xfrm>
        </p:spPr>
        <p:txBody>
          <a:bodyPr>
            <a:normAutofit fontScale="92500"/>
          </a:bodyPr>
          <a:lstStyle/>
          <a:p>
            <a:pPr>
              <a:lnSpc>
                <a:spcPct val="100000"/>
              </a:lnSpc>
              <a:spcBef>
                <a:spcPts val="400"/>
              </a:spcBef>
            </a:pPr>
            <a:r>
              <a:rPr lang="en-AU" sz="799" b="1" kern="0"/>
              <a:t>Dimensional Core </a:t>
            </a:r>
            <a:r>
              <a:rPr lang="en-AU" sz="799" b="1" kern="0">
                <a:solidFill>
                  <a:srgbClr val="000000"/>
                </a:solidFill>
              </a:rPr>
              <a:t>60/40 </a:t>
            </a:r>
            <a:r>
              <a:rPr lang="en-AU" sz="799" b="1" kern="0"/>
              <a:t>Wealth Index Model (Australia): </a:t>
            </a:r>
            <a:r>
              <a:rPr lang="en-AU" sz="799" kern="0">
                <a:solidFill>
                  <a:srgbClr val="000000"/>
                </a:solidFill>
              </a:rPr>
              <a:t>Dimensional Wealth Index Model data compiled by Dimensional. 60% of the weight is allocated to the Dimensional Core 100/0 Wealth Index Model (Australia), and 40% of the weight is allocated to the following fixed interest indices: Dimensional Global Short-Term Government Variable Maturity Index (hedged to AUD) (10%) and Dimensional Global Adjusted Investment Grade Index (hedged to AUD) (30%). The Wealth Index Model returns are calculated monthly as a weighted average of the returns of the underlying indices. The Wealth Index Model has been retrospectively calculated by Dimensional and did not exist prior to September 2020.</a:t>
            </a:r>
          </a:p>
          <a:p>
            <a:pPr>
              <a:lnSpc>
                <a:spcPct val="100000"/>
              </a:lnSpc>
              <a:spcBef>
                <a:spcPts val="400"/>
              </a:spcBef>
            </a:pPr>
            <a:r>
              <a:rPr lang="en-AU" sz="799" b="1" kern="0"/>
              <a:t>Dimensional Core 100/0 Wealth Index Model (Australia): </a:t>
            </a:r>
            <a:r>
              <a:rPr lang="en-AU" sz="799" kern="0"/>
              <a:t>Dimensional Wealth Index Model data compiled by Dimensional. The Dimensional Core 100/0 Wealth Index Model (Australia) combines the following indices: Dimensional Australia Core Equity Index, Dimensional Global Core Equity Index (Australia), Dimensional Global Core Equity Index (Australia) (hedged to AUD), Dimensional Emerging Markets Value Index and S&amp;P Global REIT Index (gross dividends). The weight of Australian equities is 36%. Within the remaining allocation, equity REITs are overweight relative to their market capitalisation weight. The weights of developed ex Australia equities, emerging markets equities and global REITs are all rounded to the nearest 1%. Regional weights are determined at each quarter-end using the average of the previous 12 months and held constant for the next three months. Within the developed ex Australia allocation, the weight each month is split equally between the Dimensional Global Core Equity Index (Australia) and the Dimensional Global Core Equity Index (Australia) (hedged to AUD). The Wealth Index Model returns are calculated monthly as a weighted average of the returns of the underlying indices. The Wealth Index Model has been retrospectively calculated by Dimensional and did not exist prior to September 2020.</a:t>
            </a:r>
          </a:p>
          <a:p>
            <a:pPr>
              <a:lnSpc>
                <a:spcPct val="100000"/>
              </a:lnSpc>
              <a:spcBef>
                <a:spcPts val="400"/>
              </a:spcBef>
            </a:pPr>
            <a:r>
              <a:rPr lang="en-AU" sz="799" b="1" kern="0"/>
              <a:t>Dimensional Australia Core Equity Index (Australia): </a:t>
            </a:r>
            <a:r>
              <a:rPr lang="en-AU" sz="799" kern="0"/>
              <a:t>January 1990–present: Compiled by Dimensional from Bloomberg/ARC/CRIF securities data. Targets all the securities in the eligible markets with an emphasis on companies with smaller capitalisation, lower relative price and higher profitability, excluding those with the lowest profitability and highest relative price within their country’s small cap universe. The index also excludes those companies with the highest asset growth within their country’s small cap universe. The index monthly returns are computed as the simple average of the monthly returns of four subindices, each one reconstituted once a year at the end of each quarter of the year. Maximum index weight of any one company is capped at 10%. Exclusions: REITs and investment companies. The index has been retrospectively calculated by Dimensional and did not exist prior to April 2008. The calculation methodology for the index was amended in January 2014 to include profitability as a factor in selecting securities for inclusion in the index. The calculation methodology for the index was amended in November 2019 to include asset growth as a factor in selecting securities for inclusion in the index.</a:t>
            </a:r>
          </a:p>
          <a:p>
            <a:pPr>
              <a:lnSpc>
                <a:spcPct val="100000"/>
              </a:lnSpc>
              <a:spcBef>
                <a:spcPts val="400"/>
              </a:spcBef>
            </a:pPr>
            <a:r>
              <a:rPr lang="en-AU" sz="799" b="1" kern="0"/>
              <a:t>Dimensional Global Core Equity Index (Australia): </a:t>
            </a:r>
            <a:r>
              <a:rPr lang="en-AU" sz="799" kern="0"/>
              <a:t>Compiled by Dimensional from Bloomberg securities data. Targets all the securities in the eligible markets with an emphasis on companies with smaller capitalisation, lower relative price and higher profitability, excluding those with the lowest profitability and highest relative price within their country’s small cap universe. The index also excludes those companies with the highest asset growth within their country’s small cap universe. The index monthly returns are computed as the simple average of the monthly returns of four subindices, each one reconstituted once a year at the end of each quarter of the year. Maximum index weight of any one company is capped at 5%. Countries currently included are Austria, Belgium, Canada, Denmark, Finland, France, Germany, Hong Kong, Ireland, Israel, Italy, Japan, the Netherlands, New Zealand, Norway, Portugal, Singapore, Spain, Sweden, Switzerland, the UK and the US. Exclusion: investment companies. The index has been retrospectively calculated by Dimensional and did not exist prior to April 2008. The calculation methodology for the index was amended in January 2014 to include profitability as a factor in selecting securities for inclusion in the index. The calculation methodology for the index was amended in November 2019 to include asset growth as a factor in selecting securities for inclusion in the index.</a:t>
            </a:r>
          </a:p>
          <a:p>
            <a:pPr>
              <a:spcBef>
                <a:spcPts val="400"/>
              </a:spcBef>
            </a:pPr>
            <a:r>
              <a:rPr lang="en-AU" sz="799" b="1" kern="0"/>
              <a:t>Dimensional Emerging Markets Value Index: </a:t>
            </a:r>
            <a:r>
              <a:rPr lang="en-AU" sz="799" kern="0"/>
              <a:t>Compiled by Dimensional from Bloomberg securities data. Consists of companies whose relative price is in the bottom 33% of their country’s respective constituents, after the exclusion of utilities and companies with either negative or missing relative price data. The index emphasises companies with smaller capitalisation, lower relative price and higher profitability, excluding those with the lowest profitability within their country’s small cap universe. The index also excludes those companies with the highest asset growth within their country’s small cap universe. The index monthly returns are computed as the simple average of the monthly returns of four subindices, each one reconstituted once a year at the end of each quarter of the year. Maximum index weight of any one company is capped at 5%. Countries currently included are Brazil, Chile, China, Colombia, the Czech Republic, Hungary, India, Indonesia, Korea, Malaysia, Mexico, Peru, the Philippines, Poland, South Africa, Taiwan, Thailand and Turkey. Exclusions: REITs and investment companies. The index has been retrospectively calculated by Dimensional and did not exist prior to April 2008. The calculation methodology for the index was amended in January 2014 to include profitability as a factor in selecting securities for inclusion in the index. The calculation methodology for the index was amended in November 2019 to include asset growth as a factor in selecting securities for inclusion in the index.</a:t>
            </a:r>
          </a:p>
        </p:txBody>
      </p:sp>
      <p:sp>
        <p:nvSpPr>
          <p:cNvPr id="9" name="Text Placeholder 8">
            <a:extLst>
              <a:ext uri="{FF2B5EF4-FFF2-40B4-BE49-F238E27FC236}">
                <a16:creationId xmlns:a16="http://schemas.microsoft.com/office/drawing/2014/main" id="{6166A29E-75ED-4A06-A75A-74602618C54A}"/>
              </a:ext>
            </a:extLst>
          </p:cNvPr>
          <p:cNvSpPr>
            <a:spLocks noGrp="1"/>
          </p:cNvSpPr>
          <p:nvPr>
            <p:ph type="body" sz="quarter" idx="15"/>
          </p:nvPr>
        </p:nvSpPr>
        <p:spPr>
          <a:xfrm>
            <a:off x="683369" y="7031989"/>
            <a:ext cx="9136322" cy="282200"/>
          </a:xfrm>
        </p:spPr>
        <p:txBody>
          <a:bodyPr>
            <a:noAutofit/>
          </a:bodyPr>
          <a:lstStyle/>
          <a:p>
            <a:r>
              <a:rPr lang="en-US" sz="800">
                <a:solidFill>
                  <a:schemeClr val="accent2"/>
                </a:solidFill>
              </a:rPr>
              <a:t>This publication has been prepared by Dimensional Fund Advisors LP and is provided in Australia by DFA Australia Limited (AFS Licence No.238093, ABN 46 065 937 671).</a:t>
            </a:r>
          </a:p>
          <a:p>
            <a:r>
              <a:rPr lang="en-US" sz="800" b="1"/>
              <a:t>There is no guarantee investment strategies will be successful. Investing involves risks, including possible loss of principal. </a:t>
            </a:r>
          </a:p>
          <a:p>
            <a:r>
              <a:rPr lang="en-US" sz="800"/>
              <a:t>The Dimensional indices have been retrospectively calculated by Dimensional Fund Advisors LP and did not exist prior to their index inception dates. Accordingly, results shown during the periods prior to each Index’s inception date do not represent actual returns of the index. Other periods selected may have different results, including losses. The model’s performance does not reflect advisory fees or other expenses associated with the management of an actual portfolio. There are limitations inherent in model allocations. In particular, model performance may not reflect the impact that economic and market factors may have had on the advisor’s decision making if the advisor were actually managing client money. The balanced strategies are not recommendations for an actual allocation. Indices are not available for direct investment. Their performance does not reflect the expenses associated with the management of an actual portfolio. Profitability is defined as operating income before depreciation and amortisation minus interest expense divided by book equity. Asset growth is defined as change in total assets from the prior fiscal year to current fiscal year. </a:t>
            </a:r>
          </a:p>
        </p:txBody>
      </p:sp>
      <p:sp>
        <p:nvSpPr>
          <p:cNvPr id="10" name="AssetID" descr="svtx:content/slide/@id">
            <a:extLst>
              <a:ext uri="{FF2B5EF4-FFF2-40B4-BE49-F238E27FC236}">
                <a16:creationId xmlns:a16="http://schemas.microsoft.com/office/drawing/2014/main" id="{D720C9CB-5C92-4294-B1D3-28B6839B5113}"/>
              </a:ext>
            </a:extLst>
          </p:cNvPr>
          <p:cNvSpPr>
            <a:spLocks noGrp="1"/>
          </p:cNvSpPr>
          <p:nvPr>
            <p:ph type="body" sz="quarter" idx="19"/>
          </p:nvPr>
        </p:nvSpPr>
        <p:spPr/>
        <p:txBody>
          <a:bodyPr/>
          <a:lstStyle/>
          <a:p>
            <a:r>
              <a:rPr lang="en-US"/>
              <a:t>28747</a:t>
            </a:r>
          </a:p>
        </p:txBody>
      </p:sp>
      <p:sp>
        <p:nvSpPr>
          <p:cNvPr id="11" name="TextBox 10">
            <a:extLst>
              <a:ext uri="{FF2B5EF4-FFF2-40B4-BE49-F238E27FC236}">
                <a16:creationId xmlns:a16="http://schemas.microsoft.com/office/drawing/2014/main" id="{B0C0AF79-6E41-466A-8488-BF0969BDB116}"/>
              </a:ext>
            </a:extLst>
          </p:cNvPr>
          <p:cNvSpPr txBox="1"/>
          <p:nvPr/>
        </p:nvSpPr>
        <p:spPr>
          <a:xfrm>
            <a:off x="-883053" y="3807"/>
            <a:ext cx="730906" cy="461277"/>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799">
                <a:solidFill>
                  <a:srgbClr val="000000"/>
                </a:solidFill>
                <a:latin typeface="Arial" pitchFamily="34" charset="0"/>
              </a:rPr>
              <a:t>SC: GC32</a:t>
            </a:r>
          </a:p>
          <a:p>
            <a:pPr algn="ctr"/>
            <a:endParaRPr lang="en-US" sz="799">
              <a:solidFill>
                <a:srgbClr val="000000"/>
              </a:solidFill>
              <a:latin typeface="Arial" pitchFamily="34" charset="0"/>
            </a:endParaRPr>
          </a:p>
          <a:p>
            <a:pPr algn="ctr"/>
            <a:r>
              <a:rPr lang="en-US" sz="799">
                <a:solidFill>
                  <a:srgbClr val="000000"/>
                </a:solidFill>
                <a:latin typeface="Arial" pitchFamily="34" charset="0"/>
              </a:rPr>
              <a:t>MID 900</a:t>
            </a:r>
          </a:p>
        </p:txBody>
      </p:sp>
    </p:spTree>
    <p:extLst>
      <p:ext uri="{BB962C8B-B14F-4D97-AF65-F5344CB8AC3E}">
        <p14:creationId xmlns:p14="http://schemas.microsoft.com/office/powerpoint/2010/main" val="2850520826"/>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3FB2F37-DF85-4D79-AB20-2495AA5E3EE1}"/>
              </a:ext>
            </a:extLst>
          </p:cNvPr>
          <p:cNvSpPr>
            <a:spLocks noGrp="1"/>
          </p:cNvSpPr>
          <p:nvPr>
            <p:ph type="title"/>
          </p:nvPr>
        </p:nvSpPr>
        <p:spPr/>
        <p:txBody>
          <a:bodyPr/>
          <a:lstStyle/>
          <a:p>
            <a:r>
              <a:rPr lang="en-US"/>
              <a:t>Core 60/40 Wealth Index Model (Australia) and Index Descriptions</a:t>
            </a:r>
          </a:p>
        </p:txBody>
      </p:sp>
      <p:sp>
        <p:nvSpPr>
          <p:cNvPr id="3" name="Slide Number Placeholder 2">
            <a:extLst>
              <a:ext uri="{FF2B5EF4-FFF2-40B4-BE49-F238E27FC236}">
                <a16:creationId xmlns:a16="http://schemas.microsoft.com/office/drawing/2014/main" id="{8584CC0E-13E7-4C28-B9E0-7A8EFE38AB5F}"/>
              </a:ext>
            </a:extLst>
          </p:cNvPr>
          <p:cNvSpPr>
            <a:spLocks noGrp="1"/>
          </p:cNvSpPr>
          <p:nvPr>
            <p:ph type="sldNum" sz="quarter" idx="11"/>
          </p:nvPr>
        </p:nvSpPr>
        <p:spPr/>
        <p:txBody>
          <a:bodyPr/>
          <a:lstStyle/>
          <a:p>
            <a:fld id="{2034FC25-B418-4D16-BAD8-8F5CA44C04B9}" type="slidenum">
              <a:rPr lang="en-US" smtClean="0"/>
              <a:t>139</a:t>
            </a:fld>
            <a:endParaRPr lang="en-US"/>
          </a:p>
        </p:txBody>
      </p:sp>
      <p:sp>
        <p:nvSpPr>
          <p:cNvPr id="8" name="Content Placeholder 7">
            <a:extLst>
              <a:ext uri="{FF2B5EF4-FFF2-40B4-BE49-F238E27FC236}">
                <a16:creationId xmlns:a16="http://schemas.microsoft.com/office/drawing/2014/main" id="{ACA36AF8-67CC-4D46-9B4F-CBCEC1A6A620}"/>
              </a:ext>
            </a:extLst>
          </p:cNvPr>
          <p:cNvSpPr>
            <a:spLocks noGrp="1"/>
          </p:cNvSpPr>
          <p:nvPr>
            <p:ph sz="quarter" idx="14"/>
          </p:nvPr>
        </p:nvSpPr>
        <p:spPr>
          <a:xfrm>
            <a:off x="683369" y="1912918"/>
            <a:ext cx="9269774" cy="4100444"/>
          </a:xfrm>
        </p:spPr>
        <p:txBody>
          <a:bodyPr/>
          <a:lstStyle/>
          <a:p>
            <a:pPr>
              <a:lnSpc>
                <a:spcPct val="100000"/>
              </a:lnSpc>
              <a:spcBef>
                <a:spcPts val="400"/>
              </a:spcBef>
            </a:pPr>
            <a:r>
              <a:rPr lang="en-AU" sz="799" b="1" kern="0"/>
              <a:t>Dimensional Global Short-Term Government Variable Maturity Index (hedged to AUD): </a:t>
            </a:r>
            <a:r>
              <a:rPr lang="en-AU" sz="799" kern="0"/>
              <a:t>Compiled by Dimensional using FTSE data. Includes securities in the FTSE World Government Bond 1–3 Years and 3–5 Years indices. Countries currently included are Australia, Austria, Belgium, Canada, France, Germany, Japan, the Netherlands, New Zealand, Norway, Spain, Sweden, Switzerland, the UK and the US, as data becomes available. Countries with the steepest yield curves are overweight with respect to their market cap weight. For countries included, duration corresponds to the steepest segment of that country’s yield curve. rebalanced monthly. The index has been retrospectively calculated by Dimensional and did not exist prior to January 2019. </a:t>
            </a:r>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endParaRPr lang="en-AU" sz="799" b="1" kern="0"/>
          </a:p>
          <a:p>
            <a:pPr>
              <a:lnSpc>
                <a:spcPct val="100000"/>
              </a:lnSpc>
              <a:spcBef>
                <a:spcPts val="400"/>
              </a:spcBef>
            </a:pPr>
            <a:r>
              <a:rPr lang="en-AU" sz="799" b="1" kern="0"/>
              <a:t>Dimensional Global Adjusted Investment Grade Index (hedged to AUD) : </a:t>
            </a:r>
            <a:r>
              <a:rPr lang="en-AU" sz="799" kern="0"/>
              <a:t>Compiled by Dimensional using data provided by Bloomberg. Based on securities in the universe of the Bloomberg Global Aggregate Index, includes global investment-grade government bonds and global investment-grade corporate bonds. Eligible currencies: AUD, CAD, CHF, EUR, GBP, JPY and USD. Within the universe, the index identifies the yield curves that offer highest expected returns, and the duration ranges on those yield curves offering the highest expected returns, and assesses the increased expected returns associated with allocation to bonds with different credit qualities. It then overweights (with respect to their market capitalisation weight) bonds of yield curves, duration ranges and credit qualities that offer higher expected returns. It also employs credit quality, currency and duration requirements relative to the eligible market. Rebalanced monthly. The index has been retrospectively calculated by Dimensional and did not exist prior to September 2018.</a:t>
            </a:r>
          </a:p>
        </p:txBody>
      </p:sp>
      <p:sp>
        <p:nvSpPr>
          <p:cNvPr id="9" name="Text Placeholder 8">
            <a:extLst>
              <a:ext uri="{FF2B5EF4-FFF2-40B4-BE49-F238E27FC236}">
                <a16:creationId xmlns:a16="http://schemas.microsoft.com/office/drawing/2014/main" id="{6166A29E-75ED-4A06-A75A-74602618C54A}"/>
              </a:ext>
            </a:extLst>
          </p:cNvPr>
          <p:cNvSpPr>
            <a:spLocks noGrp="1"/>
          </p:cNvSpPr>
          <p:nvPr>
            <p:ph type="body" sz="quarter" idx="15"/>
          </p:nvPr>
        </p:nvSpPr>
        <p:spPr>
          <a:xfrm>
            <a:off x="683369" y="7031989"/>
            <a:ext cx="9136322" cy="282200"/>
          </a:xfrm>
        </p:spPr>
        <p:txBody>
          <a:bodyPr>
            <a:noAutofit/>
          </a:bodyPr>
          <a:lstStyle/>
          <a:p>
            <a:r>
              <a:rPr lang="en-AU" sz="800">
                <a:solidFill>
                  <a:schemeClr val="accent2"/>
                </a:solidFill>
              </a:rPr>
              <a:t>This publication has been prepared by Dimensional Fund Advisors LP and is provided in Australia by DFA Australia Limited (AFS Licence No.238093, ABN 46 065 937 671).</a:t>
            </a:r>
          </a:p>
          <a:p>
            <a:r>
              <a:rPr lang="en-AU" sz="800" b="1"/>
              <a:t>There is no guarantee investment strategies will be successful. Investing involves risks, including possible loss of principal. </a:t>
            </a:r>
          </a:p>
          <a:p>
            <a:r>
              <a:rPr lang="en-AU" sz="800"/>
              <a:t>The Dimensional indices have been retrospectively calculated by Dimensional Fund Advisors LP and did not exist prior to their index inception dates. Accordingly, results shown during the periods prior to each Index’s inception date do not represent actual returns of the index. Other periods selected may have different results, including losses. The model’s performance does not reflect advisory fees or other expenses associated with the management of an actual portfolio. There are limitations inherent in model allocations. In particular, model performance may not reflect the impact that economic and market factors may have had on the advisor’s decision making if the advisor were actually managing client money. The balanced strategies are not recommendations for an actual allocation. </a:t>
            </a:r>
            <a:r>
              <a:rPr lang="en-US" sz="800"/>
              <a:t>Indices are not available for direct investment. Their performance does not reflect the expenses associated with the management of an actual portfolio.</a:t>
            </a:r>
            <a:endParaRPr lang="en-AU" sz="800"/>
          </a:p>
        </p:txBody>
      </p:sp>
      <p:sp>
        <p:nvSpPr>
          <p:cNvPr id="10" name="AssetID" descr="svtx:content/slide/@id">
            <a:extLst>
              <a:ext uri="{FF2B5EF4-FFF2-40B4-BE49-F238E27FC236}">
                <a16:creationId xmlns:a16="http://schemas.microsoft.com/office/drawing/2014/main" id="{D720C9CB-5C92-4294-B1D3-28B6839B5113}"/>
              </a:ext>
            </a:extLst>
          </p:cNvPr>
          <p:cNvSpPr>
            <a:spLocks noGrp="1"/>
          </p:cNvSpPr>
          <p:nvPr>
            <p:ph type="body" sz="quarter" idx="19"/>
          </p:nvPr>
        </p:nvSpPr>
        <p:spPr/>
        <p:txBody>
          <a:bodyPr/>
          <a:lstStyle/>
          <a:p>
            <a:r>
              <a:rPr lang="en-US"/>
              <a:t>113760</a:t>
            </a:r>
          </a:p>
        </p:txBody>
      </p:sp>
      <p:sp>
        <p:nvSpPr>
          <p:cNvPr id="11" name="TextBox 10">
            <a:extLst>
              <a:ext uri="{FF2B5EF4-FFF2-40B4-BE49-F238E27FC236}">
                <a16:creationId xmlns:a16="http://schemas.microsoft.com/office/drawing/2014/main" id="{B0C0AF79-6E41-466A-8488-BF0969BDB116}"/>
              </a:ext>
            </a:extLst>
          </p:cNvPr>
          <p:cNvSpPr txBox="1"/>
          <p:nvPr/>
        </p:nvSpPr>
        <p:spPr>
          <a:xfrm>
            <a:off x="-892291" y="3807"/>
            <a:ext cx="730906" cy="461277"/>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799">
                <a:solidFill>
                  <a:srgbClr val="000000"/>
                </a:solidFill>
                <a:latin typeface="Arial" pitchFamily="34" charset="0"/>
              </a:rPr>
              <a:t>SC: GC32</a:t>
            </a:r>
          </a:p>
          <a:p>
            <a:pPr algn="ctr"/>
            <a:endParaRPr lang="en-US" sz="799">
              <a:solidFill>
                <a:srgbClr val="000000"/>
              </a:solidFill>
              <a:latin typeface="Arial" pitchFamily="34" charset="0"/>
            </a:endParaRPr>
          </a:p>
          <a:p>
            <a:pPr algn="ctr"/>
            <a:r>
              <a:rPr lang="en-US" sz="799">
                <a:solidFill>
                  <a:srgbClr val="000000"/>
                </a:solidFill>
                <a:latin typeface="Arial" pitchFamily="34" charset="0"/>
              </a:rPr>
              <a:t>MID 900</a:t>
            </a:r>
          </a:p>
        </p:txBody>
      </p:sp>
    </p:spTree>
    <p:extLst>
      <p:ext uri="{BB962C8B-B14F-4D97-AF65-F5344CB8AC3E}">
        <p14:creationId xmlns:p14="http://schemas.microsoft.com/office/powerpoint/2010/main" val="349565886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7. Avoid Market Timing </a:t>
            </a:r>
          </a:p>
        </p:txBody>
      </p:sp>
      <p:sp>
        <p:nvSpPr>
          <p:cNvPr id="4" name="Text Placeholder 3"/>
          <p:cNvSpPr>
            <a:spLocks noGrp="1"/>
          </p:cNvSpPr>
          <p:nvPr>
            <p:ph type="body" sz="quarter" idx="15"/>
          </p:nvPr>
        </p:nvSpPr>
        <p:spPr/>
        <p:txBody>
          <a:bodyPr/>
          <a:lstStyle/>
          <a:p>
            <a:pPr>
              <a:defRPr/>
            </a:pPr>
            <a:r>
              <a:rPr lang="en-US"/>
              <a:t>In NZD. Data is the annual return to 31 December 2022. Data used for each asset class is as follows: New Zealand Equities: S&amp;P/NZX All Index (Capital), Australian Large: S&amp;P/ASX 100 Index (Total Return), Australian Small: S&amp;P/ASX Small Ordinaries Index (Total Return), Australian Value: S&amp;P Australia BMI Value Index (gross dividends), Global Large + Mid: MSCI World Index (net dividends) Global Small: MSCI World Small Cap Index (net dividends), Global Value: MSCI World Value Index (net dividends), Emerging Markets: MSCI Emerging Markets Index (net div.), Property: S&amp;P Global REIT Index (net dividends), Cash: New Zealand One-Month Bank Bill Yields Index, Fixed Interest: Bloomberg Global Aggregate Bond Index (hedged to NZD). MSCI data © MSCI 2023, all rights reserved. Bloomberg data provided by Bloomberg. S&amp;P © 2023 S&amp;P Dow Jones Indices LLC, a division of S&amp;P Global. All rights reserved. Indices are not available for direct investment. Their performance does not reflect the expenses associated with the management of an actual portfolio.</a:t>
            </a:r>
            <a:endParaRPr lang="en-GB">
              <a:solidFill>
                <a:srgbClr val="000000">
                  <a:lumMod val="65000"/>
                  <a:lumOff val="35000"/>
                </a:srgbClr>
              </a:solidFill>
            </a:endParaRPr>
          </a:p>
        </p:txBody>
      </p:sp>
      <p:sp>
        <p:nvSpPr>
          <p:cNvPr id="17" name="TextBox 16">
            <a:extLst>
              <a:ext uri="{FF2B5EF4-FFF2-40B4-BE49-F238E27FC236}">
                <a16:creationId xmlns:a16="http://schemas.microsoft.com/office/drawing/2014/main" id="{388190A7-422E-42F6-9AA5-B95C3D04BB3C}"/>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ctr" defTabSz="913851" fontAlgn="base">
              <a:spcBef>
                <a:spcPct val="0"/>
              </a:spcBef>
              <a:spcAft>
                <a:spcPct val="0"/>
              </a:spcAft>
              <a:defRPr/>
            </a:pPr>
            <a:r>
              <a:rPr lang="en-US" sz="900">
                <a:solidFill>
                  <a:srgbClr val="000000"/>
                </a:solidFill>
                <a:latin typeface="Arial" pitchFamily="34" charset="0"/>
                <a:cs typeface="Arial" pitchFamily="34" charset="0"/>
              </a:rPr>
              <a:t>SC: EC06</a:t>
            </a:r>
          </a:p>
          <a:p>
            <a:pPr algn="ctr" defTabSz="913851" fontAlgn="base">
              <a:spcBef>
                <a:spcPct val="0"/>
              </a:spcBef>
              <a:spcAft>
                <a:spcPct val="0"/>
              </a:spcAft>
              <a:defRPr/>
            </a:pPr>
            <a:r>
              <a:rPr lang="en-US" sz="900">
                <a:solidFill>
                  <a:srgbClr val="000000"/>
                </a:solidFill>
                <a:latin typeface="Arial" pitchFamily="34" charset="0"/>
                <a:cs typeface="Arial" pitchFamily="34" charset="0"/>
              </a:rPr>
              <a:t>MID PAB7</a:t>
            </a:r>
          </a:p>
        </p:txBody>
      </p:sp>
      <p:sp>
        <p:nvSpPr>
          <p:cNvPr id="18" name="Text Placeholder 10">
            <a:extLst>
              <a:ext uri="{FF2B5EF4-FFF2-40B4-BE49-F238E27FC236}">
                <a16:creationId xmlns:a16="http://schemas.microsoft.com/office/drawing/2014/main" id="{BBD1C4FE-2100-4BA9-B0AF-4A998D6D0AFC}"/>
              </a:ext>
            </a:extLst>
          </p:cNvPr>
          <p:cNvSpPr txBox="1"/>
          <p:nvPr/>
        </p:nvSpPr>
        <p:spPr>
          <a:xfrm>
            <a:off x="6743700" y="1781175"/>
            <a:ext cx="3248681" cy="4654934"/>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r>
              <a:rPr lang="en-US" sz="1599"/>
              <a:t>You never know which market segments will outperform from year to year. By holding a globally diversified portfolio, investors are well positioned to seek returns wherever they occur.</a:t>
            </a:r>
          </a:p>
        </p:txBody>
      </p:sp>
      <p:sp>
        <p:nvSpPr>
          <p:cNvPr id="3" name="AssetID" descr="svtx:content/slide/@id">
            <a:extLst>
              <a:ext uri="{FF2B5EF4-FFF2-40B4-BE49-F238E27FC236}">
                <a16:creationId xmlns:a16="http://schemas.microsoft.com/office/drawing/2014/main" id="{2BBAA263-1F66-DD97-4E35-3696E4162475}"/>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r"/>
            <a:r>
              <a:rPr lang="en-US" sz="700">
                <a:solidFill>
                  <a:schemeClr val="bg1">
                    <a:lumMod val="50000"/>
                  </a:schemeClr>
                </a:solidFill>
                <a:latin typeface="Arial Narrow" panose="020B0606020202030204" pitchFamily="34" charset="0"/>
              </a:rPr>
              <a:t>28781</a:t>
            </a:r>
          </a:p>
        </p:txBody>
      </p:sp>
      <p:sp>
        <p:nvSpPr>
          <p:cNvPr id="6" name="Title 10">
            <a:extLst>
              <a:ext uri="{FF2B5EF4-FFF2-40B4-BE49-F238E27FC236}">
                <a16:creationId xmlns:a16="http://schemas.microsoft.com/office/drawing/2014/main" id="{A6942336-714B-AE92-1414-DC3F2BE28F68}"/>
              </a:ext>
            </a:extLst>
          </p:cNvPr>
          <p:cNvSpPr txBox="1"/>
          <p:nvPr/>
        </p:nvSpPr>
        <p:spPr>
          <a:xfrm>
            <a:off x="464884" y="1781175"/>
            <a:ext cx="5278234" cy="566892"/>
          </a:xfrm>
          <a:prstGeom prst="rect">
            <a:avLst/>
          </a:prstGeom>
        </p:spPr>
        <p:txBody>
          <a:bodyPr vert="horz" lIns="91383" tIns="54829" rIns="91383" bIns="54829" rtlCol="0" anchor="t">
            <a:noAutofit/>
          </a:bodyPr>
          <a:lstStyle>
            <a:defPPr>
              <a:defRPr lang="en-US"/>
            </a:defPPr>
            <a:lvl1pPr marL="0" algn="l" defTabSz="1018824" rtl="0" eaLnBrk="1" fontAlgn="base" latinLnBrk="0" hangingPunct="1">
              <a:spcBef>
                <a:spcPct val="0"/>
              </a:spcBef>
              <a:spcAft>
                <a:spcPct val="0"/>
              </a:spcAft>
              <a:buNone/>
              <a:defRPr sz="1600" kern="1200">
                <a:solidFill>
                  <a:srgbClr val="495965"/>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213"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Annual Returns by Market Index</a:t>
            </a:r>
          </a:p>
        </p:txBody>
      </p:sp>
      <p:grpSp>
        <p:nvGrpSpPr>
          <p:cNvPr id="7" name="Group 6">
            <a:extLst>
              <a:ext uri="{FF2B5EF4-FFF2-40B4-BE49-F238E27FC236}">
                <a16:creationId xmlns:a16="http://schemas.microsoft.com/office/drawing/2014/main" id="{D560EE1A-8101-9ABF-DC5B-29F3402DE325}"/>
              </a:ext>
            </a:extLst>
          </p:cNvPr>
          <p:cNvGrpSpPr/>
          <p:nvPr/>
        </p:nvGrpSpPr>
        <p:grpSpPr>
          <a:xfrm>
            <a:off x="1989753" y="2536978"/>
            <a:ext cx="610680" cy="3064299"/>
            <a:chOff x="3271050" y="2309011"/>
            <a:chExt cx="611065" cy="3066230"/>
          </a:xfrm>
        </p:grpSpPr>
        <p:cxnSp>
          <p:nvCxnSpPr>
            <p:cNvPr id="8" name="Straight Arrow Connector 7">
              <a:extLst>
                <a:ext uri="{FF2B5EF4-FFF2-40B4-BE49-F238E27FC236}">
                  <a16:creationId xmlns:a16="http://schemas.microsoft.com/office/drawing/2014/main" id="{7D8F0000-BF30-C538-BC43-24DBF76C86BA}"/>
                </a:ext>
              </a:extLst>
            </p:cNvPr>
            <p:cNvCxnSpPr/>
            <p:nvPr/>
          </p:nvCxnSpPr>
          <p:spPr>
            <a:xfrm flipH="1">
              <a:off x="3585334" y="2628503"/>
              <a:ext cx="0" cy="2409398"/>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37AD1A7-06CD-55EF-F421-E0E4260C3DC2}"/>
                </a:ext>
              </a:extLst>
            </p:cNvPr>
            <p:cNvSpPr txBox="1"/>
            <p:nvPr/>
          </p:nvSpPr>
          <p:spPr>
            <a:xfrm>
              <a:off x="3271050" y="2309011"/>
              <a:ext cx="611065" cy="338554"/>
            </a:xfrm>
            <a:prstGeom prst="rect">
              <a:avLst/>
            </a:prstGeom>
            <a:noFill/>
          </p:spPr>
          <p:txBody>
            <a:bodyPr wrap="non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42453" rtl="0" eaLnBrk="1" fontAlgn="auto" latinLnBrk="0" hangingPunct="1">
                <a:lnSpc>
                  <a:spcPct val="100000"/>
                </a:lnSpc>
                <a:spcBef>
                  <a:spcPct val="0"/>
                </a:spcBef>
                <a:spcAft>
                  <a:spcPct val="0"/>
                </a:spcAft>
                <a:buClrTx/>
                <a:buSzTx/>
                <a:buFontTx/>
                <a:buNone/>
                <a:defRPr/>
              </a:pPr>
              <a:r>
                <a:rPr kumimoji="0" lang="en-GB" sz="800" b="1" i="0" u="none" strike="noStrike" kern="1200" cap="none" spc="0" normalizeH="0" baseline="0" noProof="0">
                  <a:ln>
                    <a:noFill/>
                  </a:ln>
                  <a:solidFill>
                    <a:srgbClr val="000000"/>
                  </a:solidFill>
                  <a:effectLst/>
                  <a:uLnTx/>
                  <a:uFillTx/>
                  <a:latin typeface="Arial"/>
                  <a:ea typeface="+mn-ea"/>
                  <a:cs typeface="+mn-cs"/>
                </a:rPr>
                <a:t>HIGHER</a:t>
              </a:r>
            </a:p>
            <a:p>
              <a:pPr marL="0" marR="0" lvl="0" indent="0" algn="ctr" defTabSz="1042453" rtl="0" eaLnBrk="1" fontAlgn="auto" latinLnBrk="0" hangingPunct="1">
                <a:lnSpc>
                  <a:spcPct val="100000"/>
                </a:lnSpc>
                <a:spcBef>
                  <a:spcPct val="0"/>
                </a:spcBef>
                <a:spcAft>
                  <a:spcPct val="0"/>
                </a:spcAft>
                <a:buClrTx/>
                <a:buSzTx/>
                <a:buFontTx/>
                <a:buNone/>
                <a:defRPr/>
              </a:pPr>
              <a:r>
                <a:rPr kumimoji="0" lang="en-GB" sz="800" b="1" i="0" u="none" strike="noStrike" kern="1200" cap="none" spc="0" normalizeH="0" baseline="0" noProof="0">
                  <a:ln>
                    <a:noFill/>
                  </a:ln>
                  <a:solidFill>
                    <a:srgbClr val="000000"/>
                  </a:solidFill>
                  <a:effectLst/>
                  <a:uLnTx/>
                  <a:uFillTx/>
                  <a:latin typeface="Arial"/>
                  <a:ea typeface="+mn-ea"/>
                  <a:cs typeface="+mn-cs"/>
                </a:rPr>
                <a:t>RETURN</a:t>
              </a:r>
            </a:p>
          </p:txBody>
        </p:sp>
        <p:sp>
          <p:nvSpPr>
            <p:cNvPr id="10" name="TextBox 9">
              <a:extLst>
                <a:ext uri="{FF2B5EF4-FFF2-40B4-BE49-F238E27FC236}">
                  <a16:creationId xmlns:a16="http://schemas.microsoft.com/office/drawing/2014/main" id="{4BB41D9D-F642-389B-0921-BB7D25A39B33}"/>
                </a:ext>
              </a:extLst>
            </p:cNvPr>
            <p:cNvSpPr txBox="1"/>
            <p:nvPr/>
          </p:nvSpPr>
          <p:spPr>
            <a:xfrm>
              <a:off x="3271050" y="5036687"/>
              <a:ext cx="611065" cy="338554"/>
            </a:xfrm>
            <a:prstGeom prst="rect">
              <a:avLst/>
            </a:prstGeom>
            <a:noFill/>
          </p:spPr>
          <p:txBody>
            <a:bodyPr wrap="non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42453" rtl="0" eaLnBrk="1" fontAlgn="auto" latinLnBrk="0" hangingPunct="1">
                <a:lnSpc>
                  <a:spcPct val="100000"/>
                </a:lnSpc>
                <a:spcBef>
                  <a:spcPct val="0"/>
                </a:spcBef>
                <a:spcAft>
                  <a:spcPct val="0"/>
                </a:spcAft>
                <a:buClrTx/>
                <a:buSzTx/>
                <a:buFontTx/>
                <a:buNone/>
                <a:defRPr/>
              </a:pPr>
              <a:r>
                <a:rPr kumimoji="0" lang="en-GB" sz="800" b="1" i="0" u="none" strike="noStrike" kern="1200" cap="none" spc="0" normalizeH="0" baseline="0" noProof="0">
                  <a:ln>
                    <a:noFill/>
                  </a:ln>
                  <a:solidFill>
                    <a:srgbClr val="000000"/>
                  </a:solidFill>
                  <a:effectLst/>
                  <a:uLnTx/>
                  <a:uFillTx/>
                  <a:latin typeface="Arial"/>
                  <a:ea typeface="+mn-ea"/>
                  <a:cs typeface="+mn-cs"/>
                </a:rPr>
                <a:t>LOWER</a:t>
              </a:r>
            </a:p>
            <a:p>
              <a:pPr marL="0" marR="0" lvl="0" indent="0" algn="ctr" defTabSz="1042453" rtl="0" eaLnBrk="1" fontAlgn="auto" latinLnBrk="0" hangingPunct="1">
                <a:lnSpc>
                  <a:spcPct val="100000"/>
                </a:lnSpc>
                <a:spcBef>
                  <a:spcPct val="0"/>
                </a:spcBef>
                <a:spcAft>
                  <a:spcPct val="0"/>
                </a:spcAft>
                <a:buClrTx/>
                <a:buSzTx/>
                <a:buFontTx/>
                <a:buNone/>
                <a:defRPr/>
              </a:pPr>
              <a:r>
                <a:rPr kumimoji="0" lang="en-GB" sz="800" b="1" i="0" u="none" strike="noStrike" kern="1200" cap="none" spc="0" normalizeH="0" baseline="0" noProof="0">
                  <a:ln>
                    <a:noFill/>
                  </a:ln>
                  <a:solidFill>
                    <a:srgbClr val="000000"/>
                  </a:solidFill>
                  <a:effectLst/>
                  <a:uLnTx/>
                  <a:uFillTx/>
                  <a:latin typeface="Arial"/>
                  <a:ea typeface="+mn-ea"/>
                  <a:cs typeface="+mn-cs"/>
                </a:rPr>
                <a:t>RETURN</a:t>
              </a:r>
            </a:p>
          </p:txBody>
        </p:sp>
      </p:grpSp>
      <p:sp>
        <p:nvSpPr>
          <p:cNvPr id="19" name="TextBox 18">
            <a:extLst>
              <a:ext uri="{FF2B5EF4-FFF2-40B4-BE49-F238E27FC236}">
                <a16:creationId xmlns:a16="http://schemas.microsoft.com/office/drawing/2014/main" id="{6DF1ECBD-6FF6-F983-FCAB-F5DB2059781C}"/>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graphicFrame>
        <p:nvGraphicFramePr>
          <p:cNvPr id="13" name="Table 12">
            <a:extLst>
              <a:ext uri="{FF2B5EF4-FFF2-40B4-BE49-F238E27FC236}">
                <a16:creationId xmlns:a16="http://schemas.microsoft.com/office/drawing/2014/main" id="{D030E577-FE80-1447-D129-DBD7675B52AF}"/>
              </a:ext>
            </a:extLst>
          </p:cNvPr>
          <p:cNvGraphicFramePr>
            <a:graphicFrameLocks noGrp="1"/>
          </p:cNvGraphicFramePr>
          <p:nvPr/>
        </p:nvGraphicFramePr>
        <p:xfrm>
          <a:off x="563118" y="2272830"/>
          <a:ext cx="5590025" cy="3248025"/>
        </p:xfrm>
        <a:graphic>
          <a:graphicData uri="http://schemas.openxmlformats.org/drawingml/2006/table">
            <a:tbl>
              <a:tblPr/>
              <a:tblGrid>
                <a:gridCol w="145393">
                  <a:extLst>
                    <a:ext uri="{9D8B030D-6E8A-4147-A177-3AD203B41FA5}">
                      <a16:colId xmlns:a16="http://schemas.microsoft.com/office/drawing/2014/main" val="1064392985"/>
                    </a:ext>
                  </a:extLst>
                </a:gridCol>
                <a:gridCol w="1858477">
                  <a:extLst>
                    <a:ext uri="{9D8B030D-6E8A-4147-A177-3AD203B41FA5}">
                      <a16:colId xmlns:a16="http://schemas.microsoft.com/office/drawing/2014/main" val="821279363"/>
                    </a:ext>
                  </a:extLst>
                </a:gridCol>
                <a:gridCol w="239077">
                  <a:extLst>
                    <a:ext uri="{9D8B030D-6E8A-4147-A177-3AD203B41FA5}">
                      <a16:colId xmlns:a16="http://schemas.microsoft.com/office/drawing/2014/main" val="1140100918"/>
                    </a:ext>
                  </a:extLst>
                </a:gridCol>
                <a:gridCol w="239077">
                  <a:extLst>
                    <a:ext uri="{9D8B030D-6E8A-4147-A177-3AD203B41FA5}">
                      <a16:colId xmlns:a16="http://schemas.microsoft.com/office/drawing/2014/main" val="3192100052"/>
                    </a:ext>
                  </a:extLst>
                </a:gridCol>
                <a:gridCol w="239077">
                  <a:extLst>
                    <a:ext uri="{9D8B030D-6E8A-4147-A177-3AD203B41FA5}">
                      <a16:colId xmlns:a16="http://schemas.microsoft.com/office/drawing/2014/main" val="2756109923"/>
                    </a:ext>
                  </a:extLst>
                </a:gridCol>
                <a:gridCol w="239077">
                  <a:extLst>
                    <a:ext uri="{9D8B030D-6E8A-4147-A177-3AD203B41FA5}">
                      <a16:colId xmlns:a16="http://schemas.microsoft.com/office/drawing/2014/main" val="1422886648"/>
                    </a:ext>
                  </a:extLst>
                </a:gridCol>
                <a:gridCol w="239077">
                  <a:extLst>
                    <a:ext uri="{9D8B030D-6E8A-4147-A177-3AD203B41FA5}">
                      <a16:colId xmlns:a16="http://schemas.microsoft.com/office/drawing/2014/main" val="2793592415"/>
                    </a:ext>
                  </a:extLst>
                </a:gridCol>
                <a:gridCol w="239077">
                  <a:extLst>
                    <a:ext uri="{9D8B030D-6E8A-4147-A177-3AD203B41FA5}">
                      <a16:colId xmlns:a16="http://schemas.microsoft.com/office/drawing/2014/main" val="736230726"/>
                    </a:ext>
                  </a:extLst>
                </a:gridCol>
                <a:gridCol w="239077">
                  <a:extLst>
                    <a:ext uri="{9D8B030D-6E8A-4147-A177-3AD203B41FA5}">
                      <a16:colId xmlns:a16="http://schemas.microsoft.com/office/drawing/2014/main" val="2390366790"/>
                    </a:ext>
                  </a:extLst>
                </a:gridCol>
                <a:gridCol w="239077">
                  <a:extLst>
                    <a:ext uri="{9D8B030D-6E8A-4147-A177-3AD203B41FA5}">
                      <a16:colId xmlns:a16="http://schemas.microsoft.com/office/drawing/2014/main" val="4020065332"/>
                    </a:ext>
                  </a:extLst>
                </a:gridCol>
                <a:gridCol w="239077">
                  <a:extLst>
                    <a:ext uri="{9D8B030D-6E8A-4147-A177-3AD203B41FA5}">
                      <a16:colId xmlns:a16="http://schemas.microsoft.com/office/drawing/2014/main" val="1665262502"/>
                    </a:ext>
                  </a:extLst>
                </a:gridCol>
                <a:gridCol w="239077">
                  <a:extLst>
                    <a:ext uri="{9D8B030D-6E8A-4147-A177-3AD203B41FA5}">
                      <a16:colId xmlns:a16="http://schemas.microsoft.com/office/drawing/2014/main" val="437809579"/>
                    </a:ext>
                  </a:extLst>
                </a:gridCol>
                <a:gridCol w="239077">
                  <a:extLst>
                    <a:ext uri="{9D8B030D-6E8A-4147-A177-3AD203B41FA5}">
                      <a16:colId xmlns:a16="http://schemas.microsoft.com/office/drawing/2014/main" val="2788139002"/>
                    </a:ext>
                  </a:extLst>
                </a:gridCol>
                <a:gridCol w="239077">
                  <a:extLst>
                    <a:ext uri="{9D8B030D-6E8A-4147-A177-3AD203B41FA5}">
                      <a16:colId xmlns:a16="http://schemas.microsoft.com/office/drawing/2014/main" val="488816053"/>
                    </a:ext>
                  </a:extLst>
                </a:gridCol>
                <a:gridCol w="239077">
                  <a:extLst>
                    <a:ext uri="{9D8B030D-6E8A-4147-A177-3AD203B41FA5}">
                      <a16:colId xmlns:a16="http://schemas.microsoft.com/office/drawing/2014/main" val="2754420224"/>
                    </a:ext>
                  </a:extLst>
                </a:gridCol>
                <a:gridCol w="239077">
                  <a:extLst>
                    <a:ext uri="{9D8B030D-6E8A-4147-A177-3AD203B41FA5}">
                      <a16:colId xmlns:a16="http://schemas.microsoft.com/office/drawing/2014/main" val="261722749"/>
                    </a:ext>
                  </a:extLst>
                </a:gridCol>
                <a:gridCol w="239077">
                  <a:extLst>
                    <a:ext uri="{9D8B030D-6E8A-4147-A177-3AD203B41FA5}">
                      <a16:colId xmlns:a16="http://schemas.microsoft.com/office/drawing/2014/main" val="511965241"/>
                    </a:ext>
                  </a:extLst>
                </a:gridCol>
              </a:tblGrid>
              <a:tr h="314325">
                <a:tc>
                  <a:txBody>
                    <a:bodyPr/>
                    <a:lstStyle/>
                    <a:p>
                      <a:pPr algn="l" fontAlgn="b"/>
                      <a:endParaRPr lang="en-US" sz="1100" b="0" i="0" u="none" strike="noStrike">
                        <a:solidFill>
                          <a:srgbClr val="000000"/>
                        </a:solidFill>
                        <a:effectLst/>
                        <a:latin typeface="Arial" pitchFamily="34" charset="0"/>
                      </a:endParaRPr>
                    </a:p>
                  </a:txBody>
                  <a:tcPr marL="9525" marR="9525" marT="9525" marB="0" anchor="b">
                    <a:lnL>
                      <a:noFill/>
                    </a:lnL>
                    <a:lnR>
                      <a:noFill/>
                    </a:lnR>
                    <a:lnT>
                      <a:noFill/>
                    </a:lnT>
                    <a:lnB>
                      <a:noFill/>
                    </a:lnB>
                  </a:tcPr>
                </a:tc>
                <a:tc>
                  <a:txBody>
                    <a:bodyPr/>
                    <a:lstStyle/>
                    <a:p>
                      <a:pPr algn="l" fontAlgn="ctr"/>
                      <a:endParaRPr lang="en-US" sz="1000" b="0" i="0" u="none" strike="noStrike">
                        <a:solidFill>
                          <a:srgbClr val="000000"/>
                        </a:solidFill>
                        <a:effectLst/>
                        <a:latin typeface="Arial" pitchFamily="34" charset="0"/>
                      </a:endParaRPr>
                    </a:p>
                  </a:txBody>
                  <a:tcPr marL="9525" marR="9525" marT="9525" marB="0" anchor="ctr">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2008</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2010</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2012</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2014</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2016</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2018</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2020</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2022</a:t>
                      </a:r>
                    </a:p>
                  </a:txBody>
                  <a:tcPr marL="0" marR="0" marT="9525" marB="0" anchor="b">
                    <a:lnL>
                      <a:noFill/>
                    </a:lnL>
                    <a:lnR>
                      <a:noFill/>
                    </a:lnR>
                    <a:lnT>
                      <a:noFill/>
                    </a:lnT>
                    <a:lnB>
                      <a:noFill/>
                    </a:lnB>
                  </a:tcPr>
                </a:tc>
                <a:extLst>
                  <a:ext uri="{0D108BD9-81ED-4DB2-BD59-A6C34878D82A}">
                    <a16:rowId xmlns:a16="http://schemas.microsoft.com/office/drawing/2014/main" val="812405355"/>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a:noFill/>
                    </a:lnT>
                    <a:lnB w="6350" cap="flat" cmpd="sng" algn="ctr">
                      <a:solidFill>
                        <a:srgbClr val="FFFFFF"/>
                      </a:solidFill>
                      <a:prstDash val="solid"/>
                      <a:round/>
                      <a:headEnd type="none" w="med" len="med"/>
                      <a:tailEnd type="none" w="med" len="med"/>
                    </a:lnB>
                    <a:solidFill>
                      <a:srgbClr val="005F76"/>
                    </a:solidFill>
                  </a:tcPr>
                </a:tc>
                <a:tc>
                  <a:txBody>
                    <a:bodyPr/>
                    <a:lstStyle/>
                    <a:p>
                      <a:pPr algn="l" fontAlgn="ctr"/>
                      <a:r>
                        <a:rPr lang="en-US" sz="800" b="0" i="0" u="none" strike="noStrike">
                          <a:solidFill>
                            <a:srgbClr val="000000"/>
                          </a:solidFill>
                          <a:effectLst/>
                          <a:latin typeface="Arial" pitchFamily="34" charset="0"/>
                        </a:rPr>
                        <a:t>New Zealand Equities</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extLst>
                  <a:ext uri="{0D108BD9-81ED-4DB2-BD59-A6C34878D82A}">
                    <a16:rowId xmlns:a16="http://schemas.microsoft.com/office/drawing/2014/main" val="2677065231"/>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009DBB"/>
                    </a:solidFill>
                  </a:tcPr>
                </a:tc>
                <a:tc>
                  <a:txBody>
                    <a:bodyPr/>
                    <a:lstStyle/>
                    <a:p>
                      <a:pPr algn="l" fontAlgn="ctr"/>
                      <a:r>
                        <a:rPr lang="en-US" sz="800" b="0" i="0" u="none" strike="noStrike">
                          <a:solidFill>
                            <a:srgbClr val="000000"/>
                          </a:solidFill>
                          <a:effectLst/>
                          <a:latin typeface="Arial" pitchFamily="34" charset="0"/>
                        </a:rPr>
                        <a:t>Australian Large</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extLst>
                  <a:ext uri="{0D108BD9-81ED-4DB2-BD59-A6C34878D82A}">
                    <a16:rowId xmlns:a16="http://schemas.microsoft.com/office/drawing/2014/main" val="2113459979"/>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00ABC5"/>
                    </a:solidFill>
                  </a:tcPr>
                </a:tc>
                <a:tc>
                  <a:txBody>
                    <a:bodyPr/>
                    <a:lstStyle/>
                    <a:p>
                      <a:pPr algn="l" fontAlgn="ctr"/>
                      <a:r>
                        <a:rPr lang="en-US" sz="800" b="0" i="0" u="none" strike="noStrike">
                          <a:solidFill>
                            <a:srgbClr val="000000"/>
                          </a:solidFill>
                          <a:effectLst/>
                          <a:latin typeface="Arial" pitchFamily="34" charset="0"/>
                        </a:rPr>
                        <a:t>Australian Small</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extLst>
                  <a:ext uri="{0D108BD9-81ED-4DB2-BD59-A6C34878D82A}">
                    <a16:rowId xmlns:a16="http://schemas.microsoft.com/office/drawing/2014/main" val="1168260479"/>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4CBBD1"/>
                    </a:solidFill>
                  </a:tcPr>
                </a:tc>
                <a:tc>
                  <a:txBody>
                    <a:bodyPr/>
                    <a:lstStyle/>
                    <a:p>
                      <a:pPr algn="l" fontAlgn="ctr"/>
                      <a:r>
                        <a:rPr lang="en-US" sz="800" b="0" i="0" u="none" strike="noStrike">
                          <a:solidFill>
                            <a:srgbClr val="000000"/>
                          </a:solidFill>
                          <a:effectLst/>
                          <a:latin typeface="Arial" pitchFamily="34" charset="0"/>
                        </a:rPr>
                        <a:t>Australian Value</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extLst>
                  <a:ext uri="{0D108BD9-81ED-4DB2-BD59-A6C34878D82A}">
                    <a16:rowId xmlns:a16="http://schemas.microsoft.com/office/drawing/2014/main" val="3676270549"/>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444E20"/>
                    </a:solidFill>
                  </a:tcPr>
                </a:tc>
                <a:tc>
                  <a:txBody>
                    <a:bodyPr/>
                    <a:lstStyle/>
                    <a:p>
                      <a:pPr algn="l" fontAlgn="ctr"/>
                      <a:r>
                        <a:rPr lang="en-US" sz="800" b="0" i="0" u="none" strike="noStrike">
                          <a:solidFill>
                            <a:srgbClr val="000000"/>
                          </a:solidFill>
                          <a:effectLst/>
                          <a:latin typeface="Arial" pitchFamily="34" charset="0"/>
                        </a:rPr>
                        <a:t>Cash</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extLst>
                  <a:ext uri="{0D108BD9-81ED-4DB2-BD59-A6C34878D82A}">
                    <a16:rowId xmlns:a16="http://schemas.microsoft.com/office/drawing/2014/main" val="1157737706"/>
                  </a:ext>
                </a:extLst>
              </a:tr>
              <a:tr h="266700">
                <a:tc>
                  <a:txBody>
                    <a:bodyPr/>
                    <a:lstStyle/>
                    <a:p>
                      <a:pPr algn="r" fontAlgn="ctr"/>
                      <a:r>
                        <a:rPr lang="en-US" sz="900" b="1" i="0" u="none" strike="noStrike">
                          <a:solidFill>
                            <a:srgbClr val="000000"/>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88B0A1"/>
                    </a:solidFill>
                  </a:tcPr>
                </a:tc>
                <a:tc>
                  <a:txBody>
                    <a:bodyPr/>
                    <a:lstStyle/>
                    <a:p>
                      <a:pPr algn="l" fontAlgn="ctr"/>
                      <a:r>
                        <a:rPr lang="en-US" sz="800" b="0" i="0" u="none" strike="noStrike">
                          <a:solidFill>
                            <a:srgbClr val="000000"/>
                          </a:solidFill>
                          <a:effectLst/>
                          <a:latin typeface="Arial" pitchFamily="34" charset="0"/>
                        </a:rPr>
                        <a:t>Emerging Markets</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extLst>
                  <a:ext uri="{0D108BD9-81ED-4DB2-BD59-A6C34878D82A}">
                    <a16:rowId xmlns:a16="http://schemas.microsoft.com/office/drawing/2014/main" val="385558267"/>
                  </a:ext>
                </a:extLst>
              </a:tr>
              <a:tr h="266700">
                <a:tc>
                  <a:txBody>
                    <a:bodyPr/>
                    <a:lstStyle/>
                    <a:p>
                      <a:pPr algn="r" fontAlgn="ctr"/>
                      <a:r>
                        <a:rPr lang="en-US" sz="900" b="1" i="0" u="none" strike="noStrike">
                          <a:solidFill>
                            <a:srgbClr val="000000"/>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658D3C"/>
                    </a:solidFill>
                  </a:tcPr>
                </a:tc>
                <a:tc>
                  <a:txBody>
                    <a:bodyPr/>
                    <a:lstStyle/>
                    <a:p>
                      <a:pPr algn="l" fontAlgn="ctr"/>
                      <a:r>
                        <a:rPr lang="en-US" sz="800" b="0" i="0" u="none" strike="noStrike">
                          <a:solidFill>
                            <a:srgbClr val="000000"/>
                          </a:solidFill>
                          <a:effectLst/>
                          <a:latin typeface="Arial" pitchFamily="34" charset="0"/>
                        </a:rPr>
                        <a:t>Fixed Interest</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extLst>
                  <a:ext uri="{0D108BD9-81ED-4DB2-BD59-A6C34878D82A}">
                    <a16:rowId xmlns:a16="http://schemas.microsoft.com/office/drawing/2014/main" val="1887475331"/>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B6870"/>
                    </a:solidFill>
                  </a:tcPr>
                </a:tc>
                <a:tc>
                  <a:txBody>
                    <a:bodyPr/>
                    <a:lstStyle/>
                    <a:p>
                      <a:pPr algn="l" fontAlgn="ctr"/>
                      <a:r>
                        <a:rPr lang="en-US" sz="800" b="0" i="0" u="none" strike="noStrike">
                          <a:solidFill>
                            <a:srgbClr val="000000"/>
                          </a:solidFill>
                          <a:effectLst/>
                          <a:latin typeface="Arial" pitchFamily="34" charset="0"/>
                        </a:rPr>
                        <a:t>Global Large + Mid</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extLst>
                  <a:ext uri="{0D108BD9-81ED-4DB2-BD59-A6C34878D82A}">
                    <a16:rowId xmlns:a16="http://schemas.microsoft.com/office/drawing/2014/main" val="2242982885"/>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939FA7"/>
                    </a:solidFill>
                  </a:tcPr>
                </a:tc>
                <a:tc>
                  <a:txBody>
                    <a:bodyPr/>
                    <a:lstStyle/>
                    <a:p>
                      <a:pPr algn="l" fontAlgn="ctr"/>
                      <a:r>
                        <a:rPr lang="en-US" sz="800" b="0" i="0" u="none" strike="noStrike">
                          <a:solidFill>
                            <a:srgbClr val="000000"/>
                          </a:solidFill>
                          <a:effectLst/>
                          <a:latin typeface="Arial" pitchFamily="34" charset="0"/>
                        </a:rPr>
                        <a:t>Global Small</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extLst>
                  <a:ext uri="{0D108BD9-81ED-4DB2-BD59-A6C34878D82A}">
                    <a16:rowId xmlns:a16="http://schemas.microsoft.com/office/drawing/2014/main" val="1245565688"/>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5DCE0"/>
                    </a:solidFill>
                  </a:tcPr>
                </a:tc>
                <a:tc>
                  <a:txBody>
                    <a:bodyPr/>
                    <a:lstStyle/>
                    <a:p>
                      <a:pPr algn="l" fontAlgn="ctr"/>
                      <a:r>
                        <a:rPr lang="en-US" sz="800" b="0" i="0" u="none" strike="noStrike">
                          <a:solidFill>
                            <a:srgbClr val="000000"/>
                          </a:solidFill>
                          <a:effectLst/>
                          <a:latin typeface="Arial" pitchFamily="34" charset="0"/>
                        </a:rPr>
                        <a:t>Global Value</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5F76"/>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extLst>
                  <a:ext uri="{0D108BD9-81ED-4DB2-BD59-A6C34878D82A}">
                    <a16:rowId xmlns:a16="http://schemas.microsoft.com/office/drawing/2014/main" val="3771754316"/>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CB4B2"/>
                    </a:solidFill>
                  </a:tcPr>
                </a:tc>
                <a:tc>
                  <a:txBody>
                    <a:bodyPr/>
                    <a:lstStyle/>
                    <a:p>
                      <a:pPr algn="l" fontAlgn="ctr"/>
                      <a:r>
                        <a:rPr lang="en-US" sz="800" b="0" i="0" u="none" strike="noStrike">
                          <a:solidFill>
                            <a:srgbClr val="000000"/>
                          </a:solidFill>
                          <a:effectLst/>
                          <a:latin typeface="Arial" pitchFamily="34" charset="0"/>
                        </a:rPr>
                        <a:t>Property</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000000"/>
                        </a:solidFill>
                        <a:effectLst/>
                        <a:latin typeface="Avenir LT 55 Roman" pitchFamily="34" charset="0"/>
                      </a:endParaRPr>
                    </a:p>
                  </a:txBody>
                  <a:tcPr marL="0" marR="0"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0" marR="0" marT="9525" marB="0" anchor="ctr">
                    <a:lnL>
                      <a:noFill/>
                    </a:lnL>
                    <a:lnR>
                      <a:noFill/>
                    </a:lnR>
                    <a:lnT>
                      <a:noFill/>
                    </a:lnT>
                    <a:lnB>
                      <a:noFill/>
                    </a:lnB>
                    <a:solidFill>
                      <a:srgbClr val="00ABC5"/>
                    </a:solidFill>
                  </a:tcPr>
                </a:tc>
                <a:extLst>
                  <a:ext uri="{0D108BD9-81ED-4DB2-BD59-A6C34878D82A}">
                    <a16:rowId xmlns:a16="http://schemas.microsoft.com/office/drawing/2014/main" val="4098447845"/>
                  </a:ext>
                </a:extLst>
              </a:tr>
            </a:tbl>
          </a:graphicData>
        </a:graphic>
      </p:graphicFrame>
    </p:spTree>
    <p:extLst>
      <p:ext uri="{BB962C8B-B14F-4D97-AF65-F5344CB8AC3E}">
        <p14:creationId xmlns:p14="http://schemas.microsoft.com/office/powerpoint/2010/main" val="3907432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Advancements in Research</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15</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3" name="Text Placeholder 2"/>
          <p:cNvSpPr>
            <a:spLocks noGrp="1"/>
          </p:cNvSpPr>
          <p:nvPr>
            <p:ph type="body" sz="quarter" idx="13"/>
          </p:nvPr>
        </p:nvSpPr>
        <p:spPr/>
        <p:txBody>
          <a:bodyPr/>
          <a:lstStyle/>
          <a:p>
            <a:endParaRPr lang="en-US"/>
          </a:p>
        </p:txBody>
      </p:sp>
      <p:sp>
        <p:nvSpPr>
          <p:cNvPr id="2" name="Text Placeholder 1"/>
          <p:cNvSpPr>
            <a:spLocks noGrp="1"/>
          </p:cNvSpPr>
          <p:nvPr>
            <p:ph type="body" sz="quarter" idx="15"/>
          </p:nvPr>
        </p:nvSpPr>
        <p:spPr/>
        <p:txBody>
          <a:bodyPr/>
          <a:lstStyle/>
          <a:p>
            <a:r>
              <a:rPr lang="en-US">
                <a:latin typeface="Arial Narrow" panose="020B0606020202030204" pitchFamily="34" charset="0"/>
              </a:rPr>
              <a:t>The size effect is the tendency of small cap stocks to outperform large cap stocks over the long term. The value effect is the tendency of stocks with lower price-to-book ratios (value stocks) to outperform stocks with higher price-to-book ratios over the long term. Profitability refers to the tendency of higher-profitability stocks to outperform lower-profitability stocks. Profitability is measured as operating income before depreciation and amortisation minus interest expense scaled by book. Relative price is the price of a security as it compares to another.</a:t>
            </a:r>
          </a:p>
        </p:txBody>
      </p:sp>
      <p:sp>
        <p:nvSpPr>
          <p:cNvPr id="4" name="AssetID" descr="svtx:content/slide/@id"/>
          <p:cNvSpPr>
            <a:spLocks noGrp="1"/>
          </p:cNvSpPr>
          <p:nvPr>
            <p:ph type="body" sz="quarter" idx="20"/>
          </p:nvPr>
        </p:nvSpPr>
        <p:spPr/>
        <p:txBody>
          <a:bodyPr/>
          <a:lstStyle/>
          <a:p>
            <a:r>
              <a:rPr lang="en-US"/>
              <a:t>28783</a:t>
            </a:r>
          </a:p>
        </p:txBody>
      </p:sp>
      <p:sp>
        <p:nvSpPr>
          <p:cNvPr id="9" name="TextBox 8"/>
          <p:cNvSpPr txBox="1"/>
          <p:nvPr/>
        </p:nvSpPr>
        <p:spPr>
          <a:xfrm>
            <a:off x="-837948"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a:t>
            </a:r>
            <a:r>
              <a:rPr kumimoji="0" lang="en-US" sz="8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EC09</a:t>
            </a:r>
          </a:p>
        </p:txBody>
      </p:sp>
      <p:sp>
        <p:nvSpPr>
          <p:cNvPr id="44" name="Rectangle 43"/>
          <p:cNvSpPr/>
          <p:nvPr/>
        </p:nvSpPr>
        <p:spPr>
          <a:xfrm>
            <a:off x="5489914" y="3281182"/>
            <a:ext cx="1034127" cy="1034125"/>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endParaRPr kumimoji="0" lang="en-US" sz="899" b="0" i="0" u="none" strike="noStrike" kern="1200" cap="none" spc="0" normalizeH="0" baseline="0" noProof="0">
              <a:ln>
                <a:noFill/>
              </a:ln>
              <a:solidFill>
                <a:srgbClr val="FFFFFF"/>
              </a:solidFill>
              <a:effectLst/>
              <a:uLnTx/>
              <a:uFillTx/>
              <a:latin typeface="Avenir LT 55 Roman"/>
              <a:ea typeface="+mn-ea"/>
              <a:cs typeface="Arial" pitchFamily="34" charset="0"/>
            </a:endParaRPr>
          </a:p>
        </p:txBody>
      </p:sp>
      <p:cxnSp>
        <p:nvCxnSpPr>
          <p:cNvPr id="45" name="Straight Connector 44"/>
          <p:cNvCxnSpPr/>
          <p:nvPr/>
        </p:nvCxnSpPr>
        <p:spPr>
          <a:xfrm flipH="1">
            <a:off x="6006169" y="3281182"/>
            <a:ext cx="0" cy="1034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5489914" y="3798244"/>
            <a:ext cx="103412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6552958" y="3098780"/>
            <a:ext cx="486638"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Size</a:t>
            </a:r>
          </a:p>
        </p:txBody>
      </p:sp>
      <p:sp>
        <p:nvSpPr>
          <p:cNvPr id="48" name="TextBox 47"/>
          <p:cNvSpPr txBox="1"/>
          <p:nvPr/>
        </p:nvSpPr>
        <p:spPr>
          <a:xfrm>
            <a:off x="6545449" y="3993636"/>
            <a:ext cx="486638"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Small</a:t>
            </a:r>
          </a:p>
        </p:txBody>
      </p:sp>
      <p:sp>
        <p:nvSpPr>
          <p:cNvPr id="49" name="TextBox 48"/>
          <p:cNvSpPr txBox="1"/>
          <p:nvPr/>
        </p:nvSpPr>
        <p:spPr>
          <a:xfrm>
            <a:off x="6544208" y="3487442"/>
            <a:ext cx="486638"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Large</a:t>
            </a:r>
          </a:p>
        </p:txBody>
      </p:sp>
      <p:sp>
        <p:nvSpPr>
          <p:cNvPr id="50" name="TextBox 49"/>
          <p:cNvSpPr txBox="1"/>
          <p:nvPr/>
        </p:nvSpPr>
        <p:spPr>
          <a:xfrm>
            <a:off x="5489914" y="4541951"/>
            <a:ext cx="1034127"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Relative Price</a:t>
            </a:r>
          </a:p>
        </p:txBody>
      </p:sp>
      <p:sp>
        <p:nvSpPr>
          <p:cNvPr id="51" name="TextBox 50"/>
          <p:cNvSpPr txBox="1"/>
          <p:nvPr/>
        </p:nvSpPr>
        <p:spPr>
          <a:xfrm>
            <a:off x="6006976" y="4347468"/>
            <a:ext cx="517063"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High</a:t>
            </a:r>
          </a:p>
        </p:txBody>
      </p:sp>
      <p:sp>
        <p:nvSpPr>
          <p:cNvPr id="52" name="TextBox 51"/>
          <p:cNvSpPr txBox="1"/>
          <p:nvPr/>
        </p:nvSpPr>
        <p:spPr>
          <a:xfrm>
            <a:off x="5489913" y="4348178"/>
            <a:ext cx="517063"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Low</a:t>
            </a:r>
          </a:p>
        </p:txBody>
      </p:sp>
      <p:sp>
        <p:nvSpPr>
          <p:cNvPr id="53" name="TextBox 52"/>
          <p:cNvSpPr txBox="1"/>
          <p:nvPr/>
        </p:nvSpPr>
        <p:spPr>
          <a:xfrm>
            <a:off x="5489914" y="2564230"/>
            <a:ext cx="1034127" cy="43061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Value Effect</a:t>
            </a:r>
            <a:br>
              <a:rPr kumimoji="0" lang="en-US" sz="10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br>
            <a:r>
              <a:rPr kumimoji="0" lang="en-US" sz="10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(1991)</a:t>
            </a:r>
          </a:p>
        </p:txBody>
      </p:sp>
      <p:sp>
        <p:nvSpPr>
          <p:cNvPr id="54" name="Rectangle 53"/>
          <p:cNvSpPr/>
          <p:nvPr/>
        </p:nvSpPr>
        <p:spPr>
          <a:xfrm>
            <a:off x="1154256" y="3281182"/>
            <a:ext cx="1034125" cy="103412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endParaRPr kumimoji="0" lang="en-US" sz="899" b="0" i="0" u="none" strike="noStrike" kern="1200" cap="none" spc="0" normalizeH="0" baseline="0" noProof="0">
              <a:ln>
                <a:noFill/>
              </a:ln>
              <a:solidFill>
                <a:srgbClr val="FFFFFF"/>
              </a:solidFill>
              <a:effectLst/>
              <a:uLnTx/>
              <a:uFillTx/>
              <a:latin typeface="Avenir LT 55 Roman"/>
              <a:ea typeface="+mn-ea"/>
              <a:cs typeface="Arial" pitchFamily="34" charset="0"/>
            </a:endParaRPr>
          </a:p>
        </p:txBody>
      </p:sp>
      <p:sp>
        <p:nvSpPr>
          <p:cNvPr id="55" name="TextBox 54"/>
          <p:cNvSpPr txBox="1"/>
          <p:nvPr/>
        </p:nvSpPr>
        <p:spPr>
          <a:xfrm>
            <a:off x="2209202" y="3098780"/>
            <a:ext cx="639676"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Market</a:t>
            </a:r>
          </a:p>
        </p:txBody>
      </p:sp>
      <p:sp>
        <p:nvSpPr>
          <p:cNvPr id="56" name="TextBox 55"/>
          <p:cNvSpPr txBox="1"/>
          <p:nvPr/>
        </p:nvSpPr>
        <p:spPr>
          <a:xfrm>
            <a:off x="907137" y="2564230"/>
            <a:ext cx="1582058" cy="43061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Single-Factor Model</a:t>
            </a:r>
          </a:p>
          <a:p>
            <a:pPr marL="0" marR="0" lvl="0" indent="0" algn="ctr" defTabSz="935845" rtl="0" eaLnBrk="1" fontAlgn="base"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(1963)</a:t>
            </a:r>
          </a:p>
        </p:txBody>
      </p:sp>
      <p:sp>
        <p:nvSpPr>
          <p:cNvPr id="57" name="Rectangle 56"/>
          <p:cNvSpPr/>
          <p:nvPr/>
        </p:nvSpPr>
        <p:spPr>
          <a:xfrm>
            <a:off x="3351097" y="3281182"/>
            <a:ext cx="1034125" cy="1034126"/>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endParaRPr kumimoji="0" lang="en-US" sz="899" b="0" i="0" u="none" strike="noStrike" kern="1200" cap="none" spc="0" normalizeH="0" baseline="0" noProof="0">
              <a:ln>
                <a:noFill/>
              </a:ln>
              <a:solidFill>
                <a:srgbClr val="FFFFFF"/>
              </a:solidFill>
              <a:effectLst/>
              <a:uLnTx/>
              <a:uFillTx/>
              <a:latin typeface="Avenir LT 55 Roman"/>
              <a:ea typeface="+mn-ea"/>
              <a:cs typeface="Arial" pitchFamily="34" charset="0"/>
            </a:endParaRPr>
          </a:p>
        </p:txBody>
      </p:sp>
      <p:cxnSp>
        <p:nvCxnSpPr>
          <p:cNvPr id="58" name="Straight Connector 57"/>
          <p:cNvCxnSpPr/>
          <p:nvPr/>
        </p:nvCxnSpPr>
        <p:spPr>
          <a:xfrm>
            <a:off x="3354313" y="3798244"/>
            <a:ext cx="103412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4409675" y="3098780"/>
            <a:ext cx="486637"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Size</a:t>
            </a:r>
          </a:p>
        </p:txBody>
      </p:sp>
      <p:sp>
        <p:nvSpPr>
          <p:cNvPr id="60" name="TextBox 59"/>
          <p:cNvSpPr txBox="1"/>
          <p:nvPr/>
        </p:nvSpPr>
        <p:spPr>
          <a:xfrm>
            <a:off x="4408247" y="3466501"/>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Large</a:t>
            </a:r>
          </a:p>
        </p:txBody>
      </p:sp>
      <p:sp>
        <p:nvSpPr>
          <p:cNvPr id="61" name="TextBox 60"/>
          <p:cNvSpPr txBox="1"/>
          <p:nvPr/>
        </p:nvSpPr>
        <p:spPr>
          <a:xfrm>
            <a:off x="4409403" y="3961663"/>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Small</a:t>
            </a:r>
          </a:p>
        </p:txBody>
      </p:sp>
      <p:sp>
        <p:nvSpPr>
          <p:cNvPr id="62" name="TextBox 61"/>
          <p:cNvSpPr txBox="1"/>
          <p:nvPr/>
        </p:nvSpPr>
        <p:spPr>
          <a:xfrm>
            <a:off x="3351099" y="2564230"/>
            <a:ext cx="1037341" cy="43061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Size Effect</a:t>
            </a:r>
          </a:p>
          <a:p>
            <a:pPr marL="0" marR="0" lvl="0" indent="0" algn="ctr" defTabSz="935845" rtl="0" eaLnBrk="1" fontAlgn="base"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(1981)</a:t>
            </a:r>
          </a:p>
        </p:txBody>
      </p:sp>
      <p:sp>
        <p:nvSpPr>
          <p:cNvPr id="63" name="Rectangle 62"/>
          <p:cNvSpPr/>
          <p:nvPr/>
        </p:nvSpPr>
        <p:spPr>
          <a:xfrm>
            <a:off x="7740468" y="3281182"/>
            <a:ext cx="1034124" cy="1034127"/>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endParaRPr kumimoji="0" lang="en-US" sz="899" b="0" i="0" u="none" strike="noStrike" kern="1200" cap="none" spc="0" normalizeH="0" baseline="0" noProof="0">
              <a:ln>
                <a:noFill/>
              </a:ln>
              <a:solidFill>
                <a:srgbClr val="FFFFFF"/>
              </a:solidFill>
              <a:effectLst/>
              <a:uLnTx/>
              <a:uFillTx/>
              <a:latin typeface="Avenir LT 55 Roman"/>
              <a:ea typeface="+mn-ea"/>
              <a:cs typeface="Arial" pitchFamily="34" charset="0"/>
            </a:endParaRPr>
          </a:p>
        </p:txBody>
      </p:sp>
      <p:cxnSp>
        <p:nvCxnSpPr>
          <p:cNvPr id="64" name="Straight Connector 63"/>
          <p:cNvCxnSpPr/>
          <p:nvPr/>
        </p:nvCxnSpPr>
        <p:spPr>
          <a:xfrm flipH="1">
            <a:off x="8257529" y="3281182"/>
            <a:ext cx="0" cy="103412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7743685" y="3798244"/>
            <a:ext cx="103412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8813710" y="3098780"/>
            <a:ext cx="486637"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Size</a:t>
            </a:r>
          </a:p>
        </p:txBody>
      </p:sp>
      <p:sp>
        <p:nvSpPr>
          <p:cNvPr id="67" name="TextBox 66"/>
          <p:cNvSpPr txBox="1"/>
          <p:nvPr/>
        </p:nvSpPr>
        <p:spPr>
          <a:xfrm>
            <a:off x="8808861" y="3565403"/>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Large</a:t>
            </a:r>
          </a:p>
        </p:txBody>
      </p:sp>
      <p:sp>
        <p:nvSpPr>
          <p:cNvPr id="68" name="TextBox 67"/>
          <p:cNvSpPr txBox="1"/>
          <p:nvPr/>
        </p:nvSpPr>
        <p:spPr>
          <a:xfrm>
            <a:off x="8802426" y="3331657"/>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Large</a:t>
            </a:r>
          </a:p>
        </p:txBody>
      </p:sp>
      <p:sp>
        <p:nvSpPr>
          <p:cNvPr id="83" name="TextBox 82"/>
          <p:cNvSpPr txBox="1"/>
          <p:nvPr/>
        </p:nvSpPr>
        <p:spPr>
          <a:xfrm>
            <a:off x="8809365" y="3856407"/>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Small</a:t>
            </a:r>
          </a:p>
        </p:txBody>
      </p:sp>
      <p:sp>
        <p:nvSpPr>
          <p:cNvPr id="84" name="TextBox 83"/>
          <p:cNvSpPr txBox="1"/>
          <p:nvPr/>
        </p:nvSpPr>
        <p:spPr>
          <a:xfrm>
            <a:off x="8813710" y="4087914"/>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Small</a:t>
            </a:r>
          </a:p>
        </p:txBody>
      </p:sp>
      <p:sp>
        <p:nvSpPr>
          <p:cNvPr id="85" name="TextBox 84"/>
          <p:cNvSpPr txBox="1"/>
          <p:nvPr/>
        </p:nvSpPr>
        <p:spPr>
          <a:xfrm>
            <a:off x="9249116" y="4092456"/>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Low</a:t>
            </a:r>
          </a:p>
        </p:txBody>
      </p:sp>
      <p:sp>
        <p:nvSpPr>
          <p:cNvPr id="86" name="TextBox 85"/>
          <p:cNvSpPr txBox="1"/>
          <p:nvPr/>
        </p:nvSpPr>
        <p:spPr>
          <a:xfrm>
            <a:off x="9250944" y="3860565"/>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High</a:t>
            </a:r>
          </a:p>
        </p:txBody>
      </p:sp>
      <p:sp>
        <p:nvSpPr>
          <p:cNvPr id="87" name="TextBox 86"/>
          <p:cNvSpPr txBox="1"/>
          <p:nvPr/>
        </p:nvSpPr>
        <p:spPr>
          <a:xfrm>
            <a:off x="9250438" y="3565466"/>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Low</a:t>
            </a:r>
          </a:p>
        </p:txBody>
      </p:sp>
      <p:sp>
        <p:nvSpPr>
          <p:cNvPr id="88" name="TextBox 87"/>
          <p:cNvSpPr txBox="1"/>
          <p:nvPr/>
        </p:nvSpPr>
        <p:spPr>
          <a:xfrm>
            <a:off x="9246914" y="3329308"/>
            <a:ext cx="486637"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High</a:t>
            </a:r>
          </a:p>
        </p:txBody>
      </p:sp>
      <p:cxnSp>
        <p:nvCxnSpPr>
          <p:cNvPr id="89" name="Straight Connector 88"/>
          <p:cNvCxnSpPr/>
          <p:nvPr/>
        </p:nvCxnSpPr>
        <p:spPr>
          <a:xfrm flipH="1">
            <a:off x="9251593" y="3063968"/>
            <a:ext cx="0" cy="11955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9252692" y="2962557"/>
            <a:ext cx="938504" cy="36910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base" latinLnBrk="0" hangingPunct="1">
              <a:lnSpc>
                <a:spcPct val="100000"/>
              </a:lnSpc>
              <a:spcBef>
                <a:spcPct val="0"/>
              </a:spcBef>
              <a:spcAft>
                <a:spcPct val="0"/>
              </a:spcAft>
              <a:buClrTx/>
              <a:buSzTx/>
              <a:buFontTx/>
              <a:buNone/>
              <a:defRPr/>
            </a:pPr>
            <a:endParaRPr kumimoji="0" lang="en-US" sz="8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a:p>
            <a:pPr marL="0" marR="0" lvl="0" indent="0" algn="l" defTabSz="935845"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Profitability</a:t>
            </a:r>
          </a:p>
        </p:txBody>
      </p:sp>
      <p:sp>
        <p:nvSpPr>
          <p:cNvPr id="91" name="TextBox 90"/>
          <p:cNvSpPr txBox="1"/>
          <p:nvPr/>
        </p:nvSpPr>
        <p:spPr>
          <a:xfrm>
            <a:off x="7743685" y="4541951"/>
            <a:ext cx="1034123"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Relative Price</a:t>
            </a:r>
          </a:p>
        </p:txBody>
      </p:sp>
      <p:sp>
        <p:nvSpPr>
          <p:cNvPr id="92" name="TextBox 91"/>
          <p:cNvSpPr txBox="1"/>
          <p:nvPr/>
        </p:nvSpPr>
        <p:spPr>
          <a:xfrm>
            <a:off x="8253368" y="4346315"/>
            <a:ext cx="521224"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High</a:t>
            </a:r>
          </a:p>
        </p:txBody>
      </p:sp>
      <p:sp>
        <p:nvSpPr>
          <p:cNvPr id="93" name="TextBox 92"/>
          <p:cNvSpPr txBox="1"/>
          <p:nvPr/>
        </p:nvSpPr>
        <p:spPr>
          <a:xfrm>
            <a:off x="7743683" y="4347026"/>
            <a:ext cx="509685"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Low</a:t>
            </a:r>
          </a:p>
        </p:txBody>
      </p:sp>
      <p:sp>
        <p:nvSpPr>
          <p:cNvPr id="94" name="TextBox 93"/>
          <p:cNvSpPr txBox="1"/>
          <p:nvPr/>
        </p:nvSpPr>
        <p:spPr>
          <a:xfrm>
            <a:off x="7454407" y="2564230"/>
            <a:ext cx="1627933" cy="43061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Profitability</a:t>
            </a:r>
          </a:p>
          <a:p>
            <a:pPr marL="0" marR="0" lvl="0" indent="0" algn="ctr" defTabSz="935845" rtl="0" eaLnBrk="1" fontAlgn="base"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(2012)</a:t>
            </a:r>
          </a:p>
        </p:txBody>
      </p:sp>
      <p:cxnSp>
        <p:nvCxnSpPr>
          <p:cNvPr id="95" name="Straight Connector 94"/>
          <p:cNvCxnSpPr>
            <a:endCxn id="63" idx="0"/>
          </p:cNvCxnSpPr>
          <p:nvPr/>
        </p:nvCxnSpPr>
        <p:spPr>
          <a:xfrm flipV="1">
            <a:off x="8055257" y="3278426"/>
            <a:ext cx="517062" cy="5117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63" idx="2"/>
            <a:endCxn id="63" idx="3"/>
          </p:cNvCxnSpPr>
          <p:nvPr/>
        </p:nvCxnSpPr>
        <p:spPr>
          <a:xfrm flipV="1">
            <a:off x="8572319" y="3795057"/>
            <a:ext cx="516627" cy="5166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flipV="1">
            <a:off x="7743683" y="3281182"/>
            <a:ext cx="1024472" cy="10279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bwMode="auto">
          <a:xfrm flipH="1">
            <a:off x="3023344" y="2552044"/>
            <a:ext cx="0" cy="2558708"/>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cxnSp>
        <p:nvCxnSpPr>
          <p:cNvPr id="99" name="Straight Connector 98"/>
          <p:cNvCxnSpPr/>
          <p:nvPr/>
        </p:nvCxnSpPr>
        <p:spPr bwMode="auto">
          <a:xfrm flipH="1">
            <a:off x="5175965" y="2552044"/>
            <a:ext cx="0" cy="2558708"/>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cxnSp>
        <p:nvCxnSpPr>
          <p:cNvPr id="100" name="Straight Connector 99"/>
          <p:cNvCxnSpPr/>
          <p:nvPr/>
        </p:nvCxnSpPr>
        <p:spPr bwMode="auto">
          <a:xfrm flipH="1">
            <a:off x="7328588" y="2552044"/>
            <a:ext cx="0" cy="2558708"/>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sp>
        <p:nvSpPr>
          <p:cNvPr id="69" name="Rectangle 68">
            <a:extLst>
              <a:ext uri="{FF2B5EF4-FFF2-40B4-BE49-F238E27FC236}">
                <a16:creationId xmlns:a16="http://schemas.microsoft.com/office/drawing/2014/main" id="{996E1842-02BB-4429-9797-BE91C75E5499}"/>
              </a:ext>
            </a:extLst>
          </p:cNvPr>
          <p:cNvSpPr/>
          <p:nvPr/>
        </p:nvSpPr>
        <p:spPr>
          <a:xfrm>
            <a:off x="10827398"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The Evolution of Investing</a:t>
            </a:r>
          </a:p>
        </p:txBody>
      </p:sp>
    </p:spTree>
    <p:custDataLst>
      <p:tags r:id="rId1"/>
    </p:custDataLst>
    <p:extLst>
      <p:ext uri="{BB962C8B-B14F-4D97-AF65-F5344CB8AC3E}">
        <p14:creationId xmlns:p14="http://schemas.microsoft.com/office/powerpoint/2010/main" val="4005129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lstStyle/>
          <a:p>
            <a:r>
              <a:rPr lang="en-US"/>
              <a:t>Adding Value Through Flexible, Patient Trading</a:t>
            </a:r>
            <a:br>
              <a:rPr lang="en-US"/>
            </a:br>
            <a:endParaRPr lang="en-US"/>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16</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4" name="Text Placeholder 3"/>
          <p:cNvSpPr>
            <a:spLocks noGrp="1"/>
          </p:cNvSpPr>
          <p:nvPr>
            <p:ph type="body" sz="quarter" idx="15"/>
          </p:nvPr>
        </p:nvSpPr>
        <p:spPr/>
        <p:txBody>
          <a:bodyPr/>
          <a:lstStyle/>
          <a:p>
            <a:endParaRPr lang="en-US"/>
          </a:p>
        </p:txBody>
      </p:sp>
      <p:sp>
        <p:nvSpPr>
          <p:cNvPr id="5" name="AssetID" descr="svtx:content/slide/@id"/>
          <p:cNvSpPr>
            <a:spLocks noGrp="1"/>
          </p:cNvSpPr>
          <p:nvPr>
            <p:ph type="body" sz="quarter" idx="19"/>
          </p:nvPr>
        </p:nvSpPr>
        <p:spPr/>
        <p:txBody>
          <a:bodyPr/>
          <a:lstStyle/>
          <a:p>
            <a:r>
              <a:rPr lang="en-US"/>
              <a:t>28743</a:t>
            </a:r>
          </a:p>
        </p:txBody>
      </p:sp>
      <p:pic>
        <p:nvPicPr>
          <p:cNvPr id="18" name="Pictur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24126" y="2291772"/>
            <a:ext cx="4417682" cy="1975454"/>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90962" y="4650801"/>
            <a:ext cx="4884010" cy="2287533"/>
          </a:xfrm>
          <a:prstGeom prst="rect">
            <a:avLst/>
          </a:prstGeom>
        </p:spPr>
      </p:pic>
      <p:sp>
        <p:nvSpPr>
          <p:cNvPr id="20" name="TextBox 19"/>
          <p:cNvSpPr txBox="1"/>
          <p:nvPr/>
        </p:nvSpPr>
        <p:spPr>
          <a:xfrm>
            <a:off x="3507138" y="2064629"/>
            <a:ext cx="3186568" cy="357433"/>
          </a:xfrm>
          <a:prstGeom prst="rect">
            <a:avLst/>
          </a:prstGeom>
          <a:noFill/>
        </p:spPr>
        <p:txBody>
          <a:bodyPr wrap="square" lIns="104079" tIns="52039" rIns="104079" bIns="52039"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4102" rtl="0" eaLnBrk="1" fontAlgn="auto" latinLnBrk="0" hangingPunct="1">
              <a:lnSpc>
                <a:spcPct val="100000"/>
              </a:lnSpc>
              <a:spcBef>
                <a:spcPct val="0"/>
              </a:spcBef>
              <a:spcAft>
                <a:spcPct val="0"/>
              </a:spcAft>
              <a:buClrTx/>
              <a:buSzTx/>
              <a:buFontTx/>
              <a:buNone/>
              <a:defRPr/>
            </a:pPr>
            <a:r>
              <a:rPr kumimoji="0" lang="en-US" sz="1599" b="0" i="0" u="none" strike="noStrike" kern="0" cap="none" spc="0" normalizeH="0" baseline="0" noProof="0">
                <a:ln>
                  <a:noFill/>
                </a:ln>
                <a:solidFill>
                  <a:srgbClr val="000000"/>
                </a:solidFill>
                <a:effectLst/>
                <a:uLnTx/>
                <a:uFillTx/>
                <a:latin typeface="Arial" pitchFamily="34" charset="0"/>
                <a:ea typeface="+mn-ea"/>
                <a:cs typeface="Arial" pitchFamily="34" charset="0"/>
              </a:rPr>
              <a:t>“I want this one—today!”</a:t>
            </a:r>
          </a:p>
        </p:txBody>
      </p:sp>
      <p:sp>
        <p:nvSpPr>
          <p:cNvPr id="21" name="TextBox 20"/>
          <p:cNvSpPr txBox="1"/>
          <p:nvPr/>
        </p:nvSpPr>
        <p:spPr>
          <a:xfrm>
            <a:off x="3818021" y="4472086"/>
            <a:ext cx="2628061" cy="357433"/>
          </a:xfrm>
          <a:prstGeom prst="rect">
            <a:avLst/>
          </a:prstGeom>
          <a:noFill/>
        </p:spPr>
        <p:txBody>
          <a:bodyPr wrap="square" lIns="104079" tIns="52039" rIns="104079" bIns="52039"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4102" rtl="0" eaLnBrk="1" fontAlgn="auto" latinLnBrk="0" hangingPunct="1">
              <a:lnSpc>
                <a:spcPct val="100000"/>
              </a:lnSpc>
              <a:spcBef>
                <a:spcPct val="0"/>
              </a:spcBef>
              <a:spcAft>
                <a:spcPct val="0"/>
              </a:spcAft>
              <a:buClrTx/>
              <a:buSzTx/>
              <a:buFontTx/>
              <a:buNone/>
              <a:defRPr/>
            </a:pPr>
            <a:r>
              <a:rPr kumimoji="0" lang="en-US" sz="1599" b="0" i="0" u="none" strike="noStrike" kern="0" cap="none" spc="0" normalizeH="0" baseline="0" noProof="0">
                <a:ln>
                  <a:noFill/>
                </a:ln>
                <a:solidFill>
                  <a:srgbClr val="000000"/>
                </a:solidFill>
                <a:effectLst/>
                <a:uLnTx/>
                <a:uFillTx/>
                <a:latin typeface="Arial" pitchFamily="34" charset="0"/>
                <a:ea typeface="+mn-ea"/>
                <a:cs typeface="Arial" pitchFamily="34" charset="0"/>
              </a:rPr>
              <a:t>“I’m flexible.”</a:t>
            </a:r>
          </a:p>
        </p:txBody>
      </p:sp>
      <p:sp>
        <p:nvSpPr>
          <p:cNvPr id="9" name="TextBox 8"/>
          <p:cNvSpPr txBox="1"/>
          <p:nvPr/>
        </p:nvSpPr>
        <p:spPr>
          <a:xfrm>
            <a:off x="-723012"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LC03</a:t>
            </a:r>
          </a:p>
        </p:txBody>
      </p:sp>
      <p:sp>
        <p:nvSpPr>
          <p:cNvPr id="11" name="Rectangle 10">
            <a:extLst>
              <a:ext uri="{FF2B5EF4-FFF2-40B4-BE49-F238E27FC236}">
                <a16:creationId xmlns:a16="http://schemas.microsoft.com/office/drawing/2014/main" id="{4EBC7F04-10DF-4E07-A520-7EDC9FC10EB1}"/>
              </a:ext>
            </a:extLst>
          </p:cNvPr>
          <p:cNvSpPr/>
          <p:nvPr/>
        </p:nvSpPr>
        <p:spPr>
          <a:xfrm>
            <a:off x="10836634"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1132295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a:t>Forced Trading Can Raise Costs</a:t>
            </a:r>
            <a:endParaRPr lang="en-AU"/>
          </a:p>
        </p:txBody>
      </p:sp>
      <p:sp>
        <p:nvSpPr>
          <p:cNvPr id="4"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17</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 name="Text Placeholder 8"/>
          <p:cNvSpPr>
            <a:spLocks noGrp="1"/>
          </p:cNvSpPr>
          <p:nvPr>
            <p:ph type="body" sz="quarter" idx="13"/>
          </p:nvPr>
        </p:nvSpPr>
        <p:spPr/>
        <p:txBody>
          <a:bodyPr/>
          <a:lstStyle/>
          <a:p>
            <a:r>
              <a:rPr lang="en-US"/>
              <a:t>Higher than normal trading activity around the reconstitution date can drive up costs </a:t>
            </a:r>
          </a:p>
        </p:txBody>
      </p:sp>
      <p:sp>
        <p:nvSpPr>
          <p:cNvPr id="3" name="Text Placeholder 2">
            <a:extLst>
              <a:ext uri="{FF2B5EF4-FFF2-40B4-BE49-F238E27FC236}">
                <a16:creationId xmlns:a16="http://schemas.microsoft.com/office/drawing/2014/main" id="{86D5CBB2-ED69-4AD2-99F7-C31DD4AA44EB}"/>
              </a:ext>
            </a:extLst>
          </p:cNvPr>
          <p:cNvSpPr>
            <a:spLocks noGrp="1"/>
          </p:cNvSpPr>
          <p:nvPr>
            <p:ph type="body" sz="quarter" idx="15"/>
          </p:nvPr>
        </p:nvSpPr>
        <p:spPr/>
        <p:txBody>
          <a:bodyPr/>
          <a:lstStyle/>
          <a:p>
            <a:r>
              <a:rPr lang="en-US" sz="999"/>
              <a:t>Average relative Trade volume of securities added to or deleted from the S&amp;P 500 Index: 2018–2022</a:t>
            </a:r>
          </a:p>
        </p:txBody>
      </p:sp>
      <p:sp>
        <p:nvSpPr>
          <p:cNvPr id="6" name="Text Placeholder 5">
            <a:extLst>
              <a:ext uri="{FF2B5EF4-FFF2-40B4-BE49-F238E27FC236}">
                <a16:creationId xmlns:a16="http://schemas.microsoft.com/office/drawing/2014/main" id="{EE0BEA88-6701-46BC-8A24-EBF6A05CEEEA}"/>
              </a:ext>
            </a:extLst>
          </p:cNvPr>
          <p:cNvSpPr>
            <a:spLocks noGrp="1"/>
          </p:cNvSpPr>
          <p:nvPr>
            <p:ph type="body" sz="quarter" idx="20"/>
          </p:nvPr>
        </p:nvSpPr>
        <p:spPr>
          <a:xfrm>
            <a:off x="704857" y="7031989"/>
            <a:ext cx="9343243" cy="282200"/>
          </a:xfrm>
        </p:spPr>
        <p:txBody>
          <a:bodyPr/>
          <a:lstStyle/>
          <a:p>
            <a:r>
              <a:rPr lang="en-US"/>
              <a:t>1. Relative Trade Volume = Trade volume on day X / Trade volume 40 days prior to the day the security was added to or deleted from the index.</a:t>
            </a:r>
          </a:p>
          <a:p>
            <a:r>
              <a:rPr lang="en-US"/>
              <a:t>For all securities added to or deleted from the S&amp;P 500 Index between 2018 and 2022, Dimensional calculated the relative trade volume of each security 40 days prior to, through 40 days after, the day such security was added to or deleted from the index. '0' is the date on which the security was added to or deleted from the index, or the index reconstitution date. Relative trade volume is calculated by dividing the trade volume for the day by the trade volume 40 days prior to the index reconstitution date. The chart shows the average of the relative trade volumes of all securities added to or deleted from the index and illustrates the spike in relative trade volume around the day that securities were added to or deleted from the index. Indices are not available for direct investment. </a:t>
            </a:r>
          </a:p>
          <a:p>
            <a:r>
              <a:rPr lang="en-US"/>
              <a:t>Index additions and deletions sourced from S&amp;P data © 2023 S&amp;P Dow Jones Indices LLC, a division of S&amp;P Global. All rights reserved. </a:t>
            </a:r>
          </a:p>
          <a:p>
            <a:r>
              <a:rPr lang="en-US"/>
              <a:t>Source of trade volume: Bloomberg L.P.</a:t>
            </a:r>
          </a:p>
        </p:txBody>
      </p:sp>
      <p:sp>
        <p:nvSpPr>
          <p:cNvPr id="5" name="AssetID" descr="svtx:content/slide/@id">
            <a:extLst>
              <a:ext uri="{FF2B5EF4-FFF2-40B4-BE49-F238E27FC236}">
                <a16:creationId xmlns:a16="http://schemas.microsoft.com/office/drawing/2014/main" id="{22814387-60E7-462A-81AA-10D369343F46}"/>
              </a:ext>
            </a:extLst>
          </p:cNvPr>
          <p:cNvSpPr>
            <a:spLocks noGrp="1"/>
          </p:cNvSpPr>
          <p:nvPr>
            <p:ph type="body" sz="quarter" idx="19"/>
          </p:nvPr>
        </p:nvSpPr>
        <p:spPr/>
        <p:txBody>
          <a:bodyPr/>
          <a:lstStyle/>
          <a:p>
            <a:r>
              <a:rPr lang="en-US"/>
              <a:t>28742</a:t>
            </a:r>
          </a:p>
        </p:txBody>
      </p:sp>
      <p:sp>
        <p:nvSpPr>
          <p:cNvPr id="11" name="TextBox 1"/>
          <p:cNvSpPr txBox="1"/>
          <p:nvPr/>
        </p:nvSpPr>
        <p:spPr>
          <a:xfrm>
            <a:off x="-1156260" y="3669"/>
            <a:ext cx="915031" cy="369100"/>
          </a:xfrm>
          <a:prstGeom prst="rect">
            <a:avLst/>
          </a:prstGeom>
          <a:noFill/>
        </p:spPr>
        <p:txBody>
          <a:bodyPr wrap="square" rtlCol="0">
            <a:spAutoFit/>
          </a:bodyPr>
          <a:lstStyle>
            <a:defPPr>
              <a:defRPr lang="en-US"/>
            </a:defPPr>
            <a:lvl1pPr marL="0" algn="l" defTabSz="935845" rtl="0" eaLnBrk="1" fontAlgn="base" latinLnBrk="0" hangingPunct="1">
              <a:spcBef>
                <a:spcPct val="0"/>
              </a:spcBef>
              <a:spcAft>
                <a:spcPct val="0"/>
              </a:spcAft>
              <a:defRPr sz="1998" kern="1200">
                <a:solidFill>
                  <a:schemeClr val="tx1"/>
                </a:solidFill>
                <a:latin typeface="Arial"/>
                <a:ea typeface="+mn-ea"/>
                <a:cs typeface="+mn-cs"/>
              </a:defRPr>
            </a:lvl1pPr>
            <a:lvl2pPr marL="434524" algn="l" defTabSz="935845" rtl="0" eaLnBrk="1" fontAlgn="base" latinLnBrk="0" hangingPunct="1">
              <a:spcBef>
                <a:spcPct val="0"/>
              </a:spcBef>
              <a:spcAft>
                <a:spcPct val="0"/>
              </a:spcAft>
              <a:defRPr sz="1998" kern="1200">
                <a:solidFill>
                  <a:schemeClr val="tx1"/>
                </a:solidFill>
                <a:latin typeface="Arial"/>
                <a:ea typeface="+mn-ea"/>
                <a:cs typeface="+mn-cs"/>
              </a:defRPr>
            </a:lvl2pPr>
            <a:lvl3pPr marL="869047" algn="l" defTabSz="935845" rtl="0" eaLnBrk="1" fontAlgn="base" latinLnBrk="0" hangingPunct="1">
              <a:spcBef>
                <a:spcPct val="0"/>
              </a:spcBef>
              <a:spcAft>
                <a:spcPct val="0"/>
              </a:spcAft>
              <a:defRPr sz="1998" kern="1200">
                <a:solidFill>
                  <a:schemeClr val="tx1"/>
                </a:solidFill>
                <a:latin typeface="Arial"/>
                <a:ea typeface="+mn-ea"/>
                <a:cs typeface="+mn-cs"/>
              </a:defRPr>
            </a:lvl3pPr>
            <a:lvl4pPr marL="1303571" algn="l" defTabSz="935845" rtl="0" eaLnBrk="1" fontAlgn="base" latinLnBrk="0" hangingPunct="1">
              <a:spcBef>
                <a:spcPct val="0"/>
              </a:spcBef>
              <a:spcAft>
                <a:spcPct val="0"/>
              </a:spcAft>
              <a:defRPr sz="1998" kern="1200">
                <a:solidFill>
                  <a:schemeClr val="tx1"/>
                </a:solidFill>
                <a:latin typeface="Arial"/>
                <a:ea typeface="+mn-ea"/>
                <a:cs typeface="+mn-cs"/>
              </a:defRPr>
            </a:lvl4pPr>
            <a:lvl5pPr marL="1738094" algn="l" defTabSz="935845" rtl="0" eaLnBrk="1" fontAlgn="base" latinLnBrk="0" hangingPunct="1">
              <a:spcBef>
                <a:spcPct val="0"/>
              </a:spcBef>
              <a:spcAft>
                <a:spcPct val="0"/>
              </a:spcAft>
              <a:defRPr sz="1998" kern="1200">
                <a:solidFill>
                  <a:schemeClr val="tx1"/>
                </a:solidFill>
                <a:latin typeface="Arial"/>
                <a:ea typeface="+mn-ea"/>
                <a:cs typeface="+mn-cs"/>
              </a:defRPr>
            </a:lvl5pPr>
            <a:lvl6pPr marL="2172617" algn="l" defTabSz="869047" rtl="0" eaLnBrk="1" latinLnBrk="0" hangingPunct="1">
              <a:defRPr sz="1998" kern="1200">
                <a:solidFill>
                  <a:schemeClr val="tx1"/>
                </a:solidFill>
                <a:latin typeface="Arial"/>
                <a:ea typeface="+mn-ea"/>
                <a:cs typeface="+mn-cs"/>
              </a:defRPr>
            </a:lvl6pPr>
            <a:lvl7pPr marL="2607141" algn="l" defTabSz="869047" rtl="0" eaLnBrk="1" latinLnBrk="0" hangingPunct="1">
              <a:defRPr sz="1998" kern="1200">
                <a:solidFill>
                  <a:schemeClr val="tx1"/>
                </a:solidFill>
                <a:latin typeface="Arial"/>
                <a:ea typeface="+mn-ea"/>
                <a:cs typeface="+mn-cs"/>
              </a:defRPr>
            </a:lvl7pPr>
            <a:lvl8pPr marL="3041664" algn="l" defTabSz="869047" rtl="0" eaLnBrk="1" latinLnBrk="0" hangingPunct="1">
              <a:defRPr sz="1998" kern="1200">
                <a:solidFill>
                  <a:schemeClr val="tx1"/>
                </a:solidFill>
                <a:latin typeface="Arial"/>
                <a:ea typeface="+mn-ea"/>
                <a:cs typeface="+mn-cs"/>
              </a:defRPr>
            </a:lvl8pPr>
            <a:lvl9pPr marL="3476188" algn="l" defTabSz="869047" rtl="0" eaLnBrk="1" latinLnBrk="0" hangingPunct="1">
              <a:defRPr sz="1998" kern="1200">
                <a:solidFill>
                  <a:schemeClr val="tx1"/>
                </a:solidFill>
                <a:latin typeface="Arial"/>
                <a:ea typeface="+mn-ea"/>
                <a:cs typeface="+mn-cs"/>
              </a:defRPr>
            </a:lvl9pPr>
          </a:lstStyle>
          <a:p>
            <a:pPr marL="0" marR="0" lvl="0" indent="0" algn="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FF0000"/>
                </a:solidFill>
                <a:effectLst/>
                <a:uLnTx/>
                <a:uFillTx/>
                <a:latin typeface="Avenir LT 55 Roman"/>
                <a:ea typeface="+mn-ea"/>
                <a:cs typeface="+mn-cs"/>
              </a:rPr>
              <a:t>Animated</a:t>
            </a:r>
          </a:p>
          <a:p>
            <a:pPr marL="0" marR="0" lvl="0" indent="0" algn="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GC17</a:t>
            </a:r>
          </a:p>
        </p:txBody>
      </p:sp>
      <p:sp>
        <p:nvSpPr>
          <p:cNvPr id="12" name="Rectangle 11">
            <a:extLst>
              <a:ext uri="{FF2B5EF4-FFF2-40B4-BE49-F238E27FC236}">
                <a16:creationId xmlns:a16="http://schemas.microsoft.com/office/drawing/2014/main" id="{0E96E30C-70B4-4442-932E-2CD47C3182FA}"/>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graphicFrame>
        <p:nvGraphicFramePr>
          <p:cNvPr id="13" name="Chart 12">
            <a:extLst>
              <a:ext uri="{FF2B5EF4-FFF2-40B4-BE49-F238E27FC236}">
                <a16:creationId xmlns:a16="http://schemas.microsoft.com/office/drawing/2014/main" id="{54055905-E804-4584-AF22-5FA4D651D540}"/>
              </a:ext>
            </a:extLst>
          </p:cNvPr>
          <p:cNvGraphicFramePr/>
          <p:nvPr/>
        </p:nvGraphicFramePr>
        <p:xfrm>
          <a:off x="897311" y="2260085"/>
          <a:ext cx="8970740" cy="4182204"/>
        </p:xfrm>
        <a:graphic>
          <a:graphicData uri="http://schemas.openxmlformats.org/drawingml/2006/chart">
            <c:chart xmlns:c="http://schemas.openxmlformats.org/drawingml/2006/chart" xmlns:r="http://schemas.openxmlformats.org/officeDocument/2006/relationships" r:id="rId4"/>
          </a:graphicData>
        </a:graphic>
      </p:graphicFrame>
      <p:sp>
        <p:nvSpPr>
          <p:cNvPr id="2" name="TextBox 1">
            <a:extLst>
              <a:ext uri="{FF2B5EF4-FFF2-40B4-BE49-F238E27FC236}">
                <a16:creationId xmlns:a16="http://schemas.microsoft.com/office/drawing/2014/main" id="{D3F00A79-49E9-1C8B-B12A-57369EF2FDF4}"/>
              </a:ext>
            </a:extLst>
          </p:cNvPr>
          <p:cNvSpPr txBox="1"/>
          <p:nvPr/>
        </p:nvSpPr>
        <p:spPr>
          <a:xfrm>
            <a:off x="-1091606" y="612481"/>
            <a:ext cx="860514" cy="230638"/>
          </a:xfrm>
          <a:prstGeom prst="rect">
            <a:avLst/>
          </a:prstGeom>
          <a:noFill/>
        </p:spPr>
        <p:txBody>
          <a:bodyPr wrap="square" rtlCol="0">
            <a:spAutoFit/>
          </a:bodyPr>
          <a:lstStyle>
            <a:defPPr>
              <a:defRPr lang="en-US"/>
            </a:defPPr>
            <a:lvl1pPr marL="0" algn="l" defTabSz="935845" rtl="0" eaLnBrk="1" fontAlgn="base" latinLnBrk="0" hangingPunct="1">
              <a:spcBef>
                <a:spcPct val="0"/>
              </a:spcBef>
              <a:spcAft>
                <a:spcPct val="0"/>
              </a:spcAft>
              <a:defRPr sz="1998" kern="1200">
                <a:solidFill>
                  <a:schemeClr val="tx1"/>
                </a:solidFill>
                <a:latin typeface="Arial"/>
                <a:ea typeface="+mn-ea"/>
                <a:cs typeface="+mn-cs"/>
              </a:defRPr>
            </a:lvl1pPr>
            <a:lvl2pPr marL="434524" algn="l" defTabSz="935845" rtl="0" eaLnBrk="1" fontAlgn="base" latinLnBrk="0" hangingPunct="1">
              <a:spcBef>
                <a:spcPct val="0"/>
              </a:spcBef>
              <a:spcAft>
                <a:spcPct val="0"/>
              </a:spcAft>
              <a:defRPr sz="1998" kern="1200">
                <a:solidFill>
                  <a:schemeClr val="tx1"/>
                </a:solidFill>
                <a:latin typeface="Arial"/>
                <a:ea typeface="+mn-ea"/>
                <a:cs typeface="+mn-cs"/>
              </a:defRPr>
            </a:lvl2pPr>
            <a:lvl3pPr marL="869047" algn="l" defTabSz="935845" rtl="0" eaLnBrk="1" fontAlgn="base" latinLnBrk="0" hangingPunct="1">
              <a:spcBef>
                <a:spcPct val="0"/>
              </a:spcBef>
              <a:spcAft>
                <a:spcPct val="0"/>
              </a:spcAft>
              <a:defRPr sz="1998" kern="1200">
                <a:solidFill>
                  <a:schemeClr val="tx1"/>
                </a:solidFill>
                <a:latin typeface="Arial"/>
                <a:ea typeface="+mn-ea"/>
                <a:cs typeface="+mn-cs"/>
              </a:defRPr>
            </a:lvl3pPr>
            <a:lvl4pPr marL="1303571" algn="l" defTabSz="935845" rtl="0" eaLnBrk="1" fontAlgn="base" latinLnBrk="0" hangingPunct="1">
              <a:spcBef>
                <a:spcPct val="0"/>
              </a:spcBef>
              <a:spcAft>
                <a:spcPct val="0"/>
              </a:spcAft>
              <a:defRPr sz="1998" kern="1200">
                <a:solidFill>
                  <a:schemeClr val="tx1"/>
                </a:solidFill>
                <a:latin typeface="Arial"/>
                <a:ea typeface="+mn-ea"/>
                <a:cs typeface="+mn-cs"/>
              </a:defRPr>
            </a:lvl4pPr>
            <a:lvl5pPr marL="1738094" algn="l" defTabSz="935845" rtl="0" eaLnBrk="1" fontAlgn="base" latinLnBrk="0" hangingPunct="1">
              <a:spcBef>
                <a:spcPct val="0"/>
              </a:spcBef>
              <a:spcAft>
                <a:spcPct val="0"/>
              </a:spcAft>
              <a:defRPr sz="1998" kern="1200">
                <a:solidFill>
                  <a:schemeClr val="tx1"/>
                </a:solidFill>
                <a:latin typeface="Arial"/>
                <a:ea typeface="+mn-ea"/>
                <a:cs typeface="+mn-cs"/>
              </a:defRPr>
            </a:lvl5pPr>
            <a:lvl6pPr marL="2172617" algn="l" defTabSz="869047" rtl="0" eaLnBrk="1" latinLnBrk="0" hangingPunct="1">
              <a:defRPr sz="1998" kern="1200">
                <a:solidFill>
                  <a:schemeClr val="tx1"/>
                </a:solidFill>
                <a:latin typeface="Arial"/>
                <a:ea typeface="+mn-ea"/>
                <a:cs typeface="+mn-cs"/>
              </a:defRPr>
            </a:lvl6pPr>
            <a:lvl7pPr marL="2607141" algn="l" defTabSz="869047" rtl="0" eaLnBrk="1" latinLnBrk="0" hangingPunct="1">
              <a:defRPr sz="1998" kern="1200">
                <a:solidFill>
                  <a:schemeClr val="tx1"/>
                </a:solidFill>
                <a:latin typeface="Arial"/>
                <a:ea typeface="+mn-ea"/>
                <a:cs typeface="+mn-cs"/>
              </a:defRPr>
            </a:lvl7pPr>
            <a:lvl8pPr marL="3041664" algn="l" defTabSz="869047" rtl="0" eaLnBrk="1" latinLnBrk="0" hangingPunct="1">
              <a:defRPr sz="1998" kern="1200">
                <a:solidFill>
                  <a:schemeClr val="tx1"/>
                </a:solidFill>
                <a:latin typeface="Arial"/>
                <a:ea typeface="+mn-ea"/>
                <a:cs typeface="+mn-cs"/>
              </a:defRPr>
            </a:lvl8pPr>
            <a:lvl9pPr marL="3476188" algn="l" defTabSz="869047" rtl="0" eaLnBrk="1" latinLnBrk="0" hangingPunct="1">
              <a:defRPr sz="1998" kern="1200">
                <a:solidFill>
                  <a:schemeClr val="tx1"/>
                </a:solidFill>
                <a:latin typeface="Arial"/>
                <a:ea typeface="+mn-ea"/>
                <a:cs typeface="+mn-cs"/>
              </a:defRPr>
            </a:lvl9pPr>
          </a:lstStyle>
          <a:p>
            <a:pPr marL="0" marR="0" lvl="0" indent="0" algn="r" defTabSz="913632"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rial"/>
                <a:ea typeface="+mn-ea"/>
                <a:cs typeface="+mn-cs"/>
              </a:rPr>
              <a:t>MID 136</a:t>
            </a:r>
          </a:p>
        </p:txBody>
      </p:sp>
    </p:spTree>
    <p:custDataLst>
      <p:tags r:id="rId1"/>
    </p:custDataLst>
    <p:extLst>
      <p:ext uri="{BB962C8B-B14F-4D97-AF65-F5344CB8AC3E}">
        <p14:creationId xmlns:p14="http://schemas.microsoft.com/office/powerpoint/2010/main" val="386215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7" dur="500"/>
                                        <p:tgtEl>
                                          <p:spTgt spid="13">
                                            <p:graphicEl>
                                              <a:chart seriesIdx="0"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Sub>
          <a:bldChart bld="series" animBg="0"/>
        </p:bldSub>
      </p:bldGraphic>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a:t>Balancing Investment Tradeoffs</a:t>
            </a:r>
          </a:p>
        </p:txBody>
      </p:sp>
      <p:sp>
        <p:nvSpPr>
          <p:cNvPr id="65" name="Text Placeholder 9"/>
          <p:cNvSpPr>
            <a:spLocks noGrp="1"/>
          </p:cNvSpPr>
          <p:nvPr>
            <p:ph type="body" sz="quarter" idx="13"/>
          </p:nvPr>
        </p:nvSpPr>
        <p:spPr/>
        <p:txBody>
          <a:bodyPr/>
          <a:lstStyle/>
          <a:p>
            <a:r>
              <a:rPr lang="en-US"/>
              <a:t>Dimensional designs strategies to reduce the total cost of pursuing expected returns</a:t>
            </a:r>
          </a:p>
        </p:txBody>
      </p:sp>
      <p:sp>
        <p:nvSpPr>
          <p:cNvPr id="10" name="Text Placeholder 9"/>
          <p:cNvSpPr>
            <a:spLocks noGrp="1"/>
          </p:cNvSpPr>
          <p:nvPr>
            <p:ph type="body" sz="quarter" idx="14"/>
          </p:nvPr>
        </p:nvSpPr>
        <p:spPr>
          <a:xfrm>
            <a:off x="6717148" y="1827265"/>
            <a:ext cx="2980408" cy="4551495"/>
          </a:xfrm>
        </p:spPr>
        <p:txBody>
          <a:bodyPr/>
          <a:lstStyle/>
          <a:p>
            <a:pPr>
              <a:lnSpc>
                <a:spcPts val="1798"/>
              </a:lnSpc>
              <a:spcBef>
                <a:spcPts val="1798"/>
              </a:spcBef>
            </a:pPr>
            <a:r>
              <a:rPr lang="en-US">
                <a:solidFill>
                  <a:srgbClr val="000000"/>
                </a:solidFill>
              </a:rPr>
              <a:t>Two investment opportunities can have the same expected return but invite very different conditions.</a:t>
            </a:r>
          </a:p>
          <a:p>
            <a:pPr>
              <a:lnSpc>
                <a:spcPts val="1798"/>
              </a:lnSpc>
              <a:spcBef>
                <a:spcPts val="1798"/>
              </a:spcBef>
            </a:pPr>
            <a:r>
              <a:rPr lang="en-US">
                <a:solidFill>
                  <a:srgbClr val="000000"/>
                </a:solidFill>
              </a:rPr>
              <a:t>These conditions result in different costs, which impact </a:t>
            </a:r>
            <a:br>
              <a:rPr lang="en-US">
                <a:solidFill>
                  <a:srgbClr val="000000"/>
                </a:solidFill>
              </a:rPr>
            </a:br>
            <a:r>
              <a:rPr lang="en-US">
                <a:solidFill>
                  <a:srgbClr val="000000"/>
                </a:solidFill>
              </a:rPr>
              <a:t>net returns. </a:t>
            </a:r>
          </a:p>
          <a:p>
            <a:pPr marL="1624" defTabSz="1061575"/>
            <a:endParaRPr lang="en-US" sz="2899">
              <a:solidFill>
                <a:schemeClr val="accent1"/>
              </a:solidFill>
              <a:latin typeface="+mj-lt"/>
              <a:cs typeface="Whitney Light" pitchFamily="50" charset="0"/>
            </a:endParaRPr>
          </a:p>
        </p:txBody>
      </p:sp>
      <p:sp>
        <p:nvSpPr>
          <p:cNvPr id="13" name="Text Placeholder 12"/>
          <p:cNvSpPr>
            <a:spLocks noGrp="1"/>
          </p:cNvSpPr>
          <p:nvPr>
            <p:ph type="body" sz="quarter" idx="15"/>
          </p:nvPr>
        </p:nvSpPr>
        <p:spPr/>
        <p:txBody>
          <a:bodyPr/>
          <a:lstStyle/>
          <a:p>
            <a:r>
              <a:rPr lang="en-US"/>
              <a:t>For illustration purposes only. </a:t>
            </a:r>
          </a:p>
        </p:txBody>
      </p:sp>
      <p:sp>
        <p:nvSpPr>
          <p:cNvPr id="16" name="AssetID" descr="svtx:content/slide/@id"/>
          <p:cNvSpPr>
            <a:spLocks noGrp="1"/>
          </p:cNvSpPr>
          <p:nvPr>
            <p:ph type="body" sz="quarter" idx="19"/>
          </p:nvPr>
        </p:nvSpPr>
        <p:spPr/>
        <p:txBody>
          <a:bodyPr/>
          <a:lstStyle/>
          <a:p>
            <a:r>
              <a:rPr lang="en-US"/>
              <a:t>28741</a:t>
            </a:r>
          </a:p>
        </p:txBody>
      </p:sp>
      <p:sp>
        <p:nvSpPr>
          <p:cNvPr id="11" name="Slide Number Placeholder 10"/>
          <p:cNvSpPr>
            <a:spLocks noGrp="1"/>
          </p:cNvSpPr>
          <p:nvPr>
            <p:ph type="sldNum" sz="quarter" idx="4"/>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18</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32" name="Content Placeholder 6"/>
          <p:cNvSpPr txBox="1"/>
          <p:nvPr/>
        </p:nvSpPr>
        <p:spPr>
          <a:xfrm>
            <a:off x="433879" y="2976647"/>
            <a:ext cx="1031514" cy="1135561"/>
          </a:xfrm>
          <a:prstGeom prst="rect">
            <a:avLst/>
          </a:prstGeom>
        </p:spPr>
        <p:txBody>
          <a:bodyPr vert="horz" lIns="82006" tIns="41004" rIns="82006" bIns="41004" rtlCol="0">
            <a:noAutofit/>
          </a:bodyPr>
          <a:lstStyle>
            <a:defPPr>
              <a:defRPr lang="en-US"/>
            </a:defPPr>
            <a:lvl1pPr marL="0" indent="0" algn="l" defTabSz="913525" rtl="0" eaLnBrk="1" latinLnBrk="0" hangingPunct="1">
              <a:lnSpc>
                <a:spcPct val="110000"/>
              </a:lnSpc>
              <a:spcBef>
                <a:spcPts val="538"/>
              </a:spcBef>
              <a:buFont typeface="Arial" pitchFamily="34" charset="0"/>
              <a:buNone/>
              <a:defRPr sz="1599" kern="1200" baseline="0">
                <a:solidFill>
                  <a:schemeClr val="tx1"/>
                </a:solidFill>
                <a:latin typeface="+mn-lt"/>
                <a:ea typeface="+mn-ea"/>
                <a:cs typeface="+mn-cs"/>
              </a:defRPr>
            </a:lvl1pPr>
            <a:lvl2pPr marL="163979" indent="-163979" algn="l" defTabSz="913525" rtl="0" eaLnBrk="1" latinLnBrk="0" hangingPunct="1">
              <a:lnSpc>
                <a:spcPct val="110000"/>
              </a:lnSpc>
              <a:spcBef>
                <a:spcPts val="538"/>
              </a:spcBef>
              <a:buFont typeface="Arial" pitchFamily="34" charset="0"/>
              <a:buChar char="•"/>
              <a:defRPr sz="1399" kern="1200" baseline="0">
                <a:solidFill>
                  <a:schemeClr val="tx1"/>
                </a:solidFill>
                <a:latin typeface="+mj-lt"/>
                <a:ea typeface="+mn-ea"/>
                <a:cs typeface="+mn-cs"/>
              </a:defRPr>
            </a:lvl2pPr>
            <a:lvl3pPr marL="368952" indent="-163979" algn="l" defTabSz="913525" rtl="0" eaLnBrk="1" latinLnBrk="0" hangingPunct="1">
              <a:lnSpc>
                <a:spcPct val="110000"/>
              </a:lnSpc>
              <a:spcBef>
                <a:spcPts val="538"/>
              </a:spcBef>
              <a:buFont typeface="Avenir LT 55 Roman" pitchFamily="34" charset="0"/>
              <a:buChar char="–"/>
              <a:defRPr sz="1299" kern="1200" baseline="0">
                <a:solidFill>
                  <a:schemeClr val="tx1"/>
                </a:solidFill>
                <a:latin typeface="+mj-lt"/>
                <a:ea typeface="+mn-ea"/>
                <a:cs typeface="+mn-cs"/>
              </a:defRPr>
            </a:lvl3pPr>
            <a:lvl4pPr marL="532931" indent="-163979" algn="l" defTabSz="913525" rtl="0" eaLnBrk="1" latinLnBrk="0" hangingPunct="1">
              <a:lnSpc>
                <a:spcPct val="110000"/>
              </a:lnSpc>
              <a:spcBef>
                <a:spcPts val="538"/>
              </a:spcBef>
              <a:buFont typeface="Arial" pitchFamily="34" charset="0"/>
              <a:buChar char="•"/>
              <a:defRPr sz="1099" kern="1200" baseline="0">
                <a:solidFill>
                  <a:schemeClr val="tx1"/>
                </a:solidFill>
                <a:latin typeface="+mn-lt"/>
                <a:ea typeface="+mn-ea"/>
                <a:cs typeface="+mn-cs"/>
              </a:defRPr>
            </a:lvl4pPr>
            <a:lvl5pPr marL="696909" indent="-163979" algn="l" defTabSz="913525" rtl="0" eaLnBrk="1" latinLnBrk="0" hangingPunct="1">
              <a:lnSpc>
                <a:spcPct val="110000"/>
              </a:lnSpc>
              <a:spcBef>
                <a:spcPts val="538"/>
              </a:spcBef>
              <a:buFont typeface="Avenir LT 55 Roman" pitchFamily="34" charset="0"/>
              <a:buChar char="–"/>
              <a:defRPr sz="1099" kern="1200" baseline="0">
                <a:solidFill>
                  <a:schemeClr val="tx1"/>
                </a:solidFill>
                <a:latin typeface="+mn-lt"/>
                <a:ea typeface="+mn-ea"/>
                <a:cs typeface="+mn-cs"/>
              </a:defRPr>
            </a:lvl5pPr>
            <a:lvl6pPr marL="2512195" indent="-228381" algn="l" defTabSz="913525" rtl="0" eaLnBrk="1" latinLnBrk="0" hangingPunct="1">
              <a:spcBef>
                <a:spcPct val="20000"/>
              </a:spcBef>
              <a:buFont typeface="Arial" pitchFamily="34" charset="0"/>
              <a:buChar char="•"/>
              <a:defRPr sz="1998" kern="1200">
                <a:solidFill>
                  <a:schemeClr val="tx1"/>
                </a:solidFill>
                <a:latin typeface="+mn-lt"/>
                <a:ea typeface="+mn-ea"/>
                <a:cs typeface="+mn-cs"/>
              </a:defRPr>
            </a:lvl6pPr>
            <a:lvl7pPr marL="2968958" indent="-228381" algn="l" defTabSz="913525" rtl="0" eaLnBrk="1" latinLnBrk="0" hangingPunct="1">
              <a:spcBef>
                <a:spcPct val="20000"/>
              </a:spcBef>
              <a:buFont typeface="Arial" pitchFamily="34" charset="0"/>
              <a:buChar char="•"/>
              <a:defRPr sz="1998" kern="1200">
                <a:solidFill>
                  <a:schemeClr val="tx1"/>
                </a:solidFill>
                <a:latin typeface="+mn-lt"/>
                <a:ea typeface="+mn-ea"/>
                <a:cs typeface="+mn-cs"/>
              </a:defRPr>
            </a:lvl7pPr>
            <a:lvl8pPr marL="3425720" indent="-228381" algn="l" defTabSz="913525" rtl="0" eaLnBrk="1" latinLnBrk="0" hangingPunct="1">
              <a:spcBef>
                <a:spcPct val="20000"/>
              </a:spcBef>
              <a:buFont typeface="Arial" pitchFamily="34" charset="0"/>
              <a:buChar char="•"/>
              <a:defRPr sz="1998" kern="1200">
                <a:solidFill>
                  <a:schemeClr val="tx1"/>
                </a:solidFill>
                <a:latin typeface="+mn-lt"/>
                <a:ea typeface="+mn-ea"/>
                <a:cs typeface="+mn-cs"/>
              </a:defRPr>
            </a:lvl8pPr>
            <a:lvl9pPr marL="3882484" indent="-228381" algn="l" defTabSz="913525" rtl="0" eaLnBrk="1" latinLnBrk="0" hangingPunct="1">
              <a:spcBef>
                <a:spcPct val="20000"/>
              </a:spcBef>
              <a:buFont typeface="Arial" pitchFamily="34" charset="0"/>
              <a:buChar char="•"/>
              <a:defRPr sz="1998" kern="1200">
                <a:solidFill>
                  <a:schemeClr val="tx1"/>
                </a:solidFill>
                <a:latin typeface="+mn-lt"/>
                <a:ea typeface="+mn-ea"/>
                <a:cs typeface="+mn-cs"/>
              </a:defRPr>
            </a:lvl9pPr>
          </a:lstStyle>
          <a:p>
            <a:pPr marL="0" marR="0" lvl="0" indent="0" algn="ctr" defTabSz="913525" rtl="0" eaLnBrk="1" fontAlgn="auto" latinLnBrk="0" hangingPunct="1">
              <a:lnSpc>
                <a:spcPts val="2799"/>
              </a:lnSpc>
              <a:spcBef>
                <a:spcPts val="538"/>
              </a:spcBef>
              <a:spcAft>
                <a:spcPct val="0"/>
              </a:spcAft>
              <a:buClrTx/>
              <a:buSzTx/>
              <a:buFont typeface="Arial" pitchFamily="34" charset="0"/>
              <a:buNone/>
              <a:defRPr/>
            </a:pPr>
            <a:r>
              <a:rPr kumimoji="0" lang="en-US" sz="3598" b="0" i="0" u="none" strike="noStrike" kern="1200" cap="none" spc="0" normalizeH="0" baseline="0" noProof="0">
                <a:ln>
                  <a:noFill/>
                </a:ln>
                <a:solidFill>
                  <a:srgbClr val="000000"/>
                </a:solidFill>
                <a:effectLst/>
                <a:uLnTx/>
                <a:uFillTx/>
                <a:latin typeface="Arial" pitchFamily="34" charset="0"/>
                <a:ea typeface="+mn-ea"/>
                <a:cs typeface="Arial" pitchFamily="34" charset="0"/>
              </a:rPr>
              <a:t>A</a:t>
            </a:r>
          </a:p>
        </p:txBody>
      </p:sp>
      <p:grpSp>
        <p:nvGrpSpPr>
          <p:cNvPr id="33" name="Group 32"/>
          <p:cNvGrpSpPr/>
          <p:nvPr/>
        </p:nvGrpSpPr>
        <p:grpSpPr>
          <a:xfrm>
            <a:off x="1271551" y="2753497"/>
            <a:ext cx="2550017" cy="749496"/>
            <a:chOff x="1387657" y="2752918"/>
            <a:chExt cx="2549482" cy="749339"/>
          </a:xfrm>
        </p:grpSpPr>
        <p:sp>
          <p:nvSpPr>
            <p:cNvPr id="39" name="Rectangle 38"/>
            <p:cNvSpPr/>
            <p:nvPr/>
          </p:nvSpPr>
          <p:spPr>
            <a:xfrm>
              <a:off x="1493458" y="2752918"/>
              <a:ext cx="2422062" cy="749338"/>
            </a:xfrm>
            <a:prstGeom prst="rect">
              <a:avLst/>
            </a:prstGeom>
            <a:solidFill>
              <a:srgbClr val="009DB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1898"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40" name="TextBox 39"/>
            <p:cNvSpPr txBox="1"/>
            <p:nvPr/>
          </p:nvSpPr>
          <p:spPr>
            <a:xfrm>
              <a:off x="1851386" y="3004443"/>
              <a:ext cx="2085753" cy="23063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1" i="0" u="none" strike="noStrike" kern="1200" cap="all" spc="0" normalizeH="0" baseline="0" noProof="0">
                  <a:ln>
                    <a:noFill/>
                  </a:ln>
                  <a:solidFill>
                    <a:srgbClr val="FFFFFF"/>
                  </a:solidFill>
                  <a:effectLst/>
                  <a:uLnTx/>
                  <a:uFillTx/>
                  <a:latin typeface="Arial" pitchFamily="34" charset="0"/>
                  <a:ea typeface="+mn-ea"/>
                  <a:cs typeface="Arial" pitchFamily="34" charset="0"/>
                </a:rPr>
                <a:t>Net Return</a:t>
              </a:r>
            </a:p>
          </p:txBody>
        </p:sp>
        <p:grpSp>
          <p:nvGrpSpPr>
            <p:cNvPr id="41" name="Group 40"/>
            <p:cNvGrpSpPr/>
            <p:nvPr/>
          </p:nvGrpSpPr>
          <p:grpSpPr>
            <a:xfrm>
              <a:off x="1485259" y="2752919"/>
              <a:ext cx="374589" cy="749338"/>
              <a:chOff x="5231416" y="3197835"/>
              <a:chExt cx="536463" cy="830778"/>
            </a:xfrm>
          </p:grpSpPr>
          <p:sp>
            <p:nvSpPr>
              <p:cNvPr id="43" name="Rectangle 42"/>
              <p:cNvSpPr/>
              <p:nvPr/>
            </p:nvSpPr>
            <p:spPr>
              <a:xfrm>
                <a:off x="5231416" y="3197835"/>
                <a:ext cx="536462" cy="830778"/>
              </a:xfrm>
              <a:prstGeom prst="rect">
                <a:avLst/>
              </a:prstGeom>
              <a:pattFill prst="dkDnDiag">
                <a:fgClr>
                  <a:srgbClr val="E4D902"/>
                </a:fgClr>
                <a:bgClr>
                  <a:schemeClr val="accent2">
                    <a:lumMod val="60000"/>
                    <a:lumOff val="4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819962" rtl="0" eaLnBrk="1" fontAlgn="auto" latinLnBrk="0" hangingPunct="1">
                  <a:lnSpc>
                    <a:spcPct val="100000"/>
                  </a:lnSpc>
                  <a:spcBef>
                    <a:spcPct val="0"/>
                  </a:spcBef>
                  <a:spcAft>
                    <a:spcPct val="0"/>
                  </a:spcAft>
                  <a:buClrTx/>
                  <a:buSzTx/>
                  <a:buFontTx/>
                  <a:buNone/>
                  <a:defRPr/>
                </a:pPr>
                <a:endParaRPr kumimoji="0" lang="en-US" sz="1898"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44" name="Rectangle 43"/>
              <p:cNvSpPr/>
              <p:nvPr/>
            </p:nvSpPr>
            <p:spPr>
              <a:xfrm>
                <a:off x="5231416" y="3197835"/>
                <a:ext cx="536462" cy="830778"/>
              </a:xfrm>
              <a:prstGeom prst="rect">
                <a:avLst/>
              </a:prstGeom>
              <a:solidFill>
                <a:srgbClr val="FFFF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819962" rtl="0" eaLnBrk="1" fontAlgn="auto" latinLnBrk="0" hangingPunct="1">
                  <a:lnSpc>
                    <a:spcPct val="100000"/>
                  </a:lnSpc>
                  <a:spcBef>
                    <a:spcPct val="0"/>
                  </a:spcBef>
                  <a:spcAft>
                    <a:spcPct val="0"/>
                  </a:spcAft>
                  <a:buClrTx/>
                  <a:buSzTx/>
                  <a:buFontTx/>
                  <a:buNone/>
                  <a:defRPr/>
                </a:pPr>
                <a:endParaRPr kumimoji="0" lang="en-US" sz="1898"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grpSp>
        <p:sp>
          <p:nvSpPr>
            <p:cNvPr id="42" name="TextBox 41"/>
            <p:cNvSpPr txBox="1"/>
            <p:nvPr/>
          </p:nvSpPr>
          <p:spPr>
            <a:xfrm>
              <a:off x="1387657" y="2992731"/>
              <a:ext cx="546398" cy="222951"/>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49" b="1" i="0" u="none" strike="noStrike" kern="1200" cap="all" spc="0" normalizeH="0" baseline="0" noProof="0">
                  <a:ln>
                    <a:noFill/>
                  </a:ln>
                  <a:solidFill>
                    <a:srgbClr val="315B6F"/>
                  </a:solidFill>
                  <a:effectLst/>
                  <a:uLnTx/>
                  <a:uFillTx/>
                  <a:latin typeface="Arial" pitchFamily="34" charset="0"/>
                  <a:ea typeface="+mn-ea"/>
                  <a:cs typeface="Arial" pitchFamily="34" charset="0"/>
                </a:rPr>
                <a:t>cost</a:t>
              </a:r>
            </a:p>
          </p:txBody>
        </p:sp>
      </p:grpSp>
      <p:grpSp>
        <p:nvGrpSpPr>
          <p:cNvPr id="45" name="Group 44"/>
          <p:cNvGrpSpPr/>
          <p:nvPr/>
        </p:nvGrpSpPr>
        <p:grpSpPr>
          <a:xfrm>
            <a:off x="1369167" y="4503770"/>
            <a:ext cx="2430778" cy="748177"/>
            <a:chOff x="1485253" y="4502822"/>
            <a:chExt cx="2430267" cy="748020"/>
          </a:xfrm>
        </p:grpSpPr>
        <p:sp>
          <p:nvSpPr>
            <p:cNvPr id="46" name="Rectangle 45"/>
            <p:cNvSpPr/>
            <p:nvPr/>
          </p:nvSpPr>
          <p:spPr>
            <a:xfrm>
              <a:off x="1493457" y="4502822"/>
              <a:ext cx="2422063" cy="748018"/>
            </a:xfrm>
            <a:prstGeom prst="rect">
              <a:avLst/>
            </a:prstGeom>
            <a:solidFill>
              <a:srgbClr val="009DB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1898"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47" name="TextBox 46"/>
            <p:cNvSpPr txBox="1"/>
            <p:nvPr/>
          </p:nvSpPr>
          <p:spPr>
            <a:xfrm>
              <a:off x="2185887" y="4760064"/>
              <a:ext cx="1703225" cy="23063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1" i="0" u="none" strike="noStrike" kern="1200" cap="all" spc="0" normalizeH="0" baseline="0" noProof="0">
                  <a:ln>
                    <a:noFill/>
                  </a:ln>
                  <a:solidFill>
                    <a:srgbClr val="FFFFFF"/>
                  </a:solidFill>
                  <a:effectLst/>
                  <a:uLnTx/>
                  <a:uFillTx/>
                  <a:latin typeface="Arial" pitchFamily="34" charset="0"/>
                  <a:ea typeface="+mn-ea"/>
                  <a:cs typeface="Arial" pitchFamily="34" charset="0"/>
                </a:rPr>
                <a:t>Net Return</a:t>
              </a:r>
            </a:p>
          </p:txBody>
        </p:sp>
        <p:grpSp>
          <p:nvGrpSpPr>
            <p:cNvPr id="48" name="Group 47"/>
            <p:cNvGrpSpPr/>
            <p:nvPr/>
          </p:nvGrpSpPr>
          <p:grpSpPr>
            <a:xfrm>
              <a:off x="1485253" y="4502823"/>
              <a:ext cx="800117" cy="748019"/>
              <a:chOff x="5050554" y="3196198"/>
              <a:chExt cx="694745" cy="830779"/>
            </a:xfrm>
          </p:grpSpPr>
          <p:sp>
            <p:nvSpPr>
              <p:cNvPr id="50" name="Rectangle 49"/>
              <p:cNvSpPr/>
              <p:nvPr/>
            </p:nvSpPr>
            <p:spPr>
              <a:xfrm>
                <a:off x="5050555" y="3196198"/>
                <a:ext cx="694743" cy="830778"/>
              </a:xfrm>
              <a:prstGeom prst="rect">
                <a:avLst/>
              </a:prstGeom>
              <a:pattFill prst="dkDnDiag">
                <a:fgClr>
                  <a:srgbClr val="E4D902"/>
                </a:fgClr>
                <a:bgClr>
                  <a:schemeClr val="accent2">
                    <a:lumMod val="60000"/>
                    <a:lumOff val="4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819962" rtl="0" eaLnBrk="1" fontAlgn="auto" latinLnBrk="0" hangingPunct="1">
                  <a:lnSpc>
                    <a:spcPct val="100000"/>
                  </a:lnSpc>
                  <a:spcBef>
                    <a:spcPct val="0"/>
                  </a:spcBef>
                  <a:spcAft>
                    <a:spcPct val="0"/>
                  </a:spcAft>
                  <a:buClrTx/>
                  <a:buSzTx/>
                  <a:buFontTx/>
                  <a:buNone/>
                  <a:defRPr/>
                </a:pPr>
                <a:endParaRPr kumimoji="0" lang="en-US" sz="1898"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51" name="Rectangle 50"/>
              <p:cNvSpPr/>
              <p:nvPr/>
            </p:nvSpPr>
            <p:spPr>
              <a:xfrm>
                <a:off x="5050554" y="3196199"/>
                <a:ext cx="694745" cy="830778"/>
              </a:xfrm>
              <a:prstGeom prst="rect">
                <a:avLst/>
              </a:prstGeom>
              <a:solidFill>
                <a:srgbClr val="FFFF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819962" rtl="0" eaLnBrk="1" fontAlgn="auto" latinLnBrk="0" hangingPunct="1">
                  <a:lnSpc>
                    <a:spcPct val="100000"/>
                  </a:lnSpc>
                  <a:spcBef>
                    <a:spcPct val="0"/>
                  </a:spcBef>
                  <a:spcAft>
                    <a:spcPct val="0"/>
                  </a:spcAft>
                  <a:buClrTx/>
                  <a:buSzTx/>
                  <a:buFontTx/>
                  <a:buNone/>
                  <a:defRPr/>
                </a:pPr>
                <a:endParaRPr kumimoji="0" lang="en-US" sz="1898" b="0" i="0" u="none" strike="noStrike" kern="1200" cap="none" spc="0" normalizeH="0" baseline="0" noProof="0">
                  <a:ln>
                    <a:noFill/>
                  </a:ln>
                  <a:solidFill>
                    <a:srgbClr val="FFFFFF"/>
                  </a:solidFill>
                  <a:effectLst/>
                  <a:uLnTx/>
                  <a:uFillTx/>
                  <a:latin typeface="Arial" pitchFamily="34" charset="0"/>
                  <a:ea typeface="+mn-ea"/>
                  <a:cs typeface="Arial" pitchFamily="34" charset="0"/>
                </a:endParaRPr>
              </a:p>
            </p:txBody>
          </p:sp>
        </p:grpSp>
        <p:sp>
          <p:nvSpPr>
            <p:cNvPr id="49" name="TextBox 48"/>
            <p:cNvSpPr txBox="1"/>
            <p:nvPr/>
          </p:nvSpPr>
          <p:spPr>
            <a:xfrm>
              <a:off x="1493459" y="4760065"/>
              <a:ext cx="791909" cy="222951"/>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49" b="1" i="0" u="none" strike="noStrike" kern="1200" cap="all" spc="0" normalizeH="0" baseline="0" noProof="0">
                  <a:ln>
                    <a:noFill/>
                  </a:ln>
                  <a:solidFill>
                    <a:srgbClr val="315B6F"/>
                  </a:solidFill>
                  <a:effectLst/>
                  <a:uLnTx/>
                  <a:uFillTx/>
                  <a:latin typeface="Arial" pitchFamily="34" charset="0"/>
                  <a:ea typeface="+mn-ea"/>
                  <a:cs typeface="Arial" pitchFamily="34" charset="0"/>
                </a:rPr>
                <a:t>cost</a:t>
              </a:r>
            </a:p>
          </p:txBody>
        </p:sp>
      </p:grpSp>
      <p:sp>
        <p:nvSpPr>
          <p:cNvPr id="52" name="TextBox 51"/>
          <p:cNvSpPr txBox="1"/>
          <p:nvPr/>
        </p:nvSpPr>
        <p:spPr>
          <a:xfrm>
            <a:off x="4316978" y="2647814"/>
            <a:ext cx="1827647" cy="954283"/>
          </a:xfrm>
          <a:prstGeom prst="rect">
            <a:avLst/>
          </a:prstGeom>
          <a:noFill/>
        </p:spPr>
        <p:txBody>
          <a:bodyPr wrap="square" lIns="81996" tIns="41000" rIns="81996" bIns="41000" rtlCol="0">
            <a:no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19962" rtl="0" eaLnBrk="1" fontAlgn="auto" latinLnBrk="0" hangingPunct="1">
              <a:lnSpc>
                <a:spcPts val="1699"/>
              </a:lnSpc>
              <a:spcBef>
                <a:spcPct val="0"/>
              </a:spcBef>
              <a:spcAft>
                <a:spcPct val="0"/>
              </a:spcAft>
              <a:buClrTx/>
              <a:buSzTx/>
              <a:buFontTx/>
              <a:buNone/>
              <a:defRPr/>
            </a:pPr>
            <a:r>
              <a:rPr kumimoji="0" lang="en-US" sz="1299" b="0" i="0" u="none" strike="noStrike" kern="1200" cap="none" spc="0" normalizeH="0" baseline="0" noProof="0">
                <a:ln>
                  <a:noFill/>
                </a:ln>
                <a:solidFill>
                  <a:srgbClr val="000000"/>
                </a:solidFill>
                <a:effectLst/>
                <a:uLnTx/>
                <a:uFillTx/>
                <a:latin typeface="Arial" pitchFamily="34" charset="0"/>
                <a:ea typeface="+mn-ea"/>
                <a:cs typeface="Arial" pitchFamily="34" charset="0"/>
              </a:rPr>
              <a:t>Broad diversification and patient, flexible trading lead to </a:t>
            </a:r>
            <a:r>
              <a:rPr kumimoji="0" lang="en-US" sz="1299" b="1" i="0" u="none" strike="noStrike" kern="1200" cap="none" spc="0" normalizeH="0" baseline="0" noProof="0">
                <a:ln>
                  <a:noFill/>
                </a:ln>
                <a:solidFill>
                  <a:srgbClr val="1398A4">
                    <a:lumMod val="75000"/>
                  </a:srgbClr>
                </a:solidFill>
                <a:effectLst/>
                <a:uLnTx/>
                <a:uFillTx/>
                <a:latin typeface="Arial" pitchFamily="34" charset="0"/>
                <a:ea typeface="+mn-ea"/>
                <a:cs typeface="Arial" pitchFamily="34" charset="0"/>
              </a:rPr>
              <a:t>lower turnover and costs</a:t>
            </a:r>
            <a:r>
              <a:rPr kumimoji="0" lang="en-US" sz="1299" b="0" i="0" u="none" strike="noStrike" kern="1200" cap="none" spc="0" normalizeH="0" baseline="0" noProof="0">
                <a:ln>
                  <a:noFill/>
                </a:ln>
                <a:solidFill>
                  <a:srgbClr val="000000"/>
                </a:solidFill>
                <a:effectLst/>
                <a:uLnTx/>
                <a:uFillTx/>
                <a:latin typeface="Arial" pitchFamily="34" charset="0"/>
                <a:ea typeface="+mn-ea"/>
                <a:cs typeface="Arial" pitchFamily="34" charset="0"/>
              </a:rPr>
              <a:t>.</a:t>
            </a:r>
          </a:p>
        </p:txBody>
      </p:sp>
      <p:sp>
        <p:nvSpPr>
          <p:cNvPr id="53" name="TextBox 52"/>
          <p:cNvSpPr txBox="1"/>
          <p:nvPr/>
        </p:nvSpPr>
        <p:spPr>
          <a:xfrm>
            <a:off x="4316978" y="4416817"/>
            <a:ext cx="1970432" cy="954283"/>
          </a:xfrm>
          <a:prstGeom prst="rect">
            <a:avLst/>
          </a:prstGeom>
          <a:noFill/>
        </p:spPr>
        <p:txBody>
          <a:bodyPr wrap="square" lIns="81996" tIns="41000" rIns="81996" bIns="41000" rtlCol="0">
            <a:no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19962" rtl="0" eaLnBrk="1" fontAlgn="auto" latinLnBrk="0" hangingPunct="1">
              <a:lnSpc>
                <a:spcPts val="1699"/>
              </a:lnSpc>
              <a:spcBef>
                <a:spcPct val="0"/>
              </a:spcBef>
              <a:spcAft>
                <a:spcPct val="0"/>
              </a:spcAft>
              <a:buClrTx/>
              <a:buSzTx/>
              <a:buFontTx/>
              <a:buNone/>
              <a:defRPr/>
            </a:pPr>
            <a:r>
              <a:rPr kumimoji="0" lang="en-US" sz="1299" b="0" i="0" u="none" strike="noStrike" kern="1200" cap="none" spc="0" normalizeH="0" baseline="0" noProof="0">
                <a:ln>
                  <a:noFill/>
                </a:ln>
                <a:solidFill>
                  <a:srgbClr val="000000"/>
                </a:solidFill>
                <a:effectLst/>
                <a:uLnTx/>
                <a:uFillTx/>
                <a:latin typeface="Arial" pitchFamily="34" charset="0"/>
                <a:ea typeface="+mn-ea"/>
                <a:cs typeface="Arial" pitchFamily="34" charset="0"/>
              </a:rPr>
              <a:t>Concentrated holdings and urgent, inflexible trading result in </a:t>
            </a:r>
            <a:r>
              <a:rPr kumimoji="0" lang="en-US" sz="1299" b="1" i="0" u="none" strike="noStrike" kern="1200" cap="none" spc="0" normalizeH="0" baseline="0" noProof="0">
                <a:ln>
                  <a:noFill/>
                </a:ln>
                <a:solidFill>
                  <a:srgbClr val="1398A4">
                    <a:lumMod val="75000"/>
                  </a:srgbClr>
                </a:solidFill>
                <a:effectLst/>
                <a:uLnTx/>
                <a:uFillTx/>
                <a:latin typeface="Arial" pitchFamily="34" charset="0"/>
                <a:ea typeface="+mn-ea"/>
                <a:cs typeface="Arial" pitchFamily="34" charset="0"/>
              </a:rPr>
              <a:t>higher turnover and costs</a:t>
            </a:r>
            <a:r>
              <a:rPr kumimoji="0" lang="en-US" sz="1299" b="0" i="0" u="none" strike="noStrike" kern="1200" cap="none" spc="0" normalizeH="0" baseline="0" noProof="0">
                <a:ln>
                  <a:noFill/>
                </a:ln>
                <a:solidFill>
                  <a:srgbClr val="000000"/>
                </a:solidFill>
                <a:effectLst/>
                <a:uLnTx/>
                <a:uFillTx/>
                <a:latin typeface="Arial" pitchFamily="34" charset="0"/>
                <a:ea typeface="+mn-ea"/>
                <a:cs typeface="Arial" pitchFamily="34" charset="0"/>
              </a:rPr>
              <a:t>.</a:t>
            </a:r>
          </a:p>
        </p:txBody>
      </p:sp>
      <p:grpSp>
        <p:nvGrpSpPr>
          <p:cNvPr id="54" name="Group 53"/>
          <p:cNvGrpSpPr/>
          <p:nvPr/>
        </p:nvGrpSpPr>
        <p:grpSpPr>
          <a:xfrm>
            <a:off x="4285413" y="2208408"/>
            <a:ext cx="1859745" cy="240481"/>
            <a:chOff x="4395027" y="2207945"/>
            <a:chExt cx="1859355" cy="240430"/>
          </a:xfrm>
        </p:grpSpPr>
        <p:sp>
          <p:nvSpPr>
            <p:cNvPr id="55" name="TextBox 54"/>
            <p:cNvSpPr txBox="1"/>
            <p:nvPr/>
          </p:nvSpPr>
          <p:spPr>
            <a:xfrm>
              <a:off x="4395027" y="2207945"/>
              <a:ext cx="1332380" cy="23063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899" b="1" i="0" u="none" strike="noStrike" kern="1200" cap="all" spc="0" normalizeH="0" baseline="0" noProof="0">
                  <a:ln>
                    <a:noFill/>
                  </a:ln>
                  <a:solidFill>
                    <a:srgbClr val="7F7F7F"/>
                  </a:solidFill>
                  <a:effectLst/>
                  <a:uLnTx/>
                  <a:uFillTx/>
                  <a:latin typeface="Arial" pitchFamily="34" charset="0"/>
                  <a:ea typeface="+mn-ea"/>
                  <a:cs typeface="Arial" pitchFamily="34" charset="0"/>
                </a:rPr>
                <a:t>conditions</a:t>
              </a:r>
            </a:p>
          </p:txBody>
        </p:sp>
        <p:cxnSp>
          <p:nvCxnSpPr>
            <p:cNvPr id="56" name="Straight Connector 55"/>
            <p:cNvCxnSpPr/>
            <p:nvPr/>
          </p:nvCxnSpPr>
          <p:spPr>
            <a:xfrm>
              <a:off x="4472799" y="2448374"/>
              <a:ext cx="1781583"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57" name="Content Placeholder 6"/>
          <p:cNvSpPr txBox="1"/>
          <p:nvPr/>
        </p:nvSpPr>
        <p:spPr>
          <a:xfrm>
            <a:off x="433879" y="4721425"/>
            <a:ext cx="1031514" cy="1135561"/>
          </a:xfrm>
          <a:prstGeom prst="rect">
            <a:avLst/>
          </a:prstGeom>
        </p:spPr>
        <p:txBody>
          <a:bodyPr vert="horz" lIns="82006" tIns="41004" rIns="82006" bIns="41004" rtlCol="0">
            <a:noAutofit/>
          </a:bodyPr>
          <a:lstStyle>
            <a:defPPr>
              <a:defRPr lang="en-US"/>
            </a:defPPr>
            <a:lvl1pPr marL="0" indent="0" algn="l" defTabSz="913525" rtl="0" eaLnBrk="1" latinLnBrk="0" hangingPunct="1">
              <a:lnSpc>
                <a:spcPct val="110000"/>
              </a:lnSpc>
              <a:spcBef>
                <a:spcPts val="538"/>
              </a:spcBef>
              <a:buFont typeface="Arial" pitchFamily="34" charset="0"/>
              <a:buNone/>
              <a:defRPr sz="1599" kern="1200" baseline="0">
                <a:solidFill>
                  <a:schemeClr val="tx1"/>
                </a:solidFill>
                <a:latin typeface="+mn-lt"/>
                <a:ea typeface="+mn-ea"/>
                <a:cs typeface="+mn-cs"/>
              </a:defRPr>
            </a:lvl1pPr>
            <a:lvl2pPr marL="163979" indent="-163979" algn="l" defTabSz="913525" rtl="0" eaLnBrk="1" latinLnBrk="0" hangingPunct="1">
              <a:lnSpc>
                <a:spcPct val="110000"/>
              </a:lnSpc>
              <a:spcBef>
                <a:spcPts val="538"/>
              </a:spcBef>
              <a:buFont typeface="Arial" pitchFamily="34" charset="0"/>
              <a:buChar char="•"/>
              <a:defRPr sz="1399" kern="1200" baseline="0">
                <a:solidFill>
                  <a:schemeClr val="tx1"/>
                </a:solidFill>
                <a:latin typeface="+mj-lt"/>
                <a:ea typeface="+mn-ea"/>
                <a:cs typeface="+mn-cs"/>
              </a:defRPr>
            </a:lvl2pPr>
            <a:lvl3pPr marL="368952" indent="-163979" algn="l" defTabSz="913525" rtl="0" eaLnBrk="1" latinLnBrk="0" hangingPunct="1">
              <a:lnSpc>
                <a:spcPct val="110000"/>
              </a:lnSpc>
              <a:spcBef>
                <a:spcPts val="538"/>
              </a:spcBef>
              <a:buFont typeface="Avenir LT 55 Roman" pitchFamily="34" charset="0"/>
              <a:buChar char="–"/>
              <a:defRPr sz="1299" kern="1200" baseline="0">
                <a:solidFill>
                  <a:schemeClr val="tx1"/>
                </a:solidFill>
                <a:latin typeface="+mj-lt"/>
                <a:ea typeface="+mn-ea"/>
                <a:cs typeface="+mn-cs"/>
              </a:defRPr>
            </a:lvl3pPr>
            <a:lvl4pPr marL="532931" indent="-163979" algn="l" defTabSz="913525" rtl="0" eaLnBrk="1" latinLnBrk="0" hangingPunct="1">
              <a:lnSpc>
                <a:spcPct val="110000"/>
              </a:lnSpc>
              <a:spcBef>
                <a:spcPts val="538"/>
              </a:spcBef>
              <a:buFont typeface="Arial" pitchFamily="34" charset="0"/>
              <a:buChar char="•"/>
              <a:defRPr sz="1099" kern="1200" baseline="0">
                <a:solidFill>
                  <a:schemeClr val="tx1"/>
                </a:solidFill>
                <a:latin typeface="+mn-lt"/>
                <a:ea typeface="+mn-ea"/>
                <a:cs typeface="+mn-cs"/>
              </a:defRPr>
            </a:lvl4pPr>
            <a:lvl5pPr marL="696909" indent="-163979" algn="l" defTabSz="913525" rtl="0" eaLnBrk="1" latinLnBrk="0" hangingPunct="1">
              <a:lnSpc>
                <a:spcPct val="110000"/>
              </a:lnSpc>
              <a:spcBef>
                <a:spcPts val="538"/>
              </a:spcBef>
              <a:buFont typeface="Avenir LT 55 Roman" pitchFamily="34" charset="0"/>
              <a:buChar char="–"/>
              <a:defRPr sz="1099" kern="1200" baseline="0">
                <a:solidFill>
                  <a:schemeClr val="tx1"/>
                </a:solidFill>
                <a:latin typeface="+mn-lt"/>
                <a:ea typeface="+mn-ea"/>
                <a:cs typeface="+mn-cs"/>
              </a:defRPr>
            </a:lvl5pPr>
            <a:lvl6pPr marL="2512195" indent="-228381" algn="l" defTabSz="913525" rtl="0" eaLnBrk="1" latinLnBrk="0" hangingPunct="1">
              <a:spcBef>
                <a:spcPct val="20000"/>
              </a:spcBef>
              <a:buFont typeface="Arial" pitchFamily="34" charset="0"/>
              <a:buChar char="•"/>
              <a:defRPr sz="1998" kern="1200">
                <a:solidFill>
                  <a:schemeClr val="tx1"/>
                </a:solidFill>
                <a:latin typeface="+mn-lt"/>
                <a:ea typeface="+mn-ea"/>
                <a:cs typeface="+mn-cs"/>
              </a:defRPr>
            </a:lvl6pPr>
            <a:lvl7pPr marL="2968958" indent="-228381" algn="l" defTabSz="913525" rtl="0" eaLnBrk="1" latinLnBrk="0" hangingPunct="1">
              <a:spcBef>
                <a:spcPct val="20000"/>
              </a:spcBef>
              <a:buFont typeface="Arial" pitchFamily="34" charset="0"/>
              <a:buChar char="•"/>
              <a:defRPr sz="1998" kern="1200">
                <a:solidFill>
                  <a:schemeClr val="tx1"/>
                </a:solidFill>
                <a:latin typeface="+mn-lt"/>
                <a:ea typeface="+mn-ea"/>
                <a:cs typeface="+mn-cs"/>
              </a:defRPr>
            </a:lvl7pPr>
            <a:lvl8pPr marL="3425720" indent="-228381" algn="l" defTabSz="913525" rtl="0" eaLnBrk="1" latinLnBrk="0" hangingPunct="1">
              <a:spcBef>
                <a:spcPct val="20000"/>
              </a:spcBef>
              <a:buFont typeface="Arial" pitchFamily="34" charset="0"/>
              <a:buChar char="•"/>
              <a:defRPr sz="1998" kern="1200">
                <a:solidFill>
                  <a:schemeClr val="tx1"/>
                </a:solidFill>
                <a:latin typeface="+mn-lt"/>
                <a:ea typeface="+mn-ea"/>
                <a:cs typeface="+mn-cs"/>
              </a:defRPr>
            </a:lvl8pPr>
            <a:lvl9pPr marL="3882484" indent="-228381" algn="l" defTabSz="913525" rtl="0" eaLnBrk="1" latinLnBrk="0" hangingPunct="1">
              <a:spcBef>
                <a:spcPct val="20000"/>
              </a:spcBef>
              <a:buFont typeface="Arial" pitchFamily="34" charset="0"/>
              <a:buChar char="•"/>
              <a:defRPr sz="1998" kern="1200">
                <a:solidFill>
                  <a:schemeClr val="tx1"/>
                </a:solidFill>
                <a:latin typeface="+mn-lt"/>
                <a:ea typeface="+mn-ea"/>
                <a:cs typeface="+mn-cs"/>
              </a:defRPr>
            </a:lvl9pPr>
          </a:lstStyle>
          <a:p>
            <a:pPr marL="0" marR="0" lvl="0" indent="0" algn="ctr" defTabSz="913525" rtl="0" eaLnBrk="1" fontAlgn="auto" latinLnBrk="0" hangingPunct="1">
              <a:lnSpc>
                <a:spcPts val="2799"/>
              </a:lnSpc>
              <a:spcBef>
                <a:spcPts val="538"/>
              </a:spcBef>
              <a:spcAft>
                <a:spcPct val="0"/>
              </a:spcAft>
              <a:buClrTx/>
              <a:buSzTx/>
              <a:buFont typeface="Arial" pitchFamily="34" charset="0"/>
              <a:buNone/>
              <a:defRPr/>
            </a:pPr>
            <a:r>
              <a:rPr kumimoji="0" lang="en-US" sz="3598" b="0" i="0" u="none" strike="noStrike" kern="1200" cap="none" spc="0" normalizeH="0" baseline="0" noProof="0">
                <a:ln>
                  <a:noFill/>
                </a:ln>
                <a:solidFill>
                  <a:srgbClr val="000000"/>
                </a:solidFill>
                <a:effectLst/>
                <a:uLnTx/>
                <a:uFillTx/>
                <a:latin typeface="Arial" pitchFamily="34" charset="0"/>
                <a:ea typeface="+mn-ea"/>
                <a:cs typeface="Arial" pitchFamily="34" charset="0"/>
              </a:rPr>
              <a:t>B</a:t>
            </a:r>
          </a:p>
        </p:txBody>
      </p:sp>
      <p:grpSp>
        <p:nvGrpSpPr>
          <p:cNvPr id="58" name="Group 57"/>
          <p:cNvGrpSpPr/>
          <p:nvPr/>
        </p:nvGrpSpPr>
        <p:grpSpPr>
          <a:xfrm>
            <a:off x="1369173" y="3803448"/>
            <a:ext cx="2422570" cy="399858"/>
            <a:chOff x="4252467" y="4397293"/>
            <a:chExt cx="2810976" cy="399774"/>
          </a:xfrm>
        </p:grpSpPr>
        <p:cxnSp>
          <p:nvCxnSpPr>
            <p:cNvPr id="59" name="Straight Connector 58"/>
            <p:cNvCxnSpPr/>
            <p:nvPr/>
          </p:nvCxnSpPr>
          <p:spPr>
            <a:xfrm>
              <a:off x="4252467" y="4578178"/>
              <a:ext cx="281097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4252467" y="4416388"/>
              <a:ext cx="0" cy="304544"/>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7059982" y="4416388"/>
              <a:ext cx="0" cy="304544"/>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5171540" y="4397293"/>
              <a:ext cx="1051626" cy="399774"/>
            </a:xfrm>
            <a:prstGeom prst="rect">
              <a:avLst/>
            </a:prstGeom>
            <a:solidFill>
              <a:schemeClr val="bg1"/>
            </a:solid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999" b="1" i="0" u="none" strike="noStrike" kern="1200" cap="all" spc="0" normalizeH="0" baseline="0" noProof="0">
                  <a:ln>
                    <a:noFill/>
                  </a:ln>
                  <a:solidFill>
                    <a:srgbClr val="427994"/>
                  </a:solidFill>
                  <a:effectLst/>
                  <a:uLnTx/>
                  <a:uFillTx/>
                  <a:latin typeface="Arial" pitchFamily="34" charset="0"/>
                  <a:ea typeface="+mn-ea"/>
                  <a:cs typeface="Arial" pitchFamily="34" charset="0"/>
                </a:rPr>
                <a:t>expected return</a:t>
              </a:r>
              <a:endParaRPr kumimoji="0" lang="en-US" sz="999" b="1" i="0" u="none" strike="noStrike" kern="1200" cap="none" spc="0" normalizeH="0" baseline="0" noProof="0">
                <a:ln>
                  <a:noFill/>
                </a:ln>
                <a:solidFill>
                  <a:srgbClr val="427994"/>
                </a:solidFill>
                <a:effectLst/>
                <a:uLnTx/>
                <a:uFillTx/>
                <a:latin typeface="Arial" pitchFamily="34" charset="0"/>
                <a:ea typeface="+mn-ea"/>
                <a:cs typeface="Arial" pitchFamily="34" charset="0"/>
              </a:endParaRPr>
            </a:p>
          </p:txBody>
        </p:sp>
      </p:grpSp>
      <p:cxnSp>
        <p:nvCxnSpPr>
          <p:cNvPr id="63" name="Straight Connector 62"/>
          <p:cNvCxnSpPr/>
          <p:nvPr/>
        </p:nvCxnSpPr>
        <p:spPr>
          <a:xfrm>
            <a:off x="786721" y="2448889"/>
            <a:ext cx="3107002"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711072" y="2208408"/>
            <a:ext cx="2210667"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899" b="1" i="0" u="none" strike="noStrike" kern="1200" cap="all" spc="0" normalizeH="0" baseline="0" noProof="0">
                <a:ln>
                  <a:noFill/>
                </a:ln>
                <a:solidFill>
                  <a:srgbClr val="7F7F7F"/>
                </a:solidFill>
                <a:effectLst/>
                <a:uLnTx/>
                <a:uFillTx/>
                <a:latin typeface="Arial" pitchFamily="34" charset="0"/>
                <a:ea typeface="+mn-ea"/>
                <a:cs typeface="Arial" pitchFamily="34" charset="0"/>
              </a:rPr>
              <a:t>INVESTMENT OPPORTUNITY</a:t>
            </a:r>
            <a:endParaRPr kumimoji="0" lang="en-US" sz="899" b="1" i="0" u="none" strike="noStrike" kern="1200" cap="none" spc="0" normalizeH="0" baseline="0" noProof="0">
              <a:ln>
                <a:noFill/>
              </a:ln>
              <a:solidFill>
                <a:srgbClr val="7F7F7F"/>
              </a:solidFill>
              <a:effectLst/>
              <a:uLnTx/>
              <a:uFillTx/>
              <a:latin typeface="Arial" pitchFamily="34" charset="0"/>
              <a:ea typeface="+mn-ea"/>
              <a:cs typeface="Arial" pitchFamily="34" charset="0"/>
            </a:endParaRPr>
          </a:p>
        </p:txBody>
      </p:sp>
      <p:sp>
        <p:nvSpPr>
          <p:cNvPr id="36" name="TextBox 35"/>
          <p:cNvSpPr txBox="1"/>
          <p:nvPr/>
        </p:nvSpPr>
        <p:spPr>
          <a:xfrm>
            <a:off x="-732248"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LC08</a:t>
            </a:r>
          </a:p>
        </p:txBody>
      </p:sp>
      <p:sp>
        <p:nvSpPr>
          <p:cNvPr id="37" name="Rectangle 36">
            <a:extLst>
              <a:ext uri="{FF2B5EF4-FFF2-40B4-BE49-F238E27FC236}">
                <a16:creationId xmlns:a16="http://schemas.microsoft.com/office/drawing/2014/main" id="{5E01A481-6BF4-491C-9F8E-1203909C0693}"/>
              </a:ext>
            </a:extLst>
          </p:cNvPr>
          <p:cNvSpPr/>
          <p:nvPr/>
        </p:nvSpPr>
        <p:spPr>
          <a:xfrm>
            <a:off x="1091052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4111738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5"/>
          <p:cNvSpPr>
            <a:spLocks noGrp="1"/>
          </p:cNvSpPr>
          <p:nvPr>
            <p:ph type="title"/>
          </p:nvPr>
        </p:nvSpPr>
        <p:spPr/>
        <p:txBody>
          <a:bodyPr/>
          <a:lstStyle/>
          <a:p>
            <a:r>
              <a:rPr lang="en-US"/>
              <a:t>Bonds as a Buffer</a:t>
            </a:r>
            <a:br>
              <a:rPr lang="en-US"/>
            </a:br>
            <a:endParaRPr lang="en-US"/>
          </a:p>
        </p:txBody>
      </p:sp>
      <p:sp>
        <p:nvSpPr>
          <p:cNvPr id="9" name="Slide Number Placeholder 8"/>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19</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9459" name="Text Placeholder 1"/>
          <p:cNvSpPr>
            <a:spLocks noGrp="1"/>
          </p:cNvSpPr>
          <p:nvPr>
            <p:ph type="body" sz="quarter" idx="13"/>
          </p:nvPr>
        </p:nvSpPr>
        <p:spPr/>
        <p:txBody>
          <a:bodyPr/>
          <a:lstStyle/>
          <a:p>
            <a:r>
              <a:rPr lang="en-US"/>
              <a:t>January 1990–December 2022</a:t>
            </a:r>
          </a:p>
        </p:txBody>
      </p:sp>
      <p:sp>
        <p:nvSpPr>
          <p:cNvPr id="4" name="Text Placeholder 3">
            <a:extLst>
              <a:ext uri="{FF2B5EF4-FFF2-40B4-BE49-F238E27FC236}">
                <a16:creationId xmlns:a16="http://schemas.microsoft.com/office/drawing/2014/main" id="{A5CCFDBF-ACCD-4E2F-9BBF-035A6D856FA7}"/>
              </a:ext>
            </a:extLst>
          </p:cNvPr>
          <p:cNvSpPr>
            <a:spLocks noGrp="1"/>
          </p:cNvSpPr>
          <p:nvPr>
            <p:ph type="body" sz="quarter" idx="15"/>
          </p:nvPr>
        </p:nvSpPr>
        <p:spPr/>
        <p:txBody>
          <a:bodyPr/>
          <a:lstStyle/>
          <a:p>
            <a:r>
              <a:rPr lang="en-US"/>
              <a:t>Returns are in AUD. </a:t>
            </a:r>
          </a:p>
          <a:p>
            <a:r>
              <a:rPr lang="en-US"/>
              <a:t>Australian Bonds are represented by the Bloomberg AusBond Composite 0+ Yr Index and Australian Equities are represented by the S&amp;P/ASX All Ordinaries Index (Total Return). S&amp;P/ASX data reproduced with the permission of S&amp;P Index Services Australia. Data provided by Bloomberg Finance L.P.</a:t>
            </a:r>
          </a:p>
        </p:txBody>
      </p:sp>
      <p:sp>
        <p:nvSpPr>
          <p:cNvPr id="3" name="AssetID" descr="svtx:content/slide/@id"/>
          <p:cNvSpPr>
            <a:spLocks noGrp="1"/>
          </p:cNvSpPr>
          <p:nvPr>
            <p:ph type="body" sz="quarter" idx="20"/>
          </p:nvPr>
        </p:nvSpPr>
        <p:spPr/>
        <p:txBody>
          <a:bodyPr/>
          <a:lstStyle/>
          <a:p>
            <a:r>
              <a:rPr lang="en-US"/>
              <a:t>28751</a:t>
            </a:r>
          </a:p>
        </p:txBody>
      </p:sp>
      <p:sp>
        <p:nvSpPr>
          <p:cNvPr id="11" name="Rectangle 10">
            <a:extLst>
              <a:ext uri="{FF2B5EF4-FFF2-40B4-BE49-F238E27FC236}">
                <a16:creationId xmlns:a16="http://schemas.microsoft.com/office/drawing/2014/main" id="{8572DEBB-FBF1-43F9-A1F4-E982786F9B78}"/>
              </a:ext>
            </a:extLst>
          </p:cNvPr>
          <p:cNvSpPr/>
          <p:nvPr/>
        </p:nvSpPr>
        <p:spPr>
          <a:xfrm>
            <a:off x="10799690" y="71987"/>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sp>
        <p:nvSpPr>
          <p:cNvPr id="13" name="Rectangle 12">
            <a:extLst>
              <a:ext uri="{FF2B5EF4-FFF2-40B4-BE49-F238E27FC236}">
                <a16:creationId xmlns:a16="http://schemas.microsoft.com/office/drawing/2014/main" id="{DEC715FF-2DBD-422D-B338-12FE964D6B64}"/>
              </a:ext>
            </a:extLst>
          </p:cNvPr>
          <p:cNvSpPr/>
          <p:nvPr/>
        </p:nvSpPr>
        <p:spPr>
          <a:xfrm>
            <a:off x="683369" y="6063219"/>
            <a:ext cx="9489463" cy="522891"/>
          </a:xfrm>
          <a:prstGeom prst="rect">
            <a:avLst/>
          </a:prstGeom>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285567" marR="0" lvl="0" indent="-285567" algn="l" defTabSz="935845" rtl="0" eaLnBrk="1" fontAlgn="auto" latinLnBrk="0" hangingPunct="1">
              <a:lnSpc>
                <a:spcPct val="100000"/>
              </a:lnSpc>
              <a:spcBef>
                <a:spcPct val="0"/>
              </a:spcBef>
              <a:spcAft>
                <a:spcPct val="0"/>
              </a:spcAft>
              <a:buClrTx/>
              <a:buSzTx/>
              <a:buFont typeface="Arial" pitchFamily="34" charset="0"/>
              <a:buChar char="•"/>
              <a:defRPr/>
            </a:pPr>
            <a:r>
              <a:rPr kumimoji="0" lang="en-US" sz="1399" b="0" i="0" u="none" strike="noStrike" kern="1200" cap="none" spc="0" normalizeH="0" baseline="0" noProof="0">
                <a:ln>
                  <a:noFill/>
                </a:ln>
                <a:solidFill>
                  <a:srgbClr val="000000"/>
                </a:solidFill>
                <a:effectLst/>
                <a:uLnTx/>
                <a:uFillTx/>
                <a:latin typeface="Arial" pitchFamily="34" charset="0"/>
                <a:ea typeface="+mn-ea"/>
                <a:cs typeface="Arial" pitchFamily="34" charset="0"/>
              </a:rPr>
              <a:t>Shares and bonds perform differently.</a:t>
            </a:r>
          </a:p>
          <a:p>
            <a:pPr marL="285567" marR="0" lvl="0" indent="-285567" algn="l" defTabSz="935845" rtl="0" eaLnBrk="1" fontAlgn="auto" latinLnBrk="0" hangingPunct="1">
              <a:lnSpc>
                <a:spcPct val="100000"/>
              </a:lnSpc>
              <a:spcBef>
                <a:spcPct val="0"/>
              </a:spcBef>
              <a:spcAft>
                <a:spcPct val="0"/>
              </a:spcAft>
              <a:buClrTx/>
              <a:buSzTx/>
              <a:buFont typeface="Arial" pitchFamily="34" charset="0"/>
              <a:buChar char="•"/>
              <a:defRPr/>
            </a:pPr>
            <a:r>
              <a:rPr kumimoji="0" lang="en-US" sz="1399" b="0" i="0" u="none" strike="noStrike" kern="1200" cap="none" spc="0" normalizeH="0" baseline="0" noProof="0">
                <a:ln>
                  <a:noFill/>
                </a:ln>
                <a:solidFill>
                  <a:srgbClr val="000000"/>
                </a:solidFill>
                <a:effectLst/>
                <a:uLnTx/>
                <a:uFillTx/>
                <a:latin typeface="Arial" pitchFamily="34" charset="0"/>
                <a:ea typeface="+mn-ea"/>
                <a:cs typeface="Arial" pitchFamily="34" charset="0"/>
              </a:rPr>
              <a:t>Bonds can act as a kind of cushion or buffer, reducing the ups and downs and giving a smoother ride.</a:t>
            </a:r>
            <a:endParaRPr kumimoji="0" lang="en-AU" sz="13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14" name="TextBox 13">
            <a:extLst>
              <a:ext uri="{FF2B5EF4-FFF2-40B4-BE49-F238E27FC236}">
                <a16:creationId xmlns:a16="http://schemas.microsoft.com/office/drawing/2014/main" id="{51A9F259-DDCD-45DF-812A-0968F371AC8E}"/>
              </a:ext>
            </a:extLst>
          </p:cNvPr>
          <p:cNvSpPr txBox="1"/>
          <p:nvPr/>
        </p:nvSpPr>
        <p:spPr bwMode="auto">
          <a:xfrm>
            <a:off x="-961560" y="288953"/>
            <a:ext cx="877568" cy="246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913632" rtl="0" eaLnBrk="1" fontAlgn="base"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Arial" pitchFamily="34" charset="0"/>
              </a:rPr>
              <a:t>MID 505</a:t>
            </a:r>
          </a:p>
        </p:txBody>
      </p:sp>
      <p:sp>
        <p:nvSpPr>
          <p:cNvPr id="17" name="TextBox 16">
            <a:extLst>
              <a:ext uri="{FF2B5EF4-FFF2-40B4-BE49-F238E27FC236}">
                <a16:creationId xmlns:a16="http://schemas.microsoft.com/office/drawing/2014/main" id="{71103372-2266-4D79-B2F3-EC008771793B}"/>
              </a:ext>
            </a:extLst>
          </p:cNvPr>
          <p:cNvSpPr txBox="1"/>
          <p:nvPr/>
        </p:nvSpPr>
        <p:spPr>
          <a:xfrm rot="16200000">
            <a:off x="-154864" y="3575845"/>
            <a:ext cx="1982826" cy="276824"/>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1199" b="1" i="0" u="none" strike="noStrike" kern="1200" cap="none" spc="0" normalizeH="0" baseline="0" noProof="0">
                <a:ln>
                  <a:noFill/>
                </a:ln>
                <a:solidFill>
                  <a:srgbClr val="000000"/>
                </a:solidFill>
                <a:effectLst/>
                <a:uLnTx/>
                <a:uFillTx/>
                <a:latin typeface="Avenir LT 55 Roman"/>
                <a:ea typeface="+mn-ea"/>
                <a:cs typeface="+mn-cs"/>
              </a:rPr>
              <a:t>ANNUAL RETURN</a:t>
            </a:r>
            <a:endParaRPr kumimoji="0" lang="en-AU" sz="1199" b="1" i="0" u="none" strike="noStrike" kern="1200" cap="none" spc="0" normalizeH="0" baseline="0" noProof="0">
              <a:ln>
                <a:noFill/>
              </a:ln>
              <a:solidFill>
                <a:srgbClr val="000000"/>
              </a:solidFill>
              <a:effectLst/>
              <a:uLnTx/>
              <a:uFillTx/>
              <a:latin typeface="Avenir LT 55 Roman"/>
              <a:ea typeface="+mn-ea"/>
              <a:cs typeface="+mn-cs"/>
            </a:endParaRPr>
          </a:p>
        </p:txBody>
      </p:sp>
      <p:graphicFrame>
        <p:nvGraphicFramePr>
          <p:cNvPr id="2" name="Chart 1">
            <a:extLst>
              <a:ext uri="{FF2B5EF4-FFF2-40B4-BE49-F238E27FC236}">
                <a16:creationId xmlns:a16="http://schemas.microsoft.com/office/drawing/2014/main" id="{92034BDB-8993-44A0-6A3E-A83D733C960B}"/>
              </a:ext>
            </a:extLst>
          </p:cNvPr>
          <p:cNvGraphicFramePr/>
          <p:nvPr/>
        </p:nvGraphicFramePr>
        <p:xfrm>
          <a:off x="755334" y="2048174"/>
          <a:ext cx="9334247" cy="3585596"/>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69048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2. Don’t Try to Outguess the Market</a:t>
            </a:r>
          </a:p>
        </p:txBody>
      </p:sp>
      <p:sp>
        <p:nvSpPr>
          <p:cNvPr id="32" name="Text Placeholder 3">
            <a:extLst>
              <a:ext uri="{FF2B5EF4-FFF2-40B4-BE49-F238E27FC236}">
                <a16:creationId xmlns:a16="http://schemas.microsoft.com/office/drawing/2014/main" id="{960DA915-BDE1-47B5-8392-8FDE8B44B777}"/>
              </a:ext>
            </a:extLst>
          </p:cNvPr>
          <p:cNvSpPr>
            <a:spLocks noGrp="1"/>
          </p:cNvSpPr>
          <p:nvPr>
            <p:ph type="body" sz="quarter" idx="15"/>
          </p:nvPr>
        </p:nvSpPr>
        <p:spPr>
          <a:xfrm>
            <a:off x="568018" y="6869423"/>
            <a:ext cx="9235370" cy="399881"/>
          </a:xfrm>
        </p:spPr>
        <p:txBody>
          <a:bodyPr/>
          <a:lstStyle/>
          <a:p>
            <a:pPr>
              <a:defRPr/>
            </a:pPr>
            <a:r>
              <a:rPr lang="en-GB" sz="1200" b="1">
                <a:solidFill>
                  <a:srgbClr val="000000">
                    <a:lumMod val="65000"/>
                    <a:lumOff val="35000"/>
                  </a:srgbClr>
                </a:solidFill>
              </a:rPr>
              <a:t>There is no guarantee investment strategies will be successful. Past performance is no guarantee of future results. </a:t>
            </a:r>
            <a:endParaRPr lang="en-GB" sz="1200">
              <a:solidFill>
                <a:srgbClr val="000000">
                  <a:lumMod val="65000"/>
                  <a:lumOff val="35000"/>
                </a:srgbClr>
              </a:solidFill>
            </a:endParaRPr>
          </a:p>
          <a:p>
            <a:pPr>
              <a:defRPr/>
            </a:pPr>
            <a:r>
              <a:rPr lang="en-US">
                <a:solidFill>
                  <a:srgbClr val="000000">
                    <a:lumMod val="65000"/>
                    <a:lumOff val="35000"/>
                  </a:srgbClr>
                </a:solidFill>
              </a:rPr>
              <a:t>The sample includes funds at the beginning of the 20-year period ending December 31, 2022. Each fund is evaluated relative to its primary prospectus benchmark. Survivors are funds that had returns for every month in the sample period. Winners are funds that survived and outperformed their benchmark over the period. Where the full series of primary prospectus benchmark returns is unavailable, non-Dimensional funds are instead evaluated relative to their Morningstar category index. </a:t>
            </a:r>
            <a:r>
              <a:rPr lang="en-US" b="1">
                <a:solidFill>
                  <a:srgbClr val="000000">
                    <a:lumMod val="65000"/>
                    <a:lumOff val="35000"/>
                  </a:srgbClr>
                </a:solidFill>
              </a:rPr>
              <a:t>Data Sample</a:t>
            </a:r>
            <a:r>
              <a:rPr lang="en-US">
                <a:solidFill>
                  <a:srgbClr val="000000">
                    <a:lumMod val="65000"/>
                    <a:lumOff val="35000"/>
                  </a:srgbClr>
                </a:solidFill>
              </a:rPr>
              <a:t>: The sample includes US-domiciled, USD-denominated open-end and exchange-traded funds (ETFs) in the following Morningstar categories. Non-Dimensional fund data provided by Morningstar. Dimensional fund data is provided by the fund accountant. Dimensional funds or subadvised funds whose access is or previously was limited to certain investors are excluded. Index funds, load-waived funds, and funds of funds are excluded from the industry sample. </a:t>
            </a:r>
            <a:r>
              <a:rPr lang="en-US" b="1">
                <a:solidFill>
                  <a:srgbClr val="000000">
                    <a:lumMod val="65000"/>
                    <a:lumOff val="35000"/>
                  </a:srgbClr>
                </a:solidFill>
              </a:rPr>
              <a:t>Morningstar Categories (Equity): </a:t>
            </a:r>
            <a:r>
              <a:rPr lang="en-US">
                <a:solidFill>
                  <a:srgbClr val="000000">
                    <a:lumMod val="65000"/>
                    <a:lumOff val="35000"/>
                  </a:srgbClr>
                </a:solidFill>
              </a:rPr>
              <a:t>Equity fund sample includes the following Morningstar historical categories: Diversified Emerging Markets, Europe Stock, Foreign Large Blend, Foreign Large Growth, Foreign Large Value, Foreign Small/Mid Blend, Foreign Small/Mid Growth, Foreign Small/Mid Value, Global Real Estate, Japan Stock, Large Blend, Large Growth, Large Value, Mid-Cap Blend, Mid-Cap Growth, Mid-Cap Value, Miscellaneous Region, Pacific/Asia ex-Japan Stock, Real Estate, Small Blend, Small Growth, Small Value, Global Large-Stock Blend, Global Large-Stock Growth, Global Large-Stock Value, and Global Small/Mid Stock. </a:t>
            </a:r>
            <a:r>
              <a:rPr lang="en-US" b="1">
                <a:solidFill>
                  <a:srgbClr val="000000">
                    <a:lumMod val="65000"/>
                    <a:lumOff val="35000"/>
                  </a:srgbClr>
                </a:solidFill>
              </a:rPr>
              <a:t>Morningstar Categories (Fixed Income): </a:t>
            </a:r>
            <a:r>
              <a:rPr lang="en-US">
                <a:solidFill>
                  <a:srgbClr val="000000">
                    <a:lumMod val="65000"/>
                    <a:lumOff val="35000"/>
                  </a:srgbClr>
                </a:solidFill>
              </a:rPr>
              <a:t>Fixed income fund sample includes the following Morningstar historical categories: Corporate Bond, High Yield Bond, Inflation-Protected Bond, Intermediate Core Bond, </a:t>
            </a:r>
            <a:r>
              <a:rPr lang="en-US">
                <a:solidFill>
                  <a:srgbClr val="000000">
                    <a:lumMod val="75000"/>
                    <a:lumOff val="25000"/>
                  </a:srgbClr>
                </a:solidFill>
              </a:rPr>
              <a:t>Intermediate Core-Plus Bond, </a:t>
            </a:r>
            <a:r>
              <a:rPr lang="en-US"/>
              <a:t>Long-Term Bond,</a:t>
            </a:r>
            <a:r>
              <a:rPr lang="en-US">
                <a:solidFill>
                  <a:srgbClr val="000000">
                    <a:lumMod val="75000"/>
                    <a:lumOff val="25000"/>
                  </a:srgbClr>
                </a:solidFill>
              </a:rPr>
              <a:t> Intermediate Government, Long Government, Muni California Intermediate,</a:t>
            </a:r>
            <a:r>
              <a:rPr lang="en-US">
                <a:solidFill>
                  <a:srgbClr val="000000">
                    <a:lumMod val="65000"/>
                    <a:lumOff val="35000"/>
                  </a:srgbClr>
                </a:solidFill>
              </a:rPr>
              <a:t> Muni California Long, Muni Massachusetts, Muni Minnesota, Muni National Intermediate, Muni National Long, Muni National Short, Muni New Jersey, Muni New York Intermediate, Muni New York Long, Muni Ohio, Muni Pennsylvania, Muni Single State Intermediate, Muni Single State Long, Muni Single State Short, Muni Target Maturity, Short Government, Short-Term Bond, Ultrashort Bond, Global Bond, and Global Bond-USD Hedged. </a:t>
            </a:r>
            <a:r>
              <a:rPr lang="en-US" b="1">
                <a:solidFill>
                  <a:srgbClr val="000000">
                    <a:lumMod val="65000"/>
                    <a:lumOff val="35000"/>
                  </a:srgbClr>
                </a:solidFill>
              </a:rPr>
              <a:t>Index Data Sources: </a:t>
            </a:r>
            <a:r>
              <a:rPr lang="en-US">
                <a:solidFill>
                  <a:srgbClr val="000000">
                    <a:lumMod val="65000"/>
                    <a:lumOff val="35000"/>
                  </a:srgbClr>
                </a:solidFill>
              </a:rPr>
              <a:t>Index data provided by Bloomberg, MSCI, Russell, FTSE Fixed Income LLC, and S&amp;P Dow Jones Indices LLC. Bloomberg data provided by Bloomberg. MSCI data © MSCI 2023, all rights reserved. Frank Russell Company is the source and owner of the trademarks, service marks, and copyrights related to the Russell Indexes. FTSE fixed income indices © 2023 FTSE Fixed Income LLC. All rights reserved. S&amp;P data © 2023 S&amp;P Dow Jones Indices LLC, a division of S&amp;P Global. All rights reserved. Indices are not available for direct investment. Their performance does not reflect the expenses associated with management of an actual portfolio. US-domiciled mutual funds and US-domiciled ETFs are not generally available for distribution outside the US. </a:t>
            </a:r>
            <a:endParaRPr lang="en-GB">
              <a:solidFill>
                <a:srgbClr val="000000">
                  <a:lumMod val="65000"/>
                  <a:lumOff val="35000"/>
                </a:srgbClr>
              </a:solidFill>
            </a:endParaRPr>
          </a:p>
        </p:txBody>
      </p:sp>
      <p:sp>
        <p:nvSpPr>
          <p:cNvPr id="8" name="TextBox 7">
            <a:extLst>
              <a:ext uri="{FF2B5EF4-FFF2-40B4-BE49-F238E27FC236}">
                <a16:creationId xmlns:a16="http://schemas.microsoft.com/office/drawing/2014/main" id="{D94FA324-0474-47A2-85A6-09D941F3660E}"/>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SC: EC21</a:t>
            </a:r>
          </a:p>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MID PAB2</a:t>
            </a:r>
          </a:p>
        </p:txBody>
      </p:sp>
      <p:sp>
        <p:nvSpPr>
          <p:cNvPr id="20" name="Content Placeholder 4">
            <a:extLst>
              <a:ext uri="{FF2B5EF4-FFF2-40B4-BE49-F238E27FC236}">
                <a16:creationId xmlns:a16="http://schemas.microsoft.com/office/drawing/2014/main" id="{BEDD0711-042E-4C9E-A2E2-C64E30E12DBC}"/>
              </a:ext>
            </a:extLst>
          </p:cNvPr>
          <p:cNvSpPr txBox="1"/>
          <p:nvPr/>
        </p:nvSpPr>
        <p:spPr>
          <a:xfrm>
            <a:off x="6743700" y="1781175"/>
            <a:ext cx="3471302" cy="4654934"/>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pPr marL="0" marR="0" lvl="0" indent="0" algn="l" defTabSz="1042750" rtl="0" eaLnBrk="1" fontAlgn="auto" latinLnBrk="0" hangingPunct="1">
              <a:lnSpc>
                <a:spcPct val="100000"/>
              </a:lnSpc>
              <a:spcBef>
                <a:spcPts val="1799"/>
              </a:spcBef>
              <a:spcAft>
                <a:spcPct val="0"/>
              </a:spcAft>
              <a:buClrTx/>
              <a:buSzTx/>
              <a:buFont typeface="Arial" pitchFamily="34" charset="0"/>
              <a:buNone/>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market’s pricing power works against fund managers who try to outperform through stock picking or market timing. As evidence, only 17% of US-domiciled equity funds and 14% of fixed income funds have survived and outperformed their benchmarks over the past 20 years.</a:t>
            </a:r>
          </a:p>
        </p:txBody>
      </p:sp>
      <p:sp>
        <p:nvSpPr>
          <p:cNvPr id="22" name="Title 10">
            <a:extLst>
              <a:ext uri="{FF2B5EF4-FFF2-40B4-BE49-F238E27FC236}">
                <a16:creationId xmlns:a16="http://schemas.microsoft.com/office/drawing/2014/main" id="{281A07A5-5F59-485C-91FE-C0263E9FAD2F}"/>
              </a:ext>
            </a:extLst>
          </p:cNvPr>
          <p:cNvSpPr txBox="1"/>
          <p:nvPr/>
        </p:nvSpPr>
        <p:spPr>
          <a:xfrm>
            <a:off x="464884" y="1794932"/>
            <a:ext cx="5618533" cy="566892"/>
          </a:xfrm>
          <a:prstGeom prst="rect">
            <a:avLst/>
          </a:prstGeom>
        </p:spPr>
        <p:txBody>
          <a:bodyPr vert="horz" lIns="91383" tIns="54829" rIns="91383" bIns="54829" rtlCol="0" anchor="t">
            <a:noAutofit/>
          </a:bodyPr>
          <a:lstStyle>
            <a:defPPr>
              <a:defRPr lang="en-US"/>
            </a:defPPr>
            <a:lvl1pPr marL="0" algn="l" defTabSz="1018824" rtl="0" eaLnBrk="1" latinLnBrk="0" hangingPunct="1">
              <a:spcBef>
                <a:spcPct val="0"/>
              </a:spcBef>
              <a:buNone/>
              <a:defRPr sz="2600" kern="1200">
                <a:solidFill>
                  <a:schemeClr val="accent1"/>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824"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000000">
                    <a:lumMod val="65000"/>
                    <a:lumOff val="35000"/>
                  </a:srgbClr>
                </a:solidFill>
                <a:effectLst/>
                <a:uLnTx/>
                <a:uFillTx/>
                <a:latin typeface="Arial" pitchFamily="34" charset="0"/>
                <a:ea typeface="+mj-ea"/>
                <a:cs typeface="Arial" pitchFamily="34" charset="0"/>
              </a:rPr>
              <a:t>US-Domiciled Fund Performance, 2003–2022</a:t>
            </a:r>
          </a:p>
        </p:txBody>
      </p:sp>
      <p:sp>
        <p:nvSpPr>
          <p:cNvPr id="4" name="AssetID" descr="svtx:content/slide/@id">
            <a:extLst>
              <a:ext uri="{FF2B5EF4-FFF2-40B4-BE49-F238E27FC236}">
                <a16:creationId xmlns:a16="http://schemas.microsoft.com/office/drawing/2014/main" id="{DBE84554-F9E5-7566-B9B6-C9CD7F252987}"/>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r" defTabSz="1042453" rtl="0" eaLnBrk="1" fontAlgn="auto" latinLnBrk="0" hangingPunct="1">
              <a:lnSpc>
                <a:spcPct val="100000"/>
              </a:lnSpc>
              <a:spcBef>
                <a:spcPct val="0"/>
              </a:spcBef>
              <a:spcAft>
                <a:spcPct val="0"/>
              </a:spcAft>
              <a:buClrTx/>
              <a:buSzTx/>
              <a:buFontTx/>
              <a:buNone/>
              <a:defRPr/>
            </a:pPr>
            <a:r>
              <a:rPr kumimoji="0" lang="en-US" sz="700" b="0" i="0" u="none" strike="noStrike" kern="1200" cap="none" spc="0" normalizeH="0" baseline="0" noProof="0">
                <a:ln>
                  <a:noFill/>
                </a:ln>
                <a:solidFill>
                  <a:srgbClr val="FFFFFF">
                    <a:lumMod val="50000"/>
                  </a:srgbClr>
                </a:solidFill>
                <a:effectLst/>
                <a:uLnTx/>
                <a:uFillTx/>
                <a:latin typeface="Arial Narrow" panose="020B0606020202030204" pitchFamily="34" charset="0"/>
                <a:ea typeface="+mn-ea"/>
                <a:cs typeface="+mn-cs"/>
              </a:rPr>
              <a:t>28767</a:t>
            </a:r>
          </a:p>
        </p:txBody>
      </p:sp>
      <p:grpSp>
        <p:nvGrpSpPr>
          <p:cNvPr id="7" name="Group 6">
            <a:extLst>
              <a:ext uri="{FF2B5EF4-FFF2-40B4-BE49-F238E27FC236}">
                <a16:creationId xmlns:a16="http://schemas.microsoft.com/office/drawing/2014/main" id="{E8F8DC8F-A556-A4D2-7D7F-99C6BFEF8B92}"/>
              </a:ext>
            </a:extLst>
          </p:cNvPr>
          <p:cNvGrpSpPr/>
          <p:nvPr/>
        </p:nvGrpSpPr>
        <p:grpSpPr>
          <a:xfrm>
            <a:off x="451071" y="2059608"/>
            <a:ext cx="5878830" cy="3545611"/>
            <a:chOff x="444721" y="2403736"/>
            <a:chExt cx="5878830" cy="3545611"/>
          </a:xfrm>
        </p:grpSpPr>
        <p:graphicFrame>
          <p:nvGraphicFramePr>
            <p:cNvPr id="9" name="Chart 8">
              <a:extLst>
                <a:ext uri="{FF2B5EF4-FFF2-40B4-BE49-F238E27FC236}">
                  <a16:creationId xmlns:a16="http://schemas.microsoft.com/office/drawing/2014/main" id="{2D4325A3-98BD-E5D5-E107-8ACEC6A6608D}"/>
                </a:ext>
              </a:extLst>
            </p:cNvPr>
            <p:cNvGraphicFramePr/>
            <p:nvPr>
              <p:extLst>
                <p:ext uri="{D42A27DB-BD31-4B8C-83A1-F6EECF244321}">
                  <p14:modId xmlns:p14="http://schemas.microsoft.com/office/powerpoint/2010/main" val="3799910567"/>
                </p:ext>
              </p:extLst>
            </p:nvPr>
          </p:nvGraphicFramePr>
          <p:xfrm>
            <a:off x="444721" y="2403736"/>
            <a:ext cx="5878830" cy="3545611"/>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259FB5FE-552B-33A9-3B1C-870AB641BEC8}"/>
                </a:ext>
              </a:extLst>
            </p:cNvPr>
            <p:cNvSpPr txBox="1"/>
            <p:nvPr/>
          </p:nvSpPr>
          <p:spPr>
            <a:xfrm>
              <a:off x="4491990" y="2510417"/>
              <a:ext cx="1757212" cy="338554"/>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base" latinLnBrk="0" hangingPunct="1">
                <a:lnSpc>
                  <a:spcPct val="100000"/>
                </a:lnSpc>
                <a:spcBef>
                  <a:spcPct val="0"/>
                </a:spcBef>
                <a:spcAft>
                  <a:spcPct val="0"/>
                </a:spcAft>
                <a:buClrTx/>
                <a:buSzTx/>
                <a:buFontTx/>
                <a:buNone/>
                <a:defRPr/>
              </a:pPr>
              <a:r>
                <a:rPr kumimoji="0" lang="en-US" sz="1600" b="1"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rPr>
                <a:t>2,855 Beginning</a:t>
              </a:r>
            </a:p>
          </p:txBody>
        </p:sp>
        <p:sp>
          <p:nvSpPr>
            <p:cNvPr id="11" name="TextBox 10">
              <a:extLst>
                <a:ext uri="{FF2B5EF4-FFF2-40B4-BE49-F238E27FC236}">
                  <a16:creationId xmlns:a16="http://schemas.microsoft.com/office/drawing/2014/main" id="{F17BAE63-48AE-D87E-FA17-4D15FF7EB175}"/>
                </a:ext>
              </a:extLst>
            </p:cNvPr>
            <p:cNvSpPr txBox="1"/>
            <p:nvPr/>
          </p:nvSpPr>
          <p:spPr>
            <a:xfrm>
              <a:off x="4491990" y="4141097"/>
              <a:ext cx="1757212" cy="338554"/>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base" latinLnBrk="0" hangingPunct="1">
                <a:lnSpc>
                  <a:spcPct val="100000"/>
                </a:lnSpc>
                <a:spcBef>
                  <a:spcPct val="0"/>
                </a:spcBef>
                <a:spcAft>
                  <a:spcPct val="0"/>
                </a:spcAft>
                <a:buClrTx/>
                <a:buSzTx/>
                <a:buFontTx/>
                <a:buNone/>
                <a:defRPr/>
              </a:pPr>
              <a:r>
                <a:rPr kumimoji="0" lang="en-US" sz="1600" b="1"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rPr>
                <a:t>1,636 Beginning</a:t>
              </a:r>
            </a:p>
          </p:txBody>
        </p:sp>
        <p:sp>
          <p:nvSpPr>
            <p:cNvPr id="12" name="TextBox 11">
              <a:extLst>
                <a:ext uri="{FF2B5EF4-FFF2-40B4-BE49-F238E27FC236}">
                  <a16:creationId xmlns:a16="http://schemas.microsoft.com/office/drawing/2014/main" id="{B84562EE-37A4-26A4-5798-4AE7F28FCE82}"/>
                </a:ext>
              </a:extLst>
            </p:cNvPr>
            <p:cNvSpPr txBox="1"/>
            <p:nvPr/>
          </p:nvSpPr>
          <p:spPr>
            <a:xfrm>
              <a:off x="3500485" y="3209872"/>
              <a:ext cx="1085233" cy="338554"/>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600" b="0" i="0" u="none" strike="noStrike" kern="0" cap="none" spc="40" normalizeH="0" noProof="0">
                  <a:ln>
                    <a:noFill/>
                  </a:ln>
                  <a:solidFill>
                    <a:srgbClr val="E4E4E4">
                      <a:lumMod val="50000"/>
                    </a:srgbClr>
                  </a:solidFill>
                  <a:effectLst/>
                  <a:uLnTx/>
                  <a:uFillTx/>
                  <a:latin typeface="Arial"/>
                  <a:ea typeface="+mn-ea"/>
                  <a:cs typeface="Arial" pitchFamily="34" charset="0"/>
                </a:rPr>
                <a:t>Surv</a:t>
              </a:r>
              <a:r>
                <a:rPr kumimoji="0" lang="en-US" sz="1600" b="0" i="0" u="none" strike="noStrike" kern="0" cap="none" spc="10" normalizeH="0" noProof="0">
                  <a:ln>
                    <a:noFill/>
                  </a:ln>
                  <a:solidFill>
                    <a:srgbClr val="E4E4E4">
                      <a:lumMod val="50000"/>
                    </a:srgbClr>
                  </a:solidFill>
                  <a:effectLst/>
                  <a:uLnTx/>
                  <a:uFillTx/>
                  <a:latin typeface="Arial"/>
                  <a:ea typeface="+mn-ea"/>
                  <a:cs typeface="Arial" pitchFamily="34" charset="0"/>
                </a:rPr>
                <a:t>ivors</a:t>
              </a:r>
            </a:p>
          </p:txBody>
        </p:sp>
        <p:sp>
          <p:nvSpPr>
            <p:cNvPr id="13" name="TextBox 12">
              <a:extLst>
                <a:ext uri="{FF2B5EF4-FFF2-40B4-BE49-F238E27FC236}">
                  <a16:creationId xmlns:a16="http://schemas.microsoft.com/office/drawing/2014/main" id="{BEC64714-E453-D03B-17F8-1C3CE765021B}"/>
                </a:ext>
              </a:extLst>
            </p:cNvPr>
            <p:cNvSpPr txBox="1"/>
            <p:nvPr/>
          </p:nvSpPr>
          <p:spPr>
            <a:xfrm>
              <a:off x="3746567" y="4848463"/>
              <a:ext cx="1085233" cy="338554"/>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fontAlgn="base">
                <a:spcBef>
                  <a:spcPct val="0"/>
                </a:spcBef>
                <a:spcAft>
                  <a:spcPct val="0"/>
                </a:spcAft>
                <a:defRPr/>
              </a:pPr>
              <a:r>
                <a:rPr lang="en-US" sz="1600" kern="0" spc="40">
                  <a:solidFill>
                    <a:srgbClr val="E4E4E4">
                      <a:lumMod val="50000"/>
                    </a:srgbClr>
                  </a:solidFill>
                  <a:latin typeface="+mn-lt"/>
                  <a:cs typeface="Arial" pitchFamily="34" charset="0"/>
                </a:rPr>
                <a:t>Surv</a:t>
              </a:r>
              <a:r>
                <a:rPr lang="en-US" sz="1600" kern="0" spc="10">
                  <a:solidFill>
                    <a:srgbClr val="E4E4E4">
                      <a:lumMod val="50000"/>
                    </a:srgbClr>
                  </a:solidFill>
                  <a:latin typeface="+mn-lt"/>
                  <a:cs typeface="Arial" pitchFamily="34" charset="0"/>
                </a:rPr>
                <a:t>ivors</a:t>
              </a:r>
              <a:endParaRPr lang="en-US" sz="1600" kern="0" spc="40">
                <a:solidFill>
                  <a:srgbClr val="E4E4E4">
                    <a:lumMod val="50000"/>
                  </a:srgbClr>
                </a:solidFill>
                <a:latin typeface="+mn-lt"/>
                <a:cs typeface="Arial" pitchFamily="34" charset="0"/>
              </a:endParaRPr>
            </a:p>
          </p:txBody>
        </p:sp>
        <p:sp>
          <p:nvSpPr>
            <p:cNvPr id="14" name="TextBox 13">
              <a:extLst>
                <a:ext uri="{FF2B5EF4-FFF2-40B4-BE49-F238E27FC236}">
                  <a16:creationId xmlns:a16="http://schemas.microsoft.com/office/drawing/2014/main" id="{94B53326-4BA5-3013-B431-3C2FE55856CE}"/>
                </a:ext>
              </a:extLst>
            </p:cNvPr>
            <p:cNvSpPr txBox="1"/>
            <p:nvPr/>
          </p:nvSpPr>
          <p:spPr>
            <a:xfrm>
              <a:off x="2240028" y="3556869"/>
              <a:ext cx="936475" cy="338554"/>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600" b="0" i="0" u="none" strike="noStrike" kern="1200" cap="none" spc="0" normalizeH="0" baseline="0" noProof="0">
                  <a:ln>
                    <a:noFill/>
                  </a:ln>
                  <a:solidFill>
                    <a:srgbClr val="009DBA"/>
                  </a:solidFill>
                  <a:effectLst/>
                  <a:uLnTx/>
                  <a:uFillTx/>
                  <a:latin typeface="Arial"/>
                  <a:ea typeface="+mn-ea"/>
                  <a:cs typeface="Arial" pitchFamily="34" charset="0"/>
                </a:rPr>
                <a:t>Winners</a:t>
              </a:r>
            </a:p>
          </p:txBody>
        </p:sp>
        <p:sp>
          <p:nvSpPr>
            <p:cNvPr id="15" name="TextBox 14">
              <a:extLst>
                <a:ext uri="{FF2B5EF4-FFF2-40B4-BE49-F238E27FC236}">
                  <a16:creationId xmlns:a16="http://schemas.microsoft.com/office/drawing/2014/main" id="{7A9055A6-3510-6860-3011-C681EC3C5DC4}"/>
                </a:ext>
              </a:extLst>
            </p:cNvPr>
            <p:cNvSpPr txBox="1"/>
            <p:nvPr/>
          </p:nvSpPr>
          <p:spPr>
            <a:xfrm>
              <a:off x="2103414" y="5198210"/>
              <a:ext cx="936475" cy="338554"/>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600" b="0" i="0" u="none" strike="noStrike" kern="1200" cap="none" spc="0" normalizeH="0" baseline="0" noProof="0">
                  <a:ln>
                    <a:noFill/>
                  </a:ln>
                  <a:solidFill>
                    <a:srgbClr val="648C1A"/>
                  </a:solidFill>
                  <a:effectLst/>
                  <a:uLnTx/>
                  <a:uFillTx/>
                  <a:latin typeface="Arial"/>
                  <a:ea typeface="+mn-ea"/>
                  <a:cs typeface="Arial" pitchFamily="34" charset="0"/>
                </a:rPr>
                <a:t>Winners</a:t>
              </a:r>
            </a:p>
          </p:txBody>
        </p:sp>
        <p:sp>
          <p:nvSpPr>
            <p:cNvPr id="16" name="TextBox 15">
              <a:extLst>
                <a:ext uri="{FF2B5EF4-FFF2-40B4-BE49-F238E27FC236}">
                  <a16:creationId xmlns:a16="http://schemas.microsoft.com/office/drawing/2014/main" id="{920B383D-FD14-E72E-399B-976000A28A23}"/>
                </a:ext>
              </a:extLst>
            </p:cNvPr>
            <p:cNvSpPr txBox="1"/>
            <p:nvPr/>
          </p:nvSpPr>
          <p:spPr>
            <a:xfrm>
              <a:off x="452971" y="4664753"/>
              <a:ext cx="986167" cy="677108"/>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900" b="0" i="0" u="none" strike="noStrike" kern="1200" cap="none" spc="0" normalizeH="0" baseline="0" noProof="0">
                  <a:ln>
                    <a:noFill/>
                  </a:ln>
                  <a:solidFill>
                    <a:srgbClr val="648C1A"/>
                  </a:solidFill>
                  <a:effectLst/>
                  <a:uLnTx/>
                  <a:uFillTx/>
                  <a:latin typeface="Arial"/>
                  <a:ea typeface="+mn-ea"/>
                  <a:cs typeface="Arial" pitchFamily="34" charset="0"/>
                </a:rPr>
                <a:t>Fixed</a:t>
              </a:r>
              <a:br>
                <a:rPr kumimoji="0" lang="en-US" sz="1900" b="0" i="0" u="none" strike="noStrike" kern="1200" cap="none" spc="0" normalizeH="0" baseline="0" noProof="0">
                  <a:ln>
                    <a:noFill/>
                  </a:ln>
                  <a:solidFill>
                    <a:srgbClr val="648C1A"/>
                  </a:solidFill>
                  <a:effectLst/>
                  <a:uLnTx/>
                  <a:uFillTx/>
                  <a:latin typeface="Arial"/>
                  <a:ea typeface="+mn-ea"/>
                  <a:cs typeface="Arial" pitchFamily="34" charset="0"/>
                </a:rPr>
              </a:br>
              <a:r>
                <a:rPr kumimoji="0" lang="en-US" sz="1900" b="0" i="0" u="none" strike="noStrike" kern="1200" cap="none" spc="0" normalizeH="0" baseline="0" noProof="0">
                  <a:ln>
                    <a:noFill/>
                  </a:ln>
                  <a:solidFill>
                    <a:srgbClr val="648C1A"/>
                  </a:solidFill>
                  <a:effectLst/>
                  <a:uLnTx/>
                  <a:uFillTx/>
                  <a:latin typeface="Arial"/>
                  <a:ea typeface="+mn-ea"/>
                  <a:cs typeface="Arial" pitchFamily="34" charset="0"/>
                </a:rPr>
                <a:t>Income</a:t>
              </a:r>
            </a:p>
          </p:txBody>
        </p:sp>
        <p:sp>
          <p:nvSpPr>
            <p:cNvPr id="17" name="TextBox 16">
              <a:extLst>
                <a:ext uri="{FF2B5EF4-FFF2-40B4-BE49-F238E27FC236}">
                  <a16:creationId xmlns:a16="http://schemas.microsoft.com/office/drawing/2014/main" id="{E6B85F33-DACD-A316-538D-DC2D62289CC0}"/>
                </a:ext>
              </a:extLst>
            </p:cNvPr>
            <p:cNvSpPr txBox="1"/>
            <p:nvPr/>
          </p:nvSpPr>
          <p:spPr>
            <a:xfrm>
              <a:off x="472048" y="3234613"/>
              <a:ext cx="862737" cy="384721"/>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900" b="0" i="0" u="none" strike="noStrike" kern="1200" cap="none" spc="0" normalizeH="0" baseline="0" noProof="0">
                  <a:ln>
                    <a:noFill/>
                  </a:ln>
                  <a:solidFill>
                    <a:srgbClr val="009DBA"/>
                  </a:solidFill>
                  <a:effectLst/>
                  <a:uLnTx/>
                  <a:uFillTx/>
                  <a:latin typeface="Arial"/>
                  <a:ea typeface="+mn-ea"/>
                  <a:cs typeface="Arial" pitchFamily="34" charset="0"/>
                </a:rPr>
                <a:t>Equity</a:t>
              </a:r>
            </a:p>
          </p:txBody>
        </p:sp>
      </p:grpSp>
      <p:sp>
        <p:nvSpPr>
          <p:cNvPr id="18" name="TextBox 17">
            <a:extLst>
              <a:ext uri="{FF2B5EF4-FFF2-40B4-BE49-F238E27FC236}">
                <a16:creationId xmlns:a16="http://schemas.microsoft.com/office/drawing/2014/main" id="{DF005743-7B55-3FAF-F535-FE0F92F294B1}"/>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custDataLst>
      <p:tags r:id="rId1"/>
    </p:custDataLst>
    <p:extLst>
      <p:ext uri="{BB962C8B-B14F-4D97-AF65-F5344CB8AC3E}">
        <p14:creationId xmlns:p14="http://schemas.microsoft.com/office/powerpoint/2010/main" val="4087458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Capital Markets Have Rewarded </a:t>
            </a:r>
            <a:br>
              <a:rPr lang="en-US"/>
            </a:br>
            <a:r>
              <a:rPr lang="en-US"/>
              <a:t>Long-Term Investors</a:t>
            </a:r>
          </a:p>
        </p:txBody>
      </p:sp>
      <p:sp>
        <p:nvSpPr>
          <p:cNvPr id="10" name="Slide Number Placeholder 9"/>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20</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 name="Text Placeholder 7"/>
          <p:cNvSpPr>
            <a:spLocks noGrp="1"/>
          </p:cNvSpPr>
          <p:nvPr>
            <p:ph type="body" sz="quarter" idx="13"/>
          </p:nvPr>
        </p:nvSpPr>
        <p:spPr>
          <a:xfrm>
            <a:off x="683369" y="1691246"/>
            <a:ext cx="9410412" cy="453390"/>
          </a:xfrm>
        </p:spPr>
        <p:txBody>
          <a:bodyPr/>
          <a:lstStyle/>
          <a:p>
            <a:r>
              <a:rPr lang="en-US"/>
              <a:t>Monthly growth of wealth ($1), October 1989—December 2022</a:t>
            </a:r>
          </a:p>
        </p:txBody>
      </p:sp>
      <p:sp>
        <p:nvSpPr>
          <p:cNvPr id="9" name="Text Placeholder 8"/>
          <p:cNvSpPr>
            <a:spLocks noGrp="1"/>
          </p:cNvSpPr>
          <p:nvPr>
            <p:ph type="body" sz="quarter" idx="15"/>
          </p:nvPr>
        </p:nvSpPr>
        <p:spPr/>
        <p:txBody>
          <a:bodyPr/>
          <a:lstStyle/>
          <a:p>
            <a:pPr indent="0" defTabSz="1091073" fontAlgn="auto">
              <a:lnSpc>
                <a:spcPts val="1178"/>
              </a:lnSpc>
              <a:spcAft>
                <a:spcPct val="0"/>
              </a:spcAft>
            </a:pPr>
            <a:r>
              <a:rPr lang="en-US"/>
              <a:t>In Australian dollars. Australian inflation rate provided by the Australian Bureau of Statistics. Data provided by Bloomberg Finance L.P. S&amp;P/ASX data © 2023 S&amp;P Dow Jones Indices LLC, a division of S&amp;P Global. All rights reserved. Indices are not available for direct investment. </a:t>
            </a:r>
            <a:r>
              <a:rPr lang="en-US" b="1"/>
              <a:t>Their performance does not reflect the expenses associated with the management of an actual portfolio. Past performance not indicative of future performance. </a:t>
            </a:r>
          </a:p>
        </p:txBody>
      </p:sp>
      <p:sp>
        <p:nvSpPr>
          <p:cNvPr id="2" name="AssetID" descr="svtx:content/slide/@id"/>
          <p:cNvSpPr>
            <a:spLocks noGrp="1"/>
          </p:cNvSpPr>
          <p:nvPr>
            <p:ph type="body" sz="quarter" idx="20"/>
          </p:nvPr>
        </p:nvSpPr>
        <p:spPr/>
        <p:txBody>
          <a:bodyPr/>
          <a:lstStyle/>
          <a:p>
            <a:r>
              <a:rPr lang="en-US"/>
              <a:t>28715</a:t>
            </a:r>
          </a:p>
        </p:txBody>
      </p:sp>
      <p:sp>
        <p:nvSpPr>
          <p:cNvPr id="17" name="TextBox 16"/>
          <p:cNvSpPr txBox="1"/>
          <p:nvPr/>
        </p:nvSpPr>
        <p:spPr>
          <a:xfrm>
            <a:off x="-845166" y="5881"/>
            <a:ext cx="715650" cy="33827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GC05</a:t>
            </a:r>
          </a:p>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MID 872</a:t>
            </a:r>
          </a:p>
        </p:txBody>
      </p:sp>
      <p:sp>
        <p:nvSpPr>
          <p:cNvPr id="21" name="Rectangle 20">
            <a:extLst>
              <a:ext uri="{FF2B5EF4-FFF2-40B4-BE49-F238E27FC236}">
                <a16:creationId xmlns:a16="http://schemas.microsoft.com/office/drawing/2014/main" id="{22F82A3F-36EB-4018-948E-E334123F624C}"/>
              </a:ext>
            </a:extLst>
          </p:cNvPr>
          <p:cNvSpPr/>
          <p:nvPr/>
        </p:nvSpPr>
        <p:spPr>
          <a:xfrm>
            <a:off x="10781217"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
        <p:nvSpPr>
          <p:cNvPr id="3" name="TextBox 2">
            <a:extLst>
              <a:ext uri="{FF2B5EF4-FFF2-40B4-BE49-F238E27FC236}">
                <a16:creationId xmlns:a16="http://schemas.microsoft.com/office/drawing/2014/main" id="{02DBAF00-6D23-AF69-3732-0006D74AEEEA}"/>
              </a:ext>
            </a:extLst>
          </p:cNvPr>
          <p:cNvSpPr txBox="1"/>
          <p:nvPr/>
        </p:nvSpPr>
        <p:spPr>
          <a:xfrm>
            <a:off x="8480692" y="2667272"/>
            <a:ext cx="1478650" cy="406295"/>
          </a:xfrm>
          <a:prstGeom prst="rect">
            <a:avLst/>
          </a:prstGeom>
          <a:noFill/>
        </p:spPr>
        <p:txBody>
          <a:bodyPr wrap="square" lIns="97884" tIns="48943" rIns="97884" bIns="48943"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005E74"/>
                </a:solidFill>
                <a:effectLst/>
                <a:uLnTx/>
                <a:uFillTx/>
                <a:latin typeface="Arial" pitchFamily="34" charset="0"/>
                <a:ea typeface="+mn-ea"/>
                <a:cs typeface="Arial" pitchFamily="34" charset="0"/>
              </a:rPr>
              <a:t>S&amp;P/ASX 300 Index (Total Return)</a:t>
            </a:r>
          </a:p>
        </p:txBody>
      </p:sp>
      <p:sp>
        <p:nvSpPr>
          <p:cNvPr id="4" name="TextBox 3">
            <a:extLst>
              <a:ext uri="{FF2B5EF4-FFF2-40B4-BE49-F238E27FC236}">
                <a16:creationId xmlns:a16="http://schemas.microsoft.com/office/drawing/2014/main" id="{A02EC533-4E36-72F6-DB99-0A76A67DD5A8}"/>
              </a:ext>
            </a:extLst>
          </p:cNvPr>
          <p:cNvSpPr txBox="1"/>
          <p:nvPr/>
        </p:nvSpPr>
        <p:spPr>
          <a:xfrm>
            <a:off x="8480692" y="4057651"/>
            <a:ext cx="1632992" cy="406295"/>
          </a:xfrm>
          <a:prstGeom prst="rect">
            <a:avLst/>
          </a:prstGeom>
          <a:noFill/>
        </p:spPr>
        <p:txBody>
          <a:bodyPr wrap="square" lIns="97884" tIns="48943" rIns="97884" bIns="48943"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427994">
                    <a:lumMod val="60000"/>
                    <a:lumOff val="40000"/>
                  </a:srgbClr>
                </a:solidFill>
                <a:effectLst/>
                <a:uLnTx/>
                <a:uFillTx/>
                <a:latin typeface="Arial" pitchFamily="34" charset="0"/>
                <a:ea typeface="+mn-ea"/>
                <a:cs typeface="Arial" pitchFamily="34" charset="0"/>
              </a:rPr>
              <a:t>Bloomberg AusBond Composite 0+ Yr Index</a:t>
            </a:r>
          </a:p>
        </p:txBody>
      </p:sp>
      <p:sp>
        <p:nvSpPr>
          <p:cNvPr id="5" name="TextBox 4">
            <a:extLst>
              <a:ext uri="{FF2B5EF4-FFF2-40B4-BE49-F238E27FC236}">
                <a16:creationId xmlns:a16="http://schemas.microsoft.com/office/drawing/2014/main" id="{1C03EFC3-5E15-B77C-DB80-A0387B5BEA3F}"/>
              </a:ext>
            </a:extLst>
          </p:cNvPr>
          <p:cNvSpPr txBox="1"/>
          <p:nvPr/>
        </p:nvSpPr>
        <p:spPr>
          <a:xfrm>
            <a:off x="8480692" y="5000659"/>
            <a:ext cx="1478649" cy="406295"/>
          </a:xfrm>
          <a:prstGeom prst="rect">
            <a:avLst/>
          </a:prstGeom>
          <a:noFill/>
        </p:spPr>
        <p:txBody>
          <a:bodyPr wrap="square" lIns="97884" tIns="48943" rIns="97884" bIns="48943"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1398A4"/>
                </a:solidFill>
                <a:effectLst/>
                <a:uLnTx/>
                <a:uFillTx/>
                <a:latin typeface="Arial" pitchFamily="34" charset="0"/>
                <a:ea typeface="+mn-ea"/>
                <a:cs typeface="Arial" pitchFamily="34" charset="0"/>
              </a:rPr>
              <a:t>Bloomberg AusBond Bank Bill Index</a:t>
            </a:r>
          </a:p>
        </p:txBody>
      </p:sp>
      <p:sp>
        <p:nvSpPr>
          <p:cNvPr id="6" name="TextBox 5">
            <a:extLst>
              <a:ext uri="{FF2B5EF4-FFF2-40B4-BE49-F238E27FC236}">
                <a16:creationId xmlns:a16="http://schemas.microsoft.com/office/drawing/2014/main" id="{1F30398F-A900-6FA2-D3D9-79F099D4BF06}"/>
              </a:ext>
            </a:extLst>
          </p:cNvPr>
          <p:cNvSpPr txBox="1"/>
          <p:nvPr/>
        </p:nvSpPr>
        <p:spPr>
          <a:xfrm>
            <a:off x="8480692" y="5637113"/>
            <a:ext cx="1595958" cy="406360"/>
          </a:xfrm>
          <a:prstGeom prst="rect">
            <a:avLst/>
          </a:prstGeom>
          <a:noFill/>
        </p:spPr>
        <p:txBody>
          <a:bodyPr wrap="square" lIns="97884" tIns="48943" rIns="97884" bIns="48943"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rPr>
              <a:t>Australian Consumer Price Index</a:t>
            </a:r>
          </a:p>
        </p:txBody>
      </p:sp>
      <p:sp>
        <p:nvSpPr>
          <p:cNvPr id="11" name="TextBox 10">
            <a:extLst>
              <a:ext uri="{FF2B5EF4-FFF2-40B4-BE49-F238E27FC236}">
                <a16:creationId xmlns:a16="http://schemas.microsoft.com/office/drawing/2014/main" id="{A03E0029-159D-5A01-3D21-FAEAD827A9E7}"/>
              </a:ext>
            </a:extLst>
          </p:cNvPr>
          <p:cNvSpPr txBox="1"/>
          <p:nvPr/>
        </p:nvSpPr>
        <p:spPr>
          <a:xfrm>
            <a:off x="7901336" y="2715286"/>
            <a:ext cx="696957" cy="24596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005E74"/>
                </a:solidFill>
                <a:effectLst/>
                <a:uLnTx/>
                <a:uFillTx/>
                <a:latin typeface="Arial" pitchFamily="34" charset="0"/>
                <a:ea typeface="+mn-ea"/>
                <a:cs typeface="Arial" pitchFamily="34" charset="0"/>
              </a:rPr>
              <a:t>$15.84</a:t>
            </a:r>
          </a:p>
        </p:txBody>
      </p:sp>
      <p:sp>
        <p:nvSpPr>
          <p:cNvPr id="12" name="TextBox 11">
            <a:extLst>
              <a:ext uri="{FF2B5EF4-FFF2-40B4-BE49-F238E27FC236}">
                <a16:creationId xmlns:a16="http://schemas.microsoft.com/office/drawing/2014/main" id="{761C1879-6C62-D513-21FD-3D18960B3770}"/>
              </a:ext>
            </a:extLst>
          </p:cNvPr>
          <p:cNvSpPr txBox="1"/>
          <p:nvPr/>
        </p:nvSpPr>
        <p:spPr>
          <a:xfrm>
            <a:off x="7901336" y="4132925"/>
            <a:ext cx="696957" cy="24596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427994">
                    <a:lumMod val="60000"/>
                    <a:lumOff val="40000"/>
                  </a:srgbClr>
                </a:solidFill>
                <a:effectLst/>
                <a:uLnTx/>
                <a:uFillTx/>
                <a:latin typeface="Arial" pitchFamily="34" charset="0"/>
                <a:ea typeface="+mn-ea"/>
                <a:cs typeface="Arial" pitchFamily="34" charset="0"/>
              </a:rPr>
              <a:t>$9.38</a:t>
            </a:r>
          </a:p>
        </p:txBody>
      </p:sp>
      <p:sp>
        <p:nvSpPr>
          <p:cNvPr id="13" name="TextBox 12">
            <a:extLst>
              <a:ext uri="{FF2B5EF4-FFF2-40B4-BE49-F238E27FC236}">
                <a16:creationId xmlns:a16="http://schemas.microsoft.com/office/drawing/2014/main" id="{CA89FE5D-4870-DA48-255F-486CEFC11ED9}"/>
              </a:ext>
            </a:extLst>
          </p:cNvPr>
          <p:cNvSpPr txBox="1"/>
          <p:nvPr/>
        </p:nvSpPr>
        <p:spPr>
          <a:xfrm>
            <a:off x="7901336" y="5085927"/>
            <a:ext cx="696957" cy="24596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1398A4"/>
                </a:solidFill>
                <a:effectLst/>
                <a:uLnTx/>
                <a:uFillTx/>
                <a:latin typeface="Arial" pitchFamily="34" charset="0"/>
                <a:ea typeface="+mn-ea"/>
                <a:cs typeface="Arial" pitchFamily="34" charset="0"/>
              </a:rPr>
              <a:t>$5.07</a:t>
            </a:r>
          </a:p>
        </p:txBody>
      </p:sp>
      <p:sp>
        <p:nvSpPr>
          <p:cNvPr id="14" name="TextBox 13">
            <a:extLst>
              <a:ext uri="{FF2B5EF4-FFF2-40B4-BE49-F238E27FC236}">
                <a16:creationId xmlns:a16="http://schemas.microsoft.com/office/drawing/2014/main" id="{388C9040-B029-3997-84DF-3A740FC7378B}"/>
              </a:ext>
            </a:extLst>
          </p:cNvPr>
          <p:cNvSpPr txBox="1"/>
          <p:nvPr/>
        </p:nvSpPr>
        <p:spPr>
          <a:xfrm>
            <a:off x="7901336" y="5689243"/>
            <a:ext cx="696957" cy="24596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rPr>
              <a:t>$2.41</a:t>
            </a:r>
          </a:p>
        </p:txBody>
      </p:sp>
      <p:graphicFrame>
        <p:nvGraphicFramePr>
          <p:cNvPr id="15" name="Chart 14">
            <a:extLst>
              <a:ext uri="{FF2B5EF4-FFF2-40B4-BE49-F238E27FC236}">
                <a16:creationId xmlns:a16="http://schemas.microsoft.com/office/drawing/2014/main" id="{A1276C33-E207-3DFE-48DE-F450158D65FE}"/>
              </a:ext>
            </a:extLst>
          </p:cNvPr>
          <p:cNvGraphicFramePr/>
          <p:nvPr/>
        </p:nvGraphicFramePr>
        <p:xfrm>
          <a:off x="710010" y="2122293"/>
          <a:ext cx="7657240" cy="4465060"/>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1061100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Dimensions of Expected Returns</a:t>
            </a:r>
          </a:p>
        </p:txBody>
      </p:sp>
      <p:sp>
        <p:nvSpPr>
          <p:cNvPr id="24" name="Slide Number Placeholder 3"/>
          <p:cNvSpPr>
            <a:spLocks noGrp="1"/>
          </p:cNvSpPr>
          <p:nvPr>
            <p:ph type="sldNum" sz="quarter" idx="11"/>
          </p:nvPr>
        </p:nvSpPr>
        <p:spPr/>
        <p:txBody>
          <a:bodyPr/>
          <a:lstStyle/>
          <a:p>
            <a:fld id="{7A7365A7-DF62-4B8C-8E04-515E6D421211}" type="slidenum">
              <a:rPr lang="en-US" smtClean="0"/>
              <a:t>21</a:t>
            </a:fld>
            <a:endParaRPr lang="en-US"/>
          </a:p>
        </p:txBody>
      </p:sp>
      <p:sp>
        <p:nvSpPr>
          <p:cNvPr id="5" name="Text Placeholder 4"/>
          <p:cNvSpPr>
            <a:spLocks noGrp="1"/>
          </p:cNvSpPr>
          <p:nvPr>
            <p:ph type="body" sz="quarter" idx="13"/>
          </p:nvPr>
        </p:nvSpPr>
        <p:spPr/>
        <p:txBody>
          <a:bodyPr/>
          <a:lstStyle/>
          <a:p>
            <a:r>
              <a:rPr lang="en-US"/>
              <a:t>Expected returns are driven by prices investors pay and cash flows they expect to receive</a:t>
            </a:r>
          </a:p>
        </p:txBody>
      </p:sp>
      <p:sp>
        <p:nvSpPr>
          <p:cNvPr id="42" name="Text Placeholder 6"/>
          <p:cNvSpPr>
            <a:spLocks noGrp="1"/>
          </p:cNvSpPr>
          <p:nvPr>
            <p:ph type="body" sz="quarter" idx="14"/>
          </p:nvPr>
        </p:nvSpPr>
        <p:spPr/>
        <p:txBody>
          <a:bodyPr/>
          <a:lstStyle/>
          <a:p>
            <a:r>
              <a:rPr lang="en-US"/>
              <a:t>To be considered a </a:t>
            </a:r>
            <a:br>
              <a:rPr lang="en-US"/>
            </a:br>
            <a:r>
              <a:rPr lang="en-US"/>
              <a:t>dimension of expected return, </a:t>
            </a:r>
            <a:br>
              <a:rPr lang="en-US"/>
            </a:br>
            <a:r>
              <a:rPr lang="en-US"/>
              <a:t>a premium must be:</a:t>
            </a:r>
          </a:p>
          <a:p>
            <a:pPr marL="285510" indent="-285510">
              <a:buFont typeface="Arial" pitchFamily="34" charset="0"/>
              <a:buChar char="•"/>
            </a:pPr>
            <a:r>
              <a:rPr lang="en-US" b="0"/>
              <a:t>Sensible</a:t>
            </a:r>
          </a:p>
          <a:p>
            <a:pPr marL="285510" indent="-285510">
              <a:buFont typeface="Arial" pitchFamily="34" charset="0"/>
              <a:buChar char="•"/>
            </a:pPr>
            <a:r>
              <a:rPr lang="en-US" b="0"/>
              <a:t>Persistent</a:t>
            </a:r>
          </a:p>
          <a:p>
            <a:pPr marL="285510" indent="-285510">
              <a:buFont typeface="Arial" pitchFamily="34" charset="0"/>
              <a:buChar char="•"/>
            </a:pPr>
            <a:r>
              <a:rPr lang="en-US" b="0"/>
              <a:t>Pervasive</a:t>
            </a:r>
          </a:p>
          <a:p>
            <a:pPr marL="285510" indent="-285510">
              <a:buFont typeface="Arial" pitchFamily="34" charset="0"/>
              <a:buChar char="•"/>
            </a:pPr>
            <a:r>
              <a:rPr lang="en-US" b="0"/>
              <a:t>Robust</a:t>
            </a:r>
          </a:p>
          <a:p>
            <a:pPr marL="285510" indent="-285510">
              <a:buFont typeface="Arial" pitchFamily="34" charset="0"/>
              <a:buChar char="•"/>
            </a:pPr>
            <a:r>
              <a:rPr lang="en-US" b="0"/>
              <a:t>Cost-effective</a:t>
            </a:r>
          </a:p>
          <a:p>
            <a:endParaRPr lang="en-US"/>
          </a:p>
        </p:txBody>
      </p:sp>
      <p:sp>
        <p:nvSpPr>
          <p:cNvPr id="15" name="Content Placeholder 14">
            <a:extLst>
              <a:ext uri="{FF2B5EF4-FFF2-40B4-BE49-F238E27FC236}">
                <a16:creationId xmlns:a16="http://schemas.microsoft.com/office/drawing/2014/main" id="{A99942DB-BA29-4FDC-9FD3-1EB6125CD3E6}"/>
              </a:ext>
            </a:extLst>
          </p:cNvPr>
          <p:cNvSpPr>
            <a:spLocks noGrp="1"/>
          </p:cNvSpPr>
          <p:nvPr>
            <p:ph sz="quarter" idx="15"/>
          </p:nvPr>
        </p:nvSpPr>
        <p:spPr/>
        <p:txBody>
          <a:bodyPr/>
          <a:lstStyle/>
          <a:p>
            <a:r>
              <a:rPr lang="en-US"/>
              <a:t>Dimensions point to systematic differences in expected returns</a:t>
            </a:r>
          </a:p>
        </p:txBody>
      </p:sp>
      <p:sp>
        <p:nvSpPr>
          <p:cNvPr id="17" name="Text Placeholder 16">
            <a:extLst>
              <a:ext uri="{FF2B5EF4-FFF2-40B4-BE49-F238E27FC236}">
                <a16:creationId xmlns:a16="http://schemas.microsoft.com/office/drawing/2014/main" id="{5516E34A-87A7-4861-9A6C-AD64F8383C3B}"/>
              </a:ext>
            </a:extLst>
          </p:cNvPr>
          <p:cNvSpPr>
            <a:spLocks noGrp="1"/>
          </p:cNvSpPr>
          <p:nvPr>
            <p:ph type="body" sz="quarter" idx="20"/>
          </p:nvPr>
        </p:nvSpPr>
        <p:spPr/>
        <p:txBody>
          <a:bodyPr/>
          <a:lstStyle/>
          <a:p>
            <a:pPr lvl="0"/>
            <a:r>
              <a:rPr lang="en-US" b="1">
                <a:solidFill>
                  <a:srgbClr val="000000">
                    <a:lumMod val="75000"/>
                    <a:lumOff val="25000"/>
                  </a:srgbClr>
                </a:solidFill>
              </a:rPr>
              <a:t>For educational purposes only. This document is intended to be used in conversation with a licensed financial adviser.</a:t>
            </a:r>
          </a:p>
          <a:p>
            <a:pPr lvl="0"/>
            <a:r>
              <a:rPr lang="en-US">
                <a:solidFill>
                  <a:srgbClr val="000000">
                    <a:lumMod val="75000"/>
                    <a:lumOff val="25000"/>
                  </a:srgbClr>
                </a:solidFill>
              </a:rPr>
              <a:t>This publication has been prepared by Dimensional Fund Advisors LP and is provided in Australia by DFA Australia Limited, AFS Licence No. 238093.</a:t>
            </a:r>
            <a:br>
              <a:rPr lang="en-US">
                <a:solidFill>
                  <a:srgbClr val="000000">
                    <a:lumMod val="75000"/>
                    <a:lumOff val="25000"/>
                  </a:srgbClr>
                </a:solidFill>
              </a:rPr>
            </a:br>
            <a:r>
              <a:rPr lang="en-US">
                <a:solidFill>
                  <a:srgbClr val="000000">
                    <a:lumMod val="75000"/>
                    <a:lumOff val="25000"/>
                  </a:srgbClr>
                </a:solidFill>
              </a:rPr>
              <a:t>Diversification does not eliminate the risk of market loss.</a:t>
            </a:r>
          </a:p>
          <a:p>
            <a:pPr lvl="0"/>
            <a:r>
              <a:rPr lang="en-US">
                <a:solidFill>
                  <a:srgbClr val="000000">
                    <a:lumMod val="75000"/>
                    <a:lumOff val="25000"/>
                  </a:srgbClr>
                </a:solidFill>
              </a:rPr>
              <a:t>1. Relative price as measured by the price-to-book ratio; value stocks are those with lower price-to-book ratios. </a:t>
            </a:r>
            <a:br>
              <a:rPr lang="en-US">
                <a:solidFill>
                  <a:srgbClr val="000000">
                    <a:lumMod val="75000"/>
                    <a:lumOff val="25000"/>
                  </a:srgbClr>
                </a:solidFill>
              </a:rPr>
            </a:br>
            <a:r>
              <a:rPr lang="en-US">
                <a:solidFill>
                  <a:srgbClr val="000000">
                    <a:lumMod val="75000"/>
                    <a:lumOff val="25000"/>
                  </a:srgbClr>
                </a:solidFill>
              </a:rPr>
              <a:t>2. Profitability is a measure of current profitability, based on information from individual companies’ income statements. </a:t>
            </a:r>
          </a:p>
        </p:txBody>
      </p:sp>
      <p:sp>
        <p:nvSpPr>
          <p:cNvPr id="16" name="AssetID" descr="svtx:content/slide/@id">
            <a:extLst>
              <a:ext uri="{FF2B5EF4-FFF2-40B4-BE49-F238E27FC236}">
                <a16:creationId xmlns:a16="http://schemas.microsoft.com/office/drawing/2014/main" id="{F9B371D1-9FFB-4970-9C5E-5654911E4354}"/>
              </a:ext>
            </a:extLst>
          </p:cNvPr>
          <p:cNvSpPr>
            <a:spLocks noGrp="1"/>
          </p:cNvSpPr>
          <p:nvPr>
            <p:ph type="body" sz="quarter" idx="19"/>
          </p:nvPr>
        </p:nvSpPr>
        <p:spPr/>
        <p:txBody>
          <a:bodyPr/>
          <a:lstStyle/>
          <a:p>
            <a:r>
              <a:rPr lang="en-US"/>
              <a:t>28785</a:t>
            </a:r>
          </a:p>
        </p:txBody>
      </p:sp>
      <p:cxnSp>
        <p:nvCxnSpPr>
          <p:cNvPr id="45" name="Straight Connector 44"/>
          <p:cNvCxnSpPr/>
          <p:nvPr/>
        </p:nvCxnSpPr>
        <p:spPr bwMode="auto">
          <a:xfrm flipH="1" flipV="1">
            <a:off x="904640" y="2490312"/>
            <a:ext cx="0" cy="2809030"/>
          </a:xfrm>
          <a:prstGeom prst="line">
            <a:avLst/>
          </a:prstGeom>
          <a:solidFill>
            <a:schemeClr val="accent1"/>
          </a:solidFill>
          <a:ln w="9525" cap="flat" cmpd="sng" algn="ctr">
            <a:solidFill>
              <a:schemeClr val="bg1">
                <a:lumMod val="65000"/>
              </a:schemeClr>
            </a:solidFill>
            <a:prstDash val="solid"/>
            <a:round/>
            <a:headEnd type="none" w="med" len="med"/>
            <a:tailEnd type="none" w="med" len="med"/>
          </a:ln>
          <a:effectLst/>
        </p:spPr>
      </p:cxnSp>
      <p:cxnSp>
        <p:nvCxnSpPr>
          <p:cNvPr id="46" name="Straight Connector 45"/>
          <p:cNvCxnSpPr/>
          <p:nvPr/>
        </p:nvCxnSpPr>
        <p:spPr bwMode="auto">
          <a:xfrm>
            <a:off x="809055" y="2490309"/>
            <a:ext cx="194305" cy="0"/>
          </a:xfrm>
          <a:prstGeom prst="line">
            <a:avLst/>
          </a:prstGeom>
          <a:solidFill>
            <a:schemeClr val="accent1"/>
          </a:solidFill>
          <a:ln w="9525" cap="flat" cmpd="sng" algn="ctr">
            <a:solidFill>
              <a:schemeClr val="bg1">
                <a:lumMod val="65000"/>
              </a:schemeClr>
            </a:solidFill>
            <a:prstDash val="solid"/>
            <a:round/>
            <a:headEnd type="none" w="med" len="med"/>
            <a:tailEnd type="none" w="med" len="med"/>
          </a:ln>
          <a:effectLst/>
        </p:spPr>
      </p:cxnSp>
      <p:cxnSp>
        <p:nvCxnSpPr>
          <p:cNvPr id="47" name="Straight Connector 46"/>
          <p:cNvCxnSpPr/>
          <p:nvPr/>
        </p:nvCxnSpPr>
        <p:spPr bwMode="auto">
          <a:xfrm>
            <a:off x="809055" y="5299339"/>
            <a:ext cx="194305" cy="0"/>
          </a:xfrm>
          <a:prstGeom prst="line">
            <a:avLst/>
          </a:prstGeom>
          <a:solidFill>
            <a:schemeClr val="accent1"/>
          </a:solidFill>
          <a:ln w="9525" cap="flat" cmpd="sng" algn="ctr">
            <a:solidFill>
              <a:schemeClr val="bg1">
                <a:lumMod val="65000"/>
              </a:schemeClr>
            </a:solidFill>
            <a:prstDash val="solid"/>
            <a:round/>
            <a:headEnd type="none" w="med" len="med"/>
            <a:tailEnd type="none" w="med" len="med"/>
          </a:ln>
          <a:effectLst/>
        </p:spPr>
      </p:cxnSp>
      <p:sp>
        <p:nvSpPr>
          <p:cNvPr id="48" name="Rectangle 47"/>
          <p:cNvSpPr/>
          <p:nvPr/>
        </p:nvSpPr>
        <p:spPr bwMode="auto">
          <a:xfrm>
            <a:off x="809055" y="3590492"/>
            <a:ext cx="194305" cy="722292"/>
          </a:xfrm>
          <a:prstGeom prst="rect">
            <a:avLst/>
          </a:prstGeom>
          <a:solidFill>
            <a:schemeClr val="bg1"/>
          </a:solidFill>
          <a:ln w="9525" cap="flat" cmpd="sng" algn="ctr">
            <a:noFill/>
            <a:prstDash val="solid"/>
            <a:round/>
            <a:headEnd type="none" w="med" len="med"/>
            <a:tailEnd type="none" w="med" len="med"/>
          </a:ln>
          <a:effectLst/>
        </p:spPr>
        <p:txBody>
          <a:bodyPr vert="horz" wrap="square" lIns="91360" tIns="45682" rIns="91360" bIns="45682" numCol="1" rtlCol="0"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63" fontAlgn="base">
              <a:spcBef>
                <a:spcPct val="0"/>
              </a:spcBef>
              <a:spcAft>
                <a:spcPct val="0"/>
              </a:spcAft>
            </a:pPr>
            <a:endParaRPr lang="en-US" sz="2098">
              <a:solidFill>
                <a:srgbClr val="000000"/>
              </a:solidFill>
              <a:latin typeface="Arial" pitchFamily="34" charset="0"/>
              <a:cs typeface="Arial" pitchFamily="34" charset="0"/>
            </a:endParaRPr>
          </a:p>
        </p:txBody>
      </p:sp>
      <p:sp>
        <p:nvSpPr>
          <p:cNvPr id="49" name="TextBox 48"/>
          <p:cNvSpPr txBox="1"/>
          <p:nvPr/>
        </p:nvSpPr>
        <p:spPr>
          <a:xfrm rot="16200000">
            <a:off x="-484040" y="3824907"/>
            <a:ext cx="2793200" cy="246046"/>
          </a:xfrm>
          <a:prstGeom prst="rect">
            <a:avLst/>
          </a:prstGeom>
          <a:noFill/>
        </p:spPr>
        <p:txBody>
          <a:bodyPr wrap="square" lIns="91360" tIns="45682" rIns="91360" bIns="45682"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709" fontAlgn="base">
              <a:spcBef>
                <a:spcPct val="0"/>
              </a:spcBef>
              <a:spcAft>
                <a:spcPct val="0"/>
              </a:spcAft>
            </a:pPr>
            <a:r>
              <a:rPr lang="en-US" sz="999" b="1" cap="all">
                <a:solidFill>
                  <a:srgbClr val="000000">
                    <a:lumMod val="50000"/>
                    <a:lumOff val="50000"/>
                  </a:srgbClr>
                </a:solidFill>
                <a:latin typeface="Arial" pitchFamily="34" charset="0"/>
                <a:cs typeface="Arial" pitchFamily="34" charset="0"/>
              </a:rPr>
              <a:t>equities</a:t>
            </a:r>
          </a:p>
        </p:txBody>
      </p:sp>
      <p:grpSp>
        <p:nvGrpSpPr>
          <p:cNvPr id="50" name="Group 49"/>
          <p:cNvGrpSpPr/>
          <p:nvPr/>
        </p:nvGrpSpPr>
        <p:grpSpPr>
          <a:xfrm>
            <a:off x="1173888" y="2490311"/>
            <a:ext cx="4394995" cy="2894273"/>
            <a:chOff x="1310873" y="2559310"/>
            <a:chExt cx="5014657" cy="2974466"/>
          </a:xfrm>
        </p:grpSpPr>
        <p:grpSp>
          <p:nvGrpSpPr>
            <p:cNvPr id="51" name="Group 50"/>
            <p:cNvGrpSpPr/>
            <p:nvPr/>
          </p:nvGrpSpPr>
          <p:grpSpPr>
            <a:xfrm>
              <a:off x="1310873" y="2559310"/>
              <a:ext cx="5014656" cy="2893027"/>
              <a:chOff x="1023784" y="2117394"/>
              <a:chExt cx="5627255" cy="2927283"/>
            </a:xfrm>
          </p:grpSpPr>
          <p:sp>
            <p:nvSpPr>
              <p:cNvPr id="56" name="Rectangle 55"/>
              <p:cNvSpPr/>
              <p:nvPr/>
            </p:nvSpPr>
            <p:spPr bwMode="auto">
              <a:xfrm>
                <a:off x="1023785" y="2117394"/>
                <a:ext cx="5627254" cy="652337"/>
              </a:xfrm>
              <a:prstGeom prst="rect">
                <a:avLst/>
              </a:prstGeom>
              <a:solidFill>
                <a:srgbClr val="109CBF"/>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1043663" fontAlgn="base">
                  <a:spcBef>
                    <a:spcPct val="0"/>
                  </a:spcBef>
                  <a:spcAft>
                    <a:spcPct val="0"/>
                  </a:spcAft>
                </a:pPr>
                <a:endParaRPr lang="en-US" sz="2098">
                  <a:solidFill>
                    <a:srgbClr val="000000">
                      <a:lumMod val="65000"/>
                      <a:lumOff val="35000"/>
                    </a:srgbClr>
                  </a:solidFill>
                  <a:latin typeface="Arial" pitchFamily="34" charset="0"/>
                  <a:cs typeface="Arial" pitchFamily="34" charset="0"/>
                </a:endParaRPr>
              </a:p>
            </p:txBody>
          </p:sp>
          <p:sp>
            <p:nvSpPr>
              <p:cNvPr id="57" name="Rectangle 56"/>
              <p:cNvSpPr/>
              <p:nvPr/>
            </p:nvSpPr>
            <p:spPr bwMode="auto">
              <a:xfrm>
                <a:off x="1023785" y="2877193"/>
                <a:ext cx="5627254" cy="652337"/>
              </a:xfrm>
              <a:prstGeom prst="rect">
                <a:avLst/>
              </a:prstGeom>
              <a:solidFill>
                <a:srgbClr val="109CBF"/>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1043663" fontAlgn="base">
                  <a:spcBef>
                    <a:spcPct val="0"/>
                  </a:spcBef>
                  <a:spcAft>
                    <a:spcPct val="0"/>
                  </a:spcAft>
                </a:pPr>
                <a:endParaRPr lang="en-US" sz="2098">
                  <a:solidFill>
                    <a:srgbClr val="000000">
                      <a:lumMod val="65000"/>
                      <a:lumOff val="35000"/>
                    </a:srgbClr>
                  </a:solidFill>
                  <a:latin typeface="Arial" pitchFamily="34" charset="0"/>
                  <a:cs typeface="Arial" pitchFamily="34" charset="0"/>
                </a:endParaRPr>
              </a:p>
            </p:txBody>
          </p:sp>
          <p:sp>
            <p:nvSpPr>
              <p:cNvPr id="58" name="Rectangle 57"/>
              <p:cNvSpPr/>
              <p:nvPr/>
            </p:nvSpPr>
            <p:spPr bwMode="auto">
              <a:xfrm>
                <a:off x="1023785" y="3636993"/>
                <a:ext cx="5627254" cy="652337"/>
              </a:xfrm>
              <a:prstGeom prst="rect">
                <a:avLst/>
              </a:prstGeom>
              <a:solidFill>
                <a:srgbClr val="109CBF"/>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1043663" fontAlgn="base">
                  <a:spcBef>
                    <a:spcPct val="0"/>
                  </a:spcBef>
                  <a:spcAft>
                    <a:spcPct val="0"/>
                  </a:spcAft>
                </a:pPr>
                <a:endParaRPr lang="en-US" sz="2098">
                  <a:solidFill>
                    <a:srgbClr val="000000">
                      <a:lumMod val="65000"/>
                      <a:lumOff val="35000"/>
                    </a:srgbClr>
                  </a:solidFill>
                  <a:latin typeface="Arial" pitchFamily="34" charset="0"/>
                  <a:cs typeface="Arial" pitchFamily="34" charset="0"/>
                </a:endParaRPr>
              </a:p>
            </p:txBody>
          </p:sp>
          <p:sp>
            <p:nvSpPr>
              <p:cNvPr id="59" name="Rectangle 58"/>
              <p:cNvSpPr/>
              <p:nvPr/>
            </p:nvSpPr>
            <p:spPr bwMode="auto">
              <a:xfrm>
                <a:off x="1023784" y="4392340"/>
                <a:ext cx="5627254" cy="652337"/>
              </a:xfrm>
              <a:prstGeom prst="rect">
                <a:avLst/>
              </a:prstGeom>
              <a:solidFill>
                <a:srgbClr val="109CBF"/>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1043663" fontAlgn="base">
                  <a:spcBef>
                    <a:spcPct val="0"/>
                  </a:spcBef>
                  <a:spcAft>
                    <a:spcPct val="0"/>
                  </a:spcAft>
                </a:pPr>
                <a:endParaRPr lang="en-US" sz="2098">
                  <a:solidFill>
                    <a:srgbClr val="000000">
                      <a:lumMod val="65000"/>
                      <a:lumOff val="35000"/>
                    </a:srgbClr>
                  </a:solidFill>
                  <a:latin typeface="Arial" pitchFamily="34" charset="0"/>
                  <a:cs typeface="Arial" pitchFamily="34" charset="0"/>
                </a:endParaRPr>
              </a:p>
            </p:txBody>
          </p:sp>
        </p:grpSp>
        <p:sp>
          <p:nvSpPr>
            <p:cNvPr id="52" name="Rounded Rectangle 51"/>
            <p:cNvSpPr/>
            <p:nvPr/>
          </p:nvSpPr>
          <p:spPr bwMode="auto">
            <a:xfrm>
              <a:off x="1396996" y="3329881"/>
              <a:ext cx="4769018" cy="854116"/>
            </a:xfrm>
            <a:prstGeom prst="roundRect">
              <a:avLst/>
            </a:prstGeom>
            <a:noFill/>
            <a:ln w="9525" cap="flat" cmpd="sng" algn="ctr">
              <a:noFill/>
              <a:prstDash val="solid"/>
              <a:round/>
              <a:headEnd type="none" w="med" len="med"/>
              <a:tailEnd type="none" w="med" len="med"/>
            </a:ln>
            <a:effectLst/>
          </p:spPr>
          <p:txBody>
            <a:bodyPr vert="horz" wrap="square" lIns="91382" tIns="45692" rIns="91382" bIns="45692" numCol="1" rtlCol="0"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63" fontAlgn="base">
                <a:spcAft>
                  <a:spcPct val="0"/>
                </a:spcAft>
              </a:pPr>
              <a:r>
                <a:rPr lang="en-US" sz="1898">
                  <a:solidFill>
                    <a:srgbClr val="FFFFFF"/>
                  </a:solidFill>
                  <a:latin typeface="Arial" pitchFamily="34" charset="0"/>
                  <a:cs typeface="Arial" pitchFamily="34" charset="0"/>
                </a:rPr>
                <a:t>Company Size </a:t>
              </a:r>
            </a:p>
            <a:p>
              <a:pPr defTabSz="1043663" fontAlgn="base">
                <a:spcAft>
                  <a:spcPct val="0"/>
                </a:spcAft>
              </a:pPr>
              <a:r>
                <a:rPr lang="en-US" sz="999">
                  <a:solidFill>
                    <a:srgbClr val="FFFFFF"/>
                  </a:solidFill>
                  <a:latin typeface="Arial" pitchFamily="34" charset="0"/>
                  <a:cs typeface="Arial" pitchFamily="34" charset="0"/>
                </a:rPr>
                <a:t>Size premium—small vs. large companies</a:t>
              </a:r>
            </a:p>
          </p:txBody>
        </p:sp>
        <p:sp>
          <p:nvSpPr>
            <p:cNvPr id="53" name="Rounded Rectangle 52"/>
            <p:cNvSpPr/>
            <p:nvPr/>
          </p:nvSpPr>
          <p:spPr bwMode="auto">
            <a:xfrm>
              <a:off x="1396996" y="2579187"/>
              <a:ext cx="4928533" cy="740929"/>
            </a:xfrm>
            <a:prstGeom prst="roundRect">
              <a:avLst/>
            </a:prstGeom>
            <a:noFill/>
            <a:ln w="9525" cap="flat" cmpd="sng" algn="ctr">
              <a:noFill/>
              <a:prstDash val="solid"/>
              <a:round/>
              <a:headEnd type="none" w="med" len="med"/>
              <a:tailEnd type="none" w="med" len="med"/>
            </a:ln>
            <a:effectLst/>
          </p:spPr>
          <p:txBody>
            <a:bodyPr vert="horz" wrap="square" lIns="91382" tIns="45692" rIns="91382" bIns="45692" numCol="1" rtlCol="0"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63" fontAlgn="base">
                <a:spcAft>
                  <a:spcPct val="0"/>
                </a:spcAft>
              </a:pPr>
              <a:r>
                <a:rPr lang="en-US" sz="1898">
                  <a:solidFill>
                    <a:srgbClr val="FFFFFF"/>
                  </a:solidFill>
                  <a:latin typeface="Arial" pitchFamily="34" charset="0"/>
                  <a:cs typeface="Arial" pitchFamily="34" charset="0"/>
                </a:rPr>
                <a:t>Market </a:t>
              </a:r>
            </a:p>
            <a:p>
              <a:pPr defTabSz="1043663" fontAlgn="base">
                <a:spcAft>
                  <a:spcPct val="0"/>
                </a:spcAft>
              </a:pPr>
              <a:r>
                <a:rPr lang="en-US" sz="999">
                  <a:solidFill>
                    <a:srgbClr val="FFFFFF"/>
                  </a:solidFill>
                  <a:latin typeface="Arial" pitchFamily="34" charset="0"/>
                  <a:cs typeface="Arial" pitchFamily="34" charset="0"/>
                </a:rPr>
                <a:t>Equity premium—stocks vs. bonds</a:t>
              </a:r>
            </a:p>
          </p:txBody>
        </p:sp>
        <p:sp>
          <p:nvSpPr>
            <p:cNvPr id="54" name="Rounded Rectangle 53"/>
            <p:cNvSpPr/>
            <p:nvPr/>
          </p:nvSpPr>
          <p:spPr bwMode="auto">
            <a:xfrm>
              <a:off x="1396995" y="4105233"/>
              <a:ext cx="4769019" cy="673572"/>
            </a:xfrm>
            <a:prstGeom prst="roundRect">
              <a:avLst/>
            </a:prstGeom>
            <a:noFill/>
            <a:ln w="9525" cap="flat" cmpd="sng" algn="ctr">
              <a:noFill/>
              <a:prstDash val="solid"/>
              <a:round/>
              <a:headEnd type="none" w="med" len="med"/>
              <a:tailEnd type="none" w="med" len="med"/>
            </a:ln>
            <a:effectLst/>
          </p:spPr>
          <p:txBody>
            <a:bodyPr vert="horz" wrap="square" lIns="91382" tIns="45692" rIns="91382" bIns="45692" numCol="1" rtlCol="0"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63" fontAlgn="base">
                <a:spcAft>
                  <a:spcPct val="0"/>
                </a:spcAft>
              </a:pPr>
              <a:r>
                <a:rPr lang="en-US" sz="1898">
                  <a:solidFill>
                    <a:srgbClr val="FFFFFF"/>
                  </a:solidFill>
                  <a:latin typeface="Arial" pitchFamily="34" charset="0"/>
                  <a:cs typeface="Arial" pitchFamily="34" charset="0"/>
                </a:rPr>
                <a:t>Relative Price</a:t>
              </a:r>
              <a:r>
                <a:rPr lang="en-US" sz="1898" baseline="30000">
                  <a:solidFill>
                    <a:srgbClr val="FFFFFF"/>
                  </a:solidFill>
                  <a:latin typeface="Arial" pitchFamily="34" charset="0"/>
                  <a:cs typeface="Arial" pitchFamily="34" charset="0"/>
                </a:rPr>
                <a:t>1</a:t>
              </a:r>
            </a:p>
            <a:p>
              <a:pPr defTabSz="1043663" fontAlgn="base">
                <a:spcAft>
                  <a:spcPct val="0"/>
                </a:spcAft>
              </a:pPr>
              <a:r>
                <a:rPr lang="en-US" sz="999">
                  <a:solidFill>
                    <a:srgbClr val="FFFFFF"/>
                  </a:solidFill>
                  <a:latin typeface="Arial" pitchFamily="34" charset="0"/>
                  <a:cs typeface="Arial" pitchFamily="34" charset="0"/>
                </a:rPr>
                <a:t>Value premium—value vs. growth companies</a:t>
              </a:r>
            </a:p>
          </p:txBody>
        </p:sp>
        <p:sp>
          <p:nvSpPr>
            <p:cNvPr id="55" name="Rounded Rectangle 54"/>
            <p:cNvSpPr/>
            <p:nvPr/>
          </p:nvSpPr>
          <p:spPr bwMode="auto">
            <a:xfrm>
              <a:off x="1402841" y="4860204"/>
              <a:ext cx="4922690" cy="673572"/>
            </a:xfrm>
            <a:prstGeom prst="roundRect">
              <a:avLst/>
            </a:prstGeom>
            <a:noFill/>
            <a:ln w="85725" cap="flat" cmpd="sng" algn="ctr">
              <a:noFill/>
              <a:prstDash val="solid"/>
              <a:round/>
              <a:headEnd type="none" w="med" len="med"/>
              <a:tailEnd type="none" w="med" len="med"/>
            </a:ln>
            <a:effectLst/>
          </p:spPr>
          <p:txBody>
            <a:bodyPr vert="horz" wrap="square" lIns="91382" tIns="45692" rIns="91382" bIns="45692" numCol="1" rtlCol="0"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663" fontAlgn="base">
                <a:spcAft>
                  <a:spcPct val="0"/>
                </a:spcAft>
              </a:pPr>
              <a:r>
                <a:rPr lang="en-US" sz="1898">
                  <a:solidFill>
                    <a:srgbClr val="FFFFFF"/>
                  </a:solidFill>
                  <a:latin typeface="Arial" pitchFamily="34" charset="0"/>
                  <a:cs typeface="Arial" pitchFamily="34" charset="0"/>
                </a:rPr>
                <a:t>Profitability</a:t>
              </a:r>
              <a:r>
                <a:rPr lang="en-US" sz="1898" baseline="30000">
                  <a:solidFill>
                    <a:srgbClr val="FFFFFF"/>
                  </a:solidFill>
                  <a:latin typeface="Arial" pitchFamily="34" charset="0"/>
                  <a:cs typeface="Arial" pitchFamily="34" charset="0"/>
                </a:rPr>
                <a:t>2</a:t>
              </a:r>
            </a:p>
            <a:p>
              <a:pPr defTabSz="1043663" fontAlgn="base">
                <a:spcAft>
                  <a:spcPct val="0"/>
                </a:spcAft>
              </a:pPr>
              <a:r>
                <a:rPr lang="en-US" sz="999">
                  <a:solidFill>
                    <a:srgbClr val="FFFFFF"/>
                  </a:solidFill>
                  <a:latin typeface="Arial" pitchFamily="34" charset="0"/>
                  <a:cs typeface="Arial" pitchFamily="34" charset="0"/>
                </a:rPr>
                <a:t>Profitability premium—high vs. low profitability companies</a:t>
              </a:r>
            </a:p>
          </p:txBody>
        </p:sp>
      </p:grpSp>
      <p:cxnSp>
        <p:nvCxnSpPr>
          <p:cNvPr id="61" name="Straight Connector 60"/>
          <p:cNvCxnSpPr/>
          <p:nvPr/>
        </p:nvCxnSpPr>
        <p:spPr bwMode="auto">
          <a:xfrm>
            <a:off x="809055" y="2490694"/>
            <a:ext cx="194305" cy="0"/>
          </a:xfrm>
          <a:prstGeom prst="line">
            <a:avLst/>
          </a:prstGeom>
          <a:solidFill>
            <a:schemeClr val="accent1"/>
          </a:solidFill>
          <a:ln w="9525" cap="flat" cmpd="sng" algn="ctr">
            <a:solidFill>
              <a:schemeClr val="bg1">
                <a:lumMod val="65000"/>
              </a:schemeClr>
            </a:solidFill>
            <a:prstDash val="solid"/>
            <a:round/>
            <a:headEnd type="none" w="med" len="med"/>
            <a:tailEnd type="none" w="med" len="med"/>
          </a:ln>
          <a:effectLst/>
        </p:spPr>
      </p:cxnSp>
      <p:sp>
        <p:nvSpPr>
          <p:cNvPr id="25" name="TextBox 24"/>
          <p:cNvSpPr txBox="1"/>
          <p:nvPr/>
        </p:nvSpPr>
        <p:spPr>
          <a:xfrm>
            <a:off x="-801985" y="3173"/>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GC12</a:t>
            </a:r>
          </a:p>
        </p:txBody>
      </p:sp>
      <p:sp>
        <p:nvSpPr>
          <p:cNvPr id="26" name="Rectangle 25">
            <a:extLst>
              <a:ext uri="{FF2B5EF4-FFF2-40B4-BE49-F238E27FC236}">
                <a16:creationId xmlns:a16="http://schemas.microsoft.com/office/drawing/2014/main" id="{62CF48D7-07DD-4A0F-944D-5F49A5182A53}"/>
              </a:ext>
            </a:extLst>
          </p:cNvPr>
          <p:cNvSpPr/>
          <p:nvPr/>
        </p:nvSpPr>
        <p:spPr>
          <a:xfrm>
            <a:off x="1078121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Tree>
    <p:custDataLst>
      <p:tags r:id="rId1"/>
    </p:custDataLst>
    <p:extLst>
      <p:ext uri="{BB962C8B-B14F-4D97-AF65-F5344CB8AC3E}">
        <p14:creationId xmlns:p14="http://schemas.microsoft.com/office/powerpoint/2010/main" val="705306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5"/>
          <p:cNvSpPr>
            <a:spLocks noGrp="1"/>
          </p:cNvSpPr>
          <p:nvPr>
            <p:ph type="title"/>
          </p:nvPr>
        </p:nvSpPr>
        <p:spPr/>
        <p:txBody>
          <a:bodyPr/>
          <a:lstStyle/>
          <a:p>
            <a:r>
              <a:rPr lang="en-US"/>
              <a:t>Equity Returns of Developed Markets—AUD</a:t>
            </a:r>
          </a:p>
        </p:txBody>
      </p:sp>
      <p:sp>
        <p:nvSpPr>
          <p:cNvPr id="9" name="Slide Number Placeholder 8"/>
          <p:cNvSpPr>
            <a:spLocks noGrp="1"/>
          </p:cNvSpPr>
          <p:nvPr>
            <p:ph type="sldNum" sz="quarter" idx="11"/>
          </p:nvPr>
        </p:nvSpPr>
        <p:spPr/>
        <p:txBody>
          <a:bodyPr/>
          <a:lstStyle/>
          <a:p>
            <a:fld id="{66F6FF41-5833-4EBF-9145-362BCED2914A}" type="slidenum">
              <a:rPr lang="en-US" smtClean="0"/>
              <a:t>22</a:t>
            </a:fld>
            <a:endParaRPr lang="en-US"/>
          </a:p>
        </p:txBody>
      </p:sp>
      <p:sp>
        <p:nvSpPr>
          <p:cNvPr id="19459" name="Text Placeholder 1"/>
          <p:cNvSpPr>
            <a:spLocks noGrp="1"/>
          </p:cNvSpPr>
          <p:nvPr>
            <p:ph type="body" sz="quarter" idx="13"/>
          </p:nvPr>
        </p:nvSpPr>
        <p:spPr/>
        <p:txBody>
          <a:bodyPr/>
          <a:lstStyle/>
          <a:p>
            <a:r>
              <a:rPr lang="en-US"/>
              <a:t>Annual Return (%)</a:t>
            </a:r>
          </a:p>
        </p:txBody>
      </p:sp>
      <p:sp>
        <p:nvSpPr>
          <p:cNvPr id="3" name="Text Placeholder 2"/>
          <p:cNvSpPr>
            <a:spLocks noGrp="1"/>
          </p:cNvSpPr>
          <p:nvPr>
            <p:ph type="body" sz="quarter" idx="15"/>
          </p:nvPr>
        </p:nvSpPr>
        <p:spPr/>
        <p:txBody>
          <a:bodyPr/>
          <a:lstStyle/>
          <a:p>
            <a:pPr lvl="0"/>
            <a:r>
              <a:rPr lang="en-US">
                <a:solidFill>
                  <a:srgbClr val="000000">
                    <a:lumMod val="75000"/>
                    <a:lumOff val="25000"/>
                  </a:srgbClr>
                </a:solidFill>
              </a:rPr>
              <a:t>In Australian dollars. Source: MSCI country indices (net dividends) for each country listed. Does not include Israel, which MSCI classified as an emerging market prior to May 2010. MSCI data © MSCI 2023, all rights reserved. Past performance is no guarantee of future results. Indices are not available for direct investment; therefore, their performance does not reflect the expenses associated with the management of an actual portfolio.</a:t>
            </a:r>
          </a:p>
        </p:txBody>
      </p:sp>
      <p:sp>
        <p:nvSpPr>
          <p:cNvPr id="2" name="AssetID" descr="svtx:content/slide/@id"/>
          <p:cNvSpPr>
            <a:spLocks noGrp="1"/>
          </p:cNvSpPr>
          <p:nvPr>
            <p:ph type="body" sz="quarter" idx="20"/>
          </p:nvPr>
        </p:nvSpPr>
        <p:spPr/>
        <p:txBody>
          <a:bodyPr/>
          <a:lstStyle/>
          <a:p>
            <a:r>
              <a:rPr lang="en-US"/>
              <a:t>28756</a:t>
            </a:r>
          </a:p>
        </p:txBody>
      </p:sp>
      <p:sp>
        <p:nvSpPr>
          <p:cNvPr id="10" name="TextBox 9"/>
          <p:cNvSpPr txBox="1"/>
          <p:nvPr/>
        </p:nvSpPr>
        <p:spPr>
          <a:xfrm>
            <a:off x="-814751"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solidFill>
                  <a:srgbClr val="000000"/>
                </a:solidFill>
              </a:rPr>
              <a:t>SC: EC05</a:t>
            </a:r>
            <a:br>
              <a:rPr lang="en-US" sz="899">
                <a:solidFill>
                  <a:srgbClr val="000000"/>
                </a:solidFill>
              </a:rPr>
            </a:br>
            <a:r>
              <a:rPr lang="en-US" sz="899">
                <a:solidFill>
                  <a:srgbClr val="000000"/>
                </a:solidFill>
              </a:rPr>
              <a:t>MID 881</a:t>
            </a:r>
          </a:p>
        </p:txBody>
      </p:sp>
      <p:sp>
        <p:nvSpPr>
          <p:cNvPr id="12" name="Rectangle 11">
            <a:extLst>
              <a:ext uri="{FF2B5EF4-FFF2-40B4-BE49-F238E27FC236}">
                <a16:creationId xmlns:a16="http://schemas.microsoft.com/office/drawing/2014/main" id="{39D6BBA4-9A16-4FCF-8776-05CC8BFEBE66}"/>
              </a:ext>
            </a:extLst>
          </p:cNvPr>
          <p:cNvSpPr/>
          <p:nvPr/>
        </p:nvSpPr>
        <p:spPr>
          <a:xfrm>
            <a:off x="10928997" y="3504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sp>
        <p:nvSpPr>
          <p:cNvPr id="16" name="Text Box 6265">
            <a:extLst>
              <a:ext uri="{FF2B5EF4-FFF2-40B4-BE49-F238E27FC236}">
                <a16:creationId xmlns:a16="http://schemas.microsoft.com/office/drawing/2014/main" id="{E48B8099-DAB8-4C37-979D-35152AC43BFF}"/>
              </a:ext>
            </a:extLst>
          </p:cNvPr>
          <p:cNvSpPr txBox="1">
            <a:spLocks noChangeArrowheads="1"/>
          </p:cNvSpPr>
          <p:nvPr/>
        </p:nvSpPr>
        <p:spPr bwMode="auto">
          <a:xfrm>
            <a:off x="704390" y="1888207"/>
            <a:ext cx="456912" cy="307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0" rIns="0">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ctr" defTabSz="913815" eaLnBrk="1" fontAlgn="base" hangingPunct="1">
              <a:spcBef>
                <a:spcPct val="50000"/>
              </a:spcBef>
              <a:spcAft>
                <a:spcPct val="0"/>
              </a:spcAft>
              <a:buClr>
                <a:srgbClr val="FFFFFF"/>
              </a:buClr>
            </a:pPr>
            <a:r>
              <a:rPr lang="en-US" sz="699" b="1">
                <a:solidFill>
                  <a:srgbClr val="000000"/>
                </a:solidFill>
              </a:rPr>
              <a:t>Highest </a:t>
            </a:r>
            <a:br>
              <a:rPr lang="en-US" sz="699" b="1">
                <a:solidFill>
                  <a:srgbClr val="000000"/>
                </a:solidFill>
              </a:rPr>
            </a:br>
            <a:r>
              <a:rPr lang="en-US" sz="699" b="1">
                <a:solidFill>
                  <a:srgbClr val="000000"/>
                </a:solidFill>
              </a:rPr>
              <a:t>Return</a:t>
            </a:r>
          </a:p>
        </p:txBody>
      </p:sp>
      <p:sp>
        <p:nvSpPr>
          <p:cNvPr id="17" name="Text Box 6266">
            <a:extLst>
              <a:ext uri="{FF2B5EF4-FFF2-40B4-BE49-F238E27FC236}">
                <a16:creationId xmlns:a16="http://schemas.microsoft.com/office/drawing/2014/main" id="{624A5AD5-F337-4C8D-9BC1-178111437AB3}"/>
              </a:ext>
            </a:extLst>
          </p:cNvPr>
          <p:cNvSpPr txBox="1">
            <a:spLocks noChangeArrowheads="1"/>
          </p:cNvSpPr>
          <p:nvPr/>
        </p:nvSpPr>
        <p:spPr bwMode="auto">
          <a:xfrm>
            <a:off x="704390" y="6563692"/>
            <a:ext cx="456912" cy="307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0" rIns="0">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ctr" defTabSz="913815" eaLnBrk="1" fontAlgn="base" hangingPunct="1">
              <a:spcBef>
                <a:spcPct val="50000"/>
              </a:spcBef>
              <a:spcAft>
                <a:spcPct val="0"/>
              </a:spcAft>
              <a:buClr>
                <a:srgbClr val="FFFFFF"/>
              </a:buClr>
            </a:pPr>
            <a:r>
              <a:rPr lang="en-US" sz="699" b="1">
                <a:solidFill>
                  <a:srgbClr val="000000"/>
                </a:solidFill>
              </a:rPr>
              <a:t>Lowest </a:t>
            </a:r>
            <a:br>
              <a:rPr lang="en-US" sz="699" b="1">
                <a:solidFill>
                  <a:srgbClr val="000000"/>
                </a:solidFill>
              </a:rPr>
            </a:br>
            <a:r>
              <a:rPr lang="en-US" sz="699" b="1">
                <a:solidFill>
                  <a:srgbClr val="000000"/>
                </a:solidFill>
              </a:rPr>
              <a:t>Return</a:t>
            </a:r>
          </a:p>
        </p:txBody>
      </p:sp>
      <p:cxnSp>
        <p:nvCxnSpPr>
          <p:cNvPr id="18" name="Straight Arrow Connector 11">
            <a:extLst>
              <a:ext uri="{FF2B5EF4-FFF2-40B4-BE49-F238E27FC236}">
                <a16:creationId xmlns:a16="http://schemas.microsoft.com/office/drawing/2014/main" id="{DA15F08B-7E7B-43EA-A603-5F12AA3E4045}"/>
              </a:ext>
            </a:extLst>
          </p:cNvPr>
          <p:cNvCxnSpPr>
            <a:cxnSpLocks noChangeShapeType="1"/>
            <a:stCxn id="16" idx="2"/>
            <a:endCxn id="17" idx="0"/>
          </p:cNvCxnSpPr>
          <p:nvPr/>
        </p:nvCxnSpPr>
        <p:spPr bwMode="auto">
          <a:xfrm flipH="1">
            <a:off x="1253786" y="2193947"/>
            <a:ext cx="0" cy="4364234"/>
          </a:xfrm>
          <a:prstGeom prst="straightConnector1">
            <a:avLst/>
          </a:prstGeom>
          <a:noFill/>
          <a:ln w="9525" algn="ctr">
            <a:solidFill>
              <a:schemeClr val="tx1"/>
            </a:solidFill>
            <a:round/>
            <a:headEnd type="stealth" w="med" len="med"/>
            <a:tailEnd type="stealth" w="med" len="med"/>
          </a:ln>
          <a:extLst>
            <a:ext uri="{909E8E84-426E-40DD-AFC4-6F175D3DCCD1}">
              <a14:hiddenFill xmlns:a14="http://schemas.microsoft.com/office/drawing/2010/main">
                <a:noFill/>
              </a14:hiddenFill>
            </a:ext>
          </a:extLst>
        </p:spPr>
      </p:cxnSp>
      <p:graphicFrame>
        <p:nvGraphicFramePr>
          <p:cNvPr id="4" name="Table 3">
            <a:extLst>
              <a:ext uri="{FF2B5EF4-FFF2-40B4-BE49-F238E27FC236}">
                <a16:creationId xmlns:a16="http://schemas.microsoft.com/office/drawing/2014/main" id="{505DAD76-DDAD-4D95-B190-CF2662D03551}"/>
              </a:ext>
            </a:extLst>
          </p:cNvPr>
          <p:cNvGraphicFramePr>
            <a:graphicFrameLocks noGrp="1"/>
          </p:cNvGraphicFramePr>
          <p:nvPr>
            <p:extLst>
              <p:ext uri="{D42A27DB-BD31-4B8C-83A1-F6EECF244321}">
                <p14:modId xmlns:p14="http://schemas.microsoft.com/office/powerpoint/2010/main" val="1838144834"/>
              </p:ext>
            </p:extLst>
          </p:nvPr>
        </p:nvGraphicFramePr>
        <p:xfrm>
          <a:off x="1133840" y="1912918"/>
          <a:ext cx="8781020" cy="4943134"/>
        </p:xfrm>
        <a:graphic>
          <a:graphicData uri="http://schemas.openxmlformats.org/drawingml/2006/table">
            <a:tbl>
              <a:tblPr/>
              <a:tblGrid>
                <a:gridCol w="439051">
                  <a:extLst>
                    <a:ext uri="{9D8B030D-6E8A-4147-A177-3AD203B41FA5}">
                      <a16:colId xmlns:a16="http://schemas.microsoft.com/office/drawing/2014/main" val="767211497"/>
                    </a:ext>
                  </a:extLst>
                </a:gridCol>
                <a:gridCol w="439051">
                  <a:extLst>
                    <a:ext uri="{9D8B030D-6E8A-4147-A177-3AD203B41FA5}">
                      <a16:colId xmlns:a16="http://schemas.microsoft.com/office/drawing/2014/main" val="18277029"/>
                    </a:ext>
                  </a:extLst>
                </a:gridCol>
                <a:gridCol w="439051">
                  <a:extLst>
                    <a:ext uri="{9D8B030D-6E8A-4147-A177-3AD203B41FA5}">
                      <a16:colId xmlns:a16="http://schemas.microsoft.com/office/drawing/2014/main" val="941695933"/>
                    </a:ext>
                  </a:extLst>
                </a:gridCol>
                <a:gridCol w="439051">
                  <a:extLst>
                    <a:ext uri="{9D8B030D-6E8A-4147-A177-3AD203B41FA5}">
                      <a16:colId xmlns:a16="http://schemas.microsoft.com/office/drawing/2014/main" val="1908202514"/>
                    </a:ext>
                  </a:extLst>
                </a:gridCol>
                <a:gridCol w="439051">
                  <a:extLst>
                    <a:ext uri="{9D8B030D-6E8A-4147-A177-3AD203B41FA5}">
                      <a16:colId xmlns:a16="http://schemas.microsoft.com/office/drawing/2014/main" val="257247705"/>
                    </a:ext>
                  </a:extLst>
                </a:gridCol>
                <a:gridCol w="439051">
                  <a:extLst>
                    <a:ext uri="{9D8B030D-6E8A-4147-A177-3AD203B41FA5}">
                      <a16:colId xmlns:a16="http://schemas.microsoft.com/office/drawing/2014/main" val="2702931607"/>
                    </a:ext>
                  </a:extLst>
                </a:gridCol>
                <a:gridCol w="439051">
                  <a:extLst>
                    <a:ext uri="{9D8B030D-6E8A-4147-A177-3AD203B41FA5}">
                      <a16:colId xmlns:a16="http://schemas.microsoft.com/office/drawing/2014/main" val="2302386541"/>
                    </a:ext>
                  </a:extLst>
                </a:gridCol>
                <a:gridCol w="439051">
                  <a:extLst>
                    <a:ext uri="{9D8B030D-6E8A-4147-A177-3AD203B41FA5}">
                      <a16:colId xmlns:a16="http://schemas.microsoft.com/office/drawing/2014/main" val="3855302160"/>
                    </a:ext>
                  </a:extLst>
                </a:gridCol>
                <a:gridCol w="439051">
                  <a:extLst>
                    <a:ext uri="{9D8B030D-6E8A-4147-A177-3AD203B41FA5}">
                      <a16:colId xmlns:a16="http://schemas.microsoft.com/office/drawing/2014/main" val="3830116859"/>
                    </a:ext>
                  </a:extLst>
                </a:gridCol>
                <a:gridCol w="439051">
                  <a:extLst>
                    <a:ext uri="{9D8B030D-6E8A-4147-A177-3AD203B41FA5}">
                      <a16:colId xmlns:a16="http://schemas.microsoft.com/office/drawing/2014/main" val="2078305684"/>
                    </a:ext>
                  </a:extLst>
                </a:gridCol>
                <a:gridCol w="439051">
                  <a:extLst>
                    <a:ext uri="{9D8B030D-6E8A-4147-A177-3AD203B41FA5}">
                      <a16:colId xmlns:a16="http://schemas.microsoft.com/office/drawing/2014/main" val="4089415473"/>
                    </a:ext>
                  </a:extLst>
                </a:gridCol>
                <a:gridCol w="439051">
                  <a:extLst>
                    <a:ext uri="{9D8B030D-6E8A-4147-A177-3AD203B41FA5}">
                      <a16:colId xmlns:a16="http://schemas.microsoft.com/office/drawing/2014/main" val="3289104533"/>
                    </a:ext>
                  </a:extLst>
                </a:gridCol>
                <a:gridCol w="439051">
                  <a:extLst>
                    <a:ext uri="{9D8B030D-6E8A-4147-A177-3AD203B41FA5}">
                      <a16:colId xmlns:a16="http://schemas.microsoft.com/office/drawing/2014/main" val="180606200"/>
                    </a:ext>
                  </a:extLst>
                </a:gridCol>
                <a:gridCol w="439051">
                  <a:extLst>
                    <a:ext uri="{9D8B030D-6E8A-4147-A177-3AD203B41FA5}">
                      <a16:colId xmlns:a16="http://schemas.microsoft.com/office/drawing/2014/main" val="3761287948"/>
                    </a:ext>
                  </a:extLst>
                </a:gridCol>
                <a:gridCol w="439051">
                  <a:extLst>
                    <a:ext uri="{9D8B030D-6E8A-4147-A177-3AD203B41FA5}">
                      <a16:colId xmlns:a16="http://schemas.microsoft.com/office/drawing/2014/main" val="2486290426"/>
                    </a:ext>
                  </a:extLst>
                </a:gridCol>
                <a:gridCol w="439051">
                  <a:extLst>
                    <a:ext uri="{9D8B030D-6E8A-4147-A177-3AD203B41FA5}">
                      <a16:colId xmlns:a16="http://schemas.microsoft.com/office/drawing/2014/main" val="987317918"/>
                    </a:ext>
                  </a:extLst>
                </a:gridCol>
                <a:gridCol w="439051">
                  <a:extLst>
                    <a:ext uri="{9D8B030D-6E8A-4147-A177-3AD203B41FA5}">
                      <a16:colId xmlns:a16="http://schemas.microsoft.com/office/drawing/2014/main" val="1778946893"/>
                    </a:ext>
                  </a:extLst>
                </a:gridCol>
                <a:gridCol w="439051">
                  <a:extLst>
                    <a:ext uri="{9D8B030D-6E8A-4147-A177-3AD203B41FA5}">
                      <a16:colId xmlns:a16="http://schemas.microsoft.com/office/drawing/2014/main" val="627887157"/>
                    </a:ext>
                  </a:extLst>
                </a:gridCol>
                <a:gridCol w="439051">
                  <a:extLst>
                    <a:ext uri="{9D8B030D-6E8A-4147-A177-3AD203B41FA5}">
                      <a16:colId xmlns:a16="http://schemas.microsoft.com/office/drawing/2014/main" val="1522082776"/>
                    </a:ext>
                  </a:extLst>
                </a:gridCol>
                <a:gridCol w="439051">
                  <a:extLst>
                    <a:ext uri="{9D8B030D-6E8A-4147-A177-3AD203B41FA5}">
                      <a16:colId xmlns:a16="http://schemas.microsoft.com/office/drawing/2014/main" val="3761238837"/>
                    </a:ext>
                  </a:extLst>
                </a:gridCol>
              </a:tblGrid>
              <a:tr h="162424">
                <a:tc>
                  <a:txBody>
                    <a:bodyPr/>
                    <a:lstStyle/>
                    <a:p>
                      <a:pPr algn="ctr" fontAlgn="b"/>
                      <a:r>
                        <a:rPr lang="en-US" sz="799" b="1" i="0" u="none" strike="noStrike">
                          <a:solidFill>
                            <a:srgbClr val="000000"/>
                          </a:solidFill>
                          <a:effectLst/>
                          <a:latin typeface="Arial" pitchFamily="34" charset="0"/>
                        </a:rPr>
                        <a:t>2003</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2004</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2005</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2006</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2007</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2008</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2009</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2010</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2011</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2012</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2013</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2014</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2015</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2016</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2017</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2018</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2019</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2020</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2021</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2022</a:t>
                      </a:r>
                    </a:p>
                  </a:txBody>
                  <a:tcPr marL="7066" marR="7066" marT="7066" marB="0" anchor="b">
                    <a:lnL>
                      <a:noFill/>
                    </a:lnL>
                    <a:lnR>
                      <a:noFill/>
                    </a:lnR>
                    <a:lnT>
                      <a:noFill/>
                    </a:lnT>
                    <a:lnB w="3175">
                      <a:solidFill>
                        <a:srgbClr val="FFFFFF"/>
                      </a:solidFill>
                    </a:lnB>
                  </a:tcPr>
                </a:tc>
                <a:extLst>
                  <a:ext uri="{0D108BD9-81ED-4DB2-BD59-A6C34878D82A}">
                    <a16:rowId xmlns:a16="http://schemas.microsoft.com/office/drawing/2014/main" val="326940042"/>
                  </a:ext>
                </a:extLst>
              </a:tr>
              <a:tr h="217305">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39.0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extLst>
                  <a:ext uri="{0D108BD9-81ED-4DB2-BD59-A6C34878D82A}">
                    <a16:rowId xmlns:a16="http://schemas.microsoft.com/office/drawing/2014/main" val="181605687"/>
                  </a:ext>
                </a:extLst>
              </a:tr>
              <a:tr h="217305">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extLst>
                  <a:ext uri="{0D108BD9-81ED-4DB2-BD59-A6C34878D82A}">
                    <a16:rowId xmlns:a16="http://schemas.microsoft.com/office/drawing/2014/main" val="381563097"/>
                  </a:ext>
                </a:extLst>
              </a:tr>
              <a:tr h="217305">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extLst>
                  <a:ext uri="{0D108BD9-81ED-4DB2-BD59-A6C34878D82A}">
                    <a16:rowId xmlns:a16="http://schemas.microsoft.com/office/drawing/2014/main" val="2281685544"/>
                  </a:ext>
                </a:extLst>
              </a:tr>
              <a:tr h="217305">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extLst>
                  <a:ext uri="{0D108BD9-81ED-4DB2-BD59-A6C34878D82A}">
                    <a16:rowId xmlns:a16="http://schemas.microsoft.com/office/drawing/2014/main" val="2405804690"/>
                  </a:ext>
                </a:extLst>
              </a:tr>
              <a:tr h="217305">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extLst>
                  <a:ext uri="{0D108BD9-81ED-4DB2-BD59-A6C34878D82A}">
                    <a16:rowId xmlns:a16="http://schemas.microsoft.com/office/drawing/2014/main" val="3692625012"/>
                  </a:ext>
                </a:extLst>
              </a:tr>
              <a:tr h="217305">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extLst>
                  <a:ext uri="{0D108BD9-81ED-4DB2-BD59-A6C34878D82A}">
                    <a16:rowId xmlns:a16="http://schemas.microsoft.com/office/drawing/2014/main" val="3112990765"/>
                  </a:ext>
                </a:extLst>
              </a:tr>
              <a:tr h="217305">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extLst>
                  <a:ext uri="{0D108BD9-81ED-4DB2-BD59-A6C34878D82A}">
                    <a16:rowId xmlns:a16="http://schemas.microsoft.com/office/drawing/2014/main" val="571417837"/>
                  </a:ext>
                </a:extLst>
              </a:tr>
              <a:tr h="217305">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extLst>
                  <a:ext uri="{0D108BD9-81ED-4DB2-BD59-A6C34878D82A}">
                    <a16:rowId xmlns:a16="http://schemas.microsoft.com/office/drawing/2014/main" val="1264530527"/>
                  </a:ext>
                </a:extLst>
              </a:tr>
              <a:tr h="217305">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extLst>
                  <a:ext uri="{0D108BD9-81ED-4DB2-BD59-A6C34878D82A}">
                    <a16:rowId xmlns:a16="http://schemas.microsoft.com/office/drawing/2014/main" val="3548223634"/>
                  </a:ext>
                </a:extLst>
              </a:tr>
              <a:tr h="217305">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extLst>
                  <a:ext uri="{0D108BD9-81ED-4DB2-BD59-A6C34878D82A}">
                    <a16:rowId xmlns:a16="http://schemas.microsoft.com/office/drawing/2014/main" val="2285089976"/>
                  </a:ext>
                </a:extLst>
              </a:tr>
              <a:tr h="217305">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extLst>
                  <a:ext uri="{0D108BD9-81ED-4DB2-BD59-A6C34878D82A}">
                    <a16:rowId xmlns:a16="http://schemas.microsoft.com/office/drawing/2014/main" val="3710374620"/>
                  </a:ext>
                </a:extLst>
              </a:tr>
              <a:tr h="217305">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extLst>
                  <a:ext uri="{0D108BD9-81ED-4DB2-BD59-A6C34878D82A}">
                    <a16:rowId xmlns:a16="http://schemas.microsoft.com/office/drawing/2014/main" val="3169899288"/>
                  </a:ext>
                </a:extLst>
              </a:tr>
              <a:tr h="217305">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extLst>
                  <a:ext uri="{0D108BD9-81ED-4DB2-BD59-A6C34878D82A}">
                    <a16:rowId xmlns:a16="http://schemas.microsoft.com/office/drawing/2014/main" val="3154999322"/>
                  </a:ext>
                </a:extLst>
              </a:tr>
              <a:tr h="217305">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extLst>
                  <a:ext uri="{0D108BD9-81ED-4DB2-BD59-A6C34878D82A}">
                    <a16:rowId xmlns:a16="http://schemas.microsoft.com/office/drawing/2014/main" val="2760318030"/>
                  </a:ext>
                </a:extLst>
              </a:tr>
              <a:tr h="217305">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extLst>
                  <a:ext uri="{0D108BD9-81ED-4DB2-BD59-A6C34878D82A}">
                    <a16:rowId xmlns:a16="http://schemas.microsoft.com/office/drawing/2014/main" val="395728171"/>
                  </a:ext>
                </a:extLst>
              </a:tr>
              <a:tr h="217305">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extLst>
                  <a:ext uri="{0D108BD9-81ED-4DB2-BD59-A6C34878D82A}">
                    <a16:rowId xmlns:a16="http://schemas.microsoft.com/office/drawing/2014/main" val="1518066560"/>
                  </a:ext>
                </a:extLst>
              </a:tr>
              <a:tr h="217305">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extLst>
                  <a:ext uri="{0D108BD9-81ED-4DB2-BD59-A6C34878D82A}">
                    <a16:rowId xmlns:a16="http://schemas.microsoft.com/office/drawing/2014/main" val="3811745990"/>
                  </a:ext>
                </a:extLst>
              </a:tr>
              <a:tr h="217305">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extLst>
                  <a:ext uri="{0D108BD9-81ED-4DB2-BD59-A6C34878D82A}">
                    <a16:rowId xmlns:a16="http://schemas.microsoft.com/office/drawing/2014/main" val="4049304418"/>
                  </a:ext>
                </a:extLst>
              </a:tr>
              <a:tr h="217305">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extLst>
                  <a:ext uri="{0D108BD9-81ED-4DB2-BD59-A6C34878D82A}">
                    <a16:rowId xmlns:a16="http://schemas.microsoft.com/office/drawing/2014/main" val="3258391989"/>
                  </a:ext>
                </a:extLst>
              </a:tr>
              <a:tr h="217305">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extLst>
                  <a:ext uri="{0D108BD9-81ED-4DB2-BD59-A6C34878D82A}">
                    <a16:rowId xmlns:a16="http://schemas.microsoft.com/office/drawing/2014/main" val="2127088300"/>
                  </a:ext>
                </a:extLst>
              </a:tr>
              <a:tr h="217305">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extLst>
                  <a:ext uri="{0D108BD9-81ED-4DB2-BD59-A6C34878D82A}">
                    <a16:rowId xmlns:a16="http://schemas.microsoft.com/office/drawing/2014/main" val="1531638087"/>
                  </a:ext>
                </a:extLst>
              </a:tr>
              <a:tr h="217305">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extLst>
                  <a:ext uri="{0D108BD9-81ED-4DB2-BD59-A6C34878D82A}">
                    <a16:rowId xmlns:a16="http://schemas.microsoft.com/office/drawing/2014/main" val="4277107768"/>
                  </a:ext>
                </a:extLst>
              </a:tr>
            </a:tbl>
          </a:graphicData>
        </a:graphic>
      </p:graphicFrame>
    </p:spTree>
    <p:custDataLst>
      <p:tags r:id="rId1"/>
    </p:custDataLst>
    <p:extLst>
      <p:ext uri="{BB962C8B-B14F-4D97-AF65-F5344CB8AC3E}">
        <p14:creationId xmlns:p14="http://schemas.microsoft.com/office/powerpoint/2010/main" val="3863354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Equity Returns of Developed Markets—AUD</a:t>
            </a:r>
            <a:endParaRPr lang="en-AU"/>
          </a:p>
        </p:txBody>
      </p:sp>
      <p:sp>
        <p:nvSpPr>
          <p:cNvPr id="5" name="Slide Number Placeholder 4"/>
          <p:cNvSpPr>
            <a:spLocks noGrp="1"/>
          </p:cNvSpPr>
          <p:nvPr>
            <p:ph type="sldNum" sz="quarter" idx="11"/>
          </p:nvPr>
        </p:nvSpPr>
        <p:spPr/>
        <p:txBody>
          <a:bodyPr/>
          <a:lstStyle/>
          <a:p>
            <a:fld id="{2034FC25-B418-4D16-BAD8-8F5CA44C04B9}" type="slidenum">
              <a:rPr lang="en-US" smtClean="0"/>
              <a:t>23</a:t>
            </a:fld>
            <a:endParaRPr lang="en-US"/>
          </a:p>
        </p:txBody>
      </p:sp>
      <p:sp>
        <p:nvSpPr>
          <p:cNvPr id="4" name="Text Placeholder 3"/>
          <p:cNvSpPr>
            <a:spLocks noGrp="1"/>
          </p:cNvSpPr>
          <p:nvPr>
            <p:ph type="body" sz="quarter" idx="13"/>
          </p:nvPr>
        </p:nvSpPr>
        <p:spPr/>
        <p:txBody>
          <a:bodyPr/>
          <a:lstStyle/>
          <a:p>
            <a:r>
              <a:rPr lang="en-AU"/>
              <a:t>Annual Return (%)</a:t>
            </a:r>
          </a:p>
        </p:txBody>
      </p:sp>
      <p:sp>
        <p:nvSpPr>
          <p:cNvPr id="2" name="Text Placeholder 1"/>
          <p:cNvSpPr>
            <a:spLocks noGrp="1"/>
          </p:cNvSpPr>
          <p:nvPr>
            <p:ph type="body" sz="quarter" idx="15"/>
          </p:nvPr>
        </p:nvSpPr>
        <p:spPr/>
        <p:txBody>
          <a:bodyPr/>
          <a:lstStyle/>
          <a:p>
            <a:pPr lvl="0"/>
            <a:r>
              <a:rPr lang="en-US">
                <a:solidFill>
                  <a:srgbClr val="000000">
                    <a:lumMod val="75000"/>
                    <a:lumOff val="25000"/>
                  </a:srgbClr>
                </a:solidFill>
              </a:rPr>
              <a:t>In Australian dollars. Source: MSCI country indices (net dividends) for each country listed. Does not include Israel, which MSCI classified as an emerging market prior to May 2010. MSCI data © MSCI 2023, all rights reserved. Past performance is no guarantee of future results. Indices are not available for direct investment; therefore, their performance does not reflect the expenses associated with the management of an actual portfolio.</a:t>
            </a:r>
          </a:p>
        </p:txBody>
      </p:sp>
      <p:sp>
        <p:nvSpPr>
          <p:cNvPr id="8" name="AssetID" descr="svtx:content/slide/@id"/>
          <p:cNvSpPr>
            <a:spLocks noGrp="1"/>
          </p:cNvSpPr>
          <p:nvPr>
            <p:ph type="body" sz="quarter" idx="20"/>
          </p:nvPr>
        </p:nvSpPr>
        <p:spPr/>
        <p:txBody>
          <a:bodyPr/>
          <a:lstStyle/>
          <a:p>
            <a:r>
              <a:rPr lang="en-US"/>
              <a:t>28757</a:t>
            </a:r>
          </a:p>
        </p:txBody>
      </p:sp>
      <p:sp>
        <p:nvSpPr>
          <p:cNvPr id="6" name="Rectangle 2391"/>
          <p:cNvSpPr>
            <a:spLocks noChangeArrowheads="1"/>
          </p:cNvSpPr>
          <p:nvPr/>
        </p:nvSpPr>
        <p:spPr bwMode="auto">
          <a:xfrm>
            <a:off x="8112631" y="1419027"/>
            <a:ext cx="630538" cy="245908"/>
          </a:xfrm>
          <a:prstGeom prst="rect">
            <a:avLst/>
          </a:prstGeom>
          <a:solidFill>
            <a:schemeClr val="accent3"/>
          </a:solidFill>
          <a:ln w="12700" algn="ctr">
            <a:noFill/>
            <a:miter lim="800000"/>
          </a:ln>
        </p:spPr>
        <p:txBody>
          <a:bodyPr wrap="none"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defRPr/>
            </a:pPr>
            <a:endParaRPr lang="en-US" sz="699">
              <a:solidFill>
                <a:srgbClr val="000000"/>
              </a:solidFill>
              <a:latin typeface="Avenir LT Com 55 Roman" pitchFamily="34" charset="0"/>
              <a:cs typeface="Arial" pitchFamily="34" charset="0"/>
            </a:endParaRPr>
          </a:p>
        </p:txBody>
      </p:sp>
      <p:sp>
        <p:nvSpPr>
          <p:cNvPr id="7" name="Text Box 2983"/>
          <p:cNvSpPr txBox="1">
            <a:spLocks noChangeArrowheads="1"/>
          </p:cNvSpPr>
          <p:nvPr/>
        </p:nvSpPr>
        <p:spPr bwMode="auto">
          <a:xfrm>
            <a:off x="7895818" y="1442016"/>
            <a:ext cx="2125635" cy="199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square">
            <a:spAutoFit/>
          </a:bodyPr>
          <a:lstStyle>
            <a:defPPr>
              <a:defRPr lang="en-US"/>
            </a:defPPr>
            <a:lvl1pPr marL="342612" indent="-342612"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r" eaLnBrk="1" hangingPunct="1">
              <a:spcBef>
                <a:spcPct val="50000"/>
              </a:spcBef>
              <a:buClr>
                <a:srgbClr val="FFFFFF"/>
              </a:buClr>
            </a:pPr>
            <a:r>
              <a:rPr lang="en-US" sz="699">
                <a:solidFill>
                  <a:srgbClr val="FFFFFF"/>
                </a:solidFill>
              </a:rPr>
              <a:t>Boxed</a:t>
            </a:r>
            <a:r>
              <a:rPr lang="en-US" sz="699">
                <a:solidFill>
                  <a:srgbClr val="000000"/>
                </a:solidFill>
              </a:rPr>
              <a:t> </a:t>
            </a:r>
            <a:r>
              <a:rPr lang="en-US" sz="699">
                <a:solidFill>
                  <a:srgbClr val="FFFFFF"/>
                </a:solidFill>
              </a:rPr>
              <a:t>Return  </a:t>
            </a:r>
            <a:r>
              <a:rPr lang="en-US" sz="699">
                <a:solidFill>
                  <a:srgbClr val="000000"/>
                </a:solidFill>
              </a:rPr>
              <a:t>  is highest return for the year.</a:t>
            </a:r>
          </a:p>
        </p:txBody>
      </p:sp>
      <p:sp>
        <p:nvSpPr>
          <p:cNvPr id="9" name="TextBox 8"/>
          <p:cNvSpPr txBox="1"/>
          <p:nvPr/>
        </p:nvSpPr>
        <p:spPr>
          <a:xfrm>
            <a:off x="-884131"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EC05</a:t>
            </a:r>
            <a:br>
              <a:rPr lang="en-US" sz="899"/>
            </a:br>
            <a:r>
              <a:rPr lang="en-US" sz="899"/>
              <a:t>MID 912</a:t>
            </a:r>
          </a:p>
        </p:txBody>
      </p:sp>
      <p:sp>
        <p:nvSpPr>
          <p:cNvPr id="12" name="Rectangle 11">
            <a:extLst>
              <a:ext uri="{FF2B5EF4-FFF2-40B4-BE49-F238E27FC236}">
                <a16:creationId xmlns:a16="http://schemas.microsoft.com/office/drawing/2014/main" id="{7CD9BD56-1B62-476F-9FA1-9578F0136ACF}"/>
              </a:ext>
            </a:extLst>
          </p:cNvPr>
          <p:cNvSpPr/>
          <p:nvPr/>
        </p:nvSpPr>
        <p:spPr>
          <a:xfrm>
            <a:off x="11030599"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graphicFrame>
        <p:nvGraphicFramePr>
          <p:cNvPr id="10" name="Table 9">
            <a:extLst>
              <a:ext uri="{FF2B5EF4-FFF2-40B4-BE49-F238E27FC236}">
                <a16:creationId xmlns:a16="http://schemas.microsoft.com/office/drawing/2014/main" id="{5E58300C-20E2-461E-8533-5D83F4FEB44F}"/>
              </a:ext>
            </a:extLst>
          </p:cNvPr>
          <p:cNvGraphicFramePr>
            <a:graphicFrameLocks noGrp="1"/>
          </p:cNvGraphicFramePr>
          <p:nvPr>
            <p:extLst>
              <p:ext uri="{D42A27DB-BD31-4B8C-83A1-F6EECF244321}">
                <p14:modId xmlns:p14="http://schemas.microsoft.com/office/powerpoint/2010/main" val="922828275"/>
              </p:ext>
            </p:extLst>
          </p:nvPr>
        </p:nvGraphicFramePr>
        <p:xfrm>
          <a:off x="778539" y="1912918"/>
          <a:ext cx="9100795" cy="4809503"/>
        </p:xfrm>
        <a:graphic>
          <a:graphicData uri="http://schemas.openxmlformats.org/drawingml/2006/table">
            <a:tbl>
              <a:tblPr/>
              <a:tblGrid>
                <a:gridCol w="1004995">
                  <a:extLst>
                    <a:ext uri="{9D8B030D-6E8A-4147-A177-3AD203B41FA5}">
                      <a16:colId xmlns:a16="http://schemas.microsoft.com/office/drawing/2014/main" val="3194071049"/>
                    </a:ext>
                  </a:extLst>
                </a:gridCol>
                <a:gridCol w="404790">
                  <a:extLst>
                    <a:ext uri="{9D8B030D-6E8A-4147-A177-3AD203B41FA5}">
                      <a16:colId xmlns:a16="http://schemas.microsoft.com/office/drawing/2014/main" val="3419246474"/>
                    </a:ext>
                  </a:extLst>
                </a:gridCol>
                <a:gridCol w="404790">
                  <a:extLst>
                    <a:ext uri="{9D8B030D-6E8A-4147-A177-3AD203B41FA5}">
                      <a16:colId xmlns:a16="http://schemas.microsoft.com/office/drawing/2014/main" val="993654837"/>
                    </a:ext>
                  </a:extLst>
                </a:gridCol>
                <a:gridCol w="404790">
                  <a:extLst>
                    <a:ext uri="{9D8B030D-6E8A-4147-A177-3AD203B41FA5}">
                      <a16:colId xmlns:a16="http://schemas.microsoft.com/office/drawing/2014/main" val="2045445264"/>
                    </a:ext>
                  </a:extLst>
                </a:gridCol>
                <a:gridCol w="404790">
                  <a:extLst>
                    <a:ext uri="{9D8B030D-6E8A-4147-A177-3AD203B41FA5}">
                      <a16:colId xmlns:a16="http://schemas.microsoft.com/office/drawing/2014/main" val="3935585467"/>
                    </a:ext>
                  </a:extLst>
                </a:gridCol>
                <a:gridCol w="404790">
                  <a:extLst>
                    <a:ext uri="{9D8B030D-6E8A-4147-A177-3AD203B41FA5}">
                      <a16:colId xmlns:a16="http://schemas.microsoft.com/office/drawing/2014/main" val="1544917510"/>
                    </a:ext>
                  </a:extLst>
                </a:gridCol>
                <a:gridCol w="404790">
                  <a:extLst>
                    <a:ext uri="{9D8B030D-6E8A-4147-A177-3AD203B41FA5}">
                      <a16:colId xmlns:a16="http://schemas.microsoft.com/office/drawing/2014/main" val="1484951932"/>
                    </a:ext>
                  </a:extLst>
                </a:gridCol>
                <a:gridCol w="404790">
                  <a:extLst>
                    <a:ext uri="{9D8B030D-6E8A-4147-A177-3AD203B41FA5}">
                      <a16:colId xmlns:a16="http://schemas.microsoft.com/office/drawing/2014/main" val="3787276741"/>
                    </a:ext>
                  </a:extLst>
                </a:gridCol>
                <a:gridCol w="404790">
                  <a:extLst>
                    <a:ext uri="{9D8B030D-6E8A-4147-A177-3AD203B41FA5}">
                      <a16:colId xmlns:a16="http://schemas.microsoft.com/office/drawing/2014/main" val="3825904611"/>
                    </a:ext>
                  </a:extLst>
                </a:gridCol>
                <a:gridCol w="404790">
                  <a:extLst>
                    <a:ext uri="{9D8B030D-6E8A-4147-A177-3AD203B41FA5}">
                      <a16:colId xmlns:a16="http://schemas.microsoft.com/office/drawing/2014/main" val="1853605864"/>
                    </a:ext>
                  </a:extLst>
                </a:gridCol>
                <a:gridCol w="404790">
                  <a:extLst>
                    <a:ext uri="{9D8B030D-6E8A-4147-A177-3AD203B41FA5}">
                      <a16:colId xmlns:a16="http://schemas.microsoft.com/office/drawing/2014/main" val="1152702912"/>
                    </a:ext>
                  </a:extLst>
                </a:gridCol>
                <a:gridCol w="404790">
                  <a:extLst>
                    <a:ext uri="{9D8B030D-6E8A-4147-A177-3AD203B41FA5}">
                      <a16:colId xmlns:a16="http://schemas.microsoft.com/office/drawing/2014/main" val="2642808345"/>
                    </a:ext>
                  </a:extLst>
                </a:gridCol>
                <a:gridCol w="404790">
                  <a:extLst>
                    <a:ext uri="{9D8B030D-6E8A-4147-A177-3AD203B41FA5}">
                      <a16:colId xmlns:a16="http://schemas.microsoft.com/office/drawing/2014/main" val="3167544395"/>
                    </a:ext>
                  </a:extLst>
                </a:gridCol>
                <a:gridCol w="404790">
                  <a:extLst>
                    <a:ext uri="{9D8B030D-6E8A-4147-A177-3AD203B41FA5}">
                      <a16:colId xmlns:a16="http://schemas.microsoft.com/office/drawing/2014/main" val="3943327879"/>
                    </a:ext>
                  </a:extLst>
                </a:gridCol>
                <a:gridCol w="404790">
                  <a:extLst>
                    <a:ext uri="{9D8B030D-6E8A-4147-A177-3AD203B41FA5}">
                      <a16:colId xmlns:a16="http://schemas.microsoft.com/office/drawing/2014/main" val="3051465461"/>
                    </a:ext>
                  </a:extLst>
                </a:gridCol>
                <a:gridCol w="404790">
                  <a:extLst>
                    <a:ext uri="{9D8B030D-6E8A-4147-A177-3AD203B41FA5}">
                      <a16:colId xmlns:a16="http://schemas.microsoft.com/office/drawing/2014/main" val="913188203"/>
                    </a:ext>
                  </a:extLst>
                </a:gridCol>
                <a:gridCol w="404790">
                  <a:extLst>
                    <a:ext uri="{9D8B030D-6E8A-4147-A177-3AD203B41FA5}">
                      <a16:colId xmlns:a16="http://schemas.microsoft.com/office/drawing/2014/main" val="1144773242"/>
                    </a:ext>
                  </a:extLst>
                </a:gridCol>
                <a:gridCol w="404790">
                  <a:extLst>
                    <a:ext uri="{9D8B030D-6E8A-4147-A177-3AD203B41FA5}">
                      <a16:colId xmlns:a16="http://schemas.microsoft.com/office/drawing/2014/main" val="2167737614"/>
                    </a:ext>
                  </a:extLst>
                </a:gridCol>
                <a:gridCol w="404790">
                  <a:extLst>
                    <a:ext uri="{9D8B030D-6E8A-4147-A177-3AD203B41FA5}">
                      <a16:colId xmlns:a16="http://schemas.microsoft.com/office/drawing/2014/main" val="429993442"/>
                    </a:ext>
                  </a:extLst>
                </a:gridCol>
                <a:gridCol w="404790">
                  <a:extLst>
                    <a:ext uri="{9D8B030D-6E8A-4147-A177-3AD203B41FA5}">
                      <a16:colId xmlns:a16="http://schemas.microsoft.com/office/drawing/2014/main" val="3332186428"/>
                    </a:ext>
                  </a:extLst>
                </a:gridCol>
                <a:gridCol w="404790">
                  <a:extLst>
                    <a:ext uri="{9D8B030D-6E8A-4147-A177-3AD203B41FA5}">
                      <a16:colId xmlns:a16="http://schemas.microsoft.com/office/drawing/2014/main" val="2798123627"/>
                    </a:ext>
                  </a:extLst>
                </a:gridCol>
              </a:tblGrid>
              <a:tr h="186533">
                <a:tc>
                  <a:txBody>
                    <a:bodyPr/>
                    <a:lstStyle/>
                    <a:p>
                      <a:pPr algn="l" fontAlgn="b"/>
                      <a:r>
                        <a:rPr lang="en-US" sz="799" b="1" i="0" u="none" strike="noStrike">
                          <a:solidFill>
                            <a:srgbClr val="000000"/>
                          </a:solidFill>
                          <a:effectLst/>
                          <a:latin typeface="Arial" pitchFamily="34" charset="0"/>
                        </a:rPr>
                        <a:t> </a:t>
                      </a:r>
                    </a:p>
                  </a:txBody>
                  <a:tcPr marL="38068" marR="38068" marT="6729" marB="0" anchor="b">
                    <a:lnL>
                      <a:noFill/>
                    </a:lnL>
                    <a:lnR>
                      <a:noFill/>
                    </a:lnR>
                    <a:lnT>
                      <a:noFill/>
                    </a:lnT>
                    <a:lnB w="12700" cap="flat" cmpd="sng" algn="ctr">
                      <a:solidFill>
                        <a:srgbClr val="A6A6A6"/>
                      </a:solidFill>
                      <a:prstDash val="dot"/>
                      <a:round/>
                      <a:headEnd type="none" w="med" len="med"/>
                      <a:tailEnd type="none" w="med" len="med"/>
                    </a:lnB>
                  </a:tcPr>
                </a:tc>
                <a:tc>
                  <a:txBody>
                    <a:bodyPr/>
                    <a:lstStyle/>
                    <a:p>
                      <a:pPr algn="r" fontAlgn="b"/>
                      <a:r>
                        <a:rPr lang="en-US" sz="799" b="1" i="0" u="none" strike="noStrike">
                          <a:solidFill>
                            <a:srgbClr val="000000"/>
                          </a:solidFill>
                          <a:effectLst/>
                          <a:latin typeface="Arial" pitchFamily="34" charset="0"/>
                        </a:rPr>
                        <a:t>2003</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2004</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2005</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2006</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2007</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2008</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2009</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2010</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2011</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2012</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2013</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2014</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2015</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2016</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2017</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2018</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2019</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2020</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2021</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2022</a:t>
                      </a:r>
                    </a:p>
                  </a:txBody>
                  <a:tcPr marL="38068" marR="38068" marT="6729" marB="0" anchor="b">
                    <a:lnL>
                      <a:noFill/>
                    </a:lnL>
                    <a:lnR>
                      <a:noFill/>
                    </a:lnR>
                    <a:lnT>
                      <a:noFill/>
                    </a:lnT>
                    <a:lnB w="12700">
                      <a:solidFill>
                        <a:srgbClr val="A6A6A6"/>
                      </a:solidFill>
                    </a:lnB>
                  </a:tcPr>
                </a:tc>
                <a:extLst>
                  <a:ext uri="{0D108BD9-81ED-4DB2-BD59-A6C34878D82A}">
                    <a16:rowId xmlns:a16="http://schemas.microsoft.com/office/drawing/2014/main" val="136031292"/>
                  </a:ext>
                </a:extLst>
              </a:tr>
              <a:tr h="210135">
                <a:tc>
                  <a:txBody>
                    <a:bodyPr/>
                    <a:lstStyle/>
                    <a:p>
                      <a:pPr algn="l" fontAlgn="ctr"/>
                      <a:r>
                        <a:rPr lang="en-US" sz="799" b="1" i="0" u="none" strike="noStrike">
                          <a:solidFill>
                            <a:srgbClr val="FFFFFF"/>
                          </a:solidFill>
                          <a:effectLst/>
                          <a:latin typeface="Arial" pitchFamily="34" charset="0"/>
                        </a:rPr>
                        <a:t>Australia</a:t>
                      </a:r>
                    </a:p>
                  </a:txBody>
                  <a:tcPr marL="38068" marR="38068" marT="6729" marB="0" anchor="ctr">
                    <a:lnL w="3175">
                      <a:solidFill>
                        <a:srgbClr val="FFFFFF"/>
                      </a:solidFill>
                    </a:lnL>
                    <a:lnR w="3175">
                      <a:solidFill>
                        <a:srgbClr val="FFFFFF"/>
                      </a:solidFill>
                    </a:lnR>
                    <a:lnT w="12700" cap="flat" cmpd="sng" algn="ctr">
                      <a:solidFill>
                        <a:srgbClr val="A6A6A6"/>
                      </a:solidFill>
                      <a:prstDash val="dot"/>
                      <a:round/>
                      <a:headEnd type="none" w="med" len="med"/>
                      <a:tailEnd type="none" w="med" len="med"/>
                    </a:lnT>
                    <a:lnB w="3175">
                      <a:solidFill>
                        <a:srgbClr val="FFFFFF"/>
                      </a:solidFill>
                    </a:lnB>
                    <a:solidFill>
                      <a:srgbClr val="6D702F"/>
                    </a:solidFill>
                  </a:tcPr>
                </a:tc>
                <a:tc>
                  <a:txBody>
                    <a:bodyPr/>
                    <a:lstStyle/>
                    <a:p>
                      <a:pPr algn="r" fontAlgn="ctr"/>
                      <a:r>
                        <a:rPr lang="en-US" sz="799" b="0" i="0" u="none" strike="noStrike">
                          <a:solidFill>
                            <a:srgbClr val="000000"/>
                          </a:solidFill>
                          <a:effectLst/>
                          <a:latin typeface="Arial" pitchFamily="34" charset="0"/>
                        </a:rPr>
                        <a:t>11.7</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25.3</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24.0</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21.8</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-37.9</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36.8</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-11.0</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20.9</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12.0</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11.0</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23.1</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16.1</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extLst>
                  <a:ext uri="{0D108BD9-81ED-4DB2-BD59-A6C34878D82A}">
                    <a16:rowId xmlns:a16="http://schemas.microsoft.com/office/drawing/2014/main" val="1646419806"/>
                  </a:ext>
                </a:extLst>
              </a:tr>
              <a:tr h="210135">
                <a:tc>
                  <a:txBody>
                    <a:bodyPr/>
                    <a:lstStyle/>
                    <a:p>
                      <a:pPr algn="l" fontAlgn="ctr"/>
                      <a:r>
                        <a:rPr lang="en-US" sz="799" b="1" i="0" u="none" strike="noStrike">
                          <a:solidFill>
                            <a:srgbClr val="000000"/>
                          </a:solidFill>
                          <a:effectLst/>
                          <a:latin typeface="Arial" pitchFamily="34" charset="0"/>
                        </a:rPr>
                        <a:t>Austria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r" fontAlgn="ctr"/>
                      <a:r>
                        <a:rPr lang="en-US" sz="799" b="0" i="0" u="none" strike="noStrike">
                          <a:solidFill>
                            <a:srgbClr val="000000"/>
                          </a:solidFill>
                          <a:effectLst/>
                          <a:latin typeface="Arial" pitchFamily="34" charset="0"/>
                        </a:rPr>
                        <a:t>17.3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64.9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r" fontAlgn="ctr"/>
                      <a:r>
                        <a:rPr lang="en-US" sz="799" b="0" i="0" u="none" strike="noStrike">
                          <a:solidFill>
                            <a:srgbClr val="000000"/>
                          </a:solidFill>
                          <a:effectLst/>
                          <a:latin typeface="Arial" pitchFamily="34" charset="0"/>
                        </a:rPr>
                        <a:t>33.2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46.6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r" fontAlgn="ctr"/>
                      <a:r>
                        <a:rPr lang="en-US" sz="799" b="0" i="0" u="none" strike="noStrike">
                          <a:solidFill>
                            <a:srgbClr val="000000"/>
                          </a:solidFill>
                          <a:effectLst/>
                          <a:latin typeface="Arial" pitchFamily="34" charset="0"/>
                        </a:rPr>
                        <a:t>-19.4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50.2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r" fontAlgn="ctr"/>
                      <a:r>
                        <a:rPr lang="en-US" sz="799" b="0" i="0" u="none" strike="noStrike">
                          <a:solidFill>
                            <a:srgbClr val="000000"/>
                          </a:solidFill>
                          <a:effectLst/>
                          <a:latin typeface="Arial" pitchFamily="34" charset="0"/>
                        </a:rPr>
                        <a:t>-21.1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5588064"/>
                  </a:ext>
                </a:extLst>
              </a:tr>
              <a:tr h="210135">
                <a:tc>
                  <a:txBody>
                    <a:bodyPr/>
                    <a:lstStyle/>
                    <a:p>
                      <a:pPr algn="l" fontAlgn="ctr"/>
                      <a:r>
                        <a:rPr lang="en-US" sz="799" b="1" i="0" u="none" strike="noStrike">
                          <a:solidFill>
                            <a:srgbClr val="FFFFFF"/>
                          </a:solidFill>
                          <a:effectLst/>
                          <a:latin typeface="Arial" pitchFamily="34" charset="0"/>
                        </a:rPr>
                        <a:t>Belgium</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r" fontAlgn="ctr"/>
                      <a:r>
                        <a:rPr lang="en-US" sz="799" b="0" i="0" u="none" strike="noStrike">
                          <a:solidFill>
                            <a:srgbClr val="000000"/>
                          </a:solidFill>
                          <a:effectLst/>
                          <a:latin typeface="Arial" pitchFamily="34" charset="0"/>
                        </a:rPr>
                        <a:t>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37.8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r" fontAlgn="ctr"/>
                      <a:r>
                        <a:rPr lang="en-US" sz="799" b="0" i="0" u="none" strike="noStrike">
                          <a:solidFill>
                            <a:srgbClr val="000000"/>
                          </a:solidFill>
                          <a:effectLst/>
                          <a:latin typeface="Arial" pitchFamily="34" charset="0"/>
                        </a:rPr>
                        <a:t>48.1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53804722"/>
                  </a:ext>
                </a:extLst>
              </a:tr>
              <a:tr h="210135">
                <a:tc>
                  <a:txBody>
                    <a:bodyPr/>
                    <a:lstStyle/>
                    <a:p>
                      <a:pPr algn="l" fontAlgn="ctr"/>
                      <a:r>
                        <a:rPr lang="en-US" sz="799" b="1" i="0" u="none" strike="noStrike">
                          <a:solidFill>
                            <a:srgbClr val="FFFFFF"/>
                          </a:solidFill>
                          <a:effectLst/>
                          <a:latin typeface="Arial" pitchFamily="34" charset="0"/>
                        </a:rPr>
                        <a:t>Canada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r" fontAlgn="ctr"/>
                      <a:r>
                        <a:rPr lang="en-US" sz="799" b="0" i="0" u="none" strike="noStrike">
                          <a:solidFill>
                            <a:srgbClr val="000000"/>
                          </a:solidFill>
                          <a:effectLst/>
                          <a:latin typeface="Arial" pitchFamily="34" charset="0"/>
                        </a:rPr>
                        <a:t>15.5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37.1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r" fontAlgn="ctr"/>
                      <a:r>
                        <a:rPr lang="en-US" sz="799" b="0" i="0" u="none" strike="noStrike">
                          <a:solidFill>
                            <a:srgbClr val="000000"/>
                          </a:solidFill>
                          <a:effectLst/>
                          <a:latin typeface="Arial" pitchFamily="34" charset="0"/>
                        </a:rPr>
                        <a:t>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25.2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r" fontAlgn="ctr"/>
                      <a:r>
                        <a:rPr lang="en-US" sz="799" b="0" i="0" u="none" strike="noStrike">
                          <a:solidFill>
                            <a:srgbClr val="000000"/>
                          </a:solidFill>
                          <a:effectLst/>
                          <a:latin typeface="Arial" pitchFamily="34" charset="0"/>
                        </a:rPr>
                        <a:t>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274862934"/>
                  </a:ext>
                </a:extLst>
              </a:tr>
              <a:tr h="210135">
                <a:tc>
                  <a:txBody>
                    <a:bodyPr/>
                    <a:lstStyle/>
                    <a:p>
                      <a:pPr algn="l" fontAlgn="ctr"/>
                      <a:r>
                        <a:rPr lang="en-US" sz="799" b="1" i="0" u="none" strike="noStrike">
                          <a:solidFill>
                            <a:srgbClr val="000000"/>
                          </a:solidFill>
                          <a:effectLst/>
                          <a:latin typeface="Arial" pitchFamily="34" charset="0"/>
                        </a:rPr>
                        <a:t>Denmark</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r" fontAlgn="ctr"/>
                      <a:r>
                        <a:rPr lang="en-US" sz="799" b="0" i="0" u="none" strike="noStrike">
                          <a:solidFill>
                            <a:srgbClr val="000000"/>
                          </a:solidFill>
                          <a:effectLst/>
                          <a:latin typeface="Arial" pitchFamily="34" charset="0"/>
                        </a:rPr>
                        <a:t>11.5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38.8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r" fontAlgn="ctr"/>
                      <a:r>
                        <a:rPr lang="en-US" sz="799" b="0" i="0" u="none" strike="noStrike">
                          <a:solidFill>
                            <a:srgbClr val="000000"/>
                          </a:solidFill>
                          <a:effectLst/>
                          <a:latin typeface="Arial" pitchFamily="34" charset="0"/>
                        </a:rPr>
                        <a:t>-15.4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30.9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r" fontAlgn="ctr"/>
                      <a:r>
                        <a:rPr lang="en-US" sz="799" b="0" i="0" u="none" strike="noStrike">
                          <a:solidFill>
                            <a:srgbClr val="000000"/>
                          </a:solidFill>
                          <a:effectLst/>
                          <a:latin typeface="Arial" pitchFamily="34" charset="0"/>
                        </a:rPr>
                        <a:t>26.3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808876810"/>
                  </a:ext>
                </a:extLst>
              </a:tr>
              <a:tr h="210135">
                <a:tc>
                  <a:txBody>
                    <a:bodyPr/>
                    <a:lstStyle/>
                    <a:p>
                      <a:pPr algn="l" fontAlgn="ctr"/>
                      <a:r>
                        <a:rPr lang="en-US" sz="799" b="1" i="0" u="none" strike="noStrike">
                          <a:solidFill>
                            <a:srgbClr val="FFFFFF"/>
                          </a:solidFill>
                          <a:effectLst/>
                          <a:latin typeface="Arial" pitchFamily="34" charset="0"/>
                        </a:rPr>
                        <a:t>Finland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r" fontAlgn="ctr"/>
                      <a:r>
                        <a:rPr lang="en-US" sz="799" b="0" i="0" u="none" strike="noStrike">
                          <a:solidFill>
                            <a:srgbClr val="000000"/>
                          </a:solidFill>
                          <a:effectLst/>
                          <a:latin typeface="Arial" pitchFamily="34" charset="0"/>
                        </a:rPr>
                        <a:t>-10.8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33.4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r" fontAlgn="ctr"/>
                      <a:r>
                        <a:rPr lang="en-US" sz="799" b="0" i="0" u="none" strike="noStrike">
                          <a:solidFill>
                            <a:srgbClr val="000000"/>
                          </a:solidFill>
                          <a:effectLst/>
                          <a:latin typeface="Arial" pitchFamily="34" charset="0"/>
                        </a:rPr>
                        <a:t>-43.5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69.5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r" fontAlgn="ctr"/>
                      <a:r>
                        <a:rPr lang="en-US" sz="799" b="0" i="0" u="none" strike="noStrike">
                          <a:solidFill>
                            <a:srgbClr val="000000"/>
                          </a:solidFill>
                          <a:effectLst/>
                          <a:latin typeface="Arial" pitchFamily="34" charset="0"/>
                        </a:rPr>
                        <a:t>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r" fontAlgn="ctr"/>
                      <a:r>
                        <a:rPr lang="en-US" sz="799" b="0" i="0" u="none" strike="noStrike">
                          <a:solidFill>
                            <a:srgbClr val="000000"/>
                          </a:solidFill>
                          <a:effectLst/>
                          <a:latin typeface="Arial" pitchFamily="34" charset="0"/>
                        </a:rPr>
                        <a:t>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212772153"/>
                  </a:ext>
                </a:extLst>
              </a:tr>
              <a:tr h="210135">
                <a:tc>
                  <a:txBody>
                    <a:bodyPr/>
                    <a:lstStyle/>
                    <a:p>
                      <a:pPr algn="l" fontAlgn="ctr"/>
                      <a:r>
                        <a:rPr lang="en-US" sz="799" b="1" i="0" u="none" strike="noStrike">
                          <a:solidFill>
                            <a:srgbClr val="000000"/>
                          </a:solidFill>
                          <a:effectLst/>
                          <a:latin typeface="Arial" pitchFamily="34" charset="0"/>
                        </a:rPr>
                        <a:t>France</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r" fontAlgn="ctr"/>
                      <a:r>
                        <a:rPr lang="en-US" sz="799" b="0" i="0" u="none" strike="noStrike">
                          <a:solidFill>
                            <a:srgbClr val="000000"/>
                          </a:solidFill>
                          <a:effectLst/>
                          <a:latin typeface="Arial" pitchFamily="34" charset="0"/>
                        </a:rPr>
                        <a:t>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911725229"/>
                  </a:ext>
                </a:extLst>
              </a:tr>
              <a:tr h="210135">
                <a:tc>
                  <a:txBody>
                    <a:bodyPr/>
                    <a:lstStyle/>
                    <a:p>
                      <a:pPr algn="l" fontAlgn="ctr"/>
                      <a:r>
                        <a:rPr lang="en-US" sz="799" b="1" i="0" u="none" strike="noStrike">
                          <a:solidFill>
                            <a:srgbClr val="000000"/>
                          </a:solidFill>
                          <a:effectLst/>
                          <a:latin typeface="Arial" pitchFamily="34" charset="0"/>
                        </a:rPr>
                        <a:t>Germany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r" fontAlgn="ctr"/>
                      <a:r>
                        <a:rPr lang="en-US" sz="799" b="0" i="0" u="none" strike="noStrike">
                          <a:solidFill>
                            <a:srgbClr val="000000"/>
                          </a:solidFill>
                          <a:effectLst/>
                          <a:latin typeface="Arial" pitchFamily="34" charset="0"/>
                        </a:rPr>
                        <a:t>22.4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746878505"/>
                  </a:ext>
                </a:extLst>
              </a:tr>
              <a:tr h="210135">
                <a:tc>
                  <a:txBody>
                    <a:bodyPr/>
                    <a:lstStyle/>
                    <a:p>
                      <a:pPr algn="l" fontAlgn="ctr"/>
                      <a:r>
                        <a:rPr lang="en-US" sz="799" b="1" i="0" u="none" strike="noStrike">
                          <a:solidFill>
                            <a:srgbClr val="FFFFFF"/>
                          </a:solidFill>
                          <a:effectLst/>
                          <a:latin typeface="Arial" pitchFamily="34" charset="0"/>
                        </a:rPr>
                        <a:t>Hong Kong</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r" fontAlgn="ctr"/>
                      <a:r>
                        <a:rPr lang="en-US" sz="799" b="0" i="0" u="none" strike="noStrike">
                          <a:solidFill>
                            <a:srgbClr val="000000"/>
                          </a:solidFill>
                          <a:effectLst/>
                          <a:latin typeface="Arial" pitchFamily="34" charset="0"/>
                        </a:rPr>
                        <a:t>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7096674"/>
                  </a:ext>
                </a:extLst>
              </a:tr>
              <a:tr h="210135">
                <a:tc>
                  <a:txBody>
                    <a:bodyPr/>
                    <a:lstStyle/>
                    <a:p>
                      <a:pPr algn="l" fontAlgn="ctr"/>
                      <a:r>
                        <a:rPr lang="en-US" sz="799" b="1" i="0" u="none" strike="noStrike">
                          <a:solidFill>
                            <a:srgbClr val="000000"/>
                          </a:solidFill>
                          <a:effectLst/>
                          <a:latin typeface="Arial" pitchFamily="34" charset="0"/>
                        </a:rPr>
                        <a:t>Ireland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r" fontAlgn="ctr"/>
                      <a:r>
                        <a:rPr lang="en-US" sz="799" b="0" i="0" u="none" strike="noStrike">
                          <a:solidFill>
                            <a:srgbClr val="000000"/>
                          </a:solidFill>
                          <a:effectLst/>
                          <a:latin typeface="Arial" pitchFamily="34" charset="0"/>
                        </a:rPr>
                        <a:t>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r" fontAlgn="ctr"/>
                      <a:r>
                        <a:rPr lang="en-US" sz="799" b="0" i="0" u="none" strike="noStrike">
                          <a:solidFill>
                            <a:srgbClr val="000000"/>
                          </a:solidFill>
                          <a:effectLst/>
                          <a:latin typeface="Arial" pitchFamily="34" charset="0"/>
                        </a:rPr>
                        <a:t>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622356594"/>
                  </a:ext>
                </a:extLst>
              </a:tr>
              <a:tr h="210135">
                <a:tc>
                  <a:txBody>
                    <a:bodyPr/>
                    <a:lstStyle/>
                    <a:p>
                      <a:pPr algn="l" fontAlgn="ctr"/>
                      <a:r>
                        <a:rPr lang="en-US" sz="799" b="1" i="0" u="none" strike="noStrike">
                          <a:solidFill>
                            <a:srgbClr val="000000"/>
                          </a:solidFill>
                          <a:effectLst/>
                          <a:latin typeface="Arial" pitchFamily="34" charset="0"/>
                        </a:rPr>
                        <a:t>Italy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r" fontAlgn="ctr"/>
                      <a:r>
                        <a:rPr lang="en-US" sz="799" b="0" i="0" u="none" strike="noStrike">
                          <a:solidFill>
                            <a:srgbClr val="000000"/>
                          </a:solidFill>
                          <a:effectLst/>
                          <a:latin typeface="Arial" pitchFamily="34" charset="0"/>
                        </a:rPr>
                        <a:t>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098815582"/>
                  </a:ext>
                </a:extLst>
              </a:tr>
              <a:tr h="210135">
                <a:tc>
                  <a:txBody>
                    <a:bodyPr/>
                    <a:lstStyle/>
                    <a:p>
                      <a:pPr algn="l" fontAlgn="ctr"/>
                      <a:r>
                        <a:rPr lang="en-US" sz="799" b="1" i="0" u="none" strike="noStrike">
                          <a:solidFill>
                            <a:srgbClr val="000000"/>
                          </a:solidFill>
                          <a:effectLst/>
                          <a:latin typeface="Arial" pitchFamily="34" charset="0"/>
                        </a:rPr>
                        <a:t>Japan</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r" fontAlgn="ctr"/>
                      <a:r>
                        <a:rPr lang="en-US" sz="799" b="0" i="0" u="none" strike="noStrike">
                          <a:solidFill>
                            <a:srgbClr val="000000"/>
                          </a:solidFill>
                          <a:effectLst/>
                          <a:latin typeface="Arial" pitchFamily="34" charset="0"/>
                        </a:rPr>
                        <a:t>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r" fontAlgn="ctr"/>
                      <a:r>
                        <a:rPr lang="en-US" sz="799" b="0" i="0" u="none" strike="noStrike">
                          <a:solidFill>
                            <a:srgbClr val="000000"/>
                          </a:solidFill>
                          <a:effectLst/>
                          <a:latin typeface="Arial" pitchFamily="34" charset="0"/>
                        </a:rPr>
                        <a:t>-17.6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48024084"/>
                  </a:ext>
                </a:extLst>
              </a:tr>
              <a:tr h="210135">
                <a:tc>
                  <a:txBody>
                    <a:bodyPr/>
                    <a:lstStyle/>
                    <a:p>
                      <a:pPr algn="l" fontAlgn="ctr"/>
                      <a:r>
                        <a:rPr lang="en-US" sz="799" b="1" i="0" u="none" strike="noStrike">
                          <a:solidFill>
                            <a:srgbClr val="FFFFFF"/>
                          </a:solidFill>
                          <a:effectLst/>
                          <a:latin typeface="Arial" pitchFamily="34" charset="0"/>
                        </a:rPr>
                        <a:t>Netherlands</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r" fontAlgn="ctr"/>
                      <a:r>
                        <a:rPr lang="en-US" sz="799" b="0" i="0" u="none" strike="noStrike">
                          <a:solidFill>
                            <a:srgbClr val="000000"/>
                          </a:solidFill>
                          <a:effectLst/>
                          <a:latin typeface="Arial" pitchFamily="34" charset="0"/>
                        </a:rPr>
                        <a:t>-4.3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367472024"/>
                  </a:ext>
                </a:extLst>
              </a:tr>
              <a:tr h="210135">
                <a:tc>
                  <a:txBody>
                    <a:bodyPr/>
                    <a:lstStyle/>
                    <a:p>
                      <a:pPr algn="l" fontAlgn="ctr"/>
                      <a:r>
                        <a:rPr lang="en-US" sz="799" b="1" i="0" u="none" strike="noStrike">
                          <a:solidFill>
                            <a:srgbClr val="000000"/>
                          </a:solidFill>
                          <a:effectLst/>
                          <a:latin typeface="Arial" pitchFamily="34" charset="0"/>
                        </a:rPr>
                        <a:t>New Zealand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16.2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38.4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293198893"/>
                  </a:ext>
                </a:extLst>
              </a:tr>
              <a:tr h="210135">
                <a:tc>
                  <a:txBody>
                    <a:bodyPr/>
                    <a:lstStyle/>
                    <a:p>
                      <a:pPr algn="l" fontAlgn="ctr"/>
                      <a:r>
                        <a:rPr lang="en-US" sz="799" b="1" i="0" u="none" strike="noStrike">
                          <a:solidFill>
                            <a:srgbClr val="000000"/>
                          </a:solidFill>
                          <a:effectLst/>
                          <a:latin typeface="Arial" pitchFamily="34" charset="0"/>
                        </a:rPr>
                        <a:t>Norway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r" fontAlgn="ctr"/>
                      <a:r>
                        <a:rPr lang="en-US" sz="799" b="0" i="0" u="none" strike="noStrike">
                          <a:solidFill>
                            <a:srgbClr val="000000"/>
                          </a:solidFill>
                          <a:effectLst/>
                          <a:latin typeface="Arial" pitchFamily="34" charset="0"/>
                        </a:rPr>
                        <a:t>10.7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45.0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r" fontAlgn="ctr"/>
                      <a:r>
                        <a:rPr lang="en-US" sz="799" b="0" i="0" u="none" strike="noStrike">
                          <a:solidFill>
                            <a:srgbClr val="000000"/>
                          </a:solidFill>
                          <a:effectLst/>
                          <a:latin typeface="Arial" pitchFamily="34" charset="0"/>
                        </a:rPr>
                        <a:t>-2.7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570278178"/>
                  </a:ext>
                </a:extLst>
              </a:tr>
              <a:tr h="210135">
                <a:tc>
                  <a:txBody>
                    <a:bodyPr/>
                    <a:lstStyle/>
                    <a:p>
                      <a:pPr algn="l" fontAlgn="ctr"/>
                      <a:r>
                        <a:rPr lang="en-US" sz="799" b="1" i="0" u="none" strike="noStrike">
                          <a:solidFill>
                            <a:srgbClr val="000000"/>
                          </a:solidFill>
                          <a:effectLst/>
                          <a:latin typeface="Arial" pitchFamily="34" charset="0"/>
                        </a:rPr>
                        <a:t>Portugal</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r" fontAlgn="ctr"/>
                      <a:r>
                        <a:rPr lang="en-US" sz="799" b="0" i="0" u="none" strike="noStrike">
                          <a:solidFill>
                            <a:srgbClr val="000000"/>
                          </a:solidFill>
                          <a:effectLst/>
                          <a:latin typeface="Arial" pitchFamily="34" charset="0"/>
                        </a:rPr>
                        <a:t>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extLst>
                  <a:ext uri="{0D108BD9-81ED-4DB2-BD59-A6C34878D82A}">
                    <a16:rowId xmlns:a16="http://schemas.microsoft.com/office/drawing/2014/main" val="951140388"/>
                  </a:ext>
                </a:extLst>
              </a:tr>
              <a:tr h="210135">
                <a:tc>
                  <a:txBody>
                    <a:bodyPr/>
                    <a:lstStyle/>
                    <a:p>
                      <a:pPr algn="l" fontAlgn="ctr"/>
                      <a:r>
                        <a:rPr lang="en-US" sz="799" b="1" i="0" u="none" strike="noStrike">
                          <a:solidFill>
                            <a:srgbClr val="000000"/>
                          </a:solidFill>
                          <a:effectLst/>
                          <a:latin typeface="Arial" pitchFamily="34" charset="0"/>
                        </a:rPr>
                        <a:t>Singapore</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r" fontAlgn="ctr"/>
                      <a:r>
                        <a:rPr lang="en-US" sz="799" b="0" i="0" u="none" strike="noStrike">
                          <a:solidFill>
                            <a:srgbClr val="000000"/>
                          </a:solidFill>
                          <a:effectLst/>
                          <a:latin typeface="Arial" pitchFamily="34" charset="0"/>
                        </a:rPr>
                        <a:t>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003536263"/>
                  </a:ext>
                </a:extLst>
              </a:tr>
              <a:tr h="210135">
                <a:tc>
                  <a:txBody>
                    <a:bodyPr/>
                    <a:lstStyle/>
                    <a:p>
                      <a:pPr algn="l" fontAlgn="ctr"/>
                      <a:r>
                        <a:rPr lang="en-US" sz="799" b="1" i="0" u="none" strike="noStrike">
                          <a:solidFill>
                            <a:srgbClr val="FFFFFF"/>
                          </a:solidFill>
                          <a:effectLst/>
                          <a:latin typeface="Arial" pitchFamily="34" charset="0"/>
                        </a:rPr>
                        <a:t>Spain</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r" fontAlgn="ctr"/>
                      <a:r>
                        <a:rPr lang="en-US" sz="799" b="0" i="0" u="none" strike="noStrike">
                          <a:solidFill>
                            <a:srgbClr val="000000"/>
                          </a:solidFill>
                          <a:effectLst/>
                          <a:latin typeface="Arial" pitchFamily="34" charset="0"/>
                        </a:rPr>
                        <a:t>18.4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39.0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r" fontAlgn="ctr"/>
                      <a:r>
                        <a:rPr lang="en-US" sz="799" b="0" i="0" u="none" strike="noStrike">
                          <a:solidFill>
                            <a:srgbClr val="000000"/>
                          </a:solidFill>
                          <a:effectLst/>
                          <a:latin typeface="Arial" pitchFamily="34" charset="0"/>
                        </a:rPr>
                        <a:t>11.3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829805409"/>
                  </a:ext>
                </a:extLst>
              </a:tr>
              <a:tr h="210135">
                <a:tc>
                  <a:txBody>
                    <a:bodyPr/>
                    <a:lstStyle/>
                    <a:p>
                      <a:pPr algn="l" fontAlgn="ctr"/>
                      <a:r>
                        <a:rPr lang="en-US" sz="799" b="1" i="0" u="none" strike="noStrike">
                          <a:solidFill>
                            <a:srgbClr val="FFFFFF"/>
                          </a:solidFill>
                          <a:effectLst/>
                          <a:latin typeface="Arial" pitchFamily="34" charset="0"/>
                        </a:rPr>
                        <a:t>Sweden</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r" fontAlgn="ctr"/>
                      <a:r>
                        <a:rPr lang="en-US" sz="799" b="1" i="0" u="none" strike="noStrike">
                          <a:solidFill>
                            <a:srgbClr val="FFFFFF"/>
                          </a:solidFill>
                          <a:effectLst/>
                          <a:latin typeface="Arial" pitchFamily="34" charset="0"/>
                        </a:rPr>
                        <a:t>23.0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r" fontAlgn="ctr"/>
                      <a:r>
                        <a:rPr lang="en-US" sz="799" b="0" i="0" u="none" strike="noStrike">
                          <a:solidFill>
                            <a:srgbClr val="000000"/>
                          </a:solidFill>
                          <a:effectLst/>
                          <a:latin typeface="Arial" pitchFamily="34" charset="0"/>
                        </a:rPr>
                        <a:t>31.0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17.4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r" fontAlgn="ctr"/>
                      <a:r>
                        <a:rPr lang="en-US" sz="799" b="0" i="0" u="none" strike="noStrike">
                          <a:solidFill>
                            <a:srgbClr val="000000"/>
                          </a:solidFill>
                          <a:effectLst/>
                          <a:latin typeface="Arial" pitchFamily="34" charset="0"/>
                        </a:rPr>
                        <a:t>-16.0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31869746"/>
                  </a:ext>
                </a:extLst>
              </a:tr>
              <a:tr h="210135">
                <a:tc>
                  <a:txBody>
                    <a:bodyPr/>
                    <a:lstStyle/>
                    <a:p>
                      <a:pPr algn="l" fontAlgn="ctr"/>
                      <a:r>
                        <a:rPr lang="en-US" sz="799" b="1" i="0" u="none" strike="noStrike">
                          <a:solidFill>
                            <a:srgbClr val="FFFFFF"/>
                          </a:solidFill>
                          <a:effectLst/>
                          <a:latin typeface="Arial" pitchFamily="34" charset="0"/>
                        </a:rPr>
                        <a:t>Switzerland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r" fontAlgn="ctr"/>
                      <a:r>
                        <a:rPr lang="en-US" sz="799" b="0" i="0" u="none" strike="noStrike">
                          <a:solidFill>
                            <a:srgbClr val="000000"/>
                          </a:solidFill>
                          <a:effectLst/>
                          <a:latin typeface="Arial" pitchFamily="34" charset="0"/>
                        </a:rPr>
                        <a:t>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289803735"/>
                  </a:ext>
                </a:extLst>
              </a:tr>
              <a:tr h="210135">
                <a:tc>
                  <a:txBody>
                    <a:bodyPr/>
                    <a:lstStyle/>
                    <a:p>
                      <a:pPr algn="l" fontAlgn="ctr"/>
                      <a:r>
                        <a:rPr lang="en-US" sz="799" b="1" i="0" u="none" strike="noStrike">
                          <a:solidFill>
                            <a:srgbClr val="000000"/>
                          </a:solidFill>
                          <a:effectLst/>
                          <a:latin typeface="Arial" pitchFamily="34" charset="0"/>
                        </a:rPr>
                        <a:t>UK</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r" fontAlgn="ctr"/>
                      <a:r>
                        <a:rPr lang="en-US" sz="799" b="0" i="0" u="none" strike="noStrike">
                          <a:solidFill>
                            <a:srgbClr val="000000"/>
                          </a:solidFill>
                          <a:effectLst/>
                          <a:latin typeface="Arial" pitchFamily="34" charset="0"/>
                        </a:rPr>
                        <a:t>-1.3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986510093"/>
                  </a:ext>
                </a:extLst>
              </a:tr>
              <a:tr h="210135">
                <a:tc>
                  <a:txBody>
                    <a:bodyPr/>
                    <a:lstStyle/>
                    <a:p>
                      <a:pPr algn="l" fontAlgn="ctr"/>
                      <a:r>
                        <a:rPr lang="en-US" sz="799" b="1" i="0" u="none" strike="noStrike">
                          <a:solidFill>
                            <a:srgbClr val="FFFFFF"/>
                          </a:solidFill>
                          <a:effectLst/>
                          <a:latin typeface="Arial" pitchFamily="34" charset="0"/>
                        </a:rPr>
                        <a:t>US</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r" fontAlgn="ctr"/>
                      <a:r>
                        <a:rPr lang="en-US" sz="799" b="0" i="0" u="none" strike="noStrike">
                          <a:solidFill>
                            <a:srgbClr val="000000"/>
                          </a:solidFill>
                          <a:effectLst/>
                          <a:latin typeface="Arial" pitchFamily="34" charset="0"/>
                        </a:rPr>
                        <a:t>-4.0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23.2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r" fontAlgn="ctr"/>
                      <a:r>
                        <a:rPr lang="en-US" sz="799" b="0" i="0" u="none" strike="noStrike">
                          <a:solidFill>
                            <a:srgbClr val="000000"/>
                          </a:solidFill>
                          <a:effectLst/>
                          <a:latin typeface="Arial" pitchFamily="34" charset="0"/>
                        </a:rPr>
                        <a:t>13.3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853538608"/>
                  </a:ext>
                </a:extLst>
              </a:tr>
            </a:tbl>
          </a:graphicData>
        </a:graphic>
      </p:graphicFrame>
    </p:spTree>
    <p:custDataLst>
      <p:tags r:id="rId1"/>
    </p:custDataLst>
    <p:extLst>
      <p:ext uri="{BB962C8B-B14F-4D97-AF65-F5344CB8AC3E}">
        <p14:creationId xmlns:p14="http://schemas.microsoft.com/office/powerpoint/2010/main" val="1714132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Equity Returns of Developed Markets—NZD</a:t>
            </a:r>
          </a:p>
        </p:txBody>
      </p:sp>
      <p:sp>
        <p:nvSpPr>
          <p:cNvPr id="3" name="Slide Number Placeholder 2"/>
          <p:cNvSpPr>
            <a:spLocks noGrp="1"/>
          </p:cNvSpPr>
          <p:nvPr>
            <p:ph type="sldNum" sz="quarter" idx="11"/>
          </p:nvPr>
        </p:nvSpPr>
        <p:spPr/>
        <p:txBody>
          <a:bodyPr/>
          <a:lstStyle/>
          <a:p>
            <a:fld id="{66F6FF41-5833-4EBF-9145-362BCED2914A}" type="slidenum">
              <a:rPr lang="en-US" smtClean="0"/>
              <a:t>24</a:t>
            </a:fld>
            <a:endParaRPr lang="en-US"/>
          </a:p>
        </p:txBody>
      </p:sp>
      <p:sp>
        <p:nvSpPr>
          <p:cNvPr id="18" name="Text Placeholder 1"/>
          <p:cNvSpPr>
            <a:spLocks noGrp="1"/>
          </p:cNvSpPr>
          <p:nvPr>
            <p:ph type="body" sz="quarter" idx="13"/>
          </p:nvPr>
        </p:nvSpPr>
        <p:spPr/>
        <p:txBody>
          <a:bodyPr/>
          <a:lstStyle/>
          <a:p>
            <a:r>
              <a:rPr lang="en-US"/>
              <a:t>Annual Return (%)</a:t>
            </a:r>
          </a:p>
        </p:txBody>
      </p:sp>
      <p:sp>
        <p:nvSpPr>
          <p:cNvPr id="6" name="Text Placeholder 5"/>
          <p:cNvSpPr>
            <a:spLocks noGrp="1"/>
          </p:cNvSpPr>
          <p:nvPr>
            <p:ph type="body" sz="quarter" idx="15"/>
          </p:nvPr>
        </p:nvSpPr>
        <p:spPr/>
        <p:txBody>
          <a:bodyPr/>
          <a:lstStyle/>
          <a:p>
            <a:pPr lvl="0"/>
            <a:r>
              <a:rPr lang="en-US">
                <a:solidFill>
                  <a:srgbClr val="000000">
                    <a:lumMod val="75000"/>
                    <a:lumOff val="25000"/>
                  </a:srgbClr>
                </a:solidFill>
              </a:rPr>
              <a:t>In New Zealand dollars. Source: MSCI country indices (net dividends) for each country listed. Does not include Israel, which MSCI classified as an emerging market prior to May 2010. MSCI data © MSCI 2023, all rights reserved. Past performance is no guarantee of future results. Indices are not available for direct investment; therefore, their performance does not reflect the expenses associated with the management of an actual portfolio.</a:t>
            </a:r>
          </a:p>
        </p:txBody>
      </p:sp>
      <p:sp>
        <p:nvSpPr>
          <p:cNvPr id="4" name="AssetID" descr="svtx:content/slide/@id"/>
          <p:cNvSpPr>
            <a:spLocks noGrp="1"/>
          </p:cNvSpPr>
          <p:nvPr>
            <p:ph type="body" sz="quarter" idx="20"/>
          </p:nvPr>
        </p:nvSpPr>
        <p:spPr/>
        <p:txBody>
          <a:bodyPr/>
          <a:lstStyle/>
          <a:p>
            <a:r>
              <a:rPr lang="en-US"/>
              <a:t>28758</a:t>
            </a:r>
          </a:p>
        </p:txBody>
      </p:sp>
      <p:sp>
        <p:nvSpPr>
          <p:cNvPr id="13" name="TextBox 12"/>
          <p:cNvSpPr txBox="1"/>
          <p:nvPr/>
        </p:nvSpPr>
        <p:spPr>
          <a:xfrm>
            <a:off x="-874895"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solidFill>
                  <a:srgbClr val="000000"/>
                </a:solidFill>
              </a:rPr>
              <a:t>SC: EC05</a:t>
            </a:r>
            <a:br>
              <a:rPr lang="en-US" sz="899">
                <a:solidFill>
                  <a:srgbClr val="000000"/>
                </a:solidFill>
              </a:rPr>
            </a:br>
            <a:r>
              <a:rPr lang="en-US" sz="899">
                <a:solidFill>
                  <a:srgbClr val="000000"/>
                </a:solidFill>
              </a:rPr>
              <a:t>MID 882</a:t>
            </a:r>
          </a:p>
        </p:txBody>
      </p:sp>
      <p:sp>
        <p:nvSpPr>
          <p:cNvPr id="12" name="Rectangle 11">
            <a:extLst>
              <a:ext uri="{FF2B5EF4-FFF2-40B4-BE49-F238E27FC236}">
                <a16:creationId xmlns:a16="http://schemas.microsoft.com/office/drawing/2014/main" id="{37A51688-8C38-438D-A8EB-A3CECB2489A6}"/>
              </a:ext>
            </a:extLst>
          </p:cNvPr>
          <p:cNvSpPr/>
          <p:nvPr/>
        </p:nvSpPr>
        <p:spPr>
          <a:xfrm>
            <a:off x="11261508"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sp>
        <p:nvSpPr>
          <p:cNvPr id="15" name="Text Box 6265">
            <a:extLst>
              <a:ext uri="{FF2B5EF4-FFF2-40B4-BE49-F238E27FC236}">
                <a16:creationId xmlns:a16="http://schemas.microsoft.com/office/drawing/2014/main" id="{A8631131-4172-454F-9F14-7ACEF36E9F65}"/>
              </a:ext>
            </a:extLst>
          </p:cNvPr>
          <p:cNvSpPr txBox="1">
            <a:spLocks noChangeArrowheads="1"/>
          </p:cNvSpPr>
          <p:nvPr/>
        </p:nvSpPr>
        <p:spPr bwMode="auto">
          <a:xfrm>
            <a:off x="704390" y="1888207"/>
            <a:ext cx="456912" cy="307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0" rIns="0">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ctr" defTabSz="913815" eaLnBrk="1" fontAlgn="base" hangingPunct="1">
              <a:spcBef>
                <a:spcPct val="50000"/>
              </a:spcBef>
              <a:spcAft>
                <a:spcPct val="0"/>
              </a:spcAft>
              <a:buClr>
                <a:srgbClr val="FFFFFF"/>
              </a:buClr>
            </a:pPr>
            <a:r>
              <a:rPr lang="en-US" sz="699" b="1">
                <a:solidFill>
                  <a:srgbClr val="000000"/>
                </a:solidFill>
              </a:rPr>
              <a:t>Highest </a:t>
            </a:r>
            <a:br>
              <a:rPr lang="en-US" sz="699" b="1">
                <a:solidFill>
                  <a:srgbClr val="000000"/>
                </a:solidFill>
              </a:rPr>
            </a:br>
            <a:r>
              <a:rPr lang="en-US" sz="699" b="1">
                <a:solidFill>
                  <a:srgbClr val="000000"/>
                </a:solidFill>
              </a:rPr>
              <a:t>Return</a:t>
            </a:r>
          </a:p>
        </p:txBody>
      </p:sp>
      <p:sp>
        <p:nvSpPr>
          <p:cNvPr id="16" name="Text Box 6266">
            <a:extLst>
              <a:ext uri="{FF2B5EF4-FFF2-40B4-BE49-F238E27FC236}">
                <a16:creationId xmlns:a16="http://schemas.microsoft.com/office/drawing/2014/main" id="{C0B17A9B-8E7D-4152-AA55-92B5554A172C}"/>
              </a:ext>
            </a:extLst>
          </p:cNvPr>
          <p:cNvSpPr txBox="1">
            <a:spLocks noChangeArrowheads="1"/>
          </p:cNvSpPr>
          <p:nvPr/>
        </p:nvSpPr>
        <p:spPr bwMode="auto">
          <a:xfrm>
            <a:off x="704390" y="6611211"/>
            <a:ext cx="456912" cy="307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0" rIns="0">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ctr" defTabSz="913815" eaLnBrk="1" fontAlgn="base" hangingPunct="1">
              <a:spcBef>
                <a:spcPct val="50000"/>
              </a:spcBef>
              <a:spcAft>
                <a:spcPct val="0"/>
              </a:spcAft>
              <a:buClr>
                <a:srgbClr val="FFFFFF"/>
              </a:buClr>
            </a:pPr>
            <a:r>
              <a:rPr lang="en-US" sz="699" b="1">
                <a:solidFill>
                  <a:srgbClr val="000000"/>
                </a:solidFill>
              </a:rPr>
              <a:t>Lowest </a:t>
            </a:r>
            <a:br>
              <a:rPr lang="en-US" sz="699" b="1">
                <a:solidFill>
                  <a:srgbClr val="000000"/>
                </a:solidFill>
              </a:rPr>
            </a:br>
            <a:r>
              <a:rPr lang="en-US" sz="699" b="1">
                <a:solidFill>
                  <a:srgbClr val="000000"/>
                </a:solidFill>
              </a:rPr>
              <a:t>Return</a:t>
            </a:r>
          </a:p>
        </p:txBody>
      </p:sp>
      <p:cxnSp>
        <p:nvCxnSpPr>
          <p:cNvPr id="20" name="Straight Arrow Connector 11">
            <a:extLst>
              <a:ext uri="{FF2B5EF4-FFF2-40B4-BE49-F238E27FC236}">
                <a16:creationId xmlns:a16="http://schemas.microsoft.com/office/drawing/2014/main" id="{270BF02C-3E0B-4828-B55E-EDBA8D1989D2}"/>
              </a:ext>
            </a:extLst>
          </p:cNvPr>
          <p:cNvCxnSpPr>
            <a:cxnSpLocks noChangeShapeType="1"/>
            <a:stCxn id="15" idx="2"/>
            <a:endCxn id="16" idx="0"/>
          </p:cNvCxnSpPr>
          <p:nvPr/>
        </p:nvCxnSpPr>
        <p:spPr bwMode="auto">
          <a:xfrm flipH="1">
            <a:off x="1253786" y="2193947"/>
            <a:ext cx="0" cy="4411713"/>
          </a:xfrm>
          <a:prstGeom prst="straightConnector1">
            <a:avLst/>
          </a:prstGeom>
          <a:noFill/>
          <a:ln w="9525" algn="ctr">
            <a:solidFill>
              <a:schemeClr val="tx1"/>
            </a:solidFill>
            <a:round/>
            <a:headEnd type="stealth" w="med" len="med"/>
            <a:tailEnd type="stealth" w="med" len="med"/>
          </a:ln>
          <a:extLst>
            <a:ext uri="{909E8E84-426E-40DD-AFC4-6F175D3DCCD1}">
              <a14:hiddenFill xmlns:a14="http://schemas.microsoft.com/office/drawing/2010/main">
                <a:noFill/>
              </a14:hiddenFill>
            </a:ext>
          </a:extLst>
        </p:spPr>
      </p:cxnSp>
      <p:graphicFrame>
        <p:nvGraphicFramePr>
          <p:cNvPr id="5" name="Table 4">
            <a:extLst>
              <a:ext uri="{FF2B5EF4-FFF2-40B4-BE49-F238E27FC236}">
                <a16:creationId xmlns:a16="http://schemas.microsoft.com/office/drawing/2014/main" id="{493157BB-8A4C-4429-B37D-0C2AEA2D0A8D}"/>
              </a:ext>
            </a:extLst>
          </p:cNvPr>
          <p:cNvGraphicFramePr>
            <a:graphicFrameLocks noGrp="1"/>
          </p:cNvGraphicFramePr>
          <p:nvPr>
            <p:extLst>
              <p:ext uri="{D42A27DB-BD31-4B8C-83A1-F6EECF244321}">
                <p14:modId xmlns:p14="http://schemas.microsoft.com/office/powerpoint/2010/main" val="178657154"/>
              </p:ext>
            </p:extLst>
          </p:nvPr>
        </p:nvGraphicFramePr>
        <p:xfrm>
          <a:off x="1133840" y="1912918"/>
          <a:ext cx="8781020" cy="4943134"/>
        </p:xfrm>
        <a:graphic>
          <a:graphicData uri="http://schemas.openxmlformats.org/drawingml/2006/table">
            <a:tbl>
              <a:tblPr/>
              <a:tblGrid>
                <a:gridCol w="439051">
                  <a:extLst>
                    <a:ext uri="{9D8B030D-6E8A-4147-A177-3AD203B41FA5}">
                      <a16:colId xmlns:a16="http://schemas.microsoft.com/office/drawing/2014/main" val="2664170124"/>
                    </a:ext>
                  </a:extLst>
                </a:gridCol>
                <a:gridCol w="439051">
                  <a:extLst>
                    <a:ext uri="{9D8B030D-6E8A-4147-A177-3AD203B41FA5}">
                      <a16:colId xmlns:a16="http://schemas.microsoft.com/office/drawing/2014/main" val="1380708009"/>
                    </a:ext>
                  </a:extLst>
                </a:gridCol>
                <a:gridCol w="439051">
                  <a:extLst>
                    <a:ext uri="{9D8B030D-6E8A-4147-A177-3AD203B41FA5}">
                      <a16:colId xmlns:a16="http://schemas.microsoft.com/office/drawing/2014/main" val="1023466320"/>
                    </a:ext>
                  </a:extLst>
                </a:gridCol>
                <a:gridCol w="439051">
                  <a:extLst>
                    <a:ext uri="{9D8B030D-6E8A-4147-A177-3AD203B41FA5}">
                      <a16:colId xmlns:a16="http://schemas.microsoft.com/office/drawing/2014/main" val="1236204384"/>
                    </a:ext>
                  </a:extLst>
                </a:gridCol>
                <a:gridCol w="439051">
                  <a:extLst>
                    <a:ext uri="{9D8B030D-6E8A-4147-A177-3AD203B41FA5}">
                      <a16:colId xmlns:a16="http://schemas.microsoft.com/office/drawing/2014/main" val="2008733271"/>
                    </a:ext>
                  </a:extLst>
                </a:gridCol>
                <a:gridCol w="439051">
                  <a:extLst>
                    <a:ext uri="{9D8B030D-6E8A-4147-A177-3AD203B41FA5}">
                      <a16:colId xmlns:a16="http://schemas.microsoft.com/office/drawing/2014/main" val="479793303"/>
                    </a:ext>
                  </a:extLst>
                </a:gridCol>
                <a:gridCol w="439051">
                  <a:extLst>
                    <a:ext uri="{9D8B030D-6E8A-4147-A177-3AD203B41FA5}">
                      <a16:colId xmlns:a16="http://schemas.microsoft.com/office/drawing/2014/main" val="1320659088"/>
                    </a:ext>
                  </a:extLst>
                </a:gridCol>
                <a:gridCol w="439051">
                  <a:extLst>
                    <a:ext uri="{9D8B030D-6E8A-4147-A177-3AD203B41FA5}">
                      <a16:colId xmlns:a16="http://schemas.microsoft.com/office/drawing/2014/main" val="1048833751"/>
                    </a:ext>
                  </a:extLst>
                </a:gridCol>
                <a:gridCol w="439051">
                  <a:extLst>
                    <a:ext uri="{9D8B030D-6E8A-4147-A177-3AD203B41FA5}">
                      <a16:colId xmlns:a16="http://schemas.microsoft.com/office/drawing/2014/main" val="2131234571"/>
                    </a:ext>
                  </a:extLst>
                </a:gridCol>
                <a:gridCol w="439051">
                  <a:extLst>
                    <a:ext uri="{9D8B030D-6E8A-4147-A177-3AD203B41FA5}">
                      <a16:colId xmlns:a16="http://schemas.microsoft.com/office/drawing/2014/main" val="4205034667"/>
                    </a:ext>
                  </a:extLst>
                </a:gridCol>
                <a:gridCol w="439051">
                  <a:extLst>
                    <a:ext uri="{9D8B030D-6E8A-4147-A177-3AD203B41FA5}">
                      <a16:colId xmlns:a16="http://schemas.microsoft.com/office/drawing/2014/main" val="1181891449"/>
                    </a:ext>
                  </a:extLst>
                </a:gridCol>
                <a:gridCol w="439051">
                  <a:extLst>
                    <a:ext uri="{9D8B030D-6E8A-4147-A177-3AD203B41FA5}">
                      <a16:colId xmlns:a16="http://schemas.microsoft.com/office/drawing/2014/main" val="2458993960"/>
                    </a:ext>
                  </a:extLst>
                </a:gridCol>
                <a:gridCol w="439051">
                  <a:extLst>
                    <a:ext uri="{9D8B030D-6E8A-4147-A177-3AD203B41FA5}">
                      <a16:colId xmlns:a16="http://schemas.microsoft.com/office/drawing/2014/main" val="1168287718"/>
                    </a:ext>
                  </a:extLst>
                </a:gridCol>
                <a:gridCol w="439051">
                  <a:extLst>
                    <a:ext uri="{9D8B030D-6E8A-4147-A177-3AD203B41FA5}">
                      <a16:colId xmlns:a16="http://schemas.microsoft.com/office/drawing/2014/main" val="2538638737"/>
                    </a:ext>
                  </a:extLst>
                </a:gridCol>
                <a:gridCol w="439051">
                  <a:extLst>
                    <a:ext uri="{9D8B030D-6E8A-4147-A177-3AD203B41FA5}">
                      <a16:colId xmlns:a16="http://schemas.microsoft.com/office/drawing/2014/main" val="3451922478"/>
                    </a:ext>
                  </a:extLst>
                </a:gridCol>
                <a:gridCol w="439051">
                  <a:extLst>
                    <a:ext uri="{9D8B030D-6E8A-4147-A177-3AD203B41FA5}">
                      <a16:colId xmlns:a16="http://schemas.microsoft.com/office/drawing/2014/main" val="148165459"/>
                    </a:ext>
                  </a:extLst>
                </a:gridCol>
                <a:gridCol w="439051">
                  <a:extLst>
                    <a:ext uri="{9D8B030D-6E8A-4147-A177-3AD203B41FA5}">
                      <a16:colId xmlns:a16="http://schemas.microsoft.com/office/drawing/2014/main" val="3014118145"/>
                    </a:ext>
                  </a:extLst>
                </a:gridCol>
                <a:gridCol w="439051">
                  <a:extLst>
                    <a:ext uri="{9D8B030D-6E8A-4147-A177-3AD203B41FA5}">
                      <a16:colId xmlns:a16="http://schemas.microsoft.com/office/drawing/2014/main" val="1554953399"/>
                    </a:ext>
                  </a:extLst>
                </a:gridCol>
                <a:gridCol w="439051">
                  <a:extLst>
                    <a:ext uri="{9D8B030D-6E8A-4147-A177-3AD203B41FA5}">
                      <a16:colId xmlns:a16="http://schemas.microsoft.com/office/drawing/2014/main" val="2795458850"/>
                    </a:ext>
                  </a:extLst>
                </a:gridCol>
                <a:gridCol w="439051">
                  <a:extLst>
                    <a:ext uri="{9D8B030D-6E8A-4147-A177-3AD203B41FA5}">
                      <a16:colId xmlns:a16="http://schemas.microsoft.com/office/drawing/2014/main" val="326230372"/>
                    </a:ext>
                  </a:extLst>
                </a:gridCol>
              </a:tblGrid>
              <a:tr h="162424">
                <a:tc>
                  <a:txBody>
                    <a:bodyPr/>
                    <a:lstStyle/>
                    <a:p>
                      <a:pPr algn="ctr" fontAlgn="b"/>
                      <a:r>
                        <a:rPr lang="en-US" sz="799" b="1" i="0" u="none" strike="noStrike">
                          <a:solidFill>
                            <a:srgbClr val="000000"/>
                          </a:solidFill>
                          <a:effectLst/>
                          <a:latin typeface="Arial" pitchFamily="34" charset="0"/>
                        </a:rPr>
                        <a:t>2003</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2004</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2005</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2006</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2007</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2008</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2009</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2010</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2011</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2012</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2013</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2014</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2015</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2016</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2017</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2018</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2019</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2020</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2021</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2022</a:t>
                      </a:r>
                    </a:p>
                  </a:txBody>
                  <a:tcPr marL="7066" marR="7066" marT="7066" marB="0" anchor="b">
                    <a:lnL>
                      <a:noFill/>
                    </a:lnL>
                    <a:lnR>
                      <a:noFill/>
                    </a:lnR>
                    <a:lnT>
                      <a:noFill/>
                    </a:lnT>
                    <a:lnB w="3175">
                      <a:solidFill>
                        <a:srgbClr val="FFFFFF"/>
                      </a:solidFill>
                    </a:lnB>
                  </a:tcPr>
                </a:tc>
                <a:extLst>
                  <a:ext uri="{0D108BD9-81ED-4DB2-BD59-A6C34878D82A}">
                    <a16:rowId xmlns:a16="http://schemas.microsoft.com/office/drawing/2014/main" val="2071023160"/>
                  </a:ext>
                </a:extLst>
              </a:tr>
              <a:tr h="217305">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extLst>
                  <a:ext uri="{0D108BD9-81ED-4DB2-BD59-A6C34878D82A}">
                    <a16:rowId xmlns:a16="http://schemas.microsoft.com/office/drawing/2014/main" val="2850887088"/>
                  </a:ext>
                </a:extLst>
              </a:tr>
              <a:tr h="217305">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extLst>
                  <a:ext uri="{0D108BD9-81ED-4DB2-BD59-A6C34878D82A}">
                    <a16:rowId xmlns:a16="http://schemas.microsoft.com/office/drawing/2014/main" val="2856145325"/>
                  </a:ext>
                </a:extLst>
              </a:tr>
              <a:tr h="217305">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extLst>
                  <a:ext uri="{0D108BD9-81ED-4DB2-BD59-A6C34878D82A}">
                    <a16:rowId xmlns:a16="http://schemas.microsoft.com/office/drawing/2014/main" val="3526036443"/>
                  </a:ext>
                </a:extLst>
              </a:tr>
              <a:tr h="217305">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extLst>
                  <a:ext uri="{0D108BD9-81ED-4DB2-BD59-A6C34878D82A}">
                    <a16:rowId xmlns:a16="http://schemas.microsoft.com/office/drawing/2014/main" val="1786857602"/>
                  </a:ext>
                </a:extLst>
              </a:tr>
              <a:tr h="217305">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extLst>
                  <a:ext uri="{0D108BD9-81ED-4DB2-BD59-A6C34878D82A}">
                    <a16:rowId xmlns:a16="http://schemas.microsoft.com/office/drawing/2014/main" val="1596695184"/>
                  </a:ext>
                </a:extLst>
              </a:tr>
              <a:tr h="217305">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extLst>
                  <a:ext uri="{0D108BD9-81ED-4DB2-BD59-A6C34878D82A}">
                    <a16:rowId xmlns:a16="http://schemas.microsoft.com/office/drawing/2014/main" val="3850078132"/>
                  </a:ext>
                </a:extLst>
              </a:tr>
              <a:tr h="217305">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extLst>
                  <a:ext uri="{0D108BD9-81ED-4DB2-BD59-A6C34878D82A}">
                    <a16:rowId xmlns:a16="http://schemas.microsoft.com/office/drawing/2014/main" val="2018917097"/>
                  </a:ext>
                </a:extLst>
              </a:tr>
              <a:tr h="217305">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extLst>
                  <a:ext uri="{0D108BD9-81ED-4DB2-BD59-A6C34878D82A}">
                    <a16:rowId xmlns:a16="http://schemas.microsoft.com/office/drawing/2014/main" val="2764341649"/>
                  </a:ext>
                </a:extLst>
              </a:tr>
              <a:tr h="217305">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extLst>
                  <a:ext uri="{0D108BD9-81ED-4DB2-BD59-A6C34878D82A}">
                    <a16:rowId xmlns:a16="http://schemas.microsoft.com/office/drawing/2014/main" val="770446463"/>
                  </a:ext>
                </a:extLst>
              </a:tr>
              <a:tr h="217305">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extLst>
                  <a:ext uri="{0D108BD9-81ED-4DB2-BD59-A6C34878D82A}">
                    <a16:rowId xmlns:a16="http://schemas.microsoft.com/office/drawing/2014/main" val="2542417629"/>
                  </a:ext>
                </a:extLst>
              </a:tr>
              <a:tr h="217305">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extLst>
                  <a:ext uri="{0D108BD9-81ED-4DB2-BD59-A6C34878D82A}">
                    <a16:rowId xmlns:a16="http://schemas.microsoft.com/office/drawing/2014/main" val="2565922317"/>
                  </a:ext>
                </a:extLst>
              </a:tr>
              <a:tr h="217305">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extLst>
                  <a:ext uri="{0D108BD9-81ED-4DB2-BD59-A6C34878D82A}">
                    <a16:rowId xmlns:a16="http://schemas.microsoft.com/office/drawing/2014/main" val="470025821"/>
                  </a:ext>
                </a:extLst>
              </a:tr>
              <a:tr h="217305">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extLst>
                  <a:ext uri="{0D108BD9-81ED-4DB2-BD59-A6C34878D82A}">
                    <a16:rowId xmlns:a16="http://schemas.microsoft.com/office/drawing/2014/main" val="1270112834"/>
                  </a:ext>
                </a:extLst>
              </a:tr>
              <a:tr h="217305">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extLst>
                  <a:ext uri="{0D108BD9-81ED-4DB2-BD59-A6C34878D82A}">
                    <a16:rowId xmlns:a16="http://schemas.microsoft.com/office/drawing/2014/main" val="1892076942"/>
                  </a:ext>
                </a:extLst>
              </a:tr>
              <a:tr h="217305">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extLst>
                  <a:ext uri="{0D108BD9-81ED-4DB2-BD59-A6C34878D82A}">
                    <a16:rowId xmlns:a16="http://schemas.microsoft.com/office/drawing/2014/main" val="2707550134"/>
                  </a:ext>
                </a:extLst>
              </a:tr>
              <a:tr h="217305">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extLst>
                  <a:ext uri="{0D108BD9-81ED-4DB2-BD59-A6C34878D82A}">
                    <a16:rowId xmlns:a16="http://schemas.microsoft.com/office/drawing/2014/main" val="1974686922"/>
                  </a:ext>
                </a:extLst>
              </a:tr>
              <a:tr h="217305">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extLst>
                  <a:ext uri="{0D108BD9-81ED-4DB2-BD59-A6C34878D82A}">
                    <a16:rowId xmlns:a16="http://schemas.microsoft.com/office/drawing/2014/main" val="2519796705"/>
                  </a:ext>
                </a:extLst>
              </a:tr>
              <a:tr h="217305">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France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extLst>
                  <a:ext uri="{0D108BD9-81ED-4DB2-BD59-A6C34878D82A}">
                    <a16:rowId xmlns:a16="http://schemas.microsoft.com/office/drawing/2014/main" val="2315937336"/>
                  </a:ext>
                </a:extLst>
              </a:tr>
              <a:tr h="217305">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FFFFFF"/>
                          </a:solidFill>
                          <a:effectLst/>
                          <a:latin typeface="Arial" pitchFamily="34" charset="0"/>
                        </a:rPr>
                        <a:t>Switz.</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Germany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extLst>
                  <a:ext uri="{0D108BD9-81ED-4DB2-BD59-A6C34878D82A}">
                    <a16:rowId xmlns:a16="http://schemas.microsoft.com/office/drawing/2014/main" val="1476548242"/>
                  </a:ext>
                </a:extLst>
              </a:tr>
              <a:tr h="217305">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Norway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extLst>
                  <a:ext uri="{0D108BD9-81ED-4DB2-BD59-A6C34878D82A}">
                    <a16:rowId xmlns:a16="http://schemas.microsoft.com/office/drawing/2014/main" val="3354615056"/>
                  </a:ext>
                </a:extLst>
              </a:tr>
              <a:tr h="217305">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US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Australia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D702F"/>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Italy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Belgium</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ctr" fontAlgn="ctr"/>
                      <a:r>
                        <a:rPr lang="en-US" sz="599" b="0" i="0" u="none" strike="noStrike">
                          <a:solidFill>
                            <a:srgbClr val="FFFFFF"/>
                          </a:solidFill>
                          <a:effectLst/>
                          <a:latin typeface="Arial" pitchFamily="34" charset="0"/>
                        </a:rPr>
                        <a:t>HK</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ctr" fontAlgn="ctr"/>
                      <a:r>
                        <a:rPr lang="en-US" sz="599" b="0" i="0" u="none" strike="noStrike">
                          <a:solidFill>
                            <a:srgbClr val="FFFFFF"/>
                          </a:solidFill>
                          <a:effectLst/>
                          <a:latin typeface="Arial" pitchFamily="34" charset="0"/>
                        </a:rPr>
                        <a:t>Nether.</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extLst>
                  <a:ext uri="{0D108BD9-81ED-4DB2-BD59-A6C34878D82A}">
                    <a16:rowId xmlns:a16="http://schemas.microsoft.com/office/drawing/2014/main" val="4098411123"/>
                  </a:ext>
                </a:extLst>
              </a:tr>
              <a:tr h="217305">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Ireland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ctr" fontAlgn="ctr"/>
                      <a:r>
                        <a:rPr lang="en-US" sz="599" b="0" i="0" u="none" strike="noStrike">
                          <a:solidFill>
                            <a:srgbClr val="000000"/>
                          </a:solidFill>
                          <a:effectLst/>
                          <a:latin typeface="Arial" pitchFamily="34" charset="0"/>
                        </a:rPr>
                        <a:t>Japan</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Spain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ctr" fontAlgn="ctr"/>
                      <a:r>
                        <a:rPr lang="en-US" sz="599" b="0" i="0" u="none" strike="noStrike">
                          <a:solidFill>
                            <a:srgbClr val="000000"/>
                          </a:solidFill>
                          <a:effectLst/>
                          <a:latin typeface="Arial" pitchFamily="34" charset="0"/>
                        </a:rPr>
                        <a:t>Singapore</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ctr" fontAlgn="ctr"/>
                      <a:r>
                        <a:rPr lang="en-US" sz="599" b="0" i="0" u="none" strike="noStrike">
                          <a:solidFill>
                            <a:srgbClr val="000000"/>
                          </a:solidFill>
                          <a:effectLst/>
                          <a:latin typeface="Arial" pitchFamily="34" charset="0"/>
                        </a:rPr>
                        <a:t>Portugal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ctr" fontAlgn="ctr"/>
                      <a:r>
                        <a:rPr lang="en-US" sz="599" b="0" i="0" u="none" strike="noStrike">
                          <a:solidFill>
                            <a:srgbClr val="FFFFFF"/>
                          </a:solidFill>
                          <a:effectLst/>
                          <a:latin typeface="Arial" pitchFamily="34" charset="0"/>
                        </a:rPr>
                        <a:t>Canada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ctr" fontAlgn="ctr"/>
                      <a:r>
                        <a:rPr lang="en-US" sz="599" b="0" i="0" u="none" strike="noStrike">
                          <a:solidFill>
                            <a:srgbClr val="000000"/>
                          </a:solidFill>
                          <a:effectLst/>
                          <a:latin typeface="Arial" pitchFamily="34" charset="0"/>
                        </a:rPr>
                        <a:t>Denmark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Austria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ctr" fontAlgn="ctr"/>
                      <a:r>
                        <a:rPr lang="en-US" sz="599" b="0" i="0" u="none" strike="noStrike">
                          <a:solidFill>
                            <a:srgbClr val="FFFFFF"/>
                          </a:solidFill>
                          <a:effectLst/>
                          <a:latin typeface="Arial" pitchFamily="34" charset="0"/>
                        </a:rPr>
                        <a:t>Finland</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ctr" fontAlgn="ctr"/>
                      <a:r>
                        <a:rPr lang="en-US" sz="599" b="0" i="0" u="none" strike="noStrike">
                          <a:solidFill>
                            <a:srgbClr val="000000"/>
                          </a:solidFill>
                          <a:effectLst/>
                          <a:latin typeface="Arial" pitchFamily="34" charset="0"/>
                        </a:rPr>
                        <a:t>UK</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ctr" fontAlgn="ctr"/>
                      <a:r>
                        <a:rPr lang="en-US" sz="599" b="0" i="0" u="none" strike="noStrike">
                          <a:solidFill>
                            <a:srgbClr val="000000"/>
                          </a:solidFill>
                          <a:effectLst/>
                          <a:latin typeface="Arial" pitchFamily="34" charset="0"/>
                        </a:rPr>
                        <a:t>NZ</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Sweden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extLst>
                  <a:ext uri="{0D108BD9-81ED-4DB2-BD59-A6C34878D82A}">
                    <a16:rowId xmlns:a16="http://schemas.microsoft.com/office/drawing/2014/main" val="3429402879"/>
                  </a:ext>
                </a:extLst>
              </a:tr>
            </a:tbl>
          </a:graphicData>
        </a:graphic>
      </p:graphicFrame>
    </p:spTree>
    <p:custDataLst>
      <p:tags r:id="rId1"/>
    </p:custDataLst>
    <p:extLst>
      <p:ext uri="{BB962C8B-B14F-4D97-AF65-F5344CB8AC3E}">
        <p14:creationId xmlns:p14="http://schemas.microsoft.com/office/powerpoint/2010/main" val="1603332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Equity Returns of Developed Markets—NZD</a:t>
            </a:r>
            <a:endParaRPr lang="en-AU"/>
          </a:p>
        </p:txBody>
      </p:sp>
      <p:sp>
        <p:nvSpPr>
          <p:cNvPr id="5" name="Slide Number Placeholder 4"/>
          <p:cNvSpPr>
            <a:spLocks noGrp="1"/>
          </p:cNvSpPr>
          <p:nvPr>
            <p:ph type="sldNum" sz="quarter" idx="11"/>
          </p:nvPr>
        </p:nvSpPr>
        <p:spPr/>
        <p:txBody>
          <a:bodyPr/>
          <a:lstStyle/>
          <a:p>
            <a:fld id="{2034FC25-B418-4D16-BAD8-8F5CA44C04B9}" type="slidenum">
              <a:rPr lang="en-US" smtClean="0"/>
              <a:t>25</a:t>
            </a:fld>
            <a:endParaRPr lang="en-US"/>
          </a:p>
        </p:txBody>
      </p:sp>
      <p:sp>
        <p:nvSpPr>
          <p:cNvPr id="4" name="Text Placeholder 3"/>
          <p:cNvSpPr>
            <a:spLocks noGrp="1"/>
          </p:cNvSpPr>
          <p:nvPr>
            <p:ph type="body" sz="quarter" idx="13"/>
          </p:nvPr>
        </p:nvSpPr>
        <p:spPr/>
        <p:txBody>
          <a:bodyPr/>
          <a:lstStyle/>
          <a:p>
            <a:r>
              <a:rPr lang="en-AU"/>
              <a:t>Annual Return (%)</a:t>
            </a:r>
          </a:p>
        </p:txBody>
      </p:sp>
      <p:sp>
        <p:nvSpPr>
          <p:cNvPr id="2" name="Text Placeholder 1"/>
          <p:cNvSpPr>
            <a:spLocks noGrp="1"/>
          </p:cNvSpPr>
          <p:nvPr>
            <p:ph type="body" sz="quarter" idx="15"/>
          </p:nvPr>
        </p:nvSpPr>
        <p:spPr/>
        <p:txBody>
          <a:bodyPr/>
          <a:lstStyle/>
          <a:p>
            <a:pPr lvl="0"/>
            <a:r>
              <a:rPr lang="en-US">
                <a:solidFill>
                  <a:srgbClr val="000000">
                    <a:lumMod val="75000"/>
                    <a:lumOff val="25000"/>
                  </a:srgbClr>
                </a:solidFill>
              </a:rPr>
              <a:t>In New Zealand dollars. Source: MSCI country indices (net dividends) for each country listed. Does not include Israel, which MSCI classified as an emerging market prior to May 2010. MSCI data © MSCI 2023, all rights reserved. Past performance is no guarantee of future results. Indices are not available for direct investment; therefore, their performance does not reflect the expenses associated with the management of an actual portfolio.</a:t>
            </a:r>
          </a:p>
        </p:txBody>
      </p:sp>
      <p:sp>
        <p:nvSpPr>
          <p:cNvPr id="8" name="AssetID" descr="svtx:content/slide/@id"/>
          <p:cNvSpPr>
            <a:spLocks noGrp="1"/>
          </p:cNvSpPr>
          <p:nvPr>
            <p:ph type="body" sz="quarter" idx="20"/>
          </p:nvPr>
        </p:nvSpPr>
        <p:spPr/>
        <p:txBody>
          <a:bodyPr/>
          <a:lstStyle/>
          <a:p>
            <a:r>
              <a:rPr lang="en-US"/>
              <a:t>28759</a:t>
            </a:r>
          </a:p>
        </p:txBody>
      </p:sp>
      <p:sp>
        <p:nvSpPr>
          <p:cNvPr id="10" name="TextBox 9"/>
          <p:cNvSpPr txBox="1"/>
          <p:nvPr/>
        </p:nvSpPr>
        <p:spPr>
          <a:xfrm>
            <a:off x="-948785"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EC05</a:t>
            </a:r>
            <a:br>
              <a:rPr lang="en-US" sz="899"/>
            </a:br>
            <a:r>
              <a:rPr lang="en-US" sz="899"/>
              <a:t>MID 910</a:t>
            </a:r>
          </a:p>
        </p:txBody>
      </p:sp>
      <p:sp>
        <p:nvSpPr>
          <p:cNvPr id="11" name="Rectangle 2391">
            <a:extLst>
              <a:ext uri="{FF2B5EF4-FFF2-40B4-BE49-F238E27FC236}">
                <a16:creationId xmlns:a16="http://schemas.microsoft.com/office/drawing/2014/main" id="{9CE33554-EBE8-490F-B422-E3DC14CF94C0}"/>
              </a:ext>
            </a:extLst>
          </p:cNvPr>
          <p:cNvSpPr>
            <a:spLocks noChangeArrowheads="1"/>
          </p:cNvSpPr>
          <p:nvPr/>
        </p:nvSpPr>
        <p:spPr bwMode="auto">
          <a:xfrm>
            <a:off x="8112631" y="1419027"/>
            <a:ext cx="630538" cy="245908"/>
          </a:xfrm>
          <a:prstGeom prst="rect">
            <a:avLst/>
          </a:prstGeom>
          <a:solidFill>
            <a:schemeClr val="accent3"/>
          </a:solidFill>
          <a:ln w="12700" algn="ctr">
            <a:noFill/>
            <a:miter lim="800000"/>
          </a:ln>
        </p:spPr>
        <p:txBody>
          <a:bodyPr wrap="none"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defRPr/>
            </a:pPr>
            <a:endParaRPr lang="en-US" sz="699">
              <a:solidFill>
                <a:srgbClr val="000000"/>
              </a:solidFill>
              <a:latin typeface="Avenir LT Com 55 Roman" pitchFamily="34" charset="0"/>
              <a:cs typeface="Arial" pitchFamily="34" charset="0"/>
            </a:endParaRPr>
          </a:p>
        </p:txBody>
      </p:sp>
      <p:sp>
        <p:nvSpPr>
          <p:cNvPr id="13" name="Text Box 2983">
            <a:extLst>
              <a:ext uri="{FF2B5EF4-FFF2-40B4-BE49-F238E27FC236}">
                <a16:creationId xmlns:a16="http://schemas.microsoft.com/office/drawing/2014/main" id="{062E5BD2-8477-4A00-94B5-468CC6199717}"/>
              </a:ext>
            </a:extLst>
          </p:cNvPr>
          <p:cNvSpPr txBox="1">
            <a:spLocks noChangeArrowheads="1"/>
          </p:cNvSpPr>
          <p:nvPr/>
        </p:nvSpPr>
        <p:spPr bwMode="auto">
          <a:xfrm>
            <a:off x="7895818" y="1442016"/>
            <a:ext cx="2125635" cy="199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square">
            <a:spAutoFit/>
          </a:bodyPr>
          <a:lstStyle>
            <a:defPPr>
              <a:defRPr lang="en-US"/>
            </a:defPPr>
            <a:lvl1pPr marL="342612" indent="-342612"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r" eaLnBrk="1" hangingPunct="1">
              <a:spcBef>
                <a:spcPct val="50000"/>
              </a:spcBef>
              <a:buClr>
                <a:srgbClr val="FFFFFF"/>
              </a:buClr>
            </a:pPr>
            <a:r>
              <a:rPr lang="en-US" sz="699">
                <a:solidFill>
                  <a:srgbClr val="FFFFFF"/>
                </a:solidFill>
              </a:rPr>
              <a:t>Boxed</a:t>
            </a:r>
            <a:r>
              <a:rPr lang="en-US" sz="699">
                <a:solidFill>
                  <a:srgbClr val="000000"/>
                </a:solidFill>
              </a:rPr>
              <a:t> </a:t>
            </a:r>
            <a:r>
              <a:rPr lang="en-US" sz="699">
                <a:solidFill>
                  <a:srgbClr val="FFFFFF"/>
                </a:solidFill>
              </a:rPr>
              <a:t>Return  </a:t>
            </a:r>
            <a:r>
              <a:rPr lang="en-US" sz="699">
                <a:solidFill>
                  <a:srgbClr val="000000"/>
                </a:solidFill>
              </a:rPr>
              <a:t>  is highest return for the year.</a:t>
            </a:r>
          </a:p>
        </p:txBody>
      </p:sp>
      <p:sp>
        <p:nvSpPr>
          <p:cNvPr id="12" name="Rectangle 11">
            <a:extLst>
              <a:ext uri="{FF2B5EF4-FFF2-40B4-BE49-F238E27FC236}">
                <a16:creationId xmlns:a16="http://schemas.microsoft.com/office/drawing/2014/main" id="{AB52BCFA-BC36-4197-8F8B-51A2A53046DE}"/>
              </a:ext>
            </a:extLst>
          </p:cNvPr>
          <p:cNvSpPr/>
          <p:nvPr/>
        </p:nvSpPr>
        <p:spPr>
          <a:xfrm>
            <a:off x="10882818"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graphicFrame>
        <p:nvGraphicFramePr>
          <p:cNvPr id="6" name="Table 5">
            <a:extLst>
              <a:ext uri="{FF2B5EF4-FFF2-40B4-BE49-F238E27FC236}">
                <a16:creationId xmlns:a16="http://schemas.microsoft.com/office/drawing/2014/main" id="{421128AD-1F99-48F1-A5E9-1A3E1828AA4D}"/>
              </a:ext>
            </a:extLst>
          </p:cNvPr>
          <p:cNvGraphicFramePr>
            <a:graphicFrameLocks noGrp="1"/>
          </p:cNvGraphicFramePr>
          <p:nvPr>
            <p:extLst>
              <p:ext uri="{D42A27DB-BD31-4B8C-83A1-F6EECF244321}">
                <p14:modId xmlns:p14="http://schemas.microsoft.com/office/powerpoint/2010/main" val="478375094"/>
              </p:ext>
            </p:extLst>
          </p:nvPr>
        </p:nvGraphicFramePr>
        <p:xfrm>
          <a:off x="778539" y="1918133"/>
          <a:ext cx="9100795" cy="4809503"/>
        </p:xfrm>
        <a:graphic>
          <a:graphicData uri="http://schemas.openxmlformats.org/drawingml/2006/table">
            <a:tbl>
              <a:tblPr/>
              <a:tblGrid>
                <a:gridCol w="1004995">
                  <a:extLst>
                    <a:ext uri="{9D8B030D-6E8A-4147-A177-3AD203B41FA5}">
                      <a16:colId xmlns:a16="http://schemas.microsoft.com/office/drawing/2014/main" val="2609712402"/>
                    </a:ext>
                  </a:extLst>
                </a:gridCol>
                <a:gridCol w="404790">
                  <a:extLst>
                    <a:ext uri="{9D8B030D-6E8A-4147-A177-3AD203B41FA5}">
                      <a16:colId xmlns:a16="http://schemas.microsoft.com/office/drawing/2014/main" val="406642948"/>
                    </a:ext>
                  </a:extLst>
                </a:gridCol>
                <a:gridCol w="404790">
                  <a:extLst>
                    <a:ext uri="{9D8B030D-6E8A-4147-A177-3AD203B41FA5}">
                      <a16:colId xmlns:a16="http://schemas.microsoft.com/office/drawing/2014/main" val="139389570"/>
                    </a:ext>
                  </a:extLst>
                </a:gridCol>
                <a:gridCol w="404790">
                  <a:extLst>
                    <a:ext uri="{9D8B030D-6E8A-4147-A177-3AD203B41FA5}">
                      <a16:colId xmlns:a16="http://schemas.microsoft.com/office/drawing/2014/main" val="3556706709"/>
                    </a:ext>
                  </a:extLst>
                </a:gridCol>
                <a:gridCol w="404790">
                  <a:extLst>
                    <a:ext uri="{9D8B030D-6E8A-4147-A177-3AD203B41FA5}">
                      <a16:colId xmlns:a16="http://schemas.microsoft.com/office/drawing/2014/main" val="3294393078"/>
                    </a:ext>
                  </a:extLst>
                </a:gridCol>
                <a:gridCol w="404790">
                  <a:extLst>
                    <a:ext uri="{9D8B030D-6E8A-4147-A177-3AD203B41FA5}">
                      <a16:colId xmlns:a16="http://schemas.microsoft.com/office/drawing/2014/main" val="3397906084"/>
                    </a:ext>
                  </a:extLst>
                </a:gridCol>
                <a:gridCol w="404790">
                  <a:extLst>
                    <a:ext uri="{9D8B030D-6E8A-4147-A177-3AD203B41FA5}">
                      <a16:colId xmlns:a16="http://schemas.microsoft.com/office/drawing/2014/main" val="2294758849"/>
                    </a:ext>
                  </a:extLst>
                </a:gridCol>
                <a:gridCol w="404790">
                  <a:extLst>
                    <a:ext uri="{9D8B030D-6E8A-4147-A177-3AD203B41FA5}">
                      <a16:colId xmlns:a16="http://schemas.microsoft.com/office/drawing/2014/main" val="4269130699"/>
                    </a:ext>
                  </a:extLst>
                </a:gridCol>
                <a:gridCol w="404790">
                  <a:extLst>
                    <a:ext uri="{9D8B030D-6E8A-4147-A177-3AD203B41FA5}">
                      <a16:colId xmlns:a16="http://schemas.microsoft.com/office/drawing/2014/main" val="3995554504"/>
                    </a:ext>
                  </a:extLst>
                </a:gridCol>
                <a:gridCol w="404790">
                  <a:extLst>
                    <a:ext uri="{9D8B030D-6E8A-4147-A177-3AD203B41FA5}">
                      <a16:colId xmlns:a16="http://schemas.microsoft.com/office/drawing/2014/main" val="3528619762"/>
                    </a:ext>
                  </a:extLst>
                </a:gridCol>
                <a:gridCol w="404790">
                  <a:extLst>
                    <a:ext uri="{9D8B030D-6E8A-4147-A177-3AD203B41FA5}">
                      <a16:colId xmlns:a16="http://schemas.microsoft.com/office/drawing/2014/main" val="3395491572"/>
                    </a:ext>
                  </a:extLst>
                </a:gridCol>
                <a:gridCol w="404790">
                  <a:extLst>
                    <a:ext uri="{9D8B030D-6E8A-4147-A177-3AD203B41FA5}">
                      <a16:colId xmlns:a16="http://schemas.microsoft.com/office/drawing/2014/main" val="825739723"/>
                    </a:ext>
                  </a:extLst>
                </a:gridCol>
                <a:gridCol w="404790">
                  <a:extLst>
                    <a:ext uri="{9D8B030D-6E8A-4147-A177-3AD203B41FA5}">
                      <a16:colId xmlns:a16="http://schemas.microsoft.com/office/drawing/2014/main" val="2275927941"/>
                    </a:ext>
                  </a:extLst>
                </a:gridCol>
                <a:gridCol w="404790">
                  <a:extLst>
                    <a:ext uri="{9D8B030D-6E8A-4147-A177-3AD203B41FA5}">
                      <a16:colId xmlns:a16="http://schemas.microsoft.com/office/drawing/2014/main" val="2673561205"/>
                    </a:ext>
                  </a:extLst>
                </a:gridCol>
                <a:gridCol w="404790">
                  <a:extLst>
                    <a:ext uri="{9D8B030D-6E8A-4147-A177-3AD203B41FA5}">
                      <a16:colId xmlns:a16="http://schemas.microsoft.com/office/drawing/2014/main" val="1069731436"/>
                    </a:ext>
                  </a:extLst>
                </a:gridCol>
                <a:gridCol w="404790">
                  <a:extLst>
                    <a:ext uri="{9D8B030D-6E8A-4147-A177-3AD203B41FA5}">
                      <a16:colId xmlns:a16="http://schemas.microsoft.com/office/drawing/2014/main" val="294085173"/>
                    </a:ext>
                  </a:extLst>
                </a:gridCol>
                <a:gridCol w="404790">
                  <a:extLst>
                    <a:ext uri="{9D8B030D-6E8A-4147-A177-3AD203B41FA5}">
                      <a16:colId xmlns:a16="http://schemas.microsoft.com/office/drawing/2014/main" val="4110638661"/>
                    </a:ext>
                  </a:extLst>
                </a:gridCol>
                <a:gridCol w="404790">
                  <a:extLst>
                    <a:ext uri="{9D8B030D-6E8A-4147-A177-3AD203B41FA5}">
                      <a16:colId xmlns:a16="http://schemas.microsoft.com/office/drawing/2014/main" val="564642844"/>
                    </a:ext>
                  </a:extLst>
                </a:gridCol>
                <a:gridCol w="404790">
                  <a:extLst>
                    <a:ext uri="{9D8B030D-6E8A-4147-A177-3AD203B41FA5}">
                      <a16:colId xmlns:a16="http://schemas.microsoft.com/office/drawing/2014/main" val="617220141"/>
                    </a:ext>
                  </a:extLst>
                </a:gridCol>
                <a:gridCol w="404790">
                  <a:extLst>
                    <a:ext uri="{9D8B030D-6E8A-4147-A177-3AD203B41FA5}">
                      <a16:colId xmlns:a16="http://schemas.microsoft.com/office/drawing/2014/main" val="3020565267"/>
                    </a:ext>
                  </a:extLst>
                </a:gridCol>
                <a:gridCol w="404790">
                  <a:extLst>
                    <a:ext uri="{9D8B030D-6E8A-4147-A177-3AD203B41FA5}">
                      <a16:colId xmlns:a16="http://schemas.microsoft.com/office/drawing/2014/main" val="3355686318"/>
                    </a:ext>
                  </a:extLst>
                </a:gridCol>
              </a:tblGrid>
              <a:tr h="186533">
                <a:tc>
                  <a:txBody>
                    <a:bodyPr/>
                    <a:lstStyle/>
                    <a:p>
                      <a:pPr algn="l" fontAlgn="b"/>
                      <a:r>
                        <a:rPr lang="en-US" sz="799" b="1" i="0" u="none" strike="noStrike">
                          <a:solidFill>
                            <a:srgbClr val="000000"/>
                          </a:solidFill>
                          <a:effectLst/>
                          <a:latin typeface="Arial" pitchFamily="34" charset="0"/>
                        </a:rPr>
                        <a:t> </a:t>
                      </a:r>
                    </a:p>
                  </a:txBody>
                  <a:tcPr marL="38068" marR="38068" marT="6729" marB="0" anchor="b">
                    <a:lnL>
                      <a:noFill/>
                    </a:lnL>
                    <a:lnR>
                      <a:noFill/>
                    </a:lnR>
                    <a:lnT>
                      <a:noFill/>
                    </a:lnT>
                    <a:lnB w="12700" cap="flat" cmpd="sng" algn="ctr">
                      <a:solidFill>
                        <a:srgbClr val="A6A6A6"/>
                      </a:solidFill>
                      <a:prstDash val="dot"/>
                      <a:round/>
                      <a:headEnd type="none" w="med" len="med"/>
                      <a:tailEnd type="none" w="med" len="med"/>
                    </a:lnB>
                  </a:tcPr>
                </a:tc>
                <a:tc>
                  <a:txBody>
                    <a:bodyPr/>
                    <a:lstStyle/>
                    <a:p>
                      <a:pPr algn="r" fontAlgn="b"/>
                      <a:r>
                        <a:rPr lang="en-US" sz="799" b="1" i="0" u="none" strike="noStrike">
                          <a:solidFill>
                            <a:srgbClr val="000000"/>
                          </a:solidFill>
                          <a:effectLst/>
                          <a:latin typeface="Arial" pitchFamily="34" charset="0"/>
                        </a:rPr>
                        <a:t>2003</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2004</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2005</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2006</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2007</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2008</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2009</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2010</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2011</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2012</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2013</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2014</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2015</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2016</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2017</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2018</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2019</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2020</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2021</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2022</a:t>
                      </a:r>
                    </a:p>
                  </a:txBody>
                  <a:tcPr marL="38068" marR="38068" marT="6729" marB="0" anchor="b">
                    <a:lnL>
                      <a:noFill/>
                    </a:lnL>
                    <a:lnR>
                      <a:noFill/>
                    </a:lnR>
                    <a:lnT>
                      <a:noFill/>
                    </a:lnT>
                    <a:lnB w="12700">
                      <a:solidFill>
                        <a:srgbClr val="A6A6A6"/>
                      </a:solidFill>
                    </a:lnB>
                  </a:tcPr>
                </a:tc>
                <a:extLst>
                  <a:ext uri="{0D108BD9-81ED-4DB2-BD59-A6C34878D82A}">
                    <a16:rowId xmlns:a16="http://schemas.microsoft.com/office/drawing/2014/main" val="1053328726"/>
                  </a:ext>
                </a:extLst>
              </a:tr>
              <a:tr h="210135">
                <a:tc>
                  <a:txBody>
                    <a:bodyPr/>
                    <a:lstStyle/>
                    <a:p>
                      <a:pPr algn="l" fontAlgn="ctr"/>
                      <a:r>
                        <a:rPr lang="en-US" sz="799" b="1" i="0" u="none" strike="noStrike">
                          <a:solidFill>
                            <a:srgbClr val="FFFFFF"/>
                          </a:solidFill>
                          <a:effectLst/>
                          <a:latin typeface="Arial" pitchFamily="34" charset="0"/>
                        </a:rPr>
                        <a:t>Australia</a:t>
                      </a:r>
                    </a:p>
                  </a:txBody>
                  <a:tcPr marL="38068" marR="38068" marT="6729" marB="0" anchor="ctr">
                    <a:lnL w="3175">
                      <a:solidFill>
                        <a:srgbClr val="FFFFFF"/>
                      </a:solidFill>
                    </a:lnL>
                    <a:lnR w="3175">
                      <a:solidFill>
                        <a:srgbClr val="FFFFFF"/>
                      </a:solidFill>
                    </a:lnR>
                    <a:lnT w="12700" cap="flat" cmpd="sng" algn="ctr">
                      <a:solidFill>
                        <a:srgbClr val="A6A6A6"/>
                      </a:solidFill>
                      <a:prstDash val="dot"/>
                      <a:round/>
                      <a:headEnd type="none" w="med" len="med"/>
                      <a:tailEnd type="none" w="med" len="med"/>
                    </a:lnT>
                    <a:lnB w="3175">
                      <a:solidFill>
                        <a:srgbClr val="FFFFFF"/>
                      </a:solidFill>
                    </a:lnB>
                    <a:solidFill>
                      <a:srgbClr val="6D702F"/>
                    </a:solidFill>
                  </a:tcPr>
                </a:tc>
                <a:tc>
                  <a:txBody>
                    <a:bodyPr/>
                    <a:lstStyle/>
                    <a:p>
                      <a:pPr algn="r" fontAlgn="ctr"/>
                      <a:r>
                        <a:rPr lang="en-US" sz="799" b="0" i="0" u="none" strike="noStrike">
                          <a:solidFill>
                            <a:srgbClr val="000000"/>
                          </a:solidFill>
                          <a:effectLst/>
                          <a:latin typeface="Arial" pitchFamily="34" charset="0"/>
                        </a:rPr>
                        <a:t>19.1</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23.0</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26.4</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17.6</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-35.0</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41.7</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6.7</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-10.8</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15.4</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9.4</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17.6</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-6.7</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15.1</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extLst>
                  <a:ext uri="{0D108BD9-81ED-4DB2-BD59-A6C34878D82A}">
                    <a16:rowId xmlns:a16="http://schemas.microsoft.com/office/drawing/2014/main" val="1247414990"/>
                  </a:ext>
                </a:extLst>
              </a:tr>
              <a:tr h="210135">
                <a:tc>
                  <a:txBody>
                    <a:bodyPr/>
                    <a:lstStyle/>
                    <a:p>
                      <a:pPr algn="l" fontAlgn="ctr"/>
                      <a:r>
                        <a:rPr lang="en-US" sz="799" b="1" i="0" u="none" strike="noStrike">
                          <a:solidFill>
                            <a:srgbClr val="000000"/>
                          </a:solidFill>
                          <a:effectLst/>
                          <a:latin typeface="Arial" pitchFamily="34" charset="0"/>
                        </a:rPr>
                        <a:t>Austria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r" fontAlgn="ctr"/>
                      <a:r>
                        <a:rPr lang="en-US" sz="799" b="0" i="0" u="none" strike="noStrike">
                          <a:solidFill>
                            <a:srgbClr val="000000"/>
                          </a:solidFill>
                          <a:effectLst/>
                          <a:latin typeface="Arial" pitchFamily="34" charset="0"/>
                        </a:rPr>
                        <a:t>25.1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55.9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r" fontAlgn="ctr"/>
                      <a:r>
                        <a:rPr lang="en-US" sz="799" b="0" i="0" u="none" strike="noStrike">
                          <a:solidFill>
                            <a:srgbClr val="000000"/>
                          </a:solidFill>
                          <a:effectLst/>
                          <a:latin typeface="Arial" pitchFamily="34" charset="0"/>
                        </a:rPr>
                        <a:t>32.2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55.2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r" fontAlgn="ctr"/>
                      <a:r>
                        <a:rPr lang="en-US" sz="799" b="0" i="0" u="none" strike="noStrike">
                          <a:solidFill>
                            <a:srgbClr val="000000"/>
                          </a:solidFill>
                          <a:effectLst/>
                          <a:latin typeface="Arial" pitchFamily="34" charset="0"/>
                        </a:rPr>
                        <a:t>-23.0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48.8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FAA2F"/>
                    </a:solidFill>
                  </a:tcPr>
                </a:tc>
                <a:tc>
                  <a:txBody>
                    <a:bodyPr/>
                    <a:lstStyle/>
                    <a:p>
                      <a:pPr algn="r" fontAlgn="ctr"/>
                      <a:r>
                        <a:rPr lang="en-US" sz="799" b="0" i="0" u="none" strike="noStrike">
                          <a:solidFill>
                            <a:srgbClr val="000000"/>
                          </a:solidFill>
                          <a:effectLst/>
                          <a:latin typeface="Arial" pitchFamily="34" charset="0"/>
                        </a:rPr>
                        <a:t>-20.3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037044131"/>
                  </a:ext>
                </a:extLst>
              </a:tr>
              <a:tr h="210135">
                <a:tc>
                  <a:txBody>
                    <a:bodyPr/>
                    <a:lstStyle/>
                    <a:p>
                      <a:pPr algn="l" fontAlgn="ctr"/>
                      <a:r>
                        <a:rPr lang="en-US" sz="799" b="1" i="0" u="none" strike="noStrike">
                          <a:solidFill>
                            <a:srgbClr val="FFFFFF"/>
                          </a:solidFill>
                          <a:effectLst/>
                          <a:latin typeface="Arial" pitchFamily="34" charset="0"/>
                        </a:rPr>
                        <a:t>Belgium</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r" fontAlgn="ctr"/>
                      <a:r>
                        <a:rPr lang="en-US" sz="799" b="0" i="0" u="none" strike="noStrike">
                          <a:solidFill>
                            <a:srgbClr val="000000"/>
                          </a:solidFill>
                          <a:effectLst/>
                          <a:latin typeface="Arial" pitchFamily="34" charset="0"/>
                        </a:rPr>
                        <a:t>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32.0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023"/>
                    </a:solidFill>
                  </a:tcPr>
                </a:tc>
                <a:tc>
                  <a:txBody>
                    <a:bodyPr/>
                    <a:lstStyle/>
                    <a:p>
                      <a:pPr algn="r" fontAlgn="ctr"/>
                      <a:r>
                        <a:rPr lang="en-US" sz="799" b="0" i="0" u="none" strike="noStrike">
                          <a:solidFill>
                            <a:srgbClr val="000000"/>
                          </a:solidFill>
                          <a:effectLst/>
                          <a:latin typeface="Arial" pitchFamily="34" charset="0"/>
                        </a:rPr>
                        <a:t>27.9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313025871"/>
                  </a:ext>
                </a:extLst>
              </a:tr>
              <a:tr h="210135">
                <a:tc>
                  <a:txBody>
                    <a:bodyPr/>
                    <a:lstStyle/>
                    <a:p>
                      <a:pPr algn="l" fontAlgn="ctr"/>
                      <a:r>
                        <a:rPr lang="en-US" sz="799" b="1" i="0" u="none" strike="noStrike">
                          <a:solidFill>
                            <a:srgbClr val="FFFFFF"/>
                          </a:solidFill>
                          <a:effectLst/>
                          <a:latin typeface="Arial" pitchFamily="34" charset="0"/>
                        </a:rPr>
                        <a:t>Canada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r" fontAlgn="ctr"/>
                      <a:r>
                        <a:rPr lang="en-US" sz="799" b="0" i="0" u="none" strike="noStrike">
                          <a:solidFill>
                            <a:srgbClr val="000000"/>
                          </a:solidFill>
                          <a:effectLst/>
                          <a:latin typeface="Arial" pitchFamily="34" charset="0"/>
                        </a:rPr>
                        <a:t>23.2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36.1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r" fontAlgn="ctr"/>
                      <a:r>
                        <a:rPr lang="en-US" sz="799" b="0" i="0" u="none" strike="noStrike">
                          <a:solidFill>
                            <a:srgbClr val="000000"/>
                          </a:solidFill>
                          <a:effectLst/>
                          <a:latin typeface="Arial" pitchFamily="34" charset="0"/>
                        </a:rPr>
                        <a:t>13.8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22.3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66870"/>
                    </a:solidFill>
                  </a:tcPr>
                </a:tc>
                <a:tc>
                  <a:txBody>
                    <a:bodyPr/>
                    <a:lstStyle/>
                    <a:p>
                      <a:pPr algn="r" fontAlgn="ctr"/>
                      <a:r>
                        <a:rPr lang="en-US" sz="799" b="0" i="0" u="none" strike="noStrike">
                          <a:solidFill>
                            <a:srgbClr val="000000"/>
                          </a:solidFill>
                          <a:effectLst/>
                          <a:latin typeface="Arial" pitchFamily="34" charset="0"/>
                        </a:rPr>
                        <a:t>13.8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115508074"/>
                  </a:ext>
                </a:extLst>
              </a:tr>
              <a:tr h="210135">
                <a:tc>
                  <a:txBody>
                    <a:bodyPr/>
                    <a:lstStyle/>
                    <a:p>
                      <a:pPr algn="l" fontAlgn="ctr"/>
                      <a:r>
                        <a:rPr lang="en-US" sz="799" b="1" i="0" u="none" strike="noStrike">
                          <a:solidFill>
                            <a:srgbClr val="000000"/>
                          </a:solidFill>
                          <a:effectLst/>
                          <a:latin typeface="Arial" pitchFamily="34" charset="0"/>
                        </a:rPr>
                        <a:t>Denmark</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r" fontAlgn="ctr"/>
                      <a:r>
                        <a:rPr lang="en-US" sz="799" b="0" i="0" u="none" strike="noStrike">
                          <a:solidFill>
                            <a:srgbClr val="000000"/>
                          </a:solidFill>
                          <a:effectLst/>
                          <a:latin typeface="Arial" pitchFamily="34" charset="0"/>
                        </a:rPr>
                        <a:t>18.9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40.9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r" fontAlgn="ctr"/>
                      <a:r>
                        <a:rPr lang="en-US" sz="799" b="0" i="0" u="none" strike="noStrike">
                          <a:solidFill>
                            <a:srgbClr val="000000"/>
                          </a:solidFill>
                          <a:effectLst/>
                          <a:latin typeface="Arial" pitchFamily="34" charset="0"/>
                        </a:rPr>
                        <a:t>-17.3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34.7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FB6BC"/>
                    </a:solidFill>
                  </a:tcPr>
                </a:tc>
                <a:tc>
                  <a:txBody>
                    <a:bodyPr/>
                    <a:lstStyle/>
                    <a:p>
                      <a:pPr algn="r" fontAlgn="ctr"/>
                      <a:r>
                        <a:rPr lang="en-US" sz="799" b="0" i="0" u="none" strike="noStrike">
                          <a:solidFill>
                            <a:srgbClr val="000000"/>
                          </a:solidFill>
                          <a:effectLst/>
                          <a:latin typeface="Arial" pitchFamily="34" charset="0"/>
                        </a:rPr>
                        <a:t>25.2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924261563"/>
                  </a:ext>
                </a:extLst>
              </a:tr>
              <a:tr h="210135">
                <a:tc>
                  <a:txBody>
                    <a:bodyPr/>
                    <a:lstStyle/>
                    <a:p>
                      <a:pPr algn="l" fontAlgn="ctr"/>
                      <a:r>
                        <a:rPr lang="en-US" sz="799" b="1" i="0" u="none" strike="noStrike">
                          <a:solidFill>
                            <a:srgbClr val="FFFFFF"/>
                          </a:solidFill>
                          <a:effectLst/>
                          <a:latin typeface="Arial" pitchFamily="34" charset="0"/>
                        </a:rPr>
                        <a:t>Finland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r" fontAlgn="ctr"/>
                      <a:r>
                        <a:rPr lang="en-US" sz="799" b="0" i="0" u="none" strike="noStrike">
                          <a:solidFill>
                            <a:srgbClr val="000000"/>
                          </a:solidFill>
                          <a:effectLst/>
                          <a:latin typeface="Arial" pitchFamily="34" charset="0"/>
                        </a:rPr>
                        <a:t>-4.9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36.2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r" fontAlgn="ctr"/>
                      <a:r>
                        <a:rPr lang="en-US" sz="799" b="0" i="0" u="none" strike="noStrike">
                          <a:solidFill>
                            <a:srgbClr val="000000"/>
                          </a:solidFill>
                          <a:effectLst/>
                          <a:latin typeface="Arial" pitchFamily="34" charset="0"/>
                        </a:rPr>
                        <a:t>-41.0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46.4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r" fontAlgn="ctr"/>
                      <a:r>
                        <a:rPr lang="en-US" sz="799" b="0" i="0" u="none" strike="noStrike">
                          <a:solidFill>
                            <a:srgbClr val="000000"/>
                          </a:solidFill>
                          <a:effectLst/>
                          <a:latin typeface="Arial" pitchFamily="34" charset="0"/>
                        </a:rPr>
                        <a:t>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4B75"/>
                    </a:solidFill>
                  </a:tcPr>
                </a:tc>
                <a:tc>
                  <a:txBody>
                    <a:bodyPr/>
                    <a:lstStyle/>
                    <a:p>
                      <a:pPr algn="r" fontAlgn="ctr"/>
                      <a:r>
                        <a:rPr lang="en-US" sz="799" b="0" i="0" u="none" strike="noStrike">
                          <a:solidFill>
                            <a:srgbClr val="000000"/>
                          </a:solidFill>
                          <a:effectLst/>
                          <a:latin typeface="Arial" pitchFamily="34" charset="0"/>
                        </a:rPr>
                        <a:t>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05526317"/>
                  </a:ext>
                </a:extLst>
              </a:tr>
              <a:tr h="210135">
                <a:tc>
                  <a:txBody>
                    <a:bodyPr/>
                    <a:lstStyle/>
                    <a:p>
                      <a:pPr algn="l" fontAlgn="ctr"/>
                      <a:r>
                        <a:rPr lang="en-US" sz="799" b="1" i="0" u="none" strike="noStrike">
                          <a:solidFill>
                            <a:srgbClr val="000000"/>
                          </a:solidFill>
                          <a:effectLst/>
                          <a:latin typeface="Arial" pitchFamily="34" charset="0"/>
                        </a:rPr>
                        <a:t>France</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0AB70"/>
                    </a:solidFill>
                  </a:tcPr>
                </a:tc>
                <a:tc>
                  <a:txBody>
                    <a:bodyPr/>
                    <a:lstStyle/>
                    <a:p>
                      <a:pPr algn="r" fontAlgn="ctr"/>
                      <a:r>
                        <a:rPr lang="en-US" sz="799" b="0" i="0" u="none" strike="noStrike">
                          <a:solidFill>
                            <a:srgbClr val="000000"/>
                          </a:solidFill>
                          <a:effectLst/>
                          <a:latin typeface="Arial" pitchFamily="34" charset="0"/>
                        </a:rPr>
                        <a:t>11.7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65286062"/>
                  </a:ext>
                </a:extLst>
              </a:tr>
              <a:tr h="210135">
                <a:tc>
                  <a:txBody>
                    <a:bodyPr/>
                    <a:lstStyle/>
                    <a:p>
                      <a:pPr algn="l" fontAlgn="ctr"/>
                      <a:r>
                        <a:rPr lang="en-US" sz="799" b="1" i="0" u="none" strike="noStrike">
                          <a:solidFill>
                            <a:srgbClr val="000000"/>
                          </a:solidFill>
                          <a:effectLst/>
                          <a:latin typeface="Arial" pitchFamily="34" charset="0"/>
                        </a:rPr>
                        <a:t>Germany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87C8DC"/>
                    </a:solidFill>
                  </a:tcPr>
                </a:tc>
                <a:tc>
                  <a:txBody>
                    <a:bodyPr/>
                    <a:lstStyle/>
                    <a:p>
                      <a:pPr algn="r" fontAlgn="ctr"/>
                      <a:r>
                        <a:rPr lang="en-US" sz="799" b="0" i="0" u="none" strike="noStrike">
                          <a:solidFill>
                            <a:srgbClr val="000000"/>
                          </a:solidFill>
                          <a:effectLst/>
                          <a:latin typeface="Arial" pitchFamily="34" charset="0"/>
                        </a:rPr>
                        <a:t>30.5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236440674"/>
                  </a:ext>
                </a:extLst>
              </a:tr>
              <a:tr h="210135">
                <a:tc>
                  <a:txBody>
                    <a:bodyPr/>
                    <a:lstStyle/>
                    <a:p>
                      <a:pPr algn="l" fontAlgn="ctr"/>
                      <a:r>
                        <a:rPr lang="en-US" sz="799" b="1" i="0" u="none" strike="noStrike">
                          <a:solidFill>
                            <a:srgbClr val="FFFFFF"/>
                          </a:solidFill>
                          <a:effectLst/>
                          <a:latin typeface="Arial" pitchFamily="34" charset="0"/>
                        </a:rPr>
                        <a:t>Hong Kong</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C5F60"/>
                    </a:solidFill>
                  </a:tcPr>
                </a:tc>
                <a:tc>
                  <a:txBody>
                    <a:bodyPr/>
                    <a:lstStyle/>
                    <a:p>
                      <a:pPr algn="r" fontAlgn="ctr"/>
                      <a:r>
                        <a:rPr lang="en-US" sz="799" b="0" i="0" u="none" strike="noStrike">
                          <a:solidFill>
                            <a:srgbClr val="000000"/>
                          </a:solidFill>
                          <a:effectLst/>
                          <a:latin typeface="Arial" pitchFamily="34" charset="0"/>
                        </a:rPr>
                        <a:t>10.0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664879446"/>
                  </a:ext>
                </a:extLst>
              </a:tr>
              <a:tr h="210135">
                <a:tc>
                  <a:txBody>
                    <a:bodyPr/>
                    <a:lstStyle/>
                    <a:p>
                      <a:pPr algn="l" fontAlgn="ctr"/>
                      <a:r>
                        <a:rPr lang="en-US" sz="799" b="1" i="0" u="none" strike="noStrike">
                          <a:solidFill>
                            <a:srgbClr val="000000"/>
                          </a:solidFill>
                          <a:effectLst/>
                          <a:latin typeface="Arial" pitchFamily="34" charset="0"/>
                        </a:rPr>
                        <a:t>Ireland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r" fontAlgn="ctr"/>
                      <a:r>
                        <a:rPr lang="en-US" sz="799" b="0" i="0" u="none" strike="noStrike">
                          <a:solidFill>
                            <a:srgbClr val="000000"/>
                          </a:solidFill>
                          <a:effectLst/>
                          <a:latin typeface="Arial" pitchFamily="34" charset="0"/>
                        </a:rPr>
                        <a:t>14.6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1C84C"/>
                    </a:solidFill>
                  </a:tcPr>
                </a:tc>
                <a:tc>
                  <a:txBody>
                    <a:bodyPr/>
                    <a:lstStyle/>
                    <a:p>
                      <a:pPr algn="r" fontAlgn="ctr"/>
                      <a:r>
                        <a:rPr lang="en-US" sz="799" b="0" i="0" u="none" strike="noStrike">
                          <a:solidFill>
                            <a:srgbClr val="000000"/>
                          </a:solidFill>
                          <a:effectLst/>
                          <a:latin typeface="Arial" pitchFamily="34" charset="0"/>
                        </a:rPr>
                        <a:t>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589221615"/>
                  </a:ext>
                </a:extLst>
              </a:tr>
              <a:tr h="210135">
                <a:tc>
                  <a:txBody>
                    <a:bodyPr/>
                    <a:lstStyle/>
                    <a:p>
                      <a:pPr algn="l" fontAlgn="ctr"/>
                      <a:r>
                        <a:rPr lang="en-US" sz="799" b="1" i="0" u="none" strike="noStrike">
                          <a:solidFill>
                            <a:srgbClr val="000000"/>
                          </a:solidFill>
                          <a:effectLst/>
                          <a:latin typeface="Arial" pitchFamily="34" charset="0"/>
                        </a:rPr>
                        <a:t>Italy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7D868C"/>
                    </a:solidFill>
                  </a:tcPr>
                </a:tc>
                <a:tc>
                  <a:txBody>
                    <a:bodyPr/>
                    <a:lstStyle/>
                    <a:p>
                      <a:pPr algn="r" fontAlgn="ctr"/>
                      <a:r>
                        <a:rPr lang="en-US" sz="799" b="0" i="0" u="none" strike="noStrike">
                          <a:solidFill>
                            <a:srgbClr val="000000"/>
                          </a:solidFill>
                          <a:effectLst/>
                          <a:latin typeface="Arial" pitchFamily="34" charset="0"/>
                        </a:rPr>
                        <a:t>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50502714"/>
                  </a:ext>
                </a:extLst>
              </a:tr>
              <a:tr h="210135">
                <a:tc>
                  <a:txBody>
                    <a:bodyPr/>
                    <a:lstStyle/>
                    <a:p>
                      <a:pPr algn="l" fontAlgn="ctr"/>
                      <a:r>
                        <a:rPr lang="en-US" sz="799" b="1" i="0" u="none" strike="noStrike">
                          <a:solidFill>
                            <a:srgbClr val="000000"/>
                          </a:solidFill>
                          <a:effectLst/>
                          <a:latin typeface="Arial" pitchFamily="34" charset="0"/>
                        </a:rPr>
                        <a:t>Japan</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BC7B9"/>
                    </a:solidFill>
                  </a:tcPr>
                </a:tc>
                <a:tc>
                  <a:txBody>
                    <a:bodyPr/>
                    <a:lstStyle/>
                    <a:p>
                      <a:pPr algn="r" fontAlgn="ctr"/>
                      <a:r>
                        <a:rPr lang="en-US" sz="799" b="0" i="0" u="none" strike="noStrike">
                          <a:solidFill>
                            <a:srgbClr val="000000"/>
                          </a:solidFill>
                          <a:effectLst/>
                          <a:latin typeface="Arial" pitchFamily="34" charset="0"/>
                        </a:rPr>
                        <a:t>-14.7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77078221"/>
                  </a:ext>
                </a:extLst>
              </a:tr>
              <a:tr h="210135">
                <a:tc>
                  <a:txBody>
                    <a:bodyPr/>
                    <a:lstStyle/>
                    <a:p>
                      <a:pPr algn="l" fontAlgn="ctr"/>
                      <a:r>
                        <a:rPr lang="en-US" sz="799" b="1" i="0" u="none" strike="noStrike">
                          <a:solidFill>
                            <a:srgbClr val="FFFFFF"/>
                          </a:solidFill>
                          <a:effectLst/>
                          <a:latin typeface="Arial" pitchFamily="34" charset="0"/>
                        </a:rPr>
                        <a:t>Netherlands</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46812B"/>
                    </a:solidFill>
                  </a:tcPr>
                </a:tc>
                <a:tc>
                  <a:txBody>
                    <a:bodyPr/>
                    <a:lstStyle/>
                    <a:p>
                      <a:pPr algn="r" fontAlgn="ctr"/>
                      <a:r>
                        <a:rPr lang="en-US" sz="799" b="0" i="0" u="none" strike="noStrike">
                          <a:solidFill>
                            <a:srgbClr val="000000"/>
                          </a:solidFill>
                          <a:effectLst/>
                          <a:latin typeface="Arial" pitchFamily="34" charset="0"/>
                        </a:rPr>
                        <a:t>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772611874"/>
                  </a:ext>
                </a:extLst>
              </a:tr>
              <a:tr h="210135">
                <a:tc>
                  <a:txBody>
                    <a:bodyPr/>
                    <a:lstStyle/>
                    <a:p>
                      <a:pPr algn="l" fontAlgn="ctr"/>
                      <a:r>
                        <a:rPr lang="en-US" sz="799" b="1" i="0" u="none" strike="noStrike">
                          <a:solidFill>
                            <a:srgbClr val="000000"/>
                          </a:solidFill>
                          <a:effectLst/>
                          <a:latin typeface="Arial" pitchFamily="34" charset="0"/>
                        </a:rPr>
                        <a:t>New Zealand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23.8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37.4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12.3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881019254"/>
                  </a:ext>
                </a:extLst>
              </a:tr>
              <a:tr h="210135">
                <a:tc>
                  <a:txBody>
                    <a:bodyPr/>
                    <a:lstStyle/>
                    <a:p>
                      <a:pPr algn="l" fontAlgn="ctr"/>
                      <a:r>
                        <a:rPr lang="en-US" sz="799" b="1" i="0" u="none" strike="noStrike">
                          <a:solidFill>
                            <a:srgbClr val="000000"/>
                          </a:solidFill>
                          <a:effectLst/>
                          <a:latin typeface="Arial" pitchFamily="34" charset="0"/>
                        </a:rPr>
                        <a:t>Norway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r" fontAlgn="ctr"/>
                      <a:r>
                        <a:rPr lang="en-US" sz="799" b="0" i="0" u="none" strike="noStrike">
                          <a:solidFill>
                            <a:srgbClr val="000000"/>
                          </a:solidFill>
                          <a:effectLst/>
                          <a:latin typeface="Arial" pitchFamily="34" charset="0"/>
                        </a:rPr>
                        <a:t>18.0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50.2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2E288"/>
                    </a:solidFill>
                  </a:tcPr>
                </a:tc>
                <a:tc>
                  <a:txBody>
                    <a:bodyPr/>
                    <a:lstStyle/>
                    <a:p>
                      <a:pPr algn="r" fontAlgn="ctr"/>
                      <a:r>
                        <a:rPr lang="en-US" sz="799" b="0" i="0" u="none" strike="noStrike">
                          <a:solidFill>
                            <a:srgbClr val="000000"/>
                          </a:solidFill>
                          <a:effectLst/>
                          <a:latin typeface="Arial" pitchFamily="34" charset="0"/>
                        </a:rPr>
                        <a:t>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587639294"/>
                  </a:ext>
                </a:extLst>
              </a:tr>
              <a:tr h="210135">
                <a:tc>
                  <a:txBody>
                    <a:bodyPr/>
                    <a:lstStyle/>
                    <a:p>
                      <a:pPr algn="l" fontAlgn="ctr"/>
                      <a:r>
                        <a:rPr lang="en-US" sz="799" b="1" i="0" u="none" strike="noStrike">
                          <a:solidFill>
                            <a:srgbClr val="000000"/>
                          </a:solidFill>
                          <a:effectLst/>
                          <a:latin typeface="Arial" pitchFamily="34" charset="0"/>
                        </a:rPr>
                        <a:t>Portugal</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tc>
                  <a:txBody>
                    <a:bodyPr/>
                    <a:lstStyle/>
                    <a:p>
                      <a:pPr algn="r" fontAlgn="ctr"/>
                      <a:r>
                        <a:rPr lang="en-US" sz="799" b="0" i="0" u="none" strike="noStrike">
                          <a:solidFill>
                            <a:srgbClr val="000000"/>
                          </a:solidFill>
                          <a:effectLst/>
                          <a:latin typeface="Arial" pitchFamily="34" charset="0"/>
                        </a:rPr>
                        <a:t>14.0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EA38C"/>
                    </a:solidFill>
                  </a:tcPr>
                </a:tc>
                <a:extLst>
                  <a:ext uri="{0D108BD9-81ED-4DB2-BD59-A6C34878D82A}">
                    <a16:rowId xmlns:a16="http://schemas.microsoft.com/office/drawing/2014/main" val="691145918"/>
                  </a:ext>
                </a:extLst>
              </a:tr>
              <a:tr h="210135">
                <a:tc>
                  <a:txBody>
                    <a:bodyPr/>
                    <a:lstStyle/>
                    <a:p>
                      <a:pPr algn="l" fontAlgn="ctr"/>
                      <a:r>
                        <a:rPr lang="en-US" sz="799" b="1" i="0" u="none" strike="noStrike">
                          <a:solidFill>
                            <a:srgbClr val="000000"/>
                          </a:solidFill>
                          <a:effectLst/>
                          <a:latin typeface="Arial" pitchFamily="34" charset="0"/>
                        </a:rPr>
                        <a:t>Singapore</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88085"/>
                    </a:solidFill>
                  </a:tcPr>
                </a:tc>
                <a:tc>
                  <a:txBody>
                    <a:bodyPr/>
                    <a:lstStyle/>
                    <a:p>
                      <a:pPr algn="r" fontAlgn="ctr"/>
                      <a:r>
                        <a:rPr lang="en-US" sz="799" b="0" i="0" u="none" strike="noStrike">
                          <a:solidFill>
                            <a:srgbClr val="000000"/>
                          </a:solidFill>
                          <a:effectLst/>
                          <a:latin typeface="Arial" pitchFamily="34" charset="0"/>
                        </a:rPr>
                        <a:t>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018840144"/>
                  </a:ext>
                </a:extLst>
              </a:tr>
              <a:tr h="210135">
                <a:tc>
                  <a:txBody>
                    <a:bodyPr/>
                    <a:lstStyle/>
                    <a:p>
                      <a:pPr algn="l" fontAlgn="ctr"/>
                      <a:r>
                        <a:rPr lang="en-US" sz="799" b="1" i="0" u="none" strike="noStrike">
                          <a:solidFill>
                            <a:srgbClr val="FFFFFF"/>
                          </a:solidFill>
                          <a:effectLst/>
                          <a:latin typeface="Arial" pitchFamily="34" charset="0"/>
                        </a:rPr>
                        <a:t>Spain</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r" fontAlgn="ctr"/>
                      <a:r>
                        <a:rPr lang="en-US" sz="799" b="0" i="0" u="none" strike="noStrike">
                          <a:solidFill>
                            <a:srgbClr val="000000"/>
                          </a:solidFill>
                          <a:effectLst/>
                          <a:latin typeface="Arial" pitchFamily="34" charset="0"/>
                        </a:rPr>
                        <a:t>26.2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44.3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7236"/>
                    </a:solidFill>
                  </a:tcPr>
                </a:tc>
                <a:tc>
                  <a:txBody>
                    <a:bodyPr/>
                    <a:lstStyle/>
                    <a:p>
                      <a:pPr algn="r" fontAlgn="ctr"/>
                      <a:r>
                        <a:rPr lang="en-US" sz="799" b="0" i="0" u="none" strike="noStrike">
                          <a:solidFill>
                            <a:srgbClr val="000000"/>
                          </a:solidFill>
                          <a:effectLst/>
                          <a:latin typeface="Arial" pitchFamily="34" charset="0"/>
                        </a:rPr>
                        <a:t>13.6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795927485"/>
                  </a:ext>
                </a:extLst>
              </a:tr>
              <a:tr h="210135">
                <a:tc>
                  <a:txBody>
                    <a:bodyPr/>
                    <a:lstStyle/>
                    <a:p>
                      <a:pPr algn="l" fontAlgn="ctr"/>
                      <a:r>
                        <a:rPr lang="en-US" sz="799" b="1" i="0" u="none" strike="noStrike">
                          <a:solidFill>
                            <a:srgbClr val="FFFFFF"/>
                          </a:solidFill>
                          <a:effectLst/>
                          <a:latin typeface="Arial" pitchFamily="34" charset="0"/>
                        </a:rPr>
                        <a:t>Sweden</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r" fontAlgn="ctr"/>
                      <a:r>
                        <a:rPr lang="en-US" sz="799" b="1" i="0" u="none" strike="noStrike">
                          <a:solidFill>
                            <a:srgbClr val="FFFFFF"/>
                          </a:solidFill>
                          <a:effectLst/>
                          <a:latin typeface="Arial" pitchFamily="34" charset="0"/>
                        </a:rPr>
                        <a:t>31.1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r" fontAlgn="ctr"/>
                      <a:r>
                        <a:rPr lang="en-US" sz="799" b="0" i="0" u="none" strike="noStrike">
                          <a:solidFill>
                            <a:srgbClr val="000000"/>
                          </a:solidFill>
                          <a:effectLst/>
                          <a:latin typeface="Arial" pitchFamily="34" charset="0"/>
                        </a:rPr>
                        <a:t>23.9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24.6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A0A5"/>
                    </a:solidFill>
                  </a:tcPr>
                </a:tc>
                <a:tc>
                  <a:txBody>
                    <a:bodyPr/>
                    <a:lstStyle/>
                    <a:p>
                      <a:pPr algn="r" fontAlgn="ctr"/>
                      <a:r>
                        <a:rPr lang="en-US" sz="799" b="0" i="0" u="none" strike="noStrike">
                          <a:solidFill>
                            <a:srgbClr val="000000"/>
                          </a:solidFill>
                          <a:effectLst/>
                          <a:latin typeface="Arial" pitchFamily="34" charset="0"/>
                        </a:rPr>
                        <a:t>-15.9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855791035"/>
                  </a:ext>
                </a:extLst>
              </a:tr>
              <a:tr h="210135">
                <a:tc>
                  <a:txBody>
                    <a:bodyPr/>
                    <a:lstStyle/>
                    <a:p>
                      <a:pPr algn="l" fontAlgn="ctr"/>
                      <a:r>
                        <a:rPr lang="en-US" sz="799" b="1" i="0" u="none" strike="noStrike">
                          <a:solidFill>
                            <a:srgbClr val="FFFFFF"/>
                          </a:solidFill>
                          <a:effectLst/>
                          <a:latin typeface="Arial" pitchFamily="34" charset="0"/>
                        </a:rPr>
                        <a:t>Switzerland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461D5F"/>
                    </a:solidFill>
                  </a:tcPr>
                </a:tc>
                <a:tc>
                  <a:txBody>
                    <a:bodyPr/>
                    <a:lstStyle/>
                    <a:p>
                      <a:pPr algn="r" fontAlgn="ctr"/>
                      <a:r>
                        <a:rPr lang="en-US" sz="799" b="0" i="0" u="none" strike="noStrike">
                          <a:solidFill>
                            <a:srgbClr val="000000"/>
                          </a:solidFill>
                          <a:effectLst/>
                          <a:latin typeface="Arial" pitchFamily="34" charset="0"/>
                        </a:rPr>
                        <a:t>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71931253"/>
                  </a:ext>
                </a:extLst>
              </a:tr>
              <a:tr h="210135">
                <a:tc>
                  <a:txBody>
                    <a:bodyPr/>
                    <a:lstStyle/>
                    <a:p>
                      <a:pPr algn="l" fontAlgn="ctr"/>
                      <a:r>
                        <a:rPr lang="en-US" sz="799" b="1" i="0" u="none" strike="noStrike">
                          <a:solidFill>
                            <a:srgbClr val="000000"/>
                          </a:solidFill>
                          <a:effectLst/>
                          <a:latin typeface="Arial" pitchFamily="34" charset="0"/>
                        </a:rPr>
                        <a:t>UK</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75A5B1"/>
                    </a:solidFill>
                  </a:tcPr>
                </a:tc>
                <a:tc>
                  <a:txBody>
                    <a:bodyPr/>
                    <a:lstStyle/>
                    <a:p>
                      <a:pPr algn="r" fontAlgn="ctr"/>
                      <a:r>
                        <a:rPr lang="en-US" sz="799" b="0" i="0" u="none" strike="noStrike">
                          <a:solidFill>
                            <a:srgbClr val="000000"/>
                          </a:solidFill>
                          <a:effectLst/>
                          <a:latin typeface="Arial" pitchFamily="34" charset="0"/>
                        </a:rPr>
                        <a:t>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66468116"/>
                  </a:ext>
                </a:extLst>
              </a:tr>
              <a:tr h="210135">
                <a:tc>
                  <a:txBody>
                    <a:bodyPr/>
                    <a:lstStyle/>
                    <a:p>
                      <a:pPr algn="l" fontAlgn="ctr"/>
                      <a:r>
                        <a:rPr lang="en-US" sz="799" b="1" i="0" u="none" strike="noStrike">
                          <a:solidFill>
                            <a:srgbClr val="FFFFFF"/>
                          </a:solidFill>
                          <a:effectLst/>
                          <a:latin typeface="Arial" pitchFamily="34" charset="0"/>
                        </a:rPr>
                        <a:t>US</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r" fontAlgn="ctr"/>
                      <a:r>
                        <a:rPr lang="en-US" sz="799" b="0" i="0" u="none" strike="noStrike">
                          <a:solidFill>
                            <a:srgbClr val="000000"/>
                          </a:solidFill>
                          <a:effectLst/>
                          <a:latin typeface="Arial" pitchFamily="34" charset="0"/>
                        </a:rPr>
                        <a:t>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18.7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0078B6"/>
                    </a:solidFill>
                  </a:tcPr>
                </a:tc>
                <a:tc>
                  <a:txBody>
                    <a:bodyPr/>
                    <a:lstStyle/>
                    <a:p>
                      <a:pPr algn="r" fontAlgn="ctr"/>
                      <a:r>
                        <a:rPr lang="en-US" sz="799" b="0" i="0" u="none" strike="noStrike">
                          <a:solidFill>
                            <a:srgbClr val="000000"/>
                          </a:solidFill>
                          <a:effectLst/>
                          <a:latin typeface="Arial" pitchFamily="34" charset="0"/>
                        </a:rPr>
                        <a:t>15.0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060574070"/>
                  </a:ext>
                </a:extLst>
              </a:tr>
            </a:tbl>
          </a:graphicData>
        </a:graphic>
      </p:graphicFrame>
    </p:spTree>
    <p:custDataLst>
      <p:tags r:id="rId1"/>
    </p:custDataLst>
    <p:extLst>
      <p:ext uri="{BB962C8B-B14F-4D97-AF65-F5344CB8AC3E}">
        <p14:creationId xmlns:p14="http://schemas.microsoft.com/office/powerpoint/2010/main" val="3406057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00" name="Title 1"/>
          <p:cNvSpPr>
            <a:spLocks noGrp="1"/>
          </p:cNvSpPr>
          <p:nvPr>
            <p:ph type="title"/>
          </p:nvPr>
        </p:nvSpPr>
        <p:spPr/>
        <p:txBody>
          <a:bodyPr/>
          <a:lstStyle/>
          <a:p>
            <a:r>
              <a:rPr lang="en-US"/>
              <a:t>Equity Returns of Emerging Markets—AUD</a:t>
            </a:r>
          </a:p>
        </p:txBody>
      </p:sp>
      <p:sp>
        <p:nvSpPr>
          <p:cNvPr id="3" name="Slide Number Placeholder 2"/>
          <p:cNvSpPr>
            <a:spLocks noGrp="1"/>
          </p:cNvSpPr>
          <p:nvPr>
            <p:ph type="sldNum" sz="quarter" idx="11"/>
          </p:nvPr>
        </p:nvSpPr>
        <p:spPr/>
        <p:txBody>
          <a:bodyPr/>
          <a:lstStyle/>
          <a:p>
            <a:fld id="{66F6FF41-5833-4EBF-9145-362BCED2914A}" type="slidenum">
              <a:rPr lang="en-US" smtClean="0"/>
              <a:t>26</a:t>
            </a:fld>
            <a:endParaRPr lang="en-US"/>
          </a:p>
        </p:txBody>
      </p:sp>
      <p:sp>
        <p:nvSpPr>
          <p:cNvPr id="11601" name="Text Placeholder 2"/>
          <p:cNvSpPr>
            <a:spLocks noGrp="1"/>
          </p:cNvSpPr>
          <p:nvPr>
            <p:ph type="body" sz="quarter" idx="13"/>
          </p:nvPr>
        </p:nvSpPr>
        <p:spPr/>
        <p:txBody>
          <a:bodyPr/>
          <a:lstStyle/>
          <a:p>
            <a:r>
              <a:rPr lang="en-US"/>
              <a:t>Annual Return (%)</a:t>
            </a:r>
          </a:p>
        </p:txBody>
      </p:sp>
      <p:sp>
        <p:nvSpPr>
          <p:cNvPr id="2" name="Text Placeholder 1"/>
          <p:cNvSpPr>
            <a:spLocks noGrp="1"/>
          </p:cNvSpPr>
          <p:nvPr>
            <p:ph type="body" sz="quarter" idx="15"/>
          </p:nvPr>
        </p:nvSpPr>
        <p:spPr/>
        <p:txBody>
          <a:bodyPr/>
          <a:lstStyle/>
          <a:p>
            <a:pPr lvl="0"/>
            <a:r>
              <a:rPr lang="en-US">
                <a:solidFill>
                  <a:srgbClr val="000000">
                    <a:lumMod val="75000"/>
                    <a:lumOff val="25000"/>
                  </a:srgbClr>
                </a:solidFill>
              </a:rPr>
              <a:t>In Australian dollars. Source: MSCI country indices (net dividends) for each country listed. Does not include Greece, which MSCI classified as a developed market prior to November 2013, or Russia, which MSCI classifies as a standalone market as of March 2022. Additional countries excluded due to data availability or due to downgrades by MSCI from emerging to frontier market. MSCI data © MSCI 2023, all rights reserved. Past performance is no guarantee of future results. Indices are not available for direct investment; therefore, their performance does not reflect the expenses associated with the management of an actual portfolio.</a:t>
            </a:r>
          </a:p>
        </p:txBody>
      </p:sp>
      <p:sp>
        <p:nvSpPr>
          <p:cNvPr id="4" name="AssetID" descr="svtx:content/slide/@id"/>
          <p:cNvSpPr>
            <a:spLocks noGrp="1"/>
          </p:cNvSpPr>
          <p:nvPr>
            <p:ph type="body" sz="quarter" idx="20"/>
          </p:nvPr>
        </p:nvSpPr>
        <p:spPr/>
        <p:txBody>
          <a:bodyPr/>
          <a:lstStyle/>
          <a:p>
            <a:r>
              <a:rPr lang="en-US"/>
              <a:t>28760</a:t>
            </a:r>
          </a:p>
        </p:txBody>
      </p:sp>
      <p:sp>
        <p:nvSpPr>
          <p:cNvPr id="13" name="TextBox 12"/>
          <p:cNvSpPr txBox="1"/>
          <p:nvPr/>
        </p:nvSpPr>
        <p:spPr>
          <a:xfrm>
            <a:off x="-847186" y="9236"/>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solidFill>
                  <a:srgbClr val="000000"/>
                </a:solidFill>
              </a:rPr>
              <a:t>SC: EC05</a:t>
            </a:r>
            <a:br>
              <a:rPr lang="en-US" sz="899">
                <a:solidFill>
                  <a:srgbClr val="000000"/>
                </a:solidFill>
              </a:rPr>
            </a:br>
            <a:r>
              <a:rPr lang="en-US" sz="899">
                <a:solidFill>
                  <a:srgbClr val="000000"/>
                </a:solidFill>
              </a:rPr>
              <a:t>MID 883</a:t>
            </a:r>
          </a:p>
        </p:txBody>
      </p:sp>
      <p:sp>
        <p:nvSpPr>
          <p:cNvPr id="12" name="Rectangle 11">
            <a:extLst>
              <a:ext uri="{FF2B5EF4-FFF2-40B4-BE49-F238E27FC236}">
                <a16:creationId xmlns:a16="http://schemas.microsoft.com/office/drawing/2014/main" id="{37FAABA0-81BC-49A3-B97F-010C61F25BFA}"/>
              </a:ext>
            </a:extLst>
          </p:cNvPr>
          <p:cNvSpPr/>
          <p:nvPr/>
        </p:nvSpPr>
        <p:spPr>
          <a:xfrm>
            <a:off x="11086018"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sp>
        <p:nvSpPr>
          <p:cNvPr id="15" name="Text Box 6265">
            <a:extLst>
              <a:ext uri="{FF2B5EF4-FFF2-40B4-BE49-F238E27FC236}">
                <a16:creationId xmlns:a16="http://schemas.microsoft.com/office/drawing/2014/main" id="{8EF63164-1479-4951-BBC4-C5ADAF134A9C}"/>
              </a:ext>
            </a:extLst>
          </p:cNvPr>
          <p:cNvSpPr txBox="1">
            <a:spLocks noChangeArrowheads="1"/>
          </p:cNvSpPr>
          <p:nvPr/>
        </p:nvSpPr>
        <p:spPr bwMode="auto">
          <a:xfrm>
            <a:off x="704390" y="2121373"/>
            <a:ext cx="456912" cy="307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0" rIns="0">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ctr" defTabSz="913815" eaLnBrk="1" fontAlgn="base" hangingPunct="1">
              <a:spcBef>
                <a:spcPct val="50000"/>
              </a:spcBef>
              <a:spcAft>
                <a:spcPct val="0"/>
              </a:spcAft>
              <a:buClr>
                <a:srgbClr val="FFFFFF"/>
              </a:buClr>
            </a:pPr>
            <a:r>
              <a:rPr lang="en-US" sz="699" b="1">
                <a:solidFill>
                  <a:srgbClr val="000000"/>
                </a:solidFill>
              </a:rPr>
              <a:t>Highest </a:t>
            </a:r>
            <a:br>
              <a:rPr lang="en-US" sz="699" b="1">
                <a:solidFill>
                  <a:srgbClr val="000000"/>
                </a:solidFill>
              </a:rPr>
            </a:br>
            <a:r>
              <a:rPr lang="en-US" sz="699" b="1">
                <a:solidFill>
                  <a:srgbClr val="000000"/>
                </a:solidFill>
              </a:rPr>
              <a:t>Return</a:t>
            </a:r>
          </a:p>
        </p:txBody>
      </p:sp>
      <p:sp>
        <p:nvSpPr>
          <p:cNvPr id="16" name="Text Box 6266">
            <a:extLst>
              <a:ext uri="{FF2B5EF4-FFF2-40B4-BE49-F238E27FC236}">
                <a16:creationId xmlns:a16="http://schemas.microsoft.com/office/drawing/2014/main" id="{2566EA76-4FC6-44D6-83CB-E13750DCA180}"/>
              </a:ext>
            </a:extLst>
          </p:cNvPr>
          <p:cNvSpPr txBox="1">
            <a:spLocks noChangeArrowheads="1"/>
          </p:cNvSpPr>
          <p:nvPr/>
        </p:nvSpPr>
        <p:spPr bwMode="auto">
          <a:xfrm>
            <a:off x="704390" y="6275022"/>
            <a:ext cx="456912" cy="307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0" rIns="0">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ctr" defTabSz="913815" eaLnBrk="1" fontAlgn="base" hangingPunct="1">
              <a:spcBef>
                <a:spcPct val="50000"/>
              </a:spcBef>
              <a:spcAft>
                <a:spcPct val="0"/>
              </a:spcAft>
              <a:buClr>
                <a:srgbClr val="FFFFFF"/>
              </a:buClr>
            </a:pPr>
            <a:r>
              <a:rPr lang="en-US" sz="699" b="1">
                <a:solidFill>
                  <a:srgbClr val="000000"/>
                </a:solidFill>
              </a:rPr>
              <a:t>Lowest </a:t>
            </a:r>
            <a:br>
              <a:rPr lang="en-US" sz="699" b="1">
                <a:solidFill>
                  <a:srgbClr val="000000"/>
                </a:solidFill>
              </a:rPr>
            </a:br>
            <a:r>
              <a:rPr lang="en-US" sz="699" b="1">
                <a:solidFill>
                  <a:srgbClr val="000000"/>
                </a:solidFill>
              </a:rPr>
              <a:t>Return</a:t>
            </a:r>
          </a:p>
        </p:txBody>
      </p:sp>
      <p:cxnSp>
        <p:nvCxnSpPr>
          <p:cNvPr id="19" name="Straight Arrow Connector 11">
            <a:extLst>
              <a:ext uri="{FF2B5EF4-FFF2-40B4-BE49-F238E27FC236}">
                <a16:creationId xmlns:a16="http://schemas.microsoft.com/office/drawing/2014/main" id="{07CCF059-C7EF-4C1F-9F8B-FB7B93C3011A}"/>
              </a:ext>
            </a:extLst>
          </p:cNvPr>
          <p:cNvCxnSpPr>
            <a:cxnSpLocks noChangeShapeType="1"/>
            <a:stCxn id="15" idx="2"/>
            <a:endCxn id="16" idx="0"/>
          </p:cNvCxnSpPr>
          <p:nvPr/>
        </p:nvCxnSpPr>
        <p:spPr bwMode="auto">
          <a:xfrm flipH="1">
            <a:off x="1253786" y="2426918"/>
            <a:ext cx="0" cy="3842835"/>
          </a:xfrm>
          <a:prstGeom prst="straightConnector1">
            <a:avLst/>
          </a:prstGeom>
          <a:noFill/>
          <a:ln w="9525" algn="ctr">
            <a:solidFill>
              <a:schemeClr val="tx1"/>
            </a:solidFill>
            <a:round/>
            <a:headEnd type="stealth" w="med" len="med"/>
            <a:tailEnd type="stealth" w="med" len="med"/>
          </a:ln>
          <a:extLst>
            <a:ext uri="{909E8E84-426E-40DD-AFC4-6F175D3DCCD1}">
              <a14:hiddenFill xmlns:a14="http://schemas.microsoft.com/office/drawing/2010/main">
                <a:noFill/>
              </a14:hiddenFill>
            </a:ext>
          </a:extLst>
        </p:spPr>
      </p:cxnSp>
      <p:graphicFrame>
        <p:nvGraphicFramePr>
          <p:cNvPr id="5" name="Table 4">
            <a:extLst>
              <a:ext uri="{FF2B5EF4-FFF2-40B4-BE49-F238E27FC236}">
                <a16:creationId xmlns:a16="http://schemas.microsoft.com/office/drawing/2014/main" id="{E5C04DFE-D529-4D18-86EE-D086A46D0A41}"/>
              </a:ext>
            </a:extLst>
          </p:cNvPr>
          <p:cNvGraphicFramePr>
            <a:graphicFrameLocks noGrp="1"/>
          </p:cNvGraphicFramePr>
          <p:nvPr>
            <p:extLst>
              <p:ext uri="{D42A27DB-BD31-4B8C-83A1-F6EECF244321}">
                <p14:modId xmlns:p14="http://schemas.microsoft.com/office/powerpoint/2010/main" val="3392285304"/>
              </p:ext>
            </p:extLst>
          </p:nvPr>
        </p:nvGraphicFramePr>
        <p:xfrm>
          <a:off x="1133840" y="1960067"/>
          <a:ext cx="8781020" cy="4584389"/>
        </p:xfrm>
        <a:graphic>
          <a:graphicData uri="http://schemas.openxmlformats.org/drawingml/2006/table">
            <a:tbl>
              <a:tblPr/>
              <a:tblGrid>
                <a:gridCol w="439051">
                  <a:extLst>
                    <a:ext uri="{9D8B030D-6E8A-4147-A177-3AD203B41FA5}">
                      <a16:colId xmlns:a16="http://schemas.microsoft.com/office/drawing/2014/main" val="2991631375"/>
                    </a:ext>
                  </a:extLst>
                </a:gridCol>
                <a:gridCol w="439051">
                  <a:extLst>
                    <a:ext uri="{9D8B030D-6E8A-4147-A177-3AD203B41FA5}">
                      <a16:colId xmlns:a16="http://schemas.microsoft.com/office/drawing/2014/main" val="1550142054"/>
                    </a:ext>
                  </a:extLst>
                </a:gridCol>
                <a:gridCol w="439051">
                  <a:extLst>
                    <a:ext uri="{9D8B030D-6E8A-4147-A177-3AD203B41FA5}">
                      <a16:colId xmlns:a16="http://schemas.microsoft.com/office/drawing/2014/main" val="1345895138"/>
                    </a:ext>
                  </a:extLst>
                </a:gridCol>
                <a:gridCol w="439051">
                  <a:extLst>
                    <a:ext uri="{9D8B030D-6E8A-4147-A177-3AD203B41FA5}">
                      <a16:colId xmlns:a16="http://schemas.microsoft.com/office/drawing/2014/main" val="581064769"/>
                    </a:ext>
                  </a:extLst>
                </a:gridCol>
                <a:gridCol w="439051">
                  <a:extLst>
                    <a:ext uri="{9D8B030D-6E8A-4147-A177-3AD203B41FA5}">
                      <a16:colId xmlns:a16="http://schemas.microsoft.com/office/drawing/2014/main" val="1381755322"/>
                    </a:ext>
                  </a:extLst>
                </a:gridCol>
                <a:gridCol w="439051">
                  <a:extLst>
                    <a:ext uri="{9D8B030D-6E8A-4147-A177-3AD203B41FA5}">
                      <a16:colId xmlns:a16="http://schemas.microsoft.com/office/drawing/2014/main" val="1689183895"/>
                    </a:ext>
                  </a:extLst>
                </a:gridCol>
                <a:gridCol w="439051">
                  <a:extLst>
                    <a:ext uri="{9D8B030D-6E8A-4147-A177-3AD203B41FA5}">
                      <a16:colId xmlns:a16="http://schemas.microsoft.com/office/drawing/2014/main" val="1373664157"/>
                    </a:ext>
                  </a:extLst>
                </a:gridCol>
                <a:gridCol w="439051">
                  <a:extLst>
                    <a:ext uri="{9D8B030D-6E8A-4147-A177-3AD203B41FA5}">
                      <a16:colId xmlns:a16="http://schemas.microsoft.com/office/drawing/2014/main" val="617496723"/>
                    </a:ext>
                  </a:extLst>
                </a:gridCol>
                <a:gridCol w="439051">
                  <a:extLst>
                    <a:ext uri="{9D8B030D-6E8A-4147-A177-3AD203B41FA5}">
                      <a16:colId xmlns:a16="http://schemas.microsoft.com/office/drawing/2014/main" val="4214607780"/>
                    </a:ext>
                  </a:extLst>
                </a:gridCol>
                <a:gridCol w="439051">
                  <a:extLst>
                    <a:ext uri="{9D8B030D-6E8A-4147-A177-3AD203B41FA5}">
                      <a16:colId xmlns:a16="http://schemas.microsoft.com/office/drawing/2014/main" val="2107861872"/>
                    </a:ext>
                  </a:extLst>
                </a:gridCol>
                <a:gridCol w="439051">
                  <a:extLst>
                    <a:ext uri="{9D8B030D-6E8A-4147-A177-3AD203B41FA5}">
                      <a16:colId xmlns:a16="http://schemas.microsoft.com/office/drawing/2014/main" val="4082491820"/>
                    </a:ext>
                  </a:extLst>
                </a:gridCol>
                <a:gridCol w="439051">
                  <a:extLst>
                    <a:ext uri="{9D8B030D-6E8A-4147-A177-3AD203B41FA5}">
                      <a16:colId xmlns:a16="http://schemas.microsoft.com/office/drawing/2014/main" val="1853941969"/>
                    </a:ext>
                  </a:extLst>
                </a:gridCol>
                <a:gridCol w="439051">
                  <a:extLst>
                    <a:ext uri="{9D8B030D-6E8A-4147-A177-3AD203B41FA5}">
                      <a16:colId xmlns:a16="http://schemas.microsoft.com/office/drawing/2014/main" val="3166625226"/>
                    </a:ext>
                  </a:extLst>
                </a:gridCol>
                <a:gridCol w="439051">
                  <a:extLst>
                    <a:ext uri="{9D8B030D-6E8A-4147-A177-3AD203B41FA5}">
                      <a16:colId xmlns:a16="http://schemas.microsoft.com/office/drawing/2014/main" val="350703004"/>
                    </a:ext>
                  </a:extLst>
                </a:gridCol>
                <a:gridCol w="439051">
                  <a:extLst>
                    <a:ext uri="{9D8B030D-6E8A-4147-A177-3AD203B41FA5}">
                      <a16:colId xmlns:a16="http://schemas.microsoft.com/office/drawing/2014/main" val="2110859587"/>
                    </a:ext>
                  </a:extLst>
                </a:gridCol>
                <a:gridCol w="439051">
                  <a:extLst>
                    <a:ext uri="{9D8B030D-6E8A-4147-A177-3AD203B41FA5}">
                      <a16:colId xmlns:a16="http://schemas.microsoft.com/office/drawing/2014/main" val="3423409338"/>
                    </a:ext>
                  </a:extLst>
                </a:gridCol>
                <a:gridCol w="439051">
                  <a:extLst>
                    <a:ext uri="{9D8B030D-6E8A-4147-A177-3AD203B41FA5}">
                      <a16:colId xmlns:a16="http://schemas.microsoft.com/office/drawing/2014/main" val="559732345"/>
                    </a:ext>
                  </a:extLst>
                </a:gridCol>
                <a:gridCol w="439051">
                  <a:extLst>
                    <a:ext uri="{9D8B030D-6E8A-4147-A177-3AD203B41FA5}">
                      <a16:colId xmlns:a16="http://schemas.microsoft.com/office/drawing/2014/main" val="629640685"/>
                    </a:ext>
                  </a:extLst>
                </a:gridCol>
                <a:gridCol w="439051">
                  <a:extLst>
                    <a:ext uri="{9D8B030D-6E8A-4147-A177-3AD203B41FA5}">
                      <a16:colId xmlns:a16="http://schemas.microsoft.com/office/drawing/2014/main" val="2828358017"/>
                    </a:ext>
                  </a:extLst>
                </a:gridCol>
                <a:gridCol w="439051">
                  <a:extLst>
                    <a:ext uri="{9D8B030D-6E8A-4147-A177-3AD203B41FA5}">
                      <a16:colId xmlns:a16="http://schemas.microsoft.com/office/drawing/2014/main" val="617763243"/>
                    </a:ext>
                  </a:extLst>
                </a:gridCol>
              </a:tblGrid>
              <a:tr h="162424">
                <a:tc>
                  <a:txBody>
                    <a:bodyPr/>
                    <a:lstStyle/>
                    <a:p>
                      <a:pPr algn="ctr" fontAlgn="b"/>
                      <a:r>
                        <a:rPr lang="en-US" sz="799" b="1" i="0" u="none" strike="noStrike">
                          <a:solidFill>
                            <a:srgbClr val="000000"/>
                          </a:solidFill>
                          <a:effectLst/>
                          <a:latin typeface="Arial" pitchFamily="34" charset="0"/>
                        </a:rPr>
                        <a:t>2003</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2004</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2005</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2006</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2007</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2008</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2009</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2010</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2011</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2012</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2013</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2014</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2015</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2016</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2017</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2018</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2019</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2020</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2021</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2022</a:t>
                      </a:r>
                    </a:p>
                  </a:txBody>
                  <a:tcPr marL="7066" marR="7066" marT="7066" marB="0" anchor="b">
                    <a:lnL>
                      <a:noFill/>
                    </a:lnL>
                    <a:lnR>
                      <a:noFill/>
                    </a:lnR>
                    <a:lnT>
                      <a:noFill/>
                    </a:lnT>
                    <a:lnB w="3175">
                      <a:solidFill>
                        <a:srgbClr val="FFFFFF"/>
                      </a:solidFill>
                    </a:lnB>
                  </a:tcPr>
                </a:tc>
                <a:extLst>
                  <a:ext uri="{0D108BD9-81ED-4DB2-BD59-A6C34878D82A}">
                    <a16:rowId xmlns:a16="http://schemas.microsoft.com/office/drawing/2014/main" val="717900723"/>
                  </a:ext>
                </a:extLst>
              </a:tr>
              <a:tr h="232735">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extLst>
                  <a:ext uri="{0D108BD9-81ED-4DB2-BD59-A6C34878D82A}">
                    <a16:rowId xmlns:a16="http://schemas.microsoft.com/office/drawing/2014/main" val="639592787"/>
                  </a:ext>
                </a:extLst>
              </a:tr>
              <a:tr h="232735">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extLst>
                  <a:ext uri="{0D108BD9-81ED-4DB2-BD59-A6C34878D82A}">
                    <a16:rowId xmlns:a16="http://schemas.microsoft.com/office/drawing/2014/main" val="3955370291"/>
                  </a:ext>
                </a:extLst>
              </a:tr>
              <a:tr h="232735">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extLst>
                  <a:ext uri="{0D108BD9-81ED-4DB2-BD59-A6C34878D82A}">
                    <a16:rowId xmlns:a16="http://schemas.microsoft.com/office/drawing/2014/main" val="3665089421"/>
                  </a:ext>
                </a:extLst>
              </a:tr>
              <a:tr h="232735">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extLst>
                  <a:ext uri="{0D108BD9-81ED-4DB2-BD59-A6C34878D82A}">
                    <a16:rowId xmlns:a16="http://schemas.microsoft.com/office/drawing/2014/main" val="1433811149"/>
                  </a:ext>
                </a:extLst>
              </a:tr>
              <a:tr h="232735">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extLst>
                  <a:ext uri="{0D108BD9-81ED-4DB2-BD59-A6C34878D82A}">
                    <a16:rowId xmlns:a16="http://schemas.microsoft.com/office/drawing/2014/main" val="4154508454"/>
                  </a:ext>
                </a:extLst>
              </a:tr>
              <a:tr h="232735">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extLst>
                  <a:ext uri="{0D108BD9-81ED-4DB2-BD59-A6C34878D82A}">
                    <a16:rowId xmlns:a16="http://schemas.microsoft.com/office/drawing/2014/main" val="967109474"/>
                  </a:ext>
                </a:extLst>
              </a:tr>
              <a:tr h="232735">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extLst>
                  <a:ext uri="{0D108BD9-81ED-4DB2-BD59-A6C34878D82A}">
                    <a16:rowId xmlns:a16="http://schemas.microsoft.com/office/drawing/2014/main" val="1193923240"/>
                  </a:ext>
                </a:extLst>
              </a:tr>
              <a:tr h="232735">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extLst>
                  <a:ext uri="{0D108BD9-81ED-4DB2-BD59-A6C34878D82A}">
                    <a16:rowId xmlns:a16="http://schemas.microsoft.com/office/drawing/2014/main" val="1829026148"/>
                  </a:ext>
                </a:extLst>
              </a:tr>
              <a:tr h="232735">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extLst>
                  <a:ext uri="{0D108BD9-81ED-4DB2-BD59-A6C34878D82A}">
                    <a16:rowId xmlns:a16="http://schemas.microsoft.com/office/drawing/2014/main" val="3370217520"/>
                  </a:ext>
                </a:extLst>
              </a:tr>
              <a:tr h="232735">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extLst>
                  <a:ext uri="{0D108BD9-81ED-4DB2-BD59-A6C34878D82A}">
                    <a16:rowId xmlns:a16="http://schemas.microsoft.com/office/drawing/2014/main" val="906376704"/>
                  </a:ext>
                </a:extLst>
              </a:tr>
              <a:tr h="232735">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extLst>
                  <a:ext uri="{0D108BD9-81ED-4DB2-BD59-A6C34878D82A}">
                    <a16:rowId xmlns:a16="http://schemas.microsoft.com/office/drawing/2014/main" val="3552324039"/>
                  </a:ext>
                </a:extLst>
              </a:tr>
              <a:tr h="232735">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extLst>
                  <a:ext uri="{0D108BD9-81ED-4DB2-BD59-A6C34878D82A}">
                    <a16:rowId xmlns:a16="http://schemas.microsoft.com/office/drawing/2014/main" val="4078488415"/>
                  </a:ext>
                </a:extLst>
              </a:tr>
              <a:tr h="232735">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extLst>
                  <a:ext uri="{0D108BD9-81ED-4DB2-BD59-A6C34878D82A}">
                    <a16:rowId xmlns:a16="http://schemas.microsoft.com/office/drawing/2014/main" val="1940591770"/>
                  </a:ext>
                </a:extLst>
              </a:tr>
              <a:tr h="232735">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extLst>
                  <a:ext uri="{0D108BD9-81ED-4DB2-BD59-A6C34878D82A}">
                    <a16:rowId xmlns:a16="http://schemas.microsoft.com/office/drawing/2014/main" val="2053958864"/>
                  </a:ext>
                </a:extLst>
              </a:tr>
              <a:tr h="232735">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extLst>
                  <a:ext uri="{0D108BD9-81ED-4DB2-BD59-A6C34878D82A}">
                    <a16:rowId xmlns:a16="http://schemas.microsoft.com/office/drawing/2014/main" val="3824552608"/>
                  </a:ext>
                </a:extLst>
              </a:tr>
              <a:tr h="232735">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extLst>
                  <a:ext uri="{0D108BD9-81ED-4DB2-BD59-A6C34878D82A}">
                    <a16:rowId xmlns:a16="http://schemas.microsoft.com/office/drawing/2014/main" val="3632956149"/>
                  </a:ext>
                </a:extLst>
              </a:tr>
              <a:tr h="232735">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extLst>
                  <a:ext uri="{0D108BD9-81ED-4DB2-BD59-A6C34878D82A}">
                    <a16:rowId xmlns:a16="http://schemas.microsoft.com/office/drawing/2014/main" val="1724814885"/>
                  </a:ext>
                </a:extLst>
              </a:tr>
              <a:tr h="232735">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extLst>
                  <a:ext uri="{0D108BD9-81ED-4DB2-BD59-A6C34878D82A}">
                    <a16:rowId xmlns:a16="http://schemas.microsoft.com/office/drawing/2014/main" val="3265265207"/>
                  </a:ext>
                </a:extLst>
              </a:tr>
              <a:tr h="232735">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extLst>
                  <a:ext uri="{0D108BD9-81ED-4DB2-BD59-A6C34878D82A}">
                    <a16:rowId xmlns:a16="http://schemas.microsoft.com/office/drawing/2014/main" val="438136405"/>
                  </a:ext>
                </a:extLst>
              </a:tr>
            </a:tbl>
          </a:graphicData>
        </a:graphic>
      </p:graphicFrame>
    </p:spTree>
    <p:custDataLst>
      <p:tags r:id="rId1"/>
    </p:custDataLst>
    <p:extLst>
      <p:ext uri="{BB962C8B-B14F-4D97-AF65-F5344CB8AC3E}">
        <p14:creationId xmlns:p14="http://schemas.microsoft.com/office/powerpoint/2010/main" val="1991452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Equity Returns of Emerging Markets—AUD</a:t>
            </a:r>
            <a:endParaRPr lang="en-AU"/>
          </a:p>
        </p:txBody>
      </p:sp>
      <p:sp>
        <p:nvSpPr>
          <p:cNvPr id="5" name="Slide Number Placeholder 4"/>
          <p:cNvSpPr>
            <a:spLocks noGrp="1"/>
          </p:cNvSpPr>
          <p:nvPr>
            <p:ph type="sldNum" sz="quarter" idx="11"/>
          </p:nvPr>
        </p:nvSpPr>
        <p:spPr/>
        <p:txBody>
          <a:bodyPr/>
          <a:lstStyle/>
          <a:p>
            <a:fld id="{2034FC25-B418-4D16-BAD8-8F5CA44C04B9}" type="slidenum">
              <a:rPr lang="en-US" smtClean="0"/>
              <a:t>27</a:t>
            </a:fld>
            <a:endParaRPr lang="en-US"/>
          </a:p>
        </p:txBody>
      </p:sp>
      <p:sp>
        <p:nvSpPr>
          <p:cNvPr id="4" name="Text Placeholder 3"/>
          <p:cNvSpPr>
            <a:spLocks noGrp="1"/>
          </p:cNvSpPr>
          <p:nvPr>
            <p:ph type="body" sz="quarter" idx="13"/>
          </p:nvPr>
        </p:nvSpPr>
        <p:spPr/>
        <p:txBody>
          <a:bodyPr/>
          <a:lstStyle/>
          <a:p>
            <a:r>
              <a:rPr lang="en-AU"/>
              <a:t>Annual Return (%)</a:t>
            </a:r>
          </a:p>
        </p:txBody>
      </p:sp>
      <p:sp>
        <p:nvSpPr>
          <p:cNvPr id="2" name="Text Placeholder 1"/>
          <p:cNvSpPr>
            <a:spLocks noGrp="1"/>
          </p:cNvSpPr>
          <p:nvPr>
            <p:ph type="body" sz="quarter" idx="15"/>
          </p:nvPr>
        </p:nvSpPr>
        <p:spPr/>
        <p:txBody>
          <a:bodyPr/>
          <a:lstStyle/>
          <a:p>
            <a:pPr lvl="0"/>
            <a:r>
              <a:rPr lang="en-US">
                <a:solidFill>
                  <a:srgbClr val="000000">
                    <a:lumMod val="75000"/>
                    <a:lumOff val="25000"/>
                  </a:srgbClr>
                </a:solidFill>
              </a:rPr>
              <a:t>In Australian dollars. Source: MSCI country indices (net dividends) for each country listed. Does not include Greece, which MSCI classified as a developed market prior to November 2013, or Russia, which MSCI classifies as a standalone market as of March 2022. Additional countries excluded due to data availability or due to downgrades by MSCI from emerging to frontier market. MSCI data © MSCI 2023, all rights reserved. Past performance is no guarantee of future results. Indices are not available for direct investment; therefore, their performance does not reflect the expenses associated with the management of an actual portfolio.</a:t>
            </a:r>
          </a:p>
        </p:txBody>
      </p:sp>
      <p:sp>
        <p:nvSpPr>
          <p:cNvPr id="8" name="AssetID" descr="svtx:content/slide/@id"/>
          <p:cNvSpPr>
            <a:spLocks noGrp="1"/>
          </p:cNvSpPr>
          <p:nvPr>
            <p:ph type="body" sz="quarter" idx="20"/>
          </p:nvPr>
        </p:nvSpPr>
        <p:spPr/>
        <p:txBody>
          <a:bodyPr/>
          <a:lstStyle/>
          <a:p>
            <a:r>
              <a:rPr lang="en-US"/>
              <a:t>28762</a:t>
            </a:r>
          </a:p>
        </p:txBody>
      </p:sp>
      <p:sp>
        <p:nvSpPr>
          <p:cNvPr id="9" name="TextBox 8"/>
          <p:cNvSpPr txBox="1"/>
          <p:nvPr/>
        </p:nvSpPr>
        <p:spPr>
          <a:xfrm>
            <a:off x="-884130" y="184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EC05</a:t>
            </a:r>
            <a:br>
              <a:rPr lang="en-US" sz="899"/>
            </a:br>
            <a:r>
              <a:rPr lang="en-US" sz="899"/>
              <a:t>MID 913</a:t>
            </a:r>
          </a:p>
        </p:txBody>
      </p:sp>
      <p:sp>
        <p:nvSpPr>
          <p:cNvPr id="12" name="Rectangle 2391">
            <a:extLst>
              <a:ext uri="{FF2B5EF4-FFF2-40B4-BE49-F238E27FC236}">
                <a16:creationId xmlns:a16="http://schemas.microsoft.com/office/drawing/2014/main" id="{C02859F0-23A0-4739-93CA-77690D2D7C09}"/>
              </a:ext>
            </a:extLst>
          </p:cNvPr>
          <p:cNvSpPr>
            <a:spLocks noChangeArrowheads="1"/>
          </p:cNvSpPr>
          <p:nvPr/>
        </p:nvSpPr>
        <p:spPr bwMode="auto">
          <a:xfrm>
            <a:off x="8089980" y="1419027"/>
            <a:ext cx="630538" cy="245908"/>
          </a:xfrm>
          <a:prstGeom prst="rect">
            <a:avLst/>
          </a:prstGeom>
          <a:solidFill>
            <a:schemeClr val="accent3"/>
          </a:solidFill>
          <a:ln w="12700" algn="ctr">
            <a:noFill/>
            <a:miter lim="800000"/>
          </a:ln>
        </p:spPr>
        <p:txBody>
          <a:bodyPr wrap="none"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defRPr/>
            </a:pPr>
            <a:endParaRPr lang="en-US" sz="699">
              <a:solidFill>
                <a:srgbClr val="000000"/>
              </a:solidFill>
              <a:latin typeface="Avenir LT Com 55 Roman" pitchFamily="34" charset="0"/>
              <a:cs typeface="Arial" pitchFamily="34" charset="0"/>
            </a:endParaRPr>
          </a:p>
        </p:txBody>
      </p:sp>
      <p:sp>
        <p:nvSpPr>
          <p:cNvPr id="13" name="Text Box 2983">
            <a:extLst>
              <a:ext uri="{FF2B5EF4-FFF2-40B4-BE49-F238E27FC236}">
                <a16:creationId xmlns:a16="http://schemas.microsoft.com/office/drawing/2014/main" id="{303640A1-5CFC-42F3-86A5-900E6B540E88}"/>
              </a:ext>
            </a:extLst>
          </p:cNvPr>
          <p:cNvSpPr txBox="1">
            <a:spLocks noChangeArrowheads="1"/>
          </p:cNvSpPr>
          <p:nvPr/>
        </p:nvSpPr>
        <p:spPr bwMode="auto">
          <a:xfrm>
            <a:off x="7895818" y="1442016"/>
            <a:ext cx="2125635" cy="199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square">
            <a:spAutoFit/>
          </a:bodyPr>
          <a:lstStyle>
            <a:defPPr>
              <a:defRPr lang="en-US"/>
            </a:defPPr>
            <a:lvl1pPr marL="342612" indent="-342612"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r" eaLnBrk="1" hangingPunct="1">
              <a:spcBef>
                <a:spcPct val="50000"/>
              </a:spcBef>
              <a:buClr>
                <a:srgbClr val="FFFFFF"/>
              </a:buClr>
            </a:pPr>
            <a:r>
              <a:rPr lang="en-US" sz="699">
                <a:solidFill>
                  <a:srgbClr val="FFFFFF"/>
                </a:solidFill>
              </a:rPr>
              <a:t>Boxed</a:t>
            </a:r>
            <a:r>
              <a:rPr lang="en-US" sz="699">
                <a:solidFill>
                  <a:srgbClr val="000000"/>
                </a:solidFill>
              </a:rPr>
              <a:t> </a:t>
            </a:r>
            <a:r>
              <a:rPr lang="en-US" sz="699">
                <a:solidFill>
                  <a:srgbClr val="FFFFFF"/>
                </a:solidFill>
              </a:rPr>
              <a:t>Return  </a:t>
            </a:r>
            <a:r>
              <a:rPr lang="en-US" sz="699">
                <a:solidFill>
                  <a:srgbClr val="000000"/>
                </a:solidFill>
              </a:rPr>
              <a:t>  is highest return for the year.</a:t>
            </a:r>
          </a:p>
        </p:txBody>
      </p:sp>
      <p:sp>
        <p:nvSpPr>
          <p:cNvPr id="11" name="Rectangle 10">
            <a:extLst>
              <a:ext uri="{FF2B5EF4-FFF2-40B4-BE49-F238E27FC236}">
                <a16:creationId xmlns:a16="http://schemas.microsoft.com/office/drawing/2014/main" id="{568770D6-1544-449E-A24F-E4B737ABC671}"/>
              </a:ext>
            </a:extLst>
          </p:cNvPr>
          <p:cNvSpPr/>
          <p:nvPr/>
        </p:nvSpPr>
        <p:spPr>
          <a:xfrm>
            <a:off x="10938235" y="1847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graphicFrame>
        <p:nvGraphicFramePr>
          <p:cNvPr id="6" name="Table 5">
            <a:extLst>
              <a:ext uri="{FF2B5EF4-FFF2-40B4-BE49-F238E27FC236}">
                <a16:creationId xmlns:a16="http://schemas.microsoft.com/office/drawing/2014/main" id="{2D7636F1-B563-428A-8750-A4C78EF13CF2}"/>
              </a:ext>
            </a:extLst>
          </p:cNvPr>
          <p:cNvGraphicFramePr>
            <a:graphicFrameLocks noGrp="1"/>
          </p:cNvGraphicFramePr>
          <p:nvPr>
            <p:extLst>
              <p:ext uri="{D42A27DB-BD31-4B8C-83A1-F6EECF244321}">
                <p14:modId xmlns:p14="http://schemas.microsoft.com/office/powerpoint/2010/main" val="1701876363"/>
              </p:ext>
            </p:extLst>
          </p:nvPr>
        </p:nvGraphicFramePr>
        <p:xfrm>
          <a:off x="778539" y="1914723"/>
          <a:ext cx="9100795" cy="4179098"/>
        </p:xfrm>
        <a:graphic>
          <a:graphicData uri="http://schemas.openxmlformats.org/drawingml/2006/table">
            <a:tbl>
              <a:tblPr/>
              <a:tblGrid>
                <a:gridCol w="1004995">
                  <a:extLst>
                    <a:ext uri="{9D8B030D-6E8A-4147-A177-3AD203B41FA5}">
                      <a16:colId xmlns:a16="http://schemas.microsoft.com/office/drawing/2014/main" val="2367353735"/>
                    </a:ext>
                  </a:extLst>
                </a:gridCol>
                <a:gridCol w="404790">
                  <a:extLst>
                    <a:ext uri="{9D8B030D-6E8A-4147-A177-3AD203B41FA5}">
                      <a16:colId xmlns:a16="http://schemas.microsoft.com/office/drawing/2014/main" val="2991164641"/>
                    </a:ext>
                  </a:extLst>
                </a:gridCol>
                <a:gridCol w="404790">
                  <a:extLst>
                    <a:ext uri="{9D8B030D-6E8A-4147-A177-3AD203B41FA5}">
                      <a16:colId xmlns:a16="http://schemas.microsoft.com/office/drawing/2014/main" val="808420687"/>
                    </a:ext>
                  </a:extLst>
                </a:gridCol>
                <a:gridCol w="404790">
                  <a:extLst>
                    <a:ext uri="{9D8B030D-6E8A-4147-A177-3AD203B41FA5}">
                      <a16:colId xmlns:a16="http://schemas.microsoft.com/office/drawing/2014/main" val="4253103364"/>
                    </a:ext>
                  </a:extLst>
                </a:gridCol>
                <a:gridCol w="404790">
                  <a:extLst>
                    <a:ext uri="{9D8B030D-6E8A-4147-A177-3AD203B41FA5}">
                      <a16:colId xmlns:a16="http://schemas.microsoft.com/office/drawing/2014/main" val="1965507078"/>
                    </a:ext>
                  </a:extLst>
                </a:gridCol>
                <a:gridCol w="404790">
                  <a:extLst>
                    <a:ext uri="{9D8B030D-6E8A-4147-A177-3AD203B41FA5}">
                      <a16:colId xmlns:a16="http://schemas.microsoft.com/office/drawing/2014/main" val="552521649"/>
                    </a:ext>
                  </a:extLst>
                </a:gridCol>
                <a:gridCol w="404790">
                  <a:extLst>
                    <a:ext uri="{9D8B030D-6E8A-4147-A177-3AD203B41FA5}">
                      <a16:colId xmlns:a16="http://schemas.microsoft.com/office/drawing/2014/main" val="3472902058"/>
                    </a:ext>
                  </a:extLst>
                </a:gridCol>
                <a:gridCol w="404790">
                  <a:extLst>
                    <a:ext uri="{9D8B030D-6E8A-4147-A177-3AD203B41FA5}">
                      <a16:colId xmlns:a16="http://schemas.microsoft.com/office/drawing/2014/main" val="530821763"/>
                    </a:ext>
                  </a:extLst>
                </a:gridCol>
                <a:gridCol w="404790">
                  <a:extLst>
                    <a:ext uri="{9D8B030D-6E8A-4147-A177-3AD203B41FA5}">
                      <a16:colId xmlns:a16="http://schemas.microsoft.com/office/drawing/2014/main" val="1977544739"/>
                    </a:ext>
                  </a:extLst>
                </a:gridCol>
                <a:gridCol w="404790">
                  <a:extLst>
                    <a:ext uri="{9D8B030D-6E8A-4147-A177-3AD203B41FA5}">
                      <a16:colId xmlns:a16="http://schemas.microsoft.com/office/drawing/2014/main" val="2490475759"/>
                    </a:ext>
                  </a:extLst>
                </a:gridCol>
                <a:gridCol w="404790">
                  <a:extLst>
                    <a:ext uri="{9D8B030D-6E8A-4147-A177-3AD203B41FA5}">
                      <a16:colId xmlns:a16="http://schemas.microsoft.com/office/drawing/2014/main" val="2030535375"/>
                    </a:ext>
                  </a:extLst>
                </a:gridCol>
                <a:gridCol w="404790">
                  <a:extLst>
                    <a:ext uri="{9D8B030D-6E8A-4147-A177-3AD203B41FA5}">
                      <a16:colId xmlns:a16="http://schemas.microsoft.com/office/drawing/2014/main" val="384311810"/>
                    </a:ext>
                  </a:extLst>
                </a:gridCol>
                <a:gridCol w="404790">
                  <a:extLst>
                    <a:ext uri="{9D8B030D-6E8A-4147-A177-3AD203B41FA5}">
                      <a16:colId xmlns:a16="http://schemas.microsoft.com/office/drawing/2014/main" val="1277877111"/>
                    </a:ext>
                  </a:extLst>
                </a:gridCol>
                <a:gridCol w="404790">
                  <a:extLst>
                    <a:ext uri="{9D8B030D-6E8A-4147-A177-3AD203B41FA5}">
                      <a16:colId xmlns:a16="http://schemas.microsoft.com/office/drawing/2014/main" val="3965230353"/>
                    </a:ext>
                  </a:extLst>
                </a:gridCol>
                <a:gridCol w="404790">
                  <a:extLst>
                    <a:ext uri="{9D8B030D-6E8A-4147-A177-3AD203B41FA5}">
                      <a16:colId xmlns:a16="http://schemas.microsoft.com/office/drawing/2014/main" val="2828382433"/>
                    </a:ext>
                  </a:extLst>
                </a:gridCol>
                <a:gridCol w="404790">
                  <a:extLst>
                    <a:ext uri="{9D8B030D-6E8A-4147-A177-3AD203B41FA5}">
                      <a16:colId xmlns:a16="http://schemas.microsoft.com/office/drawing/2014/main" val="3947774942"/>
                    </a:ext>
                  </a:extLst>
                </a:gridCol>
                <a:gridCol w="404790">
                  <a:extLst>
                    <a:ext uri="{9D8B030D-6E8A-4147-A177-3AD203B41FA5}">
                      <a16:colId xmlns:a16="http://schemas.microsoft.com/office/drawing/2014/main" val="2375506079"/>
                    </a:ext>
                  </a:extLst>
                </a:gridCol>
                <a:gridCol w="404790">
                  <a:extLst>
                    <a:ext uri="{9D8B030D-6E8A-4147-A177-3AD203B41FA5}">
                      <a16:colId xmlns:a16="http://schemas.microsoft.com/office/drawing/2014/main" val="568532261"/>
                    </a:ext>
                  </a:extLst>
                </a:gridCol>
                <a:gridCol w="404790">
                  <a:extLst>
                    <a:ext uri="{9D8B030D-6E8A-4147-A177-3AD203B41FA5}">
                      <a16:colId xmlns:a16="http://schemas.microsoft.com/office/drawing/2014/main" val="1116403724"/>
                    </a:ext>
                  </a:extLst>
                </a:gridCol>
                <a:gridCol w="404790">
                  <a:extLst>
                    <a:ext uri="{9D8B030D-6E8A-4147-A177-3AD203B41FA5}">
                      <a16:colId xmlns:a16="http://schemas.microsoft.com/office/drawing/2014/main" val="1567315526"/>
                    </a:ext>
                  </a:extLst>
                </a:gridCol>
                <a:gridCol w="404790">
                  <a:extLst>
                    <a:ext uri="{9D8B030D-6E8A-4147-A177-3AD203B41FA5}">
                      <a16:colId xmlns:a16="http://schemas.microsoft.com/office/drawing/2014/main" val="3859184186"/>
                    </a:ext>
                  </a:extLst>
                </a:gridCol>
              </a:tblGrid>
              <a:tr h="186533">
                <a:tc>
                  <a:txBody>
                    <a:bodyPr/>
                    <a:lstStyle/>
                    <a:p>
                      <a:pPr algn="l" fontAlgn="b"/>
                      <a:r>
                        <a:rPr lang="en-US" sz="799" b="1" i="0" u="none" strike="noStrike">
                          <a:solidFill>
                            <a:srgbClr val="000000"/>
                          </a:solidFill>
                          <a:effectLst/>
                          <a:latin typeface="Arial" pitchFamily="34" charset="0"/>
                        </a:rPr>
                        <a:t> </a:t>
                      </a:r>
                    </a:p>
                  </a:txBody>
                  <a:tcPr marL="38068" marR="38068" marT="6729" marB="0" anchor="b">
                    <a:lnL>
                      <a:noFill/>
                    </a:lnL>
                    <a:lnR>
                      <a:noFill/>
                    </a:lnR>
                    <a:lnT>
                      <a:noFill/>
                    </a:lnT>
                    <a:lnB w="12700" cap="flat" cmpd="sng" algn="ctr">
                      <a:solidFill>
                        <a:srgbClr val="A6A6A6"/>
                      </a:solidFill>
                      <a:prstDash val="dot"/>
                      <a:round/>
                      <a:headEnd type="none" w="med" len="med"/>
                      <a:tailEnd type="none" w="med" len="med"/>
                    </a:lnB>
                  </a:tcPr>
                </a:tc>
                <a:tc>
                  <a:txBody>
                    <a:bodyPr/>
                    <a:lstStyle/>
                    <a:p>
                      <a:pPr algn="r" fontAlgn="b"/>
                      <a:r>
                        <a:rPr lang="en-US" sz="799" b="1" i="0" u="none" strike="noStrike">
                          <a:solidFill>
                            <a:srgbClr val="000000"/>
                          </a:solidFill>
                          <a:effectLst/>
                          <a:latin typeface="Arial" pitchFamily="34" charset="0"/>
                        </a:rPr>
                        <a:t>2003</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2004</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2005</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2006</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2007</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2008</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2009</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2010</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2011</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2012</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2013</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2014</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2015</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2016</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2017</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2018</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2019</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2020</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2021</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2022</a:t>
                      </a:r>
                    </a:p>
                  </a:txBody>
                  <a:tcPr marL="38068" marR="38068" marT="6729" marB="0" anchor="b">
                    <a:lnL>
                      <a:noFill/>
                    </a:lnL>
                    <a:lnR>
                      <a:noFill/>
                    </a:lnR>
                    <a:lnT>
                      <a:noFill/>
                    </a:lnT>
                    <a:lnB w="12700">
                      <a:solidFill>
                        <a:srgbClr val="A6A6A6"/>
                      </a:solidFill>
                    </a:lnB>
                  </a:tcPr>
                </a:tc>
                <a:extLst>
                  <a:ext uri="{0D108BD9-81ED-4DB2-BD59-A6C34878D82A}">
                    <a16:rowId xmlns:a16="http://schemas.microsoft.com/office/drawing/2014/main" val="2578712616"/>
                  </a:ext>
                </a:extLst>
              </a:tr>
              <a:tr h="210135">
                <a:tc>
                  <a:txBody>
                    <a:bodyPr/>
                    <a:lstStyle/>
                    <a:p>
                      <a:pPr algn="l" fontAlgn="ctr"/>
                      <a:r>
                        <a:rPr lang="en-US" sz="799" b="1" i="0" u="none" strike="noStrike">
                          <a:solidFill>
                            <a:srgbClr val="000000"/>
                          </a:solidFill>
                          <a:effectLst/>
                          <a:latin typeface="Arial" pitchFamily="34" charset="0"/>
                        </a:rPr>
                        <a:t>Brazil</a:t>
                      </a:r>
                    </a:p>
                  </a:txBody>
                  <a:tcPr marL="38068" marR="38068" marT="6729" marB="0" anchor="ctr">
                    <a:lnL w="3175">
                      <a:solidFill>
                        <a:srgbClr val="FFFFFF"/>
                      </a:solidFill>
                    </a:lnL>
                    <a:lnR w="3175">
                      <a:solidFill>
                        <a:srgbClr val="FFFFFF"/>
                      </a:solidFill>
                    </a:lnR>
                    <a:lnT w="12700" cap="flat" cmpd="sng" algn="ctr">
                      <a:solidFill>
                        <a:srgbClr val="A6A6A6"/>
                      </a:solidFill>
                      <a:prstDash val="dot"/>
                      <a:round/>
                      <a:headEnd type="none" w="med" len="med"/>
                      <a:tailEnd type="none" w="med" len="med"/>
                    </a:lnT>
                    <a:lnB w="3175">
                      <a:solidFill>
                        <a:srgbClr val="FFFFFF"/>
                      </a:solidFill>
                    </a:lnB>
                    <a:solidFill>
                      <a:srgbClr val="AD8B22"/>
                    </a:solidFill>
                  </a:tcPr>
                </a:tc>
                <a:tc>
                  <a:txBody>
                    <a:bodyPr/>
                    <a:lstStyle/>
                    <a:p>
                      <a:pPr algn="r" fontAlgn="ctr"/>
                      <a:r>
                        <a:rPr lang="en-US" sz="799" b="0" i="0" u="none" strike="noStrike">
                          <a:solidFill>
                            <a:srgbClr val="000000"/>
                          </a:solidFill>
                          <a:effectLst/>
                          <a:latin typeface="Arial" pitchFamily="34" charset="0"/>
                        </a:rPr>
                        <a:t>60.2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30.6</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67.2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61.2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-44.9</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76.8</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solidFill>
                      <a:srgbClr val="AD8B22"/>
                    </a:solidFill>
                  </a:tcPr>
                </a:tc>
                <a:tc>
                  <a:txBody>
                    <a:bodyPr/>
                    <a:lstStyle/>
                    <a:p>
                      <a:pPr algn="r" fontAlgn="ctr"/>
                      <a:r>
                        <a:rPr lang="en-US" sz="799" b="0" i="0" u="none" strike="noStrike">
                          <a:solidFill>
                            <a:srgbClr val="000000"/>
                          </a:solidFill>
                          <a:effectLst/>
                          <a:latin typeface="Arial" pitchFamily="34" charset="0"/>
                        </a:rPr>
                        <a:t>-6.5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-21.9</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-6.0</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-34.1</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67.0</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solidFill>
                      <a:srgbClr val="AD8B22"/>
                    </a:solidFill>
                  </a:tcPr>
                </a:tc>
                <a:tc>
                  <a:txBody>
                    <a:bodyPr/>
                    <a:lstStyle/>
                    <a:p>
                      <a:pPr algn="r" fontAlgn="ctr"/>
                      <a:r>
                        <a:rPr lang="en-US" sz="799" b="0" i="0" u="none" strike="noStrike">
                          <a:solidFill>
                            <a:srgbClr val="000000"/>
                          </a:solidFill>
                          <a:effectLst/>
                          <a:latin typeface="Arial" pitchFamily="34" charset="0"/>
                        </a:rPr>
                        <a:t>14.9</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10.6</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-12.3</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22.4</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extLst>
                  <a:ext uri="{0D108BD9-81ED-4DB2-BD59-A6C34878D82A}">
                    <a16:rowId xmlns:a16="http://schemas.microsoft.com/office/drawing/2014/main" val="3450674676"/>
                  </a:ext>
                </a:extLst>
              </a:tr>
              <a:tr h="210135">
                <a:tc>
                  <a:txBody>
                    <a:bodyPr/>
                    <a:lstStyle/>
                    <a:p>
                      <a:pPr algn="l" fontAlgn="ctr"/>
                      <a:r>
                        <a:rPr lang="en-US" sz="799" b="1" i="0" u="none" strike="noStrike">
                          <a:solidFill>
                            <a:srgbClr val="FFFFFF"/>
                          </a:solidFill>
                          <a:effectLst/>
                          <a:latin typeface="Arial" pitchFamily="34" charset="0"/>
                        </a:rPr>
                        <a:t>Chile</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r" fontAlgn="ctr"/>
                      <a:r>
                        <a:rPr lang="en-US" sz="799" b="0" i="0" u="none" strike="noStrike">
                          <a:solidFill>
                            <a:srgbClr val="000000"/>
                          </a:solidFill>
                          <a:effectLst/>
                          <a:latin typeface="Arial" pitchFamily="34" charset="0"/>
                        </a:rPr>
                        <a:t>37.0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227341711"/>
                  </a:ext>
                </a:extLst>
              </a:tr>
              <a:tr h="210135">
                <a:tc>
                  <a:txBody>
                    <a:bodyPr/>
                    <a:lstStyle/>
                    <a:p>
                      <a:pPr algn="l" fontAlgn="ctr"/>
                      <a:r>
                        <a:rPr lang="en-US" sz="799" b="1" i="0" u="none" strike="noStrike">
                          <a:solidFill>
                            <a:srgbClr val="000000"/>
                          </a:solidFill>
                          <a:effectLst/>
                          <a:latin typeface="Arial" pitchFamily="34" charset="0"/>
                        </a:rPr>
                        <a:t>China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r" fontAlgn="ctr"/>
                      <a:r>
                        <a:rPr lang="en-US" sz="799" b="0" i="0" u="none" strike="noStrike">
                          <a:solidFill>
                            <a:srgbClr val="000000"/>
                          </a:solidFill>
                          <a:effectLst/>
                          <a:latin typeface="Arial" pitchFamily="34" charset="0"/>
                        </a:rPr>
                        <a:t>40.2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70.2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r" fontAlgn="ctr"/>
                      <a:r>
                        <a:rPr lang="en-US" sz="799" b="0" i="0" u="none" strike="noStrike">
                          <a:solidFill>
                            <a:srgbClr val="000000"/>
                          </a:solidFill>
                          <a:effectLst/>
                          <a:latin typeface="Arial" pitchFamily="34" charset="0"/>
                        </a:rPr>
                        <a:t>49.2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582578672"/>
                  </a:ext>
                </a:extLst>
              </a:tr>
              <a:tr h="210135">
                <a:tc>
                  <a:txBody>
                    <a:bodyPr/>
                    <a:lstStyle/>
                    <a:p>
                      <a:pPr algn="l" fontAlgn="ctr"/>
                      <a:r>
                        <a:rPr lang="en-US" sz="799" b="1" i="0" u="none" strike="noStrike">
                          <a:solidFill>
                            <a:srgbClr val="000000"/>
                          </a:solidFill>
                          <a:effectLst/>
                          <a:latin typeface="Arial" pitchFamily="34" charset="0"/>
                        </a:rPr>
                        <a:t>Colombia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r" fontAlgn="ctr"/>
                      <a:r>
                        <a:rPr lang="en-US" sz="799" b="0" i="0" u="none" strike="noStrike">
                          <a:solidFill>
                            <a:srgbClr val="000000"/>
                          </a:solidFill>
                          <a:effectLst/>
                          <a:latin typeface="Arial" pitchFamily="34" charset="0"/>
                        </a:rPr>
                        <a:t>24.3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123.4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r" fontAlgn="ctr"/>
                      <a:r>
                        <a:rPr lang="en-US" sz="799" b="0" i="0" u="none" strike="noStrike">
                          <a:solidFill>
                            <a:srgbClr val="000000"/>
                          </a:solidFill>
                          <a:effectLst/>
                          <a:latin typeface="Arial" pitchFamily="34" charset="0"/>
                        </a:rPr>
                        <a:t>121.4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r" fontAlgn="ctr"/>
                      <a:r>
                        <a:rPr lang="en-US" sz="799" b="0" i="0" u="none" strike="noStrike">
                          <a:solidFill>
                            <a:srgbClr val="000000"/>
                          </a:solidFill>
                          <a:effectLst/>
                          <a:latin typeface="Arial" pitchFamily="34" charset="0"/>
                        </a:rPr>
                        <a:t>42.9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193793234"/>
                  </a:ext>
                </a:extLst>
              </a:tr>
              <a:tr h="210135">
                <a:tc>
                  <a:txBody>
                    <a:bodyPr/>
                    <a:lstStyle/>
                    <a:p>
                      <a:pPr algn="l" fontAlgn="ctr"/>
                      <a:r>
                        <a:rPr lang="en-US" sz="799" b="1" i="0" u="none" strike="noStrike">
                          <a:solidFill>
                            <a:srgbClr val="000000"/>
                          </a:solidFill>
                          <a:effectLst/>
                          <a:latin typeface="Arial" pitchFamily="34" charset="0"/>
                        </a:rPr>
                        <a:t>Czech Republic</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r" fontAlgn="ctr"/>
                      <a:r>
                        <a:rPr lang="en-US" sz="799" b="0" i="0" u="none" strike="noStrike">
                          <a:solidFill>
                            <a:srgbClr val="000000"/>
                          </a:solidFill>
                          <a:effectLst/>
                          <a:latin typeface="Arial" pitchFamily="34" charset="0"/>
                        </a:rPr>
                        <a:t>22.8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64.5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708273962"/>
                  </a:ext>
                </a:extLst>
              </a:tr>
              <a:tr h="210135">
                <a:tc>
                  <a:txBody>
                    <a:bodyPr/>
                    <a:lstStyle/>
                    <a:p>
                      <a:pPr algn="l" fontAlgn="ctr"/>
                      <a:r>
                        <a:rPr lang="en-US" sz="799" b="1" i="0" u="none" strike="noStrike">
                          <a:solidFill>
                            <a:srgbClr val="000000"/>
                          </a:solidFill>
                          <a:effectLst/>
                          <a:latin typeface="Arial" pitchFamily="34" charset="0"/>
                        </a:rPr>
                        <a:t>Egypt</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43.4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179.5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9.0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41.4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-14.1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42.0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-29.4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273950606"/>
                  </a:ext>
                </a:extLst>
              </a:tr>
              <a:tr h="210135">
                <a:tc>
                  <a:txBody>
                    <a:bodyPr/>
                    <a:lstStyle/>
                    <a:p>
                      <a:pPr algn="l" fontAlgn="ctr"/>
                      <a:r>
                        <a:rPr lang="en-US" sz="799" b="1" i="0" u="none" strike="noStrike">
                          <a:solidFill>
                            <a:srgbClr val="FFFFFF"/>
                          </a:solidFill>
                          <a:effectLst/>
                          <a:latin typeface="Arial" pitchFamily="34" charset="0"/>
                        </a:rPr>
                        <a:t>Hungary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r" fontAlgn="ctr"/>
                      <a:r>
                        <a:rPr lang="en-US" sz="799" b="0" i="0" u="none" strike="noStrike">
                          <a:solidFill>
                            <a:srgbClr val="000000"/>
                          </a:solidFill>
                          <a:effectLst/>
                          <a:latin typeface="Arial" pitchFamily="34" charset="0"/>
                        </a:rPr>
                        <a:t>-1.3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53.3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r" fontAlgn="ctr"/>
                      <a:r>
                        <a:rPr lang="en-US" sz="799" b="0" i="0" u="none" strike="noStrike">
                          <a:solidFill>
                            <a:srgbClr val="000000"/>
                          </a:solidFill>
                          <a:effectLst/>
                          <a:latin typeface="Arial" pitchFamily="34" charset="0"/>
                        </a:rPr>
                        <a:t>36.0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792862571"/>
                  </a:ext>
                </a:extLst>
              </a:tr>
              <a:tr h="210135">
                <a:tc>
                  <a:txBody>
                    <a:bodyPr/>
                    <a:lstStyle/>
                    <a:p>
                      <a:pPr algn="l" fontAlgn="ctr"/>
                      <a:r>
                        <a:rPr lang="en-US" sz="799" b="1" i="0" u="none" strike="noStrike">
                          <a:solidFill>
                            <a:srgbClr val="FFFFFF"/>
                          </a:solidFill>
                          <a:effectLst/>
                          <a:latin typeface="Arial" pitchFamily="34" charset="0"/>
                        </a:rPr>
                        <a:t>India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r" fontAlgn="ctr"/>
                      <a:r>
                        <a:rPr lang="en-US" sz="799" b="0" i="0" u="none" strike="noStrike">
                          <a:solidFill>
                            <a:srgbClr val="000000"/>
                          </a:solidFill>
                          <a:effectLst/>
                          <a:latin typeface="Arial" pitchFamily="34" charset="0"/>
                        </a:rPr>
                        <a:t>33.3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321563723"/>
                  </a:ext>
                </a:extLst>
              </a:tr>
              <a:tr h="210135">
                <a:tc>
                  <a:txBody>
                    <a:bodyPr/>
                    <a:lstStyle/>
                    <a:p>
                      <a:pPr algn="l" fontAlgn="ctr"/>
                      <a:r>
                        <a:rPr lang="en-US" sz="799" b="1" i="0" u="none" strike="noStrike">
                          <a:solidFill>
                            <a:srgbClr val="000000"/>
                          </a:solidFill>
                          <a:effectLst/>
                          <a:latin typeface="Arial" pitchFamily="34" charset="0"/>
                        </a:rPr>
                        <a:t>Indonesia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r" fontAlgn="ctr"/>
                      <a:r>
                        <a:rPr lang="en-US" sz="799" b="0" i="0" u="none" strike="noStrike">
                          <a:solidFill>
                            <a:srgbClr val="000000"/>
                          </a:solidFill>
                          <a:effectLst/>
                          <a:latin typeface="Arial" pitchFamily="34" charset="0"/>
                        </a:rPr>
                        <a:t>31.9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r" fontAlgn="ctr"/>
                      <a:r>
                        <a:rPr lang="en-US" sz="799" b="0" i="0" u="none" strike="noStrike">
                          <a:solidFill>
                            <a:srgbClr val="000000"/>
                          </a:solidFill>
                          <a:effectLst/>
                          <a:latin typeface="Arial" pitchFamily="34" charset="0"/>
                        </a:rPr>
                        <a:t>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180470645"/>
                  </a:ext>
                </a:extLst>
              </a:tr>
              <a:tr h="210135">
                <a:tc>
                  <a:txBody>
                    <a:bodyPr/>
                    <a:lstStyle/>
                    <a:p>
                      <a:pPr algn="l" fontAlgn="ctr"/>
                      <a:r>
                        <a:rPr lang="en-US" sz="799" b="1" i="0" u="none" strike="noStrike">
                          <a:solidFill>
                            <a:srgbClr val="000000"/>
                          </a:solidFill>
                          <a:effectLst/>
                          <a:latin typeface="Arial" pitchFamily="34" charset="0"/>
                        </a:rPr>
                        <a:t>Korea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31.8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r" fontAlgn="ctr"/>
                      <a:r>
                        <a:rPr lang="en-US" sz="799" b="0" i="0" u="none" strike="noStrike">
                          <a:solidFill>
                            <a:srgbClr val="000000"/>
                          </a:solidFill>
                          <a:effectLst/>
                          <a:latin typeface="Arial" pitchFamily="34" charset="0"/>
                        </a:rPr>
                        <a:t>-2.8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135543880"/>
                  </a:ext>
                </a:extLst>
              </a:tr>
              <a:tr h="210135">
                <a:tc>
                  <a:txBody>
                    <a:bodyPr/>
                    <a:lstStyle/>
                    <a:p>
                      <a:pPr algn="l" fontAlgn="ctr"/>
                      <a:r>
                        <a:rPr lang="en-US" sz="799" b="1" i="0" u="none" strike="noStrike">
                          <a:solidFill>
                            <a:srgbClr val="000000"/>
                          </a:solidFill>
                          <a:effectLst/>
                          <a:latin typeface="Arial" pitchFamily="34" charset="0"/>
                        </a:rPr>
                        <a:t>Malaysia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r" fontAlgn="ctr"/>
                      <a:r>
                        <a:rPr lang="en-US" sz="799" b="0" i="0" u="none" strike="noStrike">
                          <a:solidFill>
                            <a:srgbClr val="000000"/>
                          </a:solidFill>
                          <a:effectLst/>
                          <a:latin typeface="Arial" pitchFamily="34" charset="0"/>
                        </a:rPr>
                        <a:t>-5.4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075760554"/>
                  </a:ext>
                </a:extLst>
              </a:tr>
              <a:tr h="210135">
                <a:tc>
                  <a:txBody>
                    <a:bodyPr/>
                    <a:lstStyle/>
                    <a:p>
                      <a:pPr algn="l" fontAlgn="ctr"/>
                      <a:r>
                        <a:rPr lang="en-US" sz="799" b="1" i="0" u="none" strike="noStrike">
                          <a:solidFill>
                            <a:srgbClr val="000000"/>
                          </a:solidFill>
                          <a:effectLst/>
                          <a:latin typeface="Arial" pitchFamily="34" charset="0"/>
                        </a:rPr>
                        <a:t>Mexico</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563782435"/>
                  </a:ext>
                </a:extLst>
              </a:tr>
              <a:tr h="210135">
                <a:tc>
                  <a:txBody>
                    <a:bodyPr/>
                    <a:lstStyle/>
                    <a:p>
                      <a:pPr algn="l" fontAlgn="ctr"/>
                      <a:r>
                        <a:rPr lang="en-US" sz="799" b="1" i="0" u="none" strike="noStrike">
                          <a:solidFill>
                            <a:srgbClr val="FFFFFF"/>
                          </a:solidFill>
                          <a:effectLst/>
                          <a:latin typeface="Arial" pitchFamily="34" charset="0"/>
                        </a:rPr>
                        <a:t>Peru</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r" fontAlgn="ctr"/>
                      <a:r>
                        <a:rPr lang="en-US" sz="799" b="0" i="0" u="none" strike="noStrike">
                          <a:solidFill>
                            <a:srgbClr val="000000"/>
                          </a:solidFill>
                          <a:effectLst/>
                          <a:latin typeface="Arial" pitchFamily="34" charset="0"/>
                        </a:rPr>
                        <a:t>45.0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74.5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r" fontAlgn="ctr"/>
                      <a:r>
                        <a:rPr lang="en-US" sz="799" b="0" i="0" u="none" strike="noStrike">
                          <a:solidFill>
                            <a:srgbClr val="000000"/>
                          </a:solidFill>
                          <a:effectLst/>
                          <a:latin typeface="Arial" pitchFamily="34" charset="0"/>
                        </a:rPr>
                        <a:t>-24.7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r" fontAlgn="ctr"/>
                      <a:r>
                        <a:rPr lang="en-US" sz="799" b="0" i="0" u="none" strike="noStrike">
                          <a:solidFill>
                            <a:srgbClr val="000000"/>
                          </a:solidFill>
                          <a:effectLst/>
                          <a:latin typeface="Arial" pitchFamily="34" charset="0"/>
                        </a:rPr>
                        <a:t>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469761821"/>
                  </a:ext>
                </a:extLst>
              </a:tr>
              <a:tr h="210135">
                <a:tc>
                  <a:txBody>
                    <a:bodyPr/>
                    <a:lstStyle/>
                    <a:p>
                      <a:pPr algn="l" fontAlgn="ctr"/>
                      <a:r>
                        <a:rPr lang="en-US" sz="799" b="1" i="0" u="none" strike="noStrike">
                          <a:solidFill>
                            <a:srgbClr val="FFFFFF"/>
                          </a:solidFill>
                          <a:effectLst/>
                          <a:latin typeface="Arial" pitchFamily="34" charset="0"/>
                        </a:rPr>
                        <a:t>Philippines</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r" fontAlgn="ctr"/>
                      <a:r>
                        <a:rPr lang="en-US" sz="799" b="0" i="0" u="none" strike="noStrike">
                          <a:solidFill>
                            <a:srgbClr val="000000"/>
                          </a:solidFill>
                          <a:effectLst/>
                          <a:latin typeface="Arial" pitchFamily="34" charset="0"/>
                        </a:rPr>
                        <a:t>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030058700"/>
                  </a:ext>
                </a:extLst>
              </a:tr>
              <a:tr h="210135">
                <a:tc>
                  <a:txBody>
                    <a:bodyPr/>
                    <a:lstStyle/>
                    <a:p>
                      <a:pPr algn="l" fontAlgn="ctr"/>
                      <a:r>
                        <a:rPr lang="en-US" sz="799" b="1" i="0" u="none" strike="noStrike">
                          <a:solidFill>
                            <a:srgbClr val="000000"/>
                          </a:solidFill>
                          <a:effectLst/>
                          <a:latin typeface="Arial" pitchFamily="34" charset="0"/>
                        </a:rPr>
                        <a:t>Poland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r" fontAlgn="ctr"/>
                      <a:r>
                        <a:rPr lang="en-US" sz="799" b="0" i="0" u="none" strike="noStrike">
                          <a:solidFill>
                            <a:srgbClr val="000000"/>
                          </a:solidFill>
                          <a:effectLst/>
                          <a:latin typeface="Arial" pitchFamily="34" charset="0"/>
                        </a:rPr>
                        <a:t>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43.2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r" fontAlgn="ctr"/>
                      <a:r>
                        <a:rPr lang="en-US" sz="799" b="0" i="0" u="none" strike="noStrike">
                          <a:solidFill>
                            <a:srgbClr val="000000"/>
                          </a:solidFill>
                          <a:effectLst/>
                          <a:latin typeface="Arial" pitchFamily="34" charset="0"/>
                        </a:rPr>
                        <a:t>-3.2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499417861"/>
                  </a:ext>
                </a:extLst>
              </a:tr>
              <a:tr h="210135">
                <a:tc>
                  <a:txBody>
                    <a:bodyPr/>
                    <a:lstStyle/>
                    <a:p>
                      <a:pPr algn="l" fontAlgn="ctr"/>
                      <a:r>
                        <a:rPr lang="en-US" sz="799" b="1" i="0" u="none" strike="noStrike">
                          <a:solidFill>
                            <a:srgbClr val="FFFFFF"/>
                          </a:solidFill>
                          <a:effectLst/>
                          <a:latin typeface="Arial" pitchFamily="34" charset="0"/>
                        </a:rPr>
                        <a:t>South Africa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r" fontAlgn="ctr"/>
                      <a:r>
                        <a:rPr lang="en-US" sz="799" b="0" i="0" u="none" strike="noStrike">
                          <a:solidFill>
                            <a:srgbClr val="000000"/>
                          </a:solidFill>
                          <a:effectLst/>
                          <a:latin typeface="Arial" pitchFamily="34" charset="0"/>
                        </a:rPr>
                        <a:t>9.0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515133272"/>
                  </a:ext>
                </a:extLst>
              </a:tr>
              <a:tr h="210135">
                <a:tc>
                  <a:txBody>
                    <a:bodyPr/>
                    <a:lstStyle/>
                    <a:p>
                      <a:pPr algn="l" fontAlgn="ctr"/>
                      <a:r>
                        <a:rPr lang="en-US" sz="799" b="1" i="0" u="none" strike="noStrike">
                          <a:solidFill>
                            <a:srgbClr val="FFFFFF"/>
                          </a:solidFill>
                          <a:effectLst/>
                          <a:latin typeface="Arial" pitchFamily="34" charset="0"/>
                        </a:rPr>
                        <a:t>Taiwan</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r" fontAlgn="ctr"/>
                      <a:r>
                        <a:rPr lang="en-US" sz="799" b="0" i="0" u="none" strike="noStrike">
                          <a:solidFill>
                            <a:srgbClr val="000000"/>
                          </a:solidFill>
                          <a:effectLst/>
                          <a:latin typeface="Arial" pitchFamily="34" charset="0"/>
                        </a:rPr>
                        <a:t>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26.6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r" fontAlgn="ctr"/>
                      <a:r>
                        <a:rPr lang="en-US" sz="799" b="0" i="0" u="none" strike="noStrike">
                          <a:solidFill>
                            <a:srgbClr val="000000"/>
                          </a:solidFill>
                          <a:effectLst/>
                          <a:latin typeface="Arial" pitchFamily="34" charset="0"/>
                        </a:rPr>
                        <a:t>19.6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110339294"/>
                  </a:ext>
                </a:extLst>
              </a:tr>
              <a:tr h="210135">
                <a:tc>
                  <a:txBody>
                    <a:bodyPr/>
                    <a:lstStyle/>
                    <a:p>
                      <a:pPr algn="l" fontAlgn="ctr"/>
                      <a:r>
                        <a:rPr lang="en-US" sz="799" b="1" i="0" u="none" strike="noStrike">
                          <a:solidFill>
                            <a:srgbClr val="000000"/>
                          </a:solidFill>
                          <a:effectLst/>
                          <a:latin typeface="Arial" pitchFamily="34" charset="0"/>
                        </a:rPr>
                        <a:t>Thailand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r" fontAlgn="ctr"/>
                      <a:r>
                        <a:rPr lang="en-US" sz="799" b="1" i="0" u="none" strike="noStrike">
                          <a:solidFill>
                            <a:srgbClr val="000000"/>
                          </a:solidFill>
                          <a:effectLst/>
                          <a:latin typeface="Arial" pitchFamily="34" charset="0"/>
                        </a:rPr>
                        <a:t>82.0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r" fontAlgn="ctr"/>
                      <a:r>
                        <a:rPr lang="en-US" sz="799" b="0" i="0" u="none" strike="noStrike">
                          <a:solidFill>
                            <a:srgbClr val="000000"/>
                          </a:solidFill>
                          <a:effectLst/>
                          <a:latin typeface="Arial" pitchFamily="34" charset="0"/>
                        </a:rPr>
                        <a:t>-5.1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36.6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r" fontAlgn="ctr"/>
                      <a:r>
                        <a:rPr lang="en-US" sz="799" b="0" i="0" u="none" strike="noStrike">
                          <a:solidFill>
                            <a:srgbClr val="000000"/>
                          </a:solidFill>
                          <a:effectLst/>
                          <a:latin typeface="Arial" pitchFamily="34" charset="0"/>
                        </a:rPr>
                        <a:t>-2.7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675078504"/>
                  </a:ext>
                </a:extLst>
              </a:tr>
              <a:tr h="210135">
                <a:tc>
                  <a:txBody>
                    <a:bodyPr/>
                    <a:lstStyle/>
                    <a:p>
                      <a:pPr algn="l" fontAlgn="ctr"/>
                      <a:r>
                        <a:rPr lang="en-US" sz="799" b="1" i="0" u="none" strike="noStrike">
                          <a:solidFill>
                            <a:srgbClr val="000000"/>
                          </a:solidFill>
                          <a:effectLst/>
                          <a:latin typeface="Arial" pitchFamily="34" charset="0"/>
                        </a:rPr>
                        <a:t>Turkey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r" fontAlgn="ctr"/>
                      <a:r>
                        <a:rPr lang="en-US" sz="799" b="0" i="0" u="none" strike="noStrike">
                          <a:solidFill>
                            <a:srgbClr val="000000"/>
                          </a:solidFill>
                          <a:effectLst/>
                          <a:latin typeface="Arial" pitchFamily="34" charset="0"/>
                        </a:rPr>
                        <a:t>68.4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62.2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r" fontAlgn="ctr"/>
                      <a:r>
                        <a:rPr lang="en-US" sz="799" b="0" i="0" u="none" strike="noStrike">
                          <a:solidFill>
                            <a:srgbClr val="000000"/>
                          </a:solidFill>
                          <a:effectLst/>
                          <a:latin typeface="Arial" pitchFamily="34" charset="0"/>
                        </a:rPr>
                        <a:t>-15.0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104.1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extLst>
                  <a:ext uri="{0D108BD9-81ED-4DB2-BD59-A6C34878D82A}">
                    <a16:rowId xmlns:a16="http://schemas.microsoft.com/office/drawing/2014/main" val="2589467837"/>
                  </a:ext>
                </a:extLst>
              </a:tr>
            </a:tbl>
          </a:graphicData>
        </a:graphic>
      </p:graphicFrame>
    </p:spTree>
    <p:custDataLst>
      <p:tags r:id="rId1"/>
    </p:custDataLst>
    <p:extLst>
      <p:ext uri="{BB962C8B-B14F-4D97-AF65-F5344CB8AC3E}">
        <p14:creationId xmlns:p14="http://schemas.microsoft.com/office/powerpoint/2010/main" val="202879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00" name="Title 1"/>
          <p:cNvSpPr>
            <a:spLocks noGrp="1"/>
          </p:cNvSpPr>
          <p:nvPr>
            <p:ph type="title"/>
          </p:nvPr>
        </p:nvSpPr>
        <p:spPr/>
        <p:txBody>
          <a:bodyPr/>
          <a:lstStyle/>
          <a:p>
            <a:r>
              <a:rPr lang="en-US"/>
              <a:t>Equity Returns of Emerging Markets—NZD</a:t>
            </a:r>
          </a:p>
        </p:txBody>
      </p:sp>
      <p:sp>
        <p:nvSpPr>
          <p:cNvPr id="3" name="Slide Number Placeholder 2"/>
          <p:cNvSpPr>
            <a:spLocks noGrp="1"/>
          </p:cNvSpPr>
          <p:nvPr>
            <p:ph type="sldNum" sz="quarter" idx="11"/>
          </p:nvPr>
        </p:nvSpPr>
        <p:spPr/>
        <p:txBody>
          <a:bodyPr/>
          <a:lstStyle/>
          <a:p>
            <a:fld id="{66F6FF41-5833-4EBF-9145-362BCED2914A}" type="slidenum">
              <a:rPr lang="en-US" smtClean="0"/>
              <a:t>28</a:t>
            </a:fld>
            <a:endParaRPr lang="en-US"/>
          </a:p>
        </p:txBody>
      </p:sp>
      <p:sp>
        <p:nvSpPr>
          <p:cNvPr id="11601" name="Text Placeholder 2"/>
          <p:cNvSpPr>
            <a:spLocks noGrp="1"/>
          </p:cNvSpPr>
          <p:nvPr>
            <p:ph type="body" sz="quarter" idx="13"/>
          </p:nvPr>
        </p:nvSpPr>
        <p:spPr/>
        <p:txBody>
          <a:bodyPr/>
          <a:lstStyle/>
          <a:p>
            <a:r>
              <a:rPr lang="en-US"/>
              <a:t>Annual Return (%)</a:t>
            </a:r>
          </a:p>
        </p:txBody>
      </p:sp>
      <p:sp>
        <p:nvSpPr>
          <p:cNvPr id="2" name="Text Placeholder 1"/>
          <p:cNvSpPr>
            <a:spLocks noGrp="1"/>
          </p:cNvSpPr>
          <p:nvPr>
            <p:ph type="body" sz="quarter" idx="15"/>
          </p:nvPr>
        </p:nvSpPr>
        <p:spPr/>
        <p:txBody>
          <a:bodyPr/>
          <a:lstStyle/>
          <a:p>
            <a:pPr lvl="0"/>
            <a:r>
              <a:rPr lang="en-US">
                <a:solidFill>
                  <a:srgbClr val="000000">
                    <a:lumMod val="75000"/>
                    <a:lumOff val="25000"/>
                  </a:srgbClr>
                </a:solidFill>
              </a:rPr>
              <a:t>In New Zealand dollars. Source: MSCI country indices (net dividends) for each country listed. Does not include Greece, which MSCI classified as a developed market prior to November 2013, or Russia, which MSCI classifies as a standalone market as of March 2022. Additional countries excluded due to data availability or due to downgrades by MSCI from emerging to frontier market. MSCI data © MSCI 2023, all rights reserved. Past performance is no guarantee of future results. Indices are not available for direct investment; therefore, their performance does not reflect the expenses associated with the management of an actual portfolio.</a:t>
            </a:r>
          </a:p>
        </p:txBody>
      </p:sp>
      <p:sp>
        <p:nvSpPr>
          <p:cNvPr id="4" name="AssetID" descr="svtx:content/slide/@id"/>
          <p:cNvSpPr>
            <a:spLocks noGrp="1"/>
          </p:cNvSpPr>
          <p:nvPr>
            <p:ph type="body" sz="quarter" idx="20"/>
          </p:nvPr>
        </p:nvSpPr>
        <p:spPr/>
        <p:txBody>
          <a:bodyPr/>
          <a:lstStyle/>
          <a:p>
            <a:r>
              <a:rPr lang="en-US"/>
              <a:t>28763</a:t>
            </a:r>
          </a:p>
        </p:txBody>
      </p:sp>
      <p:sp>
        <p:nvSpPr>
          <p:cNvPr id="13" name="TextBox 12"/>
          <p:cNvSpPr txBox="1"/>
          <p:nvPr/>
        </p:nvSpPr>
        <p:spPr>
          <a:xfrm>
            <a:off x="-1022676"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solidFill>
                  <a:srgbClr val="000000"/>
                </a:solidFill>
              </a:rPr>
              <a:t>SC: EC05</a:t>
            </a:r>
            <a:br>
              <a:rPr lang="en-US" sz="899">
                <a:solidFill>
                  <a:srgbClr val="000000"/>
                </a:solidFill>
              </a:rPr>
            </a:br>
            <a:r>
              <a:rPr lang="en-US" sz="899">
                <a:solidFill>
                  <a:srgbClr val="000000"/>
                </a:solidFill>
              </a:rPr>
              <a:t>MID 884</a:t>
            </a:r>
          </a:p>
        </p:txBody>
      </p:sp>
      <p:sp>
        <p:nvSpPr>
          <p:cNvPr id="12" name="Rectangle 11">
            <a:extLst>
              <a:ext uri="{FF2B5EF4-FFF2-40B4-BE49-F238E27FC236}">
                <a16:creationId xmlns:a16="http://schemas.microsoft.com/office/drawing/2014/main" id="{FBB4A3B1-E4C6-400E-8842-67D02086F5A6}"/>
              </a:ext>
            </a:extLst>
          </p:cNvPr>
          <p:cNvSpPr/>
          <p:nvPr/>
        </p:nvSpPr>
        <p:spPr>
          <a:xfrm>
            <a:off x="10910527"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sp>
        <p:nvSpPr>
          <p:cNvPr id="16" name="Text Box 6265">
            <a:extLst>
              <a:ext uri="{FF2B5EF4-FFF2-40B4-BE49-F238E27FC236}">
                <a16:creationId xmlns:a16="http://schemas.microsoft.com/office/drawing/2014/main" id="{E3BCB201-BE40-40A8-817A-84C8EC1EE9A5}"/>
              </a:ext>
            </a:extLst>
          </p:cNvPr>
          <p:cNvSpPr txBox="1">
            <a:spLocks noChangeArrowheads="1"/>
          </p:cNvSpPr>
          <p:nvPr/>
        </p:nvSpPr>
        <p:spPr bwMode="auto">
          <a:xfrm>
            <a:off x="704390" y="2055706"/>
            <a:ext cx="456912" cy="307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0" rIns="0">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ctr" defTabSz="913815" eaLnBrk="1" fontAlgn="base" hangingPunct="1">
              <a:spcBef>
                <a:spcPct val="50000"/>
              </a:spcBef>
              <a:spcAft>
                <a:spcPct val="0"/>
              </a:spcAft>
              <a:buClr>
                <a:srgbClr val="FFFFFF"/>
              </a:buClr>
            </a:pPr>
            <a:r>
              <a:rPr lang="en-US" sz="699" b="1">
                <a:solidFill>
                  <a:srgbClr val="000000"/>
                </a:solidFill>
              </a:rPr>
              <a:t>Highest </a:t>
            </a:r>
            <a:br>
              <a:rPr lang="en-US" sz="699" b="1">
                <a:solidFill>
                  <a:srgbClr val="000000"/>
                </a:solidFill>
              </a:rPr>
            </a:br>
            <a:r>
              <a:rPr lang="en-US" sz="699" b="1">
                <a:solidFill>
                  <a:srgbClr val="000000"/>
                </a:solidFill>
              </a:rPr>
              <a:t>Return</a:t>
            </a:r>
          </a:p>
        </p:txBody>
      </p:sp>
      <p:sp>
        <p:nvSpPr>
          <p:cNvPr id="19" name="Text Box 6266">
            <a:extLst>
              <a:ext uri="{FF2B5EF4-FFF2-40B4-BE49-F238E27FC236}">
                <a16:creationId xmlns:a16="http://schemas.microsoft.com/office/drawing/2014/main" id="{22F9EEF3-A499-4143-9964-B8C41E625ACE}"/>
              </a:ext>
            </a:extLst>
          </p:cNvPr>
          <p:cNvSpPr txBox="1">
            <a:spLocks noChangeArrowheads="1"/>
          </p:cNvSpPr>
          <p:nvPr/>
        </p:nvSpPr>
        <p:spPr bwMode="auto">
          <a:xfrm>
            <a:off x="704390" y="6275022"/>
            <a:ext cx="456912" cy="307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0" rIns="0">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ctr" defTabSz="913815" eaLnBrk="1" fontAlgn="base" hangingPunct="1">
              <a:spcBef>
                <a:spcPct val="50000"/>
              </a:spcBef>
              <a:spcAft>
                <a:spcPct val="0"/>
              </a:spcAft>
              <a:buClr>
                <a:srgbClr val="FFFFFF"/>
              </a:buClr>
            </a:pPr>
            <a:r>
              <a:rPr lang="en-US" sz="699" b="1">
                <a:solidFill>
                  <a:srgbClr val="000000"/>
                </a:solidFill>
              </a:rPr>
              <a:t>Lowest </a:t>
            </a:r>
            <a:br>
              <a:rPr lang="en-US" sz="699" b="1">
                <a:solidFill>
                  <a:srgbClr val="000000"/>
                </a:solidFill>
              </a:rPr>
            </a:br>
            <a:r>
              <a:rPr lang="en-US" sz="699" b="1">
                <a:solidFill>
                  <a:srgbClr val="000000"/>
                </a:solidFill>
              </a:rPr>
              <a:t>Return</a:t>
            </a:r>
          </a:p>
        </p:txBody>
      </p:sp>
      <p:cxnSp>
        <p:nvCxnSpPr>
          <p:cNvPr id="21" name="Straight Arrow Connector 11">
            <a:extLst>
              <a:ext uri="{FF2B5EF4-FFF2-40B4-BE49-F238E27FC236}">
                <a16:creationId xmlns:a16="http://schemas.microsoft.com/office/drawing/2014/main" id="{B5C36878-2B49-4BD1-A4D3-6B6E7141FEFC}"/>
              </a:ext>
            </a:extLst>
          </p:cNvPr>
          <p:cNvCxnSpPr>
            <a:cxnSpLocks noChangeShapeType="1"/>
            <a:stCxn id="16" idx="2"/>
            <a:endCxn id="19" idx="0"/>
          </p:cNvCxnSpPr>
          <p:nvPr/>
        </p:nvCxnSpPr>
        <p:spPr bwMode="auto">
          <a:xfrm flipH="1">
            <a:off x="1253786" y="2361305"/>
            <a:ext cx="0" cy="3908447"/>
          </a:xfrm>
          <a:prstGeom prst="straightConnector1">
            <a:avLst/>
          </a:prstGeom>
          <a:noFill/>
          <a:ln w="9525" algn="ctr">
            <a:solidFill>
              <a:schemeClr val="tx1"/>
            </a:solidFill>
            <a:round/>
            <a:headEnd type="stealth" w="med" len="med"/>
            <a:tailEnd type="stealth" w="med" len="med"/>
          </a:ln>
          <a:extLst>
            <a:ext uri="{909E8E84-426E-40DD-AFC4-6F175D3DCCD1}">
              <a14:hiddenFill xmlns:a14="http://schemas.microsoft.com/office/drawing/2010/main">
                <a:noFill/>
              </a14:hiddenFill>
            </a:ext>
          </a:extLst>
        </p:spPr>
      </p:cxnSp>
      <p:graphicFrame>
        <p:nvGraphicFramePr>
          <p:cNvPr id="5" name="Table 4">
            <a:extLst>
              <a:ext uri="{FF2B5EF4-FFF2-40B4-BE49-F238E27FC236}">
                <a16:creationId xmlns:a16="http://schemas.microsoft.com/office/drawing/2014/main" id="{B38DE2B8-49F5-4993-9755-2DE2B11C70B5}"/>
              </a:ext>
            </a:extLst>
          </p:cNvPr>
          <p:cNvGraphicFramePr>
            <a:graphicFrameLocks noGrp="1"/>
          </p:cNvGraphicFramePr>
          <p:nvPr>
            <p:extLst>
              <p:ext uri="{D42A27DB-BD31-4B8C-83A1-F6EECF244321}">
                <p14:modId xmlns:p14="http://schemas.microsoft.com/office/powerpoint/2010/main" val="1621720680"/>
              </p:ext>
            </p:extLst>
          </p:nvPr>
        </p:nvGraphicFramePr>
        <p:xfrm>
          <a:off x="1133840" y="1907959"/>
          <a:ext cx="8781020" cy="4639223"/>
        </p:xfrm>
        <a:graphic>
          <a:graphicData uri="http://schemas.openxmlformats.org/drawingml/2006/table">
            <a:tbl>
              <a:tblPr/>
              <a:tblGrid>
                <a:gridCol w="439051">
                  <a:extLst>
                    <a:ext uri="{9D8B030D-6E8A-4147-A177-3AD203B41FA5}">
                      <a16:colId xmlns:a16="http://schemas.microsoft.com/office/drawing/2014/main" val="887325246"/>
                    </a:ext>
                  </a:extLst>
                </a:gridCol>
                <a:gridCol w="439051">
                  <a:extLst>
                    <a:ext uri="{9D8B030D-6E8A-4147-A177-3AD203B41FA5}">
                      <a16:colId xmlns:a16="http://schemas.microsoft.com/office/drawing/2014/main" val="3426754380"/>
                    </a:ext>
                  </a:extLst>
                </a:gridCol>
                <a:gridCol w="439051">
                  <a:extLst>
                    <a:ext uri="{9D8B030D-6E8A-4147-A177-3AD203B41FA5}">
                      <a16:colId xmlns:a16="http://schemas.microsoft.com/office/drawing/2014/main" val="538305327"/>
                    </a:ext>
                  </a:extLst>
                </a:gridCol>
                <a:gridCol w="439051">
                  <a:extLst>
                    <a:ext uri="{9D8B030D-6E8A-4147-A177-3AD203B41FA5}">
                      <a16:colId xmlns:a16="http://schemas.microsoft.com/office/drawing/2014/main" val="3689115999"/>
                    </a:ext>
                  </a:extLst>
                </a:gridCol>
                <a:gridCol w="439051">
                  <a:extLst>
                    <a:ext uri="{9D8B030D-6E8A-4147-A177-3AD203B41FA5}">
                      <a16:colId xmlns:a16="http://schemas.microsoft.com/office/drawing/2014/main" val="826845337"/>
                    </a:ext>
                  </a:extLst>
                </a:gridCol>
                <a:gridCol w="439051">
                  <a:extLst>
                    <a:ext uri="{9D8B030D-6E8A-4147-A177-3AD203B41FA5}">
                      <a16:colId xmlns:a16="http://schemas.microsoft.com/office/drawing/2014/main" val="2074049437"/>
                    </a:ext>
                  </a:extLst>
                </a:gridCol>
                <a:gridCol w="439051">
                  <a:extLst>
                    <a:ext uri="{9D8B030D-6E8A-4147-A177-3AD203B41FA5}">
                      <a16:colId xmlns:a16="http://schemas.microsoft.com/office/drawing/2014/main" val="4054416484"/>
                    </a:ext>
                  </a:extLst>
                </a:gridCol>
                <a:gridCol w="439051">
                  <a:extLst>
                    <a:ext uri="{9D8B030D-6E8A-4147-A177-3AD203B41FA5}">
                      <a16:colId xmlns:a16="http://schemas.microsoft.com/office/drawing/2014/main" val="4204520428"/>
                    </a:ext>
                  </a:extLst>
                </a:gridCol>
                <a:gridCol w="439051">
                  <a:extLst>
                    <a:ext uri="{9D8B030D-6E8A-4147-A177-3AD203B41FA5}">
                      <a16:colId xmlns:a16="http://schemas.microsoft.com/office/drawing/2014/main" val="272727339"/>
                    </a:ext>
                  </a:extLst>
                </a:gridCol>
                <a:gridCol w="439051">
                  <a:extLst>
                    <a:ext uri="{9D8B030D-6E8A-4147-A177-3AD203B41FA5}">
                      <a16:colId xmlns:a16="http://schemas.microsoft.com/office/drawing/2014/main" val="3987992205"/>
                    </a:ext>
                  </a:extLst>
                </a:gridCol>
                <a:gridCol w="439051">
                  <a:extLst>
                    <a:ext uri="{9D8B030D-6E8A-4147-A177-3AD203B41FA5}">
                      <a16:colId xmlns:a16="http://schemas.microsoft.com/office/drawing/2014/main" val="687751499"/>
                    </a:ext>
                  </a:extLst>
                </a:gridCol>
                <a:gridCol w="439051">
                  <a:extLst>
                    <a:ext uri="{9D8B030D-6E8A-4147-A177-3AD203B41FA5}">
                      <a16:colId xmlns:a16="http://schemas.microsoft.com/office/drawing/2014/main" val="1823201322"/>
                    </a:ext>
                  </a:extLst>
                </a:gridCol>
                <a:gridCol w="439051">
                  <a:extLst>
                    <a:ext uri="{9D8B030D-6E8A-4147-A177-3AD203B41FA5}">
                      <a16:colId xmlns:a16="http://schemas.microsoft.com/office/drawing/2014/main" val="1084818714"/>
                    </a:ext>
                  </a:extLst>
                </a:gridCol>
                <a:gridCol w="439051">
                  <a:extLst>
                    <a:ext uri="{9D8B030D-6E8A-4147-A177-3AD203B41FA5}">
                      <a16:colId xmlns:a16="http://schemas.microsoft.com/office/drawing/2014/main" val="1774340381"/>
                    </a:ext>
                  </a:extLst>
                </a:gridCol>
                <a:gridCol w="439051">
                  <a:extLst>
                    <a:ext uri="{9D8B030D-6E8A-4147-A177-3AD203B41FA5}">
                      <a16:colId xmlns:a16="http://schemas.microsoft.com/office/drawing/2014/main" val="2860335255"/>
                    </a:ext>
                  </a:extLst>
                </a:gridCol>
                <a:gridCol w="439051">
                  <a:extLst>
                    <a:ext uri="{9D8B030D-6E8A-4147-A177-3AD203B41FA5}">
                      <a16:colId xmlns:a16="http://schemas.microsoft.com/office/drawing/2014/main" val="1435979836"/>
                    </a:ext>
                  </a:extLst>
                </a:gridCol>
                <a:gridCol w="439051">
                  <a:extLst>
                    <a:ext uri="{9D8B030D-6E8A-4147-A177-3AD203B41FA5}">
                      <a16:colId xmlns:a16="http://schemas.microsoft.com/office/drawing/2014/main" val="2221294198"/>
                    </a:ext>
                  </a:extLst>
                </a:gridCol>
                <a:gridCol w="439051">
                  <a:extLst>
                    <a:ext uri="{9D8B030D-6E8A-4147-A177-3AD203B41FA5}">
                      <a16:colId xmlns:a16="http://schemas.microsoft.com/office/drawing/2014/main" val="1950136066"/>
                    </a:ext>
                  </a:extLst>
                </a:gridCol>
                <a:gridCol w="439051">
                  <a:extLst>
                    <a:ext uri="{9D8B030D-6E8A-4147-A177-3AD203B41FA5}">
                      <a16:colId xmlns:a16="http://schemas.microsoft.com/office/drawing/2014/main" val="574878939"/>
                    </a:ext>
                  </a:extLst>
                </a:gridCol>
                <a:gridCol w="439051">
                  <a:extLst>
                    <a:ext uri="{9D8B030D-6E8A-4147-A177-3AD203B41FA5}">
                      <a16:colId xmlns:a16="http://schemas.microsoft.com/office/drawing/2014/main" val="1197721088"/>
                    </a:ext>
                  </a:extLst>
                </a:gridCol>
              </a:tblGrid>
              <a:tr h="162424">
                <a:tc>
                  <a:txBody>
                    <a:bodyPr/>
                    <a:lstStyle/>
                    <a:p>
                      <a:pPr algn="ctr" fontAlgn="b"/>
                      <a:r>
                        <a:rPr lang="en-US" sz="799" b="1" i="0" u="none" strike="noStrike">
                          <a:solidFill>
                            <a:srgbClr val="000000"/>
                          </a:solidFill>
                          <a:effectLst/>
                          <a:latin typeface="Arial" pitchFamily="34" charset="0"/>
                        </a:rPr>
                        <a:t>2003</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2004</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2005</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2006</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2007</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2008</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2009</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2010</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2011</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2012</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2013</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2014</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2015</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2016</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2017</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2018</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2019</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2020</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2021</a:t>
                      </a:r>
                    </a:p>
                  </a:txBody>
                  <a:tcPr marL="7066" marR="7066" marT="7066" marB="0" anchor="b">
                    <a:lnL>
                      <a:noFill/>
                    </a:lnL>
                    <a:lnR>
                      <a:noFill/>
                    </a:lnR>
                    <a:lnT>
                      <a:noFill/>
                    </a:lnT>
                    <a:lnB w="3175">
                      <a:solidFill>
                        <a:srgbClr val="FFFFFF"/>
                      </a:solidFill>
                    </a:lnB>
                  </a:tcPr>
                </a:tc>
                <a:tc>
                  <a:txBody>
                    <a:bodyPr/>
                    <a:lstStyle/>
                    <a:p>
                      <a:pPr algn="ctr" fontAlgn="b"/>
                      <a:r>
                        <a:rPr lang="en-US" sz="799" b="1" i="0" u="none" strike="noStrike">
                          <a:solidFill>
                            <a:srgbClr val="000000"/>
                          </a:solidFill>
                          <a:effectLst/>
                          <a:latin typeface="Arial" pitchFamily="34" charset="0"/>
                        </a:rPr>
                        <a:t>2022</a:t>
                      </a:r>
                    </a:p>
                  </a:txBody>
                  <a:tcPr marL="7066" marR="7066" marT="7066" marB="0" anchor="b">
                    <a:lnL>
                      <a:noFill/>
                    </a:lnL>
                    <a:lnR>
                      <a:noFill/>
                    </a:lnR>
                    <a:lnT>
                      <a:noFill/>
                    </a:lnT>
                    <a:lnB w="3175">
                      <a:solidFill>
                        <a:srgbClr val="FFFFFF"/>
                      </a:solidFill>
                    </a:lnB>
                  </a:tcPr>
                </a:tc>
                <a:extLst>
                  <a:ext uri="{0D108BD9-81ED-4DB2-BD59-A6C34878D82A}">
                    <a16:rowId xmlns:a16="http://schemas.microsoft.com/office/drawing/2014/main" val="954399921"/>
                  </a:ext>
                </a:extLst>
              </a:tr>
              <a:tr h="235621">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extLst>
                  <a:ext uri="{0D108BD9-81ED-4DB2-BD59-A6C34878D82A}">
                    <a16:rowId xmlns:a16="http://schemas.microsoft.com/office/drawing/2014/main" val="3676766460"/>
                  </a:ext>
                </a:extLst>
              </a:tr>
              <a:tr h="235621">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67.8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extLst>
                  <a:ext uri="{0D108BD9-81ED-4DB2-BD59-A6C34878D82A}">
                    <a16:rowId xmlns:a16="http://schemas.microsoft.com/office/drawing/2014/main" val="440250424"/>
                  </a:ext>
                </a:extLst>
              </a:tr>
              <a:tr h="235621">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66.5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extLst>
                  <a:ext uri="{0D108BD9-81ED-4DB2-BD59-A6C34878D82A}">
                    <a16:rowId xmlns:a16="http://schemas.microsoft.com/office/drawing/2014/main" val="3540676553"/>
                  </a:ext>
                </a:extLst>
              </a:tr>
              <a:tr h="235621">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extLst>
                  <a:ext uri="{0D108BD9-81ED-4DB2-BD59-A6C34878D82A}">
                    <a16:rowId xmlns:a16="http://schemas.microsoft.com/office/drawing/2014/main" val="937765563"/>
                  </a:ext>
                </a:extLst>
              </a:tr>
              <a:tr h="235621">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49.0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extLst>
                  <a:ext uri="{0D108BD9-81ED-4DB2-BD59-A6C34878D82A}">
                    <a16:rowId xmlns:a16="http://schemas.microsoft.com/office/drawing/2014/main" val="3601027199"/>
                  </a:ext>
                </a:extLst>
              </a:tr>
              <a:tr h="235621">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extLst>
                  <a:ext uri="{0D108BD9-81ED-4DB2-BD59-A6C34878D82A}">
                    <a16:rowId xmlns:a16="http://schemas.microsoft.com/office/drawing/2014/main" val="1213296873"/>
                  </a:ext>
                </a:extLst>
              </a:tr>
              <a:tr h="235621">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extLst>
                  <a:ext uri="{0D108BD9-81ED-4DB2-BD59-A6C34878D82A}">
                    <a16:rowId xmlns:a16="http://schemas.microsoft.com/office/drawing/2014/main" val="407760879"/>
                  </a:ext>
                </a:extLst>
              </a:tr>
              <a:tr h="235621">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extLst>
                  <a:ext uri="{0D108BD9-81ED-4DB2-BD59-A6C34878D82A}">
                    <a16:rowId xmlns:a16="http://schemas.microsoft.com/office/drawing/2014/main" val="2765921960"/>
                  </a:ext>
                </a:extLst>
              </a:tr>
              <a:tr h="235621">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42.9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extLst>
                  <a:ext uri="{0D108BD9-81ED-4DB2-BD59-A6C34878D82A}">
                    <a16:rowId xmlns:a16="http://schemas.microsoft.com/office/drawing/2014/main" val="4240915920"/>
                  </a:ext>
                </a:extLst>
              </a:tr>
              <a:tr h="235621">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extLst>
                  <a:ext uri="{0D108BD9-81ED-4DB2-BD59-A6C34878D82A}">
                    <a16:rowId xmlns:a16="http://schemas.microsoft.com/office/drawing/2014/main" val="1207416745"/>
                  </a:ext>
                </a:extLst>
              </a:tr>
              <a:tr h="235621">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extLst>
                  <a:ext uri="{0D108BD9-81ED-4DB2-BD59-A6C34878D82A}">
                    <a16:rowId xmlns:a16="http://schemas.microsoft.com/office/drawing/2014/main" val="446806992"/>
                  </a:ext>
                </a:extLst>
              </a:tr>
              <a:tr h="235621">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extLst>
                  <a:ext uri="{0D108BD9-81ED-4DB2-BD59-A6C34878D82A}">
                    <a16:rowId xmlns:a16="http://schemas.microsoft.com/office/drawing/2014/main" val="1550451909"/>
                  </a:ext>
                </a:extLst>
              </a:tr>
              <a:tr h="235621">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28.2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-40.5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extLst>
                  <a:ext uri="{0D108BD9-81ED-4DB2-BD59-A6C34878D82A}">
                    <a16:rowId xmlns:a16="http://schemas.microsoft.com/office/drawing/2014/main" val="1275995654"/>
                  </a:ext>
                </a:extLst>
              </a:tr>
              <a:tr h="235621">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-41.1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26.7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-11.5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extLst>
                  <a:ext uri="{0D108BD9-81ED-4DB2-BD59-A6C34878D82A}">
                    <a16:rowId xmlns:a16="http://schemas.microsoft.com/office/drawing/2014/main" val="4251129419"/>
                  </a:ext>
                </a:extLst>
              </a:tr>
              <a:tr h="235621">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-30.0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-13.0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extLst>
                  <a:ext uri="{0D108BD9-81ED-4DB2-BD59-A6C34878D82A}">
                    <a16:rowId xmlns:a16="http://schemas.microsoft.com/office/drawing/2014/main" val="739528904"/>
                  </a:ext>
                </a:extLst>
              </a:tr>
              <a:tr h="235621">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7.0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-42.7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-21.8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-22.0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Philippines</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-8.3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-14.8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-21.2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extLst>
                  <a:ext uri="{0D108BD9-81ED-4DB2-BD59-A6C34878D82A}">
                    <a16:rowId xmlns:a16="http://schemas.microsoft.com/office/drawing/2014/main" val="4248280956"/>
                  </a:ext>
                </a:extLst>
              </a:tr>
              <a:tr h="235621">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-49.3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-35.3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Indonesia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000000"/>
                          </a:solidFill>
                          <a:effectLst/>
                          <a:latin typeface="Arial" pitchFamily="34" charset="0"/>
                        </a:rPr>
                        <a:t>Korea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extLst>
                  <a:ext uri="{0D108BD9-81ED-4DB2-BD59-A6C34878D82A}">
                    <a16:rowId xmlns:a16="http://schemas.microsoft.com/office/drawing/2014/main" val="210967959"/>
                  </a:ext>
                </a:extLst>
              </a:tr>
              <a:tr h="235621">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7.3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-50.3</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12.2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-9.2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-37.1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-26.6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-15.6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000000"/>
                          </a:solidFill>
                          <a:effectLst/>
                          <a:latin typeface="Arial" pitchFamily="34" charset="0"/>
                        </a:rPr>
                        <a:t>Mexico</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ctr" fontAlgn="ctr"/>
                      <a:r>
                        <a:rPr lang="en-US" sz="599" b="0" i="0" u="none" strike="noStrike">
                          <a:solidFill>
                            <a:srgbClr val="FFFFFF"/>
                          </a:solidFill>
                          <a:effectLst/>
                          <a:latin typeface="Arial" pitchFamily="34" charset="0"/>
                        </a:rPr>
                        <a:t>S. Africa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ctr" fontAlgn="ctr"/>
                      <a:r>
                        <a:rPr lang="en-US" sz="599" b="0" i="0" u="none" strike="noStrike">
                          <a:solidFill>
                            <a:srgbClr val="000000"/>
                          </a:solidFill>
                          <a:effectLst/>
                          <a:latin typeface="Arial" pitchFamily="34" charset="0"/>
                        </a:rPr>
                        <a:t>Poland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-6.4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000000"/>
                          </a:solidFill>
                          <a:effectLst/>
                          <a:latin typeface="Arial" pitchFamily="34" charset="0"/>
                        </a:rPr>
                        <a:t>China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-17.7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-24.0</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extLst>
                  <a:ext uri="{0D108BD9-81ED-4DB2-BD59-A6C34878D82A}">
                    <a16:rowId xmlns:a16="http://schemas.microsoft.com/office/drawing/2014/main" val="2396620882"/>
                  </a:ext>
                </a:extLst>
              </a:tr>
              <a:tr h="235621">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0.9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Thailand</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-10.2</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ctr" fontAlgn="ctr"/>
                      <a:r>
                        <a:rPr lang="en-US" sz="599" b="0" i="0" u="none" strike="noStrike">
                          <a:solidFill>
                            <a:srgbClr val="000000"/>
                          </a:solidFill>
                          <a:effectLst/>
                          <a:latin typeface="Arial" pitchFamily="34" charset="0"/>
                        </a:rPr>
                        <a:t>Malaysia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8.5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-10.4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Taiwan</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-0.7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ctr" fontAlgn="ctr"/>
                      <a:r>
                        <a:rPr lang="en-US" sz="599" b="0" i="0" u="none" strike="noStrike">
                          <a:solidFill>
                            <a:srgbClr val="FFFFFF"/>
                          </a:solidFill>
                          <a:effectLst/>
                          <a:latin typeface="Arial" pitchFamily="34" charset="0"/>
                        </a:rPr>
                        <a:t>India</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-53.4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ctr" fontAlgn="ctr"/>
                      <a:r>
                        <a:rPr lang="en-US" sz="599" b="0" i="0" u="none" strike="noStrike">
                          <a:solidFill>
                            <a:srgbClr val="000000"/>
                          </a:solidFill>
                          <a:effectLst/>
                          <a:latin typeface="Arial" pitchFamily="34" charset="0"/>
                        </a:rPr>
                        <a:t>Czech Rep.</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-15.8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-46.8</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Brazil</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AD8B22"/>
                    </a:solidFill>
                  </a:tcPr>
                </a:tc>
                <a:tc>
                  <a:txBody>
                    <a:bodyPr/>
                    <a:lstStyle/>
                    <a:p>
                      <a:pPr algn="ctr" fontAlgn="ctr"/>
                      <a:r>
                        <a:rPr lang="en-US" sz="599" b="0" i="0" u="none" strike="noStrike">
                          <a:solidFill>
                            <a:srgbClr val="FFFFFF"/>
                          </a:solidFill>
                          <a:effectLst/>
                          <a:latin typeface="Arial" pitchFamily="34" charset="0"/>
                        </a:rPr>
                        <a:t>Peru</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-29.7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-23.6</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ctr" fontAlgn="ctr"/>
                      <a:r>
                        <a:rPr lang="en-US" sz="599" b="0" i="0" u="none" strike="noStrike">
                          <a:solidFill>
                            <a:srgbClr val="000000"/>
                          </a:solidFill>
                          <a:effectLst/>
                          <a:latin typeface="Arial" pitchFamily="34" charset="0"/>
                        </a:rPr>
                        <a:t>Colombia</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-33.5</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-13.1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3.1</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-37.9</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Chile</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-17.4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ctr" fontAlgn="ctr"/>
                      <a:r>
                        <a:rPr lang="en-US" sz="599" b="0" i="0" u="none" strike="noStrike">
                          <a:solidFill>
                            <a:srgbClr val="000000"/>
                          </a:solidFill>
                          <a:effectLst/>
                          <a:latin typeface="Arial" pitchFamily="34" charset="0"/>
                        </a:rPr>
                        <a:t>Egypt</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-27.4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ctr" fontAlgn="ctr"/>
                      <a:r>
                        <a:rPr lang="en-US" sz="599" b="0" i="0" u="none" strike="noStrike">
                          <a:solidFill>
                            <a:srgbClr val="000000"/>
                          </a:solidFill>
                          <a:effectLst/>
                          <a:latin typeface="Arial" pitchFamily="34" charset="0"/>
                        </a:rPr>
                        <a:t>Turkey</a:t>
                      </a:r>
                      <a:br>
                        <a:rPr lang="en-US" sz="599" b="0" i="0" u="none" strike="noStrike">
                          <a:solidFill>
                            <a:srgbClr val="000000"/>
                          </a:solidFill>
                          <a:effectLst/>
                          <a:latin typeface="Arial" pitchFamily="34" charset="0"/>
                        </a:rPr>
                      </a:br>
                      <a:r>
                        <a:rPr lang="en-US" sz="599" b="0" i="0" u="none" strike="noStrike">
                          <a:solidFill>
                            <a:srgbClr val="000000"/>
                          </a:solidFill>
                          <a:effectLst/>
                          <a:latin typeface="Arial" pitchFamily="34" charset="0"/>
                        </a:rPr>
                        <a:t>-24.7</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ctr" fontAlgn="ctr"/>
                      <a:r>
                        <a:rPr lang="en-US" sz="599" b="0" i="0" u="none" strike="noStrike">
                          <a:solidFill>
                            <a:srgbClr val="FFFFFF"/>
                          </a:solidFill>
                          <a:effectLst/>
                          <a:latin typeface="Arial" pitchFamily="34" charset="0"/>
                        </a:rPr>
                        <a:t>Hungary</a:t>
                      </a:r>
                      <a:br>
                        <a:rPr lang="en-US" sz="599" b="0" i="0" u="none" strike="noStrike">
                          <a:solidFill>
                            <a:srgbClr val="FFFFFF"/>
                          </a:solidFill>
                          <a:effectLst/>
                          <a:latin typeface="Arial" pitchFamily="34" charset="0"/>
                        </a:rPr>
                      </a:br>
                      <a:r>
                        <a:rPr lang="en-US" sz="599" b="0" i="0" u="none" strike="noStrike">
                          <a:solidFill>
                            <a:srgbClr val="FFFFFF"/>
                          </a:solidFill>
                          <a:effectLst/>
                          <a:latin typeface="Arial" pitchFamily="34" charset="0"/>
                        </a:rPr>
                        <a:t>-25.4</a:t>
                      </a:r>
                    </a:p>
                  </a:txBody>
                  <a:tcPr marL="7066" marR="7066" marT="7066"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extLst>
                  <a:ext uri="{0D108BD9-81ED-4DB2-BD59-A6C34878D82A}">
                    <a16:rowId xmlns:a16="http://schemas.microsoft.com/office/drawing/2014/main" val="3729448050"/>
                  </a:ext>
                </a:extLst>
              </a:tr>
            </a:tbl>
          </a:graphicData>
        </a:graphic>
      </p:graphicFrame>
    </p:spTree>
    <p:custDataLst>
      <p:tags r:id="rId1"/>
    </p:custDataLst>
    <p:extLst>
      <p:ext uri="{BB962C8B-B14F-4D97-AF65-F5344CB8AC3E}">
        <p14:creationId xmlns:p14="http://schemas.microsoft.com/office/powerpoint/2010/main" val="93005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Equity Returns of Emerging Markets—NZD</a:t>
            </a:r>
            <a:endParaRPr lang="en-AU"/>
          </a:p>
        </p:txBody>
      </p:sp>
      <p:sp>
        <p:nvSpPr>
          <p:cNvPr id="5" name="Slide Number Placeholder 4"/>
          <p:cNvSpPr>
            <a:spLocks noGrp="1"/>
          </p:cNvSpPr>
          <p:nvPr>
            <p:ph type="sldNum" sz="quarter" idx="11"/>
          </p:nvPr>
        </p:nvSpPr>
        <p:spPr/>
        <p:txBody>
          <a:bodyPr/>
          <a:lstStyle/>
          <a:p>
            <a:fld id="{2034FC25-B418-4D16-BAD8-8F5CA44C04B9}" type="slidenum">
              <a:rPr lang="en-US" smtClean="0"/>
              <a:t>29</a:t>
            </a:fld>
            <a:endParaRPr lang="en-US"/>
          </a:p>
        </p:txBody>
      </p:sp>
      <p:sp>
        <p:nvSpPr>
          <p:cNvPr id="4" name="Text Placeholder 3"/>
          <p:cNvSpPr>
            <a:spLocks noGrp="1"/>
          </p:cNvSpPr>
          <p:nvPr>
            <p:ph type="body" sz="quarter" idx="13"/>
          </p:nvPr>
        </p:nvSpPr>
        <p:spPr/>
        <p:txBody>
          <a:bodyPr/>
          <a:lstStyle/>
          <a:p>
            <a:r>
              <a:rPr lang="en-AU"/>
              <a:t>Annual Return (%)</a:t>
            </a:r>
          </a:p>
        </p:txBody>
      </p:sp>
      <p:sp>
        <p:nvSpPr>
          <p:cNvPr id="2" name="Text Placeholder 1"/>
          <p:cNvSpPr>
            <a:spLocks noGrp="1"/>
          </p:cNvSpPr>
          <p:nvPr>
            <p:ph type="body" sz="quarter" idx="15"/>
          </p:nvPr>
        </p:nvSpPr>
        <p:spPr/>
        <p:txBody>
          <a:bodyPr/>
          <a:lstStyle/>
          <a:p>
            <a:pPr lvl="0"/>
            <a:r>
              <a:rPr lang="en-US">
                <a:solidFill>
                  <a:srgbClr val="000000">
                    <a:lumMod val="75000"/>
                    <a:lumOff val="25000"/>
                  </a:srgbClr>
                </a:solidFill>
              </a:rPr>
              <a:t>In New Zealand dollars. Source: MSCI country indices (net dividends) for each country listed. Does not include Greece, which MSCI classified as a developed market prior to November 2013, or Russia, which MSCI classifies as a standalone market as of March 2022. Additional countries excluded due to data availability or due to downgrades by MSCI from emerging to frontier market. MSCI data © MSCI 2023, all rights reserved. Past performance is no guarantee of future results. Indices are not available for direct investment; therefore, their performance does not reflect the expenses associated with the management of an actual portfolio.</a:t>
            </a:r>
          </a:p>
        </p:txBody>
      </p:sp>
      <p:sp>
        <p:nvSpPr>
          <p:cNvPr id="8" name="AssetID" descr="svtx:content/slide/@id"/>
          <p:cNvSpPr>
            <a:spLocks noGrp="1"/>
          </p:cNvSpPr>
          <p:nvPr>
            <p:ph type="body" sz="quarter" idx="20"/>
          </p:nvPr>
        </p:nvSpPr>
        <p:spPr/>
        <p:txBody>
          <a:bodyPr/>
          <a:lstStyle/>
          <a:p>
            <a:r>
              <a:rPr lang="en-US"/>
              <a:t>28764</a:t>
            </a:r>
          </a:p>
        </p:txBody>
      </p:sp>
      <p:sp>
        <p:nvSpPr>
          <p:cNvPr id="9" name="TextBox 8"/>
          <p:cNvSpPr txBox="1"/>
          <p:nvPr/>
        </p:nvSpPr>
        <p:spPr>
          <a:xfrm>
            <a:off x="-985731" y="184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EC05</a:t>
            </a:r>
            <a:br>
              <a:rPr lang="en-US" sz="899"/>
            </a:br>
            <a:r>
              <a:rPr lang="en-US" sz="899"/>
              <a:t>MID 914</a:t>
            </a:r>
          </a:p>
        </p:txBody>
      </p:sp>
      <p:sp>
        <p:nvSpPr>
          <p:cNvPr id="12" name="Rectangle 2391">
            <a:extLst>
              <a:ext uri="{FF2B5EF4-FFF2-40B4-BE49-F238E27FC236}">
                <a16:creationId xmlns:a16="http://schemas.microsoft.com/office/drawing/2014/main" id="{CCC63D71-D436-434B-802C-2ABF2F69F5E2}"/>
              </a:ext>
            </a:extLst>
          </p:cNvPr>
          <p:cNvSpPr>
            <a:spLocks noChangeArrowheads="1"/>
          </p:cNvSpPr>
          <p:nvPr/>
        </p:nvSpPr>
        <p:spPr bwMode="auto">
          <a:xfrm>
            <a:off x="8089980" y="1419027"/>
            <a:ext cx="630538" cy="245908"/>
          </a:xfrm>
          <a:prstGeom prst="rect">
            <a:avLst/>
          </a:prstGeom>
          <a:solidFill>
            <a:schemeClr val="accent3"/>
          </a:solidFill>
          <a:ln w="12700" algn="ctr">
            <a:noFill/>
            <a:miter lim="800000"/>
          </a:ln>
        </p:spPr>
        <p:txBody>
          <a:bodyPr wrap="none"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defRPr/>
            </a:pPr>
            <a:endParaRPr lang="en-US" sz="699">
              <a:solidFill>
                <a:srgbClr val="000000"/>
              </a:solidFill>
              <a:latin typeface="Avenir LT Com 55 Roman" pitchFamily="34" charset="0"/>
              <a:cs typeface="Arial" pitchFamily="34" charset="0"/>
            </a:endParaRPr>
          </a:p>
        </p:txBody>
      </p:sp>
      <p:sp>
        <p:nvSpPr>
          <p:cNvPr id="13" name="Text Box 2983">
            <a:extLst>
              <a:ext uri="{FF2B5EF4-FFF2-40B4-BE49-F238E27FC236}">
                <a16:creationId xmlns:a16="http://schemas.microsoft.com/office/drawing/2014/main" id="{BFD0682A-9D2A-46DD-A974-A4C8441F759F}"/>
              </a:ext>
            </a:extLst>
          </p:cNvPr>
          <p:cNvSpPr txBox="1">
            <a:spLocks noChangeArrowheads="1"/>
          </p:cNvSpPr>
          <p:nvPr/>
        </p:nvSpPr>
        <p:spPr bwMode="auto">
          <a:xfrm>
            <a:off x="7895818" y="1442016"/>
            <a:ext cx="2125635" cy="199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wrap="square">
            <a:spAutoFit/>
          </a:bodyPr>
          <a:lstStyle>
            <a:defPPr>
              <a:defRPr lang="en-US"/>
            </a:defPPr>
            <a:lvl1pPr marL="342612" indent="-342612"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algn="r" eaLnBrk="1" hangingPunct="1">
              <a:spcBef>
                <a:spcPct val="50000"/>
              </a:spcBef>
              <a:buClr>
                <a:srgbClr val="FFFFFF"/>
              </a:buClr>
            </a:pPr>
            <a:r>
              <a:rPr lang="en-US" sz="699">
                <a:solidFill>
                  <a:srgbClr val="FFFFFF"/>
                </a:solidFill>
              </a:rPr>
              <a:t>Boxed</a:t>
            </a:r>
            <a:r>
              <a:rPr lang="en-US" sz="699">
                <a:solidFill>
                  <a:srgbClr val="000000"/>
                </a:solidFill>
              </a:rPr>
              <a:t> </a:t>
            </a:r>
            <a:r>
              <a:rPr lang="en-US" sz="699">
                <a:solidFill>
                  <a:srgbClr val="FFFFFF"/>
                </a:solidFill>
              </a:rPr>
              <a:t>Return  </a:t>
            </a:r>
            <a:r>
              <a:rPr lang="en-US" sz="699">
                <a:solidFill>
                  <a:srgbClr val="000000"/>
                </a:solidFill>
              </a:rPr>
              <a:t>  is highest return for the year.</a:t>
            </a:r>
          </a:p>
        </p:txBody>
      </p:sp>
      <p:sp>
        <p:nvSpPr>
          <p:cNvPr id="11" name="Rectangle 10">
            <a:extLst>
              <a:ext uri="{FF2B5EF4-FFF2-40B4-BE49-F238E27FC236}">
                <a16:creationId xmlns:a16="http://schemas.microsoft.com/office/drawing/2014/main" id="{65462CF5-1FE0-45CA-836C-6289FBF8E24D}"/>
              </a:ext>
            </a:extLst>
          </p:cNvPr>
          <p:cNvSpPr/>
          <p:nvPr/>
        </p:nvSpPr>
        <p:spPr>
          <a:xfrm>
            <a:off x="10892054" y="1847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graphicFrame>
        <p:nvGraphicFramePr>
          <p:cNvPr id="6" name="Table 5">
            <a:extLst>
              <a:ext uri="{FF2B5EF4-FFF2-40B4-BE49-F238E27FC236}">
                <a16:creationId xmlns:a16="http://schemas.microsoft.com/office/drawing/2014/main" id="{8E7DEEF5-5501-4125-88FC-60D2A96AE8F5}"/>
              </a:ext>
            </a:extLst>
          </p:cNvPr>
          <p:cNvGraphicFramePr>
            <a:graphicFrameLocks noGrp="1"/>
          </p:cNvGraphicFramePr>
          <p:nvPr>
            <p:extLst>
              <p:ext uri="{D42A27DB-BD31-4B8C-83A1-F6EECF244321}">
                <p14:modId xmlns:p14="http://schemas.microsoft.com/office/powerpoint/2010/main" val="2290727744"/>
              </p:ext>
            </p:extLst>
          </p:nvPr>
        </p:nvGraphicFramePr>
        <p:xfrm>
          <a:off x="778539" y="1914722"/>
          <a:ext cx="9100795" cy="4179098"/>
        </p:xfrm>
        <a:graphic>
          <a:graphicData uri="http://schemas.openxmlformats.org/drawingml/2006/table">
            <a:tbl>
              <a:tblPr/>
              <a:tblGrid>
                <a:gridCol w="1004995">
                  <a:extLst>
                    <a:ext uri="{9D8B030D-6E8A-4147-A177-3AD203B41FA5}">
                      <a16:colId xmlns:a16="http://schemas.microsoft.com/office/drawing/2014/main" val="109399993"/>
                    </a:ext>
                  </a:extLst>
                </a:gridCol>
                <a:gridCol w="404790">
                  <a:extLst>
                    <a:ext uri="{9D8B030D-6E8A-4147-A177-3AD203B41FA5}">
                      <a16:colId xmlns:a16="http://schemas.microsoft.com/office/drawing/2014/main" val="3099424563"/>
                    </a:ext>
                  </a:extLst>
                </a:gridCol>
                <a:gridCol w="404790">
                  <a:extLst>
                    <a:ext uri="{9D8B030D-6E8A-4147-A177-3AD203B41FA5}">
                      <a16:colId xmlns:a16="http://schemas.microsoft.com/office/drawing/2014/main" val="1645589333"/>
                    </a:ext>
                  </a:extLst>
                </a:gridCol>
                <a:gridCol w="404790">
                  <a:extLst>
                    <a:ext uri="{9D8B030D-6E8A-4147-A177-3AD203B41FA5}">
                      <a16:colId xmlns:a16="http://schemas.microsoft.com/office/drawing/2014/main" val="1311974502"/>
                    </a:ext>
                  </a:extLst>
                </a:gridCol>
                <a:gridCol w="404790">
                  <a:extLst>
                    <a:ext uri="{9D8B030D-6E8A-4147-A177-3AD203B41FA5}">
                      <a16:colId xmlns:a16="http://schemas.microsoft.com/office/drawing/2014/main" val="1800101933"/>
                    </a:ext>
                  </a:extLst>
                </a:gridCol>
                <a:gridCol w="404790">
                  <a:extLst>
                    <a:ext uri="{9D8B030D-6E8A-4147-A177-3AD203B41FA5}">
                      <a16:colId xmlns:a16="http://schemas.microsoft.com/office/drawing/2014/main" val="1842138492"/>
                    </a:ext>
                  </a:extLst>
                </a:gridCol>
                <a:gridCol w="404790">
                  <a:extLst>
                    <a:ext uri="{9D8B030D-6E8A-4147-A177-3AD203B41FA5}">
                      <a16:colId xmlns:a16="http://schemas.microsoft.com/office/drawing/2014/main" val="2848924620"/>
                    </a:ext>
                  </a:extLst>
                </a:gridCol>
                <a:gridCol w="404790">
                  <a:extLst>
                    <a:ext uri="{9D8B030D-6E8A-4147-A177-3AD203B41FA5}">
                      <a16:colId xmlns:a16="http://schemas.microsoft.com/office/drawing/2014/main" val="2473361851"/>
                    </a:ext>
                  </a:extLst>
                </a:gridCol>
                <a:gridCol w="404790">
                  <a:extLst>
                    <a:ext uri="{9D8B030D-6E8A-4147-A177-3AD203B41FA5}">
                      <a16:colId xmlns:a16="http://schemas.microsoft.com/office/drawing/2014/main" val="3259067302"/>
                    </a:ext>
                  </a:extLst>
                </a:gridCol>
                <a:gridCol w="404790">
                  <a:extLst>
                    <a:ext uri="{9D8B030D-6E8A-4147-A177-3AD203B41FA5}">
                      <a16:colId xmlns:a16="http://schemas.microsoft.com/office/drawing/2014/main" val="1326821498"/>
                    </a:ext>
                  </a:extLst>
                </a:gridCol>
                <a:gridCol w="404790">
                  <a:extLst>
                    <a:ext uri="{9D8B030D-6E8A-4147-A177-3AD203B41FA5}">
                      <a16:colId xmlns:a16="http://schemas.microsoft.com/office/drawing/2014/main" val="478495596"/>
                    </a:ext>
                  </a:extLst>
                </a:gridCol>
                <a:gridCol w="404790">
                  <a:extLst>
                    <a:ext uri="{9D8B030D-6E8A-4147-A177-3AD203B41FA5}">
                      <a16:colId xmlns:a16="http://schemas.microsoft.com/office/drawing/2014/main" val="284533830"/>
                    </a:ext>
                  </a:extLst>
                </a:gridCol>
                <a:gridCol w="404790">
                  <a:extLst>
                    <a:ext uri="{9D8B030D-6E8A-4147-A177-3AD203B41FA5}">
                      <a16:colId xmlns:a16="http://schemas.microsoft.com/office/drawing/2014/main" val="3173303693"/>
                    </a:ext>
                  </a:extLst>
                </a:gridCol>
                <a:gridCol w="404790">
                  <a:extLst>
                    <a:ext uri="{9D8B030D-6E8A-4147-A177-3AD203B41FA5}">
                      <a16:colId xmlns:a16="http://schemas.microsoft.com/office/drawing/2014/main" val="2747716112"/>
                    </a:ext>
                  </a:extLst>
                </a:gridCol>
                <a:gridCol w="404790">
                  <a:extLst>
                    <a:ext uri="{9D8B030D-6E8A-4147-A177-3AD203B41FA5}">
                      <a16:colId xmlns:a16="http://schemas.microsoft.com/office/drawing/2014/main" val="933916490"/>
                    </a:ext>
                  </a:extLst>
                </a:gridCol>
                <a:gridCol w="404790">
                  <a:extLst>
                    <a:ext uri="{9D8B030D-6E8A-4147-A177-3AD203B41FA5}">
                      <a16:colId xmlns:a16="http://schemas.microsoft.com/office/drawing/2014/main" val="2060761761"/>
                    </a:ext>
                  </a:extLst>
                </a:gridCol>
                <a:gridCol w="404790">
                  <a:extLst>
                    <a:ext uri="{9D8B030D-6E8A-4147-A177-3AD203B41FA5}">
                      <a16:colId xmlns:a16="http://schemas.microsoft.com/office/drawing/2014/main" val="4068017531"/>
                    </a:ext>
                  </a:extLst>
                </a:gridCol>
                <a:gridCol w="404790">
                  <a:extLst>
                    <a:ext uri="{9D8B030D-6E8A-4147-A177-3AD203B41FA5}">
                      <a16:colId xmlns:a16="http://schemas.microsoft.com/office/drawing/2014/main" val="1096472572"/>
                    </a:ext>
                  </a:extLst>
                </a:gridCol>
                <a:gridCol w="404790">
                  <a:extLst>
                    <a:ext uri="{9D8B030D-6E8A-4147-A177-3AD203B41FA5}">
                      <a16:colId xmlns:a16="http://schemas.microsoft.com/office/drawing/2014/main" val="1403417770"/>
                    </a:ext>
                  </a:extLst>
                </a:gridCol>
                <a:gridCol w="404790">
                  <a:extLst>
                    <a:ext uri="{9D8B030D-6E8A-4147-A177-3AD203B41FA5}">
                      <a16:colId xmlns:a16="http://schemas.microsoft.com/office/drawing/2014/main" val="287549954"/>
                    </a:ext>
                  </a:extLst>
                </a:gridCol>
                <a:gridCol w="404790">
                  <a:extLst>
                    <a:ext uri="{9D8B030D-6E8A-4147-A177-3AD203B41FA5}">
                      <a16:colId xmlns:a16="http://schemas.microsoft.com/office/drawing/2014/main" val="1972568998"/>
                    </a:ext>
                  </a:extLst>
                </a:gridCol>
              </a:tblGrid>
              <a:tr h="186533">
                <a:tc>
                  <a:txBody>
                    <a:bodyPr/>
                    <a:lstStyle/>
                    <a:p>
                      <a:pPr algn="l" fontAlgn="b"/>
                      <a:r>
                        <a:rPr lang="en-US" sz="799" b="1" i="0" u="none" strike="noStrike">
                          <a:solidFill>
                            <a:srgbClr val="000000"/>
                          </a:solidFill>
                          <a:effectLst/>
                          <a:latin typeface="Arial" pitchFamily="34" charset="0"/>
                        </a:rPr>
                        <a:t> </a:t>
                      </a:r>
                    </a:p>
                  </a:txBody>
                  <a:tcPr marL="38068" marR="38068" marT="6729" marB="0" anchor="b">
                    <a:lnL>
                      <a:noFill/>
                    </a:lnL>
                    <a:lnR>
                      <a:noFill/>
                    </a:lnR>
                    <a:lnT>
                      <a:noFill/>
                    </a:lnT>
                    <a:lnB w="12700" cap="flat" cmpd="sng" algn="ctr">
                      <a:solidFill>
                        <a:srgbClr val="A6A6A6"/>
                      </a:solidFill>
                      <a:prstDash val="dot"/>
                      <a:round/>
                      <a:headEnd type="none" w="med" len="med"/>
                      <a:tailEnd type="none" w="med" len="med"/>
                    </a:lnB>
                  </a:tcPr>
                </a:tc>
                <a:tc>
                  <a:txBody>
                    <a:bodyPr/>
                    <a:lstStyle/>
                    <a:p>
                      <a:pPr algn="r" fontAlgn="b"/>
                      <a:r>
                        <a:rPr lang="en-US" sz="799" b="1" i="0" u="none" strike="noStrike">
                          <a:solidFill>
                            <a:srgbClr val="000000"/>
                          </a:solidFill>
                          <a:effectLst/>
                          <a:latin typeface="Arial" pitchFamily="34" charset="0"/>
                        </a:rPr>
                        <a:t>2003</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2004</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2005</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2006</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2007</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2008</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2009</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2010</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2011</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2012</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2013</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2014</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2015</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2016</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2017</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2018</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2019</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2020</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2021</a:t>
                      </a:r>
                    </a:p>
                  </a:txBody>
                  <a:tcPr marL="38068" marR="38068" marT="6729" marB="0" anchor="b">
                    <a:lnL>
                      <a:noFill/>
                    </a:lnL>
                    <a:lnR>
                      <a:noFill/>
                    </a:lnR>
                    <a:lnT>
                      <a:noFill/>
                    </a:lnT>
                    <a:lnB w="12700">
                      <a:solidFill>
                        <a:srgbClr val="A6A6A6"/>
                      </a:solidFill>
                    </a:lnB>
                  </a:tcPr>
                </a:tc>
                <a:tc>
                  <a:txBody>
                    <a:bodyPr/>
                    <a:lstStyle/>
                    <a:p>
                      <a:pPr algn="r" fontAlgn="b"/>
                      <a:r>
                        <a:rPr lang="en-US" sz="799" b="1" i="0" u="none" strike="noStrike">
                          <a:solidFill>
                            <a:srgbClr val="000000"/>
                          </a:solidFill>
                          <a:effectLst/>
                          <a:latin typeface="Arial" pitchFamily="34" charset="0"/>
                        </a:rPr>
                        <a:t>2022</a:t>
                      </a:r>
                    </a:p>
                  </a:txBody>
                  <a:tcPr marL="38068" marR="38068" marT="6729" marB="0" anchor="b">
                    <a:lnL>
                      <a:noFill/>
                    </a:lnL>
                    <a:lnR>
                      <a:noFill/>
                    </a:lnR>
                    <a:lnT>
                      <a:noFill/>
                    </a:lnT>
                    <a:lnB w="12700">
                      <a:solidFill>
                        <a:srgbClr val="A6A6A6"/>
                      </a:solidFill>
                    </a:lnB>
                  </a:tcPr>
                </a:tc>
                <a:extLst>
                  <a:ext uri="{0D108BD9-81ED-4DB2-BD59-A6C34878D82A}">
                    <a16:rowId xmlns:a16="http://schemas.microsoft.com/office/drawing/2014/main" val="3101461457"/>
                  </a:ext>
                </a:extLst>
              </a:tr>
              <a:tr h="210135">
                <a:tc>
                  <a:txBody>
                    <a:bodyPr/>
                    <a:lstStyle/>
                    <a:p>
                      <a:pPr algn="l" fontAlgn="ctr"/>
                      <a:r>
                        <a:rPr lang="en-US" sz="799" b="1" i="0" u="none" strike="noStrike">
                          <a:solidFill>
                            <a:srgbClr val="000000"/>
                          </a:solidFill>
                          <a:effectLst/>
                          <a:latin typeface="Arial" pitchFamily="34" charset="0"/>
                        </a:rPr>
                        <a:t>Brazil</a:t>
                      </a:r>
                    </a:p>
                  </a:txBody>
                  <a:tcPr marL="38068" marR="38068" marT="6729" marB="0" anchor="ctr">
                    <a:lnL w="3175">
                      <a:solidFill>
                        <a:srgbClr val="FFFFFF"/>
                      </a:solidFill>
                    </a:lnL>
                    <a:lnR w="3175">
                      <a:solidFill>
                        <a:srgbClr val="FFFFFF"/>
                      </a:solidFill>
                    </a:lnR>
                    <a:lnT w="12700" cap="flat" cmpd="sng" algn="ctr">
                      <a:solidFill>
                        <a:srgbClr val="A6A6A6"/>
                      </a:solidFill>
                      <a:prstDash val="dot"/>
                      <a:round/>
                      <a:headEnd type="none" w="med" len="med"/>
                      <a:tailEnd type="none" w="med" len="med"/>
                    </a:lnT>
                    <a:lnB w="3175">
                      <a:solidFill>
                        <a:srgbClr val="FFFFFF"/>
                      </a:solidFill>
                    </a:lnB>
                    <a:solidFill>
                      <a:srgbClr val="AD8B22"/>
                    </a:solidFill>
                  </a:tcPr>
                </a:tc>
                <a:tc>
                  <a:txBody>
                    <a:bodyPr/>
                    <a:lstStyle/>
                    <a:p>
                      <a:pPr algn="r" fontAlgn="ctr"/>
                      <a:r>
                        <a:rPr lang="en-US" sz="799" b="0" i="0" u="none" strike="noStrike">
                          <a:solidFill>
                            <a:srgbClr val="000000"/>
                          </a:solidFill>
                          <a:effectLst/>
                          <a:latin typeface="Arial" pitchFamily="34" charset="0"/>
                        </a:rPr>
                        <a:t>70.8</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65.9</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40.3</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-42.3</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83.2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solidFill>
                      <a:srgbClr val="AD8B22"/>
                    </a:solidFill>
                  </a:tcPr>
                </a:tc>
                <a:tc>
                  <a:txBody>
                    <a:bodyPr/>
                    <a:lstStyle/>
                    <a:p>
                      <a:pPr algn="r" fontAlgn="ctr"/>
                      <a:r>
                        <a:rPr lang="en-US" sz="799" b="0" i="0" u="none" strike="noStrike">
                          <a:solidFill>
                            <a:srgbClr val="000000"/>
                          </a:solidFill>
                          <a:effectLst/>
                          <a:latin typeface="Arial" pitchFamily="34" charset="0"/>
                        </a:rPr>
                        <a:t>-0.8</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-21.7</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-5.4</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-15.8</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-33.1</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63.2</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solidFill>
                      <a:srgbClr val="AD8B22"/>
                    </a:solidFill>
                  </a:tcPr>
                </a:tc>
                <a:tc>
                  <a:txBody>
                    <a:bodyPr/>
                    <a:lstStyle/>
                    <a:p>
                      <a:pPr algn="r" fontAlgn="ctr"/>
                      <a:r>
                        <a:rPr lang="en-US" sz="799" b="0" i="0" u="none" strike="noStrike">
                          <a:solidFill>
                            <a:srgbClr val="000000"/>
                          </a:solidFill>
                          <a:effectLst/>
                          <a:latin typeface="Arial" pitchFamily="34" charset="0"/>
                        </a:rPr>
                        <a:t>21.7</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25.5</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-24.1</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-13.1</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23.6</a:t>
                      </a:r>
                    </a:p>
                  </a:txBody>
                  <a:tcPr marL="38068" marR="38068" marT="6729" marB="0" anchor="ctr">
                    <a:lnL w="3175">
                      <a:solidFill>
                        <a:srgbClr val="FFFFFF"/>
                      </a:solidFill>
                    </a:lnL>
                    <a:lnR w="3175">
                      <a:solidFill>
                        <a:srgbClr val="FFFFFF"/>
                      </a:solidFill>
                    </a:lnR>
                    <a:lnT w="12700">
                      <a:solidFill>
                        <a:srgbClr val="A6A6A6"/>
                      </a:solidFill>
                    </a:lnT>
                    <a:lnB w="3175">
                      <a:solidFill>
                        <a:srgbClr val="FFFFFF"/>
                      </a:solidFill>
                    </a:lnB>
                  </a:tcPr>
                </a:tc>
                <a:extLst>
                  <a:ext uri="{0D108BD9-81ED-4DB2-BD59-A6C34878D82A}">
                    <a16:rowId xmlns:a16="http://schemas.microsoft.com/office/drawing/2014/main" val="987929109"/>
                  </a:ext>
                </a:extLst>
              </a:tr>
              <a:tr h="210135">
                <a:tc>
                  <a:txBody>
                    <a:bodyPr/>
                    <a:lstStyle/>
                    <a:p>
                      <a:pPr algn="l" fontAlgn="ctr"/>
                      <a:r>
                        <a:rPr lang="en-US" sz="799" b="1" i="0" u="none" strike="noStrike">
                          <a:solidFill>
                            <a:srgbClr val="FFFFFF"/>
                          </a:solidFill>
                          <a:effectLst/>
                          <a:latin typeface="Arial" pitchFamily="34" charset="0"/>
                        </a:rPr>
                        <a:t>Chile</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887666"/>
                    </a:solidFill>
                  </a:tcPr>
                </a:tc>
                <a:tc>
                  <a:txBody>
                    <a:bodyPr/>
                    <a:lstStyle/>
                    <a:p>
                      <a:pPr algn="r" fontAlgn="ctr"/>
                      <a:r>
                        <a:rPr lang="en-US" sz="799" b="0" i="0" u="none" strike="noStrike">
                          <a:solidFill>
                            <a:srgbClr val="000000"/>
                          </a:solidFill>
                          <a:effectLst/>
                          <a:latin typeface="Arial" pitchFamily="34" charset="0"/>
                        </a:rPr>
                        <a:t>46.0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49.0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666273410"/>
                  </a:ext>
                </a:extLst>
              </a:tr>
              <a:tr h="210135">
                <a:tc>
                  <a:txBody>
                    <a:bodyPr/>
                    <a:lstStyle/>
                    <a:p>
                      <a:pPr algn="l" fontAlgn="ctr"/>
                      <a:r>
                        <a:rPr lang="en-US" sz="799" b="1" i="0" u="none" strike="noStrike">
                          <a:solidFill>
                            <a:srgbClr val="000000"/>
                          </a:solidFill>
                          <a:effectLst/>
                          <a:latin typeface="Arial" pitchFamily="34" charset="0"/>
                        </a:rPr>
                        <a:t>China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r" fontAlgn="ctr"/>
                      <a:r>
                        <a:rPr lang="en-US" sz="799" b="0" i="0" u="none" strike="noStrike">
                          <a:solidFill>
                            <a:srgbClr val="000000"/>
                          </a:solidFill>
                          <a:effectLst/>
                          <a:latin typeface="Arial" pitchFamily="34" charset="0"/>
                        </a:rPr>
                        <a:t>49.4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76.6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2A5A1"/>
                    </a:solidFill>
                  </a:tcPr>
                </a:tc>
                <a:tc>
                  <a:txBody>
                    <a:bodyPr/>
                    <a:lstStyle/>
                    <a:p>
                      <a:pPr algn="r" fontAlgn="ctr"/>
                      <a:r>
                        <a:rPr lang="en-US" sz="799" b="0" i="0" u="none" strike="noStrike">
                          <a:solidFill>
                            <a:srgbClr val="000000"/>
                          </a:solidFill>
                          <a:effectLst/>
                          <a:latin typeface="Arial" pitchFamily="34" charset="0"/>
                        </a:rPr>
                        <a:t>52.3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270550814"/>
                  </a:ext>
                </a:extLst>
              </a:tr>
              <a:tr h="210135">
                <a:tc>
                  <a:txBody>
                    <a:bodyPr/>
                    <a:lstStyle/>
                    <a:p>
                      <a:pPr algn="l" fontAlgn="ctr"/>
                      <a:r>
                        <a:rPr lang="en-US" sz="799" b="1" i="0" u="none" strike="noStrike">
                          <a:solidFill>
                            <a:srgbClr val="000000"/>
                          </a:solidFill>
                          <a:effectLst/>
                          <a:latin typeface="Arial" pitchFamily="34" charset="0"/>
                        </a:rPr>
                        <a:t>Colombia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r" fontAlgn="ctr"/>
                      <a:r>
                        <a:rPr lang="en-US" sz="799" b="0" i="0" u="none" strike="noStrike">
                          <a:solidFill>
                            <a:srgbClr val="000000"/>
                          </a:solidFill>
                          <a:effectLst/>
                          <a:latin typeface="Arial" pitchFamily="34" charset="0"/>
                        </a:rPr>
                        <a:t>32.5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111.3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r" fontAlgn="ctr"/>
                      <a:r>
                        <a:rPr lang="en-US" sz="799" b="0" i="0" u="none" strike="noStrike">
                          <a:solidFill>
                            <a:srgbClr val="000000"/>
                          </a:solidFill>
                          <a:effectLst/>
                          <a:latin typeface="Arial" pitchFamily="34" charset="0"/>
                        </a:rPr>
                        <a:t>119.7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BBB091"/>
                    </a:solidFill>
                  </a:tcPr>
                </a:tc>
                <a:tc>
                  <a:txBody>
                    <a:bodyPr/>
                    <a:lstStyle/>
                    <a:p>
                      <a:pPr algn="r" fontAlgn="ctr"/>
                      <a:r>
                        <a:rPr lang="en-US" sz="799" b="0" i="0" u="none" strike="noStrike">
                          <a:solidFill>
                            <a:srgbClr val="000000"/>
                          </a:solidFill>
                          <a:effectLst/>
                          <a:latin typeface="Arial" pitchFamily="34" charset="0"/>
                        </a:rPr>
                        <a:t>48.1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976045744"/>
                  </a:ext>
                </a:extLst>
              </a:tr>
              <a:tr h="210135">
                <a:tc>
                  <a:txBody>
                    <a:bodyPr/>
                    <a:lstStyle/>
                    <a:p>
                      <a:pPr algn="l" fontAlgn="ctr"/>
                      <a:r>
                        <a:rPr lang="en-US" sz="799" b="1" i="0" u="none" strike="noStrike">
                          <a:solidFill>
                            <a:srgbClr val="000000"/>
                          </a:solidFill>
                          <a:effectLst/>
                          <a:latin typeface="Arial" pitchFamily="34" charset="0"/>
                        </a:rPr>
                        <a:t>Czech Republic</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r" fontAlgn="ctr"/>
                      <a:r>
                        <a:rPr lang="en-US" sz="799" b="0" i="0" u="none" strike="noStrike">
                          <a:solidFill>
                            <a:srgbClr val="000000"/>
                          </a:solidFill>
                          <a:effectLst/>
                          <a:latin typeface="Arial" pitchFamily="34" charset="0"/>
                        </a:rPr>
                        <a:t>31.0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63.0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38891"/>
                    </a:solidFill>
                  </a:tcPr>
                </a:tc>
                <a:tc>
                  <a:txBody>
                    <a:bodyPr/>
                    <a:lstStyle/>
                    <a:p>
                      <a:pPr algn="r" fontAlgn="ctr"/>
                      <a:r>
                        <a:rPr lang="en-US" sz="799" b="0" i="0" u="none" strike="noStrike">
                          <a:solidFill>
                            <a:srgbClr val="000000"/>
                          </a:solidFill>
                          <a:effectLst/>
                          <a:latin typeface="Arial" pitchFamily="34" charset="0"/>
                        </a:rPr>
                        <a:t>-7.4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146198921"/>
                  </a:ext>
                </a:extLst>
              </a:tr>
              <a:tr h="210135">
                <a:tc>
                  <a:txBody>
                    <a:bodyPr/>
                    <a:lstStyle/>
                    <a:p>
                      <a:pPr algn="l" fontAlgn="ctr"/>
                      <a:r>
                        <a:rPr lang="en-US" sz="799" b="1" i="0" u="none" strike="noStrike">
                          <a:solidFill>
                            <a:srgbClr val="000000"/>
                          </a:solidFill>
                          <a:effectLst/>
                          <a:latin typeface="Arial" pitchFamily="34" charset="0"/>
                        </a:rPr>
                        <a:t>Egypt</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52.8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105.6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177.4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13.1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36.2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40.9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D8D2CA"/>
                    </a:solidFill>
                  </a:tcPr>
                </a:tc>
                <a:tc>
                  <a:txBody>
                    <a:bodyPr/>
                    <a:lstStyle/>
                    <a:p>
                      <a:pPr algn="r" fontAlgn="ctr"/>
                      <a:r>
                        <a:rPr lang="en-US" sz="799" b="0" i="0" u="none" strike="noStrike">
                          <a:solidFill>
                            <a:srgbClr val="000000"/>
                          </a:solidFill>
                          <a:effectLst/>
                          <a:latin typeface="Arial" pitchFamily="34" charset="0"/>
                        </a:rPr>
                        <a:t>-27.4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697781647"/>
                  </a:ext>
                </a:extLst>
              </a:tr>
              <a:tr h="210135">
                <a:tc>
                  <a:txBody>
                    <a:bodyPr/>
                    <a:lstStyle/>
                    <a:p>
                      <a:pPr algn="l" fontAlgn="ctr"/>
                      <a:r>
                        <a:rPr lang="en-US" sz="799" b="1" i="0" u="none" strike="noStrike">
                          <a:solidFill>
                            <a:srgbClr val="FFFFFF"/>
                          </a:solidFill>
                          <a:effectLst/>
                          <a:latin typeface="Arial" pitchFamily="34" charset="0"/>
                        </a:rPr>
                        <a:t>Hungary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r" fontAlgn="ctr"/>
                      <a:r>
                        <a:rPr lang="en-US" sz="799" b="0" i="0" u="none" strike="noStrike">
                          <a:solidFill>
                            <a:srgbClr val="000000"/>
                          </a:solidFill>
                          <a:effectLst/>
                          <a:latin typeface="Arial" pitchFamily="34" charset="0"/>
                        </a:rPr>
                        <a:t>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55.6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9177D"/>
                    </a:solidFill>
                  </a:tcPr>
                </a:tc>
                <a:tc>
                  <a:txBody>
                    <a:bodyPr/>
                    <a:lstStyle/>
                    <a:p>
                      <a:pPr algn="r" fontAlgn="ctr"/>
                      <a:r>
                        <a:rPr lang="en-US" sz="799" b="0" i="0" u="none" strike="noStrike">
                          <a:solidFill>
                            <a:srgbClr val="000000"/>
                          </a:solidFill>
                          <a:effectLst/>
                          <a:latin typeface="Arial" pitchFamily="34" charset="0"/>
                        </a:rPr>
                        <a:t>32.9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157424682"/>
                  </a:ext>
                </a:extLst>
              </a:tr>
              <a:tr h="210135">
                <a:tc>
                  <a:txBody>
                    <a:bodyPr/>
                    <a:lstStyle/>
                    <a:p>
                      <a:pPr algn="l" fontAlgn="ctr"/>
                      <a:r>
                        <a:rPr lang="en-US" sz="799" b="1" i="0" u="none" strike="noStrike">
                          <a:solidFill>
                            <a:srgbClr val="FFFFFF"/>
                          </a:solidFill>
                          <a:effectLst/>
                          <a:latin typeface="Arial" pitchFamily="34" charset="0"/>
                        </a:rPr>
                        <a:t>India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81855"/>
                    </a:solidFill>
                  </a:tcPr>
                </a:tc>
                <a:tc>
                  <a:txBody>
                    <a:bodyPr/>
                    <a:lstStyle/>
                    <a:p>
                      <a:pPr algn="r" fontAlgn="ctr"/>
                      <a:r>
                        <a:rPr lang="en-US" sz="799" b="0" i="0" u="none" strike="noStrike">
                          <a:solidFill>
                            <a:srgbClr val="000000"/>
                          </a:solidFill>
                          <a:effectLst/>
                          <a:latin typeface="Arial" pitchFamily="34" charset="0"/>
                        </a:rPr>
                        <a:t>42.1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19.1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62456304"/>
                  </a:ext>
                </a:extLst>
              </a:tr>
              <a:tr h="210135">
                <a:tc>
                  <a:txBody>
                    <a:bodyPr/>
                    <a:lstStyle/>
                    <a:p>
                      <a:pPr algn="l" fontAlgn="ctr"/>
                      <a:r>
                        <a:rPr lang="en-US" sz="799" b="1" i="0" u="none" strike="noStrike">
                          <a:solidFill>
                            <a:srgbClr val="000000"/>
                          </a:solidFill>
                          <a:effectLst/>
                          <a:latin typeface="Arial" pitchFamily="34" charset="0"/>
                        </a:rPr>
                        <a:t>Indonesia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r" fontAlgn="ctr"/>
                      <a:r>
                        <a:rPr lang="en-US" sz="799" b="0" i="0" u="none" strike="noStrike">
                          <a:solidFill>
                            <a:srgbClr val="000000"/>
                          </a:solidFill>
                          <a:effectLst/>
                          <a:latin typeface="Arial" pitchFamily="34" charset="0"/>
                        </a:rPr>
                        <a:t>40.6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67.8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A1AFBB"/>
                    </a:solidFill>
                  </a:tcPr>
                </a:tc>
                <a:tc>
                  <a:txBody>
                    <a:bodyPr/>
                    <a:lstStyle/>
                    <a:p>
                      <a:pPr algn="r" fontAlgn="ctr"/>
                      <a:r>
                        <a:rPr lang="en-US" sz="799" b="0" i="0" u="none" strike="noStrike">
                          <a:solidFill>
                            <a:srgbClr val="000000"/>
                          </a:solidFill>
                          <a:effectLst/>
                          <a:latin typeface="Arial" pitchFamily="34" charset="0"/>
                        </a:rPr>
                        <a:t>-1.0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646366663"/>
                  </a:ext>
                </a:extLst>
              </a:tr>
              <a:tr h="210135">
                <a:tc>
                  <a:txBody>
                    <a:bodyPr/>
                    <a:lstStyle/>
                    <a:p>
                      <a:pPr algn="l" fontAlgn="ctr"/>
                      <a:r>
                        <a:rPr lang="en-US" sz="799" b="1" i="0" u="none" strike="noStrike">
                          <a:solidFill>
                            <a:srgbClr val="000000"/>
                          </a:solidFill>
                          <a:effectLst/>
                          <a:latin typeface="Arial" pitchFamily="34" charset="0"/>
                        </a:rPr>
                        <a:t>Korea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r" fontAlgn="ctr"/>
                      <a:r>
                        <a:rPr lang="en-US" sz="799" b="0" i="0" u="none" strike="noStrike">
                          <a:solidFill>
                            <a:srgbClr val="000000"/>
                          </a:solidFill>
                          <a:effectLst/>
                          <a:latin typeface="Arial" pitchFamily="34" charset="0"/>
                        </a:rPr>
                        <a:t>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66.5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35.5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FFCB05"/>
                    </a:solidFill>
                  </a:tcPr>
                </a:tc>
                <a:tc>
                  <a:txBody>
                    <a:bodyPr/>
                    <a:lstStyle/>
                    <a:p>
                      <a:pPr algn="r" fontAlgn="ctr"/>
                      <a:r>
                        <a:rPr lang="en-US" sz="799" b="0" i="0" u="none" strike="noStrike">
                          <a:solidFill>
                            <a:srgbClr val="000000"/>
                          </a:solidFill>
                          <a:effectLst/>
                          <a:latin typeface="Arial" pitchFamily="34" charset="0"/>
                        </a:rPr>
                        <a:t>-3.7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070320973"/>
                  </a:ext>
                </a:extLst>
              </a:tr>
              <a:tr h="210135">
                <a:tc>
                  <a:txBody>
                    <a:bodyPr/>
                    <a:lstStyle/>
                    <a:p>
                      <a:pPr algn="l" fontAlgn="ctr"/>
                      <a:r>
                        <a:rPr lang="en-US" sz="799" b="1" i="0" u="none" strike="noStrike">
                          <a:solidFill>
                            <a:srgbClr val="000000"/>
                          </a:solidFill>
                          <a:effectLst/>
                          <a:latin typeface="Arial" pitchFamily="34" charset="0"/>
                        </a:rPr>
                        <a:t>Malaysia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FAE081"/>
                    </a:solidFill>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3904806702"/>
                  </a:ext>
                </a:extLst>
              </a:tr>
              <a:tr h="210135">
                <a:tc>
                  <a:txBody>
                    <a:bodyPr/>
                    <a:lstStyle/>
                    <a:p>
                      <a:pPr algn="l" fontAlgn="ctr"/>
                      <a:r>
                        <a:rPr lang="en-US" sz="799" b="1" i="0" u="none" strike="noStrike">
                          <a:solidFill>
                            <a:srgbClr val="000000"/>
                          </a:solidFill>
                          <a:effectLst/>
                          <a:latin typeface="Arial" pitchFamily="34" charset="0"/>
                        </a:rPr>
                        <a:t>Mexico</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E2D2A7"/>
                    </a:solidFill>
                  </a:tcPr>
                </a:tc>
                <a:tc>
                  <a:txBody>
                    <a:bodyPr/>
                    <a:lstStyle/>
                    <a:p>
                      <a:pPr algn="r" fontAlgn="ctr"/>
                      <a:r>
                        <a:rPr lang="en-US" sz="799" b="0" i="0" u="none" strike="noStrike">
                          <a:solidFill>
                            <a:srgbClr val="000000"/>
                          </a:solidFill>
                          <a:effectLst/>
                          <a:latin typeface="Arial" pitchFamily="34" charset="0"/>
                        </a:rPr>
                        <a:t>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131552454"/>
                  </a:ext>
                </a:extLst>
              </a:tr>
              <a:tr h="210135">
                <a:tc>
                  <a:txBody>
                    <a:bodyPr/>
                    <a:lstStyle/>
                    <a:p>
                      <a:pPr algn="l" fontAlgn="ctr"/>
                      <a:r>
                        <a:rPr lang="en-US" sz="799" b="1" i="0" u="none" strike="noStrike">
                          <a:solidFill>
                            <a:srgbClr val="FFFFFF"/>
                          </a:solidFill>
                          <a:effectLst/>
                          <a:latin typeface="Arial" pitchFamily="34" charset="0"/>
                        </a:rPr>
                        <a:t>Peru</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r" fontAlgn="ctr"/>
                      <a:r>
                        <a:rPr lang="en-US" sz="799" b="0" i="0" u="none" strike="noStrike">
                          <a:solidFill>
                            <a:srgbClr val="000000"/>
                          </a:solidFill>
                          <a:effectLst/>
                          <a:latin typeface="Arial" pitchFamily="34" charset="0"/>
                        </a:rPr>
                        <a:t>54.6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78.1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r" fontAlgn="ctr"/>
                      <a:r>
                        <a:rPr lang="en-US" sz="799" b="0" i="0" u="none" strike="noStrike">
                          <a:solidFill>
                            <a:srgbClr val="000000"/>
                          </a:solidFill>
                          <a:effectLst/>
                          <a:latin typeface="Arial" pitchFamily="34" charset="0"/>
                        </a:rPr>
                        <a:t>-21.3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A4724"/>
                    </a:solidFill>
                  </a:tcPr>
                </a:tc>
                <a:tc>
                  <a:txBody>
                    <a:bodyPr/>
                    <a:lstStyle/>
                    <a:p>
                      <a:pPr algn="r" fontAlgn="ctr"/>
                      <a:r>
                        <a:rPr lang="en-US" sz="799" b="0" i="0" u="none" strike="noStrike">
                          <a:solidFill>
                            <a:srgbClr val="000000"/>
                          </a:solidFill>
                          <a:effectLst/>
                          <a:latin typeface="Arial" pitchFamily="34" charset="0"/>
                        </a:rPr>
                        <a:t>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576831870"/>
                  </a:ext>
                </a:extLst>
              </a:tr>
              <a:tr h="210135">
                <a:tc>
                  <a:txBody>
                    <a:bodyPr/>
                    <a:lstStyle/>
                    <a:p>
                      <a:pPr algn="l" fontAlgn="ctr"/>
                      <a:r>
                        <a:rPr lang="en-US" sz="799" b="1" i="0" u="none" strike="noStrike">
                          <a:solidFill>
                            <a:srgbClr val="FFFFFF"/>
                          </a:solidFill>
                          <a:effectLst/>
                          <a:latin typeface="Arial" pitchFamily="34" charset="0"/>
                        </a:rPr>
                        <a:t>Philippines</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746765"/>
                    </a:solidFill>
                  </a:tcPr>
                </a:tc>
                <a:tc>
                  <a:txBody>
                    <a:bodyPr/>
                    <a:lstStyle/>
                    <a:p>
                      <a:pPr algn="r" fontAlgn="ctr"/>
                      <a:r>
                        <a:rPr lang="en-US" sz="799" b="0" i="0" u="none" strike="noStrike">
                          <a:solidFill>
                            <a:srgbClr val="000000"/>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38.5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-11.5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15917829"/>
                  </a:ext>
                </a:extLst>
              </a:tr>
              <a:tr h="210135">
                <a:tc>
                  <a:txBody>
                    <a:bodyPr/>
                    <a:lstStyle/>
                    <a:p>
                      <a:pPr algn="l" fontAlgn="ctr"/>
                      <a:r>
                        <a:rPr lang="en-US" sz="799" b="1" i="0" u="none" strike="noStrike">
                          <a:solidFill>
                            <a:srgbClr val="000000"/>
                          </a:solidFill>
                          <a:effectLst/>
                          <a:latin typeface="Arial" pitchFamily="34" charset="0"/>
                        </a:rPr>
                        <a:t>Poland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r" fontAlgn="ctr"/>
                      <a:r>
                        <a:rPr lang="en-US" sz="799" b="0" i="0" u="none" strike="noStrike">
                          <a:solidFill>
                            <a:srgbClr val="000000"/>
                          </a:solidFill>
                          <a:effectLst/>
                          <a:latin typeface="Arial" pitchFamily="34" charset="0"/>
                        </a:rPr>
                        <a:t>7.7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-40.5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51.7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969DA0"/>
                    </a:solidFill>
                  </a:tcPr>
                </a:tc>
                <a:tc>
                  <a:txBody>
                    <a:bodyPr/>
                    <a:lstStyle/>
                    <a:p>
                      <a:pPr algn="r" fontAlgn="ctr"/>
                      <a:r>
                        <a:rPr lang="en-US" sz="799" b="0" i="0" u="none" strike="noStrike">
                          <a:solidFill>
                            <a:srgbClr val="000000"/>
                          </a:solidFill>
                          <a:effectLst/>
                          <a:latin typeface="Arial" pitchFamily="34" charset="0"/>
                        </a:rPr>
                        <a:t>-7.6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-21.2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961661394"/>
                  </a:ext>
                </a:extLst>
              </a:tr>
              <a:tr h="210135">
                <a:tc>
                  <a:txBody>
                    <a:bodyPr/>
                    <a:lstStyle/>
                    <a:p>
                      <a:pPr algn="l" fontAlgn="ctr"/>
                      <a:r>
                        <a:rPr lang="en-US" sz="799" b="1" i="0" u="none" strike="noStrike">
                          <a:solidFill>
                            <a:srgbClr val="FFFFFF"/>
                          </a:solidFill>
                          <a:effectLst/>
                          <a:latin typeface="Arial" pitchFamily="34" charset="0"/>
                        </a:rPr>
                        <a:t>South Africa</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5C6967"/>
                    </a:solidFill>
                  </a:tcPr>
                </a:tc>
                <a:tc>
                  <a:txBody>
                    <a:bodyPr/>
                    <a:lstStyle/>
                    <a:p>
                      <a:pPr algn="r" fontAlgn="ctr"/>
                      <a:r>
                        <a:rPr lang="en-US" sz="799" b="0" i="0" u="none" strike="noStrike">
                          <a:solidFill>
                            <a:srgbClr val="000000"/>
                          </a:solidFill>
                          <a:effectLst/>
                          <a:latin typeface="Arial" pitchFamily="34" charset="0"/>
                        </a:rPr>
                        <a:t>16.2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-18.2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26.7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9.4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2591469229"/>
                  </a:ext>
                </a:extLst>
              </a:tr>
              <a:tr h="210135">
                <a:tc>
                  <a:txBody>
                    <a:bodyPr/>
                    <a:lstStyle/>
                    <a:p>
                      <a:pPr algn="l" fontAlgn="ctr"/>
                      <a:r>
                        <a:rPr lang="en-US" sz="799" b="1" i="0" u="none" strike="noStrike">
                          <a:solidFill>
                            <a:srgbClr val="FFFFFF"/>
                          </a:solidFill>
                          <a:effectLst/>
                          <a:latin typeface="Arial" pitchFamily="34" charset="0"/>
                        </a:rPr>
                        <a:t>Taiwan</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r" fontAlgn="ctr"/>
                      <a:r>
                        <a:rPr lang="en-US" sz="799" b="0" i="0" u="none" strike="noStrike">
                          <a:solidFill>
                            <a:srgbClr val="000000"/>
                          </a:solidFill>
                          <a:effectLst/>
                          <a:latin typeface="Arial" pitchFamily="34" charset="0"/>
                        </a:rPr>
                        <a:t>13.1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43.9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FFFFFF"/>
                          </a:solidFill>
                          <a:effectLst/>
                          <a:latin typeface="Arial" pitchFamily="34" charset="0"/>
                        </a:rPr>
                        <a:t>9.3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696730"/>
                    </a:solidFill>
                  </a:tcPr>
                </a:tc>
                <a:tc>
                  <a:txBody>
                    <a:bodyPr/>
                    <a:lstStyle/>
                    <a:p>
                      <a:pPr algn="r" fontAlgn="ctr"/>
                      <a:r>
                        <a:rPr lang="en-US" sz="799" b="0" i="0" u="none" strike="noStrike">
                          <a:solidFill>
                            <a:srgbClr val="000000"/>
                          </a:solidFill>
                          <a:effectLst/>
                          <a:latin typeface="Arial" pitchFamily="34" charset="0"/>
                        </a:rPr>
                        <a:t>15.2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16.4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45764015"/>
                  </a:ext>
                </a:extLst>
              </a:tr>
              <a:tr h="210135">
                <a:tc>
                  <a:txBody>
                    <a:bodyPr/>
                    <a:lstStyle/>
                    <a:p>
                      <a:pPr algn="l" fontAlgn="ctr"/>
                      <a:r>
                        <a:rPr lang="en-US" sz="799" b="1" i="0" u="none" strike="noStrike">
                          <a:solidFill>
                            <a:srgbClr val="000000"/>
                          </a:solidFill>
                          <a:effectLst/>
                          <a:latin typeface="Arial" pitchFamily="34" charset="0"/>
                        </a:rPr>
                        <a:t>Thailand</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r" fontAlgn="ctr"/>
                      <a:r>
                        <a:rPr lang="en-US" sz="799" b="1" i="0" u="none" strike="noStrike">
                          <a:solidFill>
                            <a:srgbClr val="000000"/>
                          </a:solidFill>
                          <a:effectLst/>
                          <a:latin typeface="Arial" pitchFamily="34" charset="0"/>
                        </a:rPr>
                        <a:t>94.0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r" fontAlgn="ctr"/>
                      <a:r>
                        <a:rPr lang="en-US" sz="799" b="0" i="0" u="none" strike="noStrike">
                          <a:solidFill>
                            <a:srgbClr val="000000"/>
                          </a:solidFill>
                          <a:effectLst/>
                          <a:latin typeface="Arial" pitchFamily="34" charset="0"/>
                        </a:rPr>
                        <a:t>-10.2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7.3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33.8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41.8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45.0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C0AC25"/>
                    </a:solidFill>
                  </a:tcPr>
                </a:tc>
                <a:tc>
                  <a:txBody>
                    <a:bodyPr/>
                    <a:lstStyle/>
                    <a:p>
                      <a:pPr algn="r" fontAlgn="ctr"/>
                      <a:r>
                        <a:rPr lang="en-US" sz="799" b="0" i="0" u="none" strike="noStrike">
                          <a:solidFill>
                            <a:srgbClr val="000000"/>
                          </a:solidFill>
                          <a:effectLst/>
                          <a:latin typeface="Arial" pitchFamily="34" charset="0"/>
                        </a:rPr>
                        <a:t>-2.6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31.9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0.2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8.8</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-17.2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13.6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extLst>
                  <a:ext uri="{0D108BD9-81ED-4DB2-BD59-A6C34878D82A}">
                    <a16:rowId xmlns:a16="http://schemas.microsoft.com/office/drawing/2014/main" val="1936214375"/>
                  </a:ext>
                </a:extLst>
              </a:tr>
              <a:tr h="210135">
                <a:tc>
                  <a:txBody>
                    <a:bodyPr/>
                    <a:lstStyle/>
                    <a:p>
                      <a:pPr algn="l" fontAlgn="ctr"/>
                      <a:r>
                        <a:rPr lang="en-US" sz="799" b="1" i="0" u="none" strike="noStrike">
                          <a:solidFill>
                            <a:srgbClr val="000000"/>
                          </a:solidFill>
                          <a:effectLst/>
                          <a:latin typeface="Arial" pitchFamily="34" charset="0"/>
                        </a:rPr>
                        <a:t>Turkey</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r" fontAlgn="ctr"/>
                      <a:r>
                        <a:rPr lang="en-US" sz="799" b="0" i="0" u="none" strike="noStrike">
                          <a:solidFill>
                            <a:srgbClr val="000000"/>
                          </a:solidFill>
                          <a:effectLst/>
                          <a:latin typeface="Arial" pitchFamily="34" charset="0"/>
                        </a:rPr>
                        <a:t>79.5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65.5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59.5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-50.3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58.6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12.5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55.3</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tc>
                  <a:txBody>
                    <a:bodyPr/>
                    <a:lstStyle/>
                    <a:p>
                      <a:pPr algn="r" fontAlgn="ctr"/>
                      <a:r>
                        <a:rPr lang="en-US" sz="799" b="0" i="0" u="none" strike="noStrike">
                          <a:solidFill>
                            <a:srgbClr val="000000"/>
                          </a:solidFill>
                          <a:effectLst/>
                          <a:latin typeface="Arial" pitchFamily="34" charset="0"/>
                        </a:rPr>
                        <a:t>-26.6</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25.0</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-22.2</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35.7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-37.9</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10.4</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-14.5</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0" i="0" u="none" strike="noStrike">
                          <a:solidFill>
                            <a:srgbClr val="000000"/>
                          </a:solidFill>
                          <a:effectLst/>
                          <a:latin typeface="Arial" pitchFamily="34" charset="0"/>
                        </a:rPr>
                        <a:t>-24.7</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tcPr>
                </a:tc>
                <a:tc>
                  <a:txBody>
                    <a:bodyPr/>
                    <a:lstStyle/>
                    <a:p>
                      <a:pPr algn="r" fontAlgn="ctr"/>
                      <a:r>
                        <a:rPr lang="en-US" sz="799" b="1" i="0" u="none" strike="noStrike">
                          <a:solidFill>
                            <a:srgbClr val="000000"/>
                          </a:solidFill>
                          <a:effectLst/>
                          <a:latin typeface="Arial" pitchFamily="34" charset="0"/>
                        </a:rPr>
                        <a:t>106.1</a:t>
                      </a:r>
                    </a:p>
                  </a:txBody>
                  <a:tcPr marL="38068" marR="38068" marT="6729" marB="0" anchor="ctr">
                    <a:lnL w="3175">
                      <a:solidFill>
                        <a:srgbClr val="FFFFFF"/>
                      </a:solidFill>
                    </a:lnL>
                    <a:lnR w="3175">
                      <a:solidFill>
                        <a:srgbClr val="FFFFFF"/>
                      </a:solidFill>
                    </a:lnR>
                    <a:lnT w="3175">
                      <a:solidFill>
                        <a:srgbClr val="FFFFFF"/>
                      </a:solidFill>
                    </a:lnT>
                    <a:lnB w="3175">
                      <a:solidFill>
                        <a:srgbClr val="FFFFFF"/>
                      </a:solidFill>
                    </a:lnB>
                    <a:solidFill>
                      <a:srgbClr val="E4A02F"/>
                    </a:solidFill>
                  </a:tcPr>
                </a:tc>
                <a:extLst>
                  <a:ext uri="{0D108BD9-81ED-4DB2-BD59-A6C34878D82A}">
                    <a16:rowId xmlns:a16="http://schemas.microsoft.com/office/drawing/2014/main" val="1690330665"/>
                  </a:ext>
                </a:extLst>
              </a:tr>
            </a:tbl>
          </a:graphicData>
        </a:graphic>
      </p:graphicFrame>
    </p:spTree>
    <p:custDataLst>
      <p:tags r:id="rId1"/>
    </p:custDataLst>
    <p:extLst>
      <p:ext uri="{BB962C8B-B14F-4D97-AF65-F5344CB8AC3E}">
        <p14:creationId xmlns:p14="http://schemas.microsoft.com/office/powerpoint/2010/main" val="767232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A78B992-7C70-402B-B6C9-1EC334C3EDAB}"/>
              </a:ext>
            </a:extLst>
          </p:cNvPr>
          <p:cNvSpPr>
            <a:spLocks noGrp="1"/>
          </p:cNvSpPr>
          <p:nvPr>
            <p:ph type="title"/>
          </p:nvPr>
        </p:nvSpPr>
        <p:spPr/>
        <p:txBody>
          <a:bodyPr/>
          <a:lstStyle/>
          <a:p>
            <a:r>
              <a:rPr lang="en-GB"/>
              <a:t>3. Resist Chasing Past Performance</a:t>
            </a:r>
          </a:p>
        </p:txBody>
      </p:sp>
      <p:sp>
        <p:nvSpPr>
          <p:cNvPr id="26" name="Text Placeholder 5">
            <a:extLst>
              <a:ext uri="{FF2B5EF4-FFF2-40B4-BE49-F238E27FC236}">
                <a16:creationId xmlns:a16="http://schemas.microsoft.com/office/drawing/2014/main" id="{14BADD67-B421-4476-9279-82ECFFE4AEC8}"/>
              </a:ext>
            </a:extLst>
          </p:cNvPr>
          <p:cNvSpPr>
            <a:spLocks noGrp="1"/>
          </p:cNvSpPr>
          <p:nvPr>
            <p:ph type="body" sz="quarter" idx="15"/>
          </p:nvPr>
        </p:nvSpPr>
        <p:spPr>
          <a:xfrm>
            <a:off x="576317" y="6869423"/>
            <a:ext cx="9235370" cy="399881"/>
          </a:xfrm>
        </p:spPr>
        <p:txBody>
          <a:bodyPr/>
          <a:lstStyle/>
          <a:p>
            <a:pPr>
              <a:defRPr/>
            </a:pPr>
            <a:r>
              <a:rPr lang="en-GB" sz="1200" b="1">
                <a:solidFill>
                  <a:srgbClr val="000000">
                    <a:lumMod val="65000"/>
                    <a:lumOff val="35000"/>
                  </a:srgbClr>
                </a:solidFill>
              </a:rPr>
              <a:t>There is no guarantee investment strategies will be successful. Past performance is no guarantee of future results. </a:t>
            </a:r>
            <a:endParaRPr lang="en-GB" sz="1200">
              <a:solidFill>
                <a:srgbClr val="000000">
                  <a:lumMod val="65000"/>
                  <a:lumOff val="35000"/>
                </a:srgbClr>
              </a:solidFill>
            </a:endParaRPr>
          </a:p>
          <a:p>
            <a:pPr>
              <a:defRPr/>
            </a:pPr>
            <a:r>
              <a:rPr lang="en-US">
                <a:solidFill>
                  <a:srgbClr val="000000">
                    <a:lumMod val="65000"/>
                    <a:lumOff val="35000"/>
                  </a:srgbClr>
                </a:solidFill>
              </a:rPr>
              <a:t>This study evaluated fund performance over rolling periods from 2003 through 2022. Each year, funds are sorted within their category based on their previous five-year total return. Those ranked in the top quartile of returns are evaluated over the following five-year period. The chart shows the average percentage of top-ranked equity and fixed income funds that kept their top ranking in the subsequent period. </a:t>
            </a:r>
            <a:r>
              <a:rPr lang="en-US" b="1">
                <a:solidFill>
                  <a:srgbClr val="000000">
                    <a:lumMod val="65000"/>
                    <a:lumOff val="35000"/>
                  </a:srgbClr>
                </a:solidFill>
              </a:rPr>
              <a:t>Data Sample:</a:t>
            </a:r>
            <a:r>
              <a:rPr lang="en-US">
                <a:solidFill>
                  <a:srgbClr val="000000">
                    <a:lumMod val="65000"/>
                    <a:lumOff val="35000"/>
                  </a:srgbClr>
                </a:solidFill>
              </a:rPr>
              <a:t> The sample includes US-domiciled, USD-denominated open-end and exchange-traded funds (ETFs) in the following Morningstar categories. Non-Dimensional fund data provided by Morningstar. Dimensional fund data is provided by the fund accountant. Dimensional funds or subadvised funds whose access is or previously was limited to certain investors are excluded. Index funds, load-waived funds, and funds of funds are excluded from the industry sample. </a:t>
            </a:r>
            <a:r>
              <a:rPr lang="en-US" b="1">
                <a:solidFill>
                  <a:srgbClr val="000000">
                    <a:lumMod val="65000"/>
                    <a:lumOff val="35000"/>
                  </a:srgbClr>
                </a:solidFill>
              </a:rPr>
              <a:t>Morningstar Categories (Equity): </a:t>
            </a:r>
            <a:r>
              <a:rPr lang="en-US">
                <a:solidFill>
                  <a:srgbClr val="000000">
                    <a:lumMod val="65000"/>
                    <a:lumOff val="35000"/>
                  </a:srgbClr>
                </a:solidFill>
              </a:rPr>
              <a:t>Equity fund sample includes the following Morningstar historical categories: Diversified Emerging Markets, Europe Stock, Foreign Large Blend, Foreign Large Growth, Foreign Large Value, Foreign Small/Mid Blend, Foreign Small/Mid Growth, Foreign Small/Mid Value, Global Real Estate, Japan Stock, Large Blend, Large Growth, Large Value, Mid-Cap Blend, Mid-Cap Growth, Mid-Cap Value, Miscellaneous Region, Pacific/Asia ex-Japan Stock, Real Estate, Small Blend, Small Growth, Small Value, Global Large-Stock Blend, Global Large-Stock Growth, Global Large-Stock Value, and Global Small/Mid Stock. </a:t>
            </a:r>
            <a:r>
              <a:rPr lang="en-US" b="1">
                <a:solidFill>
                  <a:srgbClr val="000000">
                    <a:lumMod val="65000"/>
                    <a:lumOff val="35000"/>
                  </a:srgbClr>
                </a:solidFill>
              </a:rPr>
              <a:t>Morningstar Categories (Fixed Income): </a:t>
            </a:r>
            <a:r>
              <a:rPr lang="en-US">
                <a:solidFill>
                  <a:srgbClr val="000000">
                    <a:lumMod val="65000"/>
                    <a:lumOff val="35000"/>
                  </a:srgbClr>
                </a:solidFill>
              </a:rPr>
              <a:t>Fixed income fund sample includes the following Morningstar historical categories: Corporate Bond, High Yield Bond, Inflation-Protected Bond, Intermediate Core Bond, </a:t>
            </a:r>
            <a:r>
              <a:rPr lang="en-US">
                <a:solidFill>
                  <a:srgbClr val="000000">
                    <a:lumMod val="75000"/>
                    <a:lumOff val="25000"/>
                  </a:srgbClr>
                </a:solidFill>
              </a:rPr>
              <a:t>Intermediate Core-Plus Bond, </a:t>
            </a:r>
            <a:r>
              <a:rPr lang="en-US"/>
              <a:t>Long-Term Bond,</a:t>
            </a:r>
            <a:r>
              <a:rPr lang="en-US">
                <a:solidFill>
                  <a:srgbClr val="000000">
                    <a:lumMod val="75000"/>
                    <a:lumOff val="25000"/>
                  </a:srgbClr>
                </a:solidFill>
              </a:rPr>
              <a:t> Intermediate Government, Long Government, Muni California Intermediate, </a:t>
            </a:r>
            <a:r>
              <a:rPr lang="en-US">
                <a:solidFill>
                  <a:srgbClr val="000000">
                    <a:lumMod val="65000"/>
                    <a:lumOff val="35000"/>
                  </a:srgbClr>
                </a:solidFill>
              </a:rPr>
              <a:t>Muni California Long, Muni Massachusetts, Muni Minnesota, Muni National Intermediate, Muni National Long, Muni National Short, Muni New Jersey, Muni New York Intermediate, Muni New York Long, Muni Ohio, Muni Pennsylvania, Muni Single State Intermediate, Muni Single State Long, Muni Single State Short, Muni Target Maturity, Short Government, Short-Term Bond, Ultrashort Bond, Global Bond, and Global Bond-USD Hedged. </a:t>
            </a:r>
            <a:r>
              <a:rPr lang="en-US" b="1">
                <a:solidFill>
                  <a:srgbClr val="000000">
                    <a:lumMod val="65000"/>
                    <a:lumOff val="35000"/>
                  </a:srgbClr>
                </a:solidFill>
              </a:rPr>
              <a:t>Index Data Sources</a:t>
            </a:r>
            <a:r>
              <a:rPr lang="en-US">
                <a:solidFill>
                  <a:srgbClr val="000000">
                    <a:lumMod val="65000"/>
                    <a:lumOff val="35000"/>
                  </a:srgbClr>
                </a:solidFill>
              </a:rPr>
              <a:t>: Index data provided by Bloomberg, MSCI, Russell, FTSE Fixed Income LLC, and S&amp;P Dow Jones Indices LLC. Bloomberg data provided by Bloomberg. MSCI data © MSCI 2023, all rights reserved. Frank Russell Company is the source and owner of the trademarks, service marks, and copyrights related to the Russell Indexes. FTSE fixed income indices © 2023 FTSE Fixed Income LLC. All rights reserved. S&amp;P data © 2023 S&amp;P Dow Jones Indices LLC, a division of S&amp;P Global. All rights reserved. Indices are not available for direct investment. Their performance does not reflect the expenses associated with management of an actual portfolio. US-domiciled mutual funds and US-domiciled ETFs are not generally available for distribution outside the US. </a:t>
            </a:r>
            <a:endParaRPr lang="en-GB">
              <a:solidFill>
                <a:srgbClr val="000000">
                  <a:lumMod val="65000"/>
                  <a:lumOff val="35000"/>
                </a:srgbClr>
              </a:solidFill>
            </a:endParaRPr>
          </a:p>
        </p:txBody>
      </p:sp>
      <p:sp>
        <p:nvSpPr>
          <p:cNvPr id="7" name="TextBox 6">
            <a:extLst>
              <a:ext uri="{FF2B5EF4-FFF2-40B4-BE49-F238E27FC236}">
                <a16:creationId xmlns:a16="http://schemas.microsoft.com/office/drawing/2014/main" id="{9E2D8F27-866A-4C8C-8B85-517F66EE9BE3}"/>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SC: EC22</a:t>
            </a:r>
          </a:p>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MID PAB3</a:t>
            </a:r>
          </a:p>
        </p:txBody>
      </p:sp>
      <p:sp>
        <p:nvSpPr>
          <p:cNvPr id="44" name="Content Placeholder 4">
            <a:extLst>
              <a:ext uri="{FF2B5EF4-FFF2-40B4-BE49-F238E27FC236}">
                <a16:creationId xmlns:a16="http://schemas.microsoft.com/office/drawing/2014/main" id="{B9B04392-A0AE-4930-B0B6-195DC05BE1B4}"/>
              </a:ext>
            </a:extLst>
          </p:cNvPr>
          <p:cNvSpPr txBox="1"/>
          <p:nvPr/>
        </p:nvSpPr>
        <p:spPr>
          <a:xfrm>
            <a:off x="6743700" y="1781175"/>
            <a:ext cx="3309378" cy="4654934"/>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pPr marL="0" marR="0" lvl="0" indent="0" algn="l" defTabSz="1042750" rtl="0" eaLnBrk="1" fontAlgn="auto" latinLnBrk="0" hangingPunct="1">
              <a:lnSpc>
                <a:spcPct val="100000"/>
              </a:lnSpc>
              <a:spcBef>
                <a:spcPct val="20000"/>
              </a:spcBef>
              <a:spcAft>
                <a:spcPct val="0"/>
              </a:spcAft>
              <a:buClrTx/>
              <a:buSzTx/>
              <a:buFont typeface="Arial" pitchFamily="34" charset="0"/>
              <a:buNone/>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Some investors select funds based on their past returns. Yet, past performance offers little insight into a fund’s future returns. For example, most funds in the top quartile of previous five-year returns did not maintain a top-quartile ranking in the following five years.</a:t>
            </a:r>
          </a:p>
        </p:txBody>
      </p:sp>
      <p:sp>
        <p:nvSpPr>
          <p:cNvPr id="25" name="Title 10">
            <a:extLst>
              <a:ext uri="{FF2B5EF4-FFF2-40B4-BE49-F238E27FC236}">
                <a16:creationId xmlns:a16="http://schemas.microsoft.com/office/drawing/2014/main" id="{CFD4CD35-C2F6-4FE5-9F26-5CF560995083}"/>
              </a:ext>
            </a:extLst>
          </p:cNvPr>
          <p:cNvSpPr txBox="1"/>
          <p:nvPr/>
        </p:nvSpPr>
        <p:spPr>
          <a:xfrm>
            <a:off x="464884" y="1795620"/>
            <a:ext cx="5940509" cy="566892"/>
          </a:xfrm>
          <a:prstGeom prst="rect">
            <a:avLst/>
          </a:prstGeom>
        </p:spPr>
        <p:txBody>
          <a:bodyPr vert="horz" lIns="91383" tIns="54829" rIns="91383" bIns="54829" rtlCol="0" anchor="t">
            <a:noAutofit/>
          </a:bodyPr>
          <a:lstStyle>
            <a:defPPr>
              <a:defRPr lang="en-US"/>
            </a:defPPr>
            <a:lvl1pPr marL="0" algn="l" defTabSz="1018824" rtl="0" eaLnBrk="1" latinLnBrk="0" hangingPunct="1">
              <a:spcBef>
                <a:spcPct val="0"/>
              </a:spcBef>
              <a:buNone/>
              <a:defRPr sz="2600" kern="1200">
                <a:solidFill>
                  <a:schemeClr val="accent1"/>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824" rtl="0" eaLnBrk="1" fontAlgn="base" latinLnBrk="0" hangingPunct="1">
              <a:lnSpc>
                <a:spcPct val="100000"/>
              </a:lnSpc>
              <a:spcBef>
                <a:spcPct val="0"/>
              </a:spcBef>
              <a:spcAft>
                <a:spcPct val="0"/>
              </a:spcAft>
              <a:buClrTx/>
              <a:buSzTx/>
              <a:buFontTx/>
              <a:buNone/>
              <a:defRPr/>
            </a:pPr>
            <a:r>
              <a:rPr kumimoji="0" lang="en-GB"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Percentage of Top-Ranked US-Domiciled Mutual Funds </a:t>
            </a:r>
          </a:p>
          <a:p>
            <a:pPr marL="0" marR="0" lvl="0" indent="0" algn="l" defTabSz="1018824" rtl="0" eaLnBrk="1" fontAlgn="base" latinLnBrk="0" hangingPunct="1">
              <a:lnSpc>
                <a:spcPct val="100000"/>
              </a:lnSpc>
              <a:spcBef>
                <a:spcPct val="0"/>
              </a:spcBef>
              <a:spcAft>
                <a:spcPct val="0"/>
              </a:spcAft>
              <a:buClrTx/>
              <a:buSzTx/>
              <a:buFontTx/>
              <a:buNone/>
              <a:defRPr/>
            </a:pPr>
            <a:r>
              <a:rPr kumimoji="0" lang="en-GB"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That Stayed on Top</a:t>
            </a:r>
            <a:endPar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endParaRPr>
          </a:p>
        </p:txBody>
      </p:sp>
      <p:sp>
        <p:nvSpPr>
          <p:cNvPr id="3" name="AssetID" descr="svtx:content/slide/@id">
            <a:extLst>
              <a:ext uri="{FF2B5EF4-FFF2-40B4-BE49-F238E27FC236}">
                <a16:creationId xmlns:a16="http://schemas.microsoft.com/office/drawing/2014/main" id="{DF3D66AD-30D4-374E-CE82-CB19F58208F7}"/>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r" defTabSz="1042453" rtl="0" eaLnBrk="1" fontAlgn="auto" latinLnBrk="0" hangingPunct="1">
              <a:lnSpc>
                <a:spcPct val="100000"/>
              </a:lnSpc>
              <a:spcBef>
                <a:spcPct val="0"/>
              </a:spcBef>
              <a:spcAft>
                <a:spcPct val="0"/>
              </a:spcAft>
              <a:buClrTx/>
              <a:buSzTx/>
              <a:buFontTx/>
              <a:buNone/>
              <a:defRPr/>
            </a:pPr>
            <a:r>
              <a:rPr kumimoji="0" lang="en-US" sz="700" b="0" i="0" u="none" strike="noStrike" kern="1200" cap="none" spc="0" normalizeH="0" baseline="0" noProof="0">
                <a:ln>
                  <a:noFill/>
                </a:ln>
                <a:solidFill>
                  <a:srgbClr val="FFFFFF">
                    <a:lumMod val="50000"/>
                  </a:srgbClr>
                </a:solidFill>
                <a:effectLst/>
                <a:uLnTx/>
                <a:uFillTx/>
                <a:latin typeface="Arial Narrow" panose="020B0606020202030204" pitchFamily="34" charset="0"/>
                <a:ea typeface="+mn-ea"/>
                <a:cs typeface="+mn-cs"/>
              </a:rPr>
              <a:t>28768</a:t>
            </a:r>
          </a:p>
        </p:txBody>
      </p:sp>
      <p:graphicFrame>
        <p:nvGraphicFramePr>
          <p:cNvPr id="4" name="Chart 3">
            <a:extLst>
              <a:ext uri="{FF2B5EF4-FFF2-40B4-BE49-F238E27FC236}">
                <a16:creationId xmlns:a16="http://schemas.microsoft.com/office/drawing/2014/main" id="{259D06D8-4A81-3AD7-673D-EA2DC1FB9E62}"/>
              </a:ext>
            </a:extLst>
          </p:cNvPr>
          <p:cNvGraphicFramePr/>
          <p:nvPr/>
        </p:nvGraphicFramePr>
        <p:xfrm>
          <a:off x="1340538" y="2179742"/>
          <a:ext cx="3973142" cy="2763053"/>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a:extLst>
              <a:ext uri="{FF2B5EF4-FFF2-40B4-BE49-F238E27FC236}">
                <a16:creationId xmlns:a16="http://schemas.microsoft.com/office/drawing/2014/main" id="{3E7329F2-6ADE-0F90-0E0D-5C38E71B708C}"/>
              </a:ext>
            </a:extLst>
          </p:cNvPr>
          <p:cNvSpPr txBox="1"/>
          <p:nvPr/>
        </p:nvSpPr>
        <p:spPr>
          <a:xfrm>
            <a:off x="5248598" y="3407208"/>
            <a:ext cx="986167" cy="677108"/>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900" b="0" i="0" u="none" strike="noStrike" kern="1200" cap="none" spc="0" normalizeH="0" baseline="0" noProof="0">
                <a:ln>
                  <a:noFill/>
                </a:ln>
                <a:solidFill>
                  <a:srgbClr val="648C1A"/>
                </a:solidFill>
                <a:effectLst/>
                <a:uLnTx/>
                <a:uFillTx/>
                <a:latin typeface="Arial"/>
                <a:ea typeface="+mn-ea"/>
                <a:cs typeface="Arial" pitchFamily="34" charset="0"/>
              </a:rPr>
              <a:t>Fixed</a:t>
            </a:r>
            <a:br>
              <a:rPr kumimoji="0" lang="en-US" sz="1900" b="0" i="0" u="none" strike="noStrike" kern="1200" cap="none" spc="0" normalizeH="0" baseline="0" noProof="0">
                <a:ln>
                  <a:noFill/>
                </a:ln>
                <a:solidFill>
                  <a:srgbClr val="648C1A"/>
                </a:solidFill>
                <a:effectLst/>
                <a:uLnTx/>
                <a:uFillTx/>
                <a:latin typeface="Arial"/>
                <a:ea typeface="+mn-ea"/>
                <a:cs typeface="Arial" pitchFamily="34" charset="0"/>
              </a:rPr>
            </a:br>
            <a:r>
              <a:rPr kumimoji="0" lang="en-US" sz="1900" b="0" i="0" u="none" strike="noStrike" kern="1200" cap="none" spc="0" normalizeH="0" baseline="0" noProof="0">
                <a:ln>
                  <a:noFill/>
                </a:ln>
                <a:solidFill>
                  <a:srgbClr val="648C1A"/>
                </a:solidFill>
                <a:effectLst/>
                <a:uLnTx/>
                <a:uFillTx/>
                <a:latin typeface="Arial"/>
                <a:ea typeface="+mn-ea"/>
                <a:cs typeface="Arial" pitchFamily="34" charset="0"/>
              </a:rPr>
              <a:t>Income</a:t>
            </a:r>
          </a:p>
        </p:txBody>
      </p:sp>
      <p:sp>
        <p:nvSpPr>
          <p:cNvPr id="8" name="TextBox 7">
            <a:extLst>
              <a:ext uri="{FF2B5EF4-FFF2-40B4-BE49-F238E27FC236}">
                <a16:creationId xmlns:a16="http://schemas.microsoft.com/office/drawing/2014/main" id="{67674733-48F9-3CBE-502A-3482D03C4F63}"/>
              </a:ext>
            </a:extLst>
          </p:cNvPr>
          <p:cNvSpPr txBox="1"/>
          <p:nvPr/>
        </p:nvSpPr>
        <p:spPr>
          <a:xfrm>
            <a:off x="5248598" y="2427660"/>
            <a:ext cx="862737" cy="384721"/>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900" b="0" i="0" u="none" strike="noStrike" kern="1200" cap="none" spc="0" normalizeH="0" baseline="0" noProof="0">
                <a:ln>
                  <a:noFill/>
                </a:ln>
                <a:solidFill>
                  <a:srgbClr val="009DBA"/>
                </a:solidFill>
                <a:effectLst/>
                <a:uLnTx/>
                <a:uFillTx/>
                <a:latin typeface="Arial"/>
                <a:ea typeface="+mn-ea"/>
                <a:cs typeface="Arial" pitchFamily="34" charset="0"/>
              </a:rPr>
              <a:t>Equity</a:t>
            </a:r>
          </a:p>
        </p:txBody>
      </p:sp>
      <p:cxnSp>
        <p:nvCxnSpPr>
          <p:cNvPr id="9" name="Straight Connector 8">
            <a:extLst>
              <a:ext uri="{FF2B5EF4-FFF2-40B4-BE49-F238E27FC236}">
                <a16:creationId xmlns:a16="http://schemas.microsoft.com/office/drawing/2014/main" id="{F02DE83E-EA12-24F4-89CB-7B36D02F1335}"/>
              </a:ext>
            </a:extLst>
          </p:cNvPr>
          <p:cNvCxnSpPr/>
          <p:nvPr/>
        </p:nvCxnSpPr>
        <p:spPr bwMode="auto">
          <a:xfrm flipH="1">
            <a:off x="5213038" y="2354475"/>
            <a:ext cx="0" cy="1747093"/>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TextBox 9">
            <a:extLst>
              <a:ext uri="{FF2B5EF4-FFF2-40B4-BE49-F238E27FC236}">
                <a16:creationId xmlns:a16="http://schemas.microsoft.com/office/drawing/2014/main" id="{CBB9531A-EE98-E76C-8762-4D7730ABA98A}"/>
              </a:ext>
            </a:extLst>
          </p:cNvPr>
          <p:cNvSpPr txBox="1"/>
          <p:nvPr/>
        </p:nvSpPr>
        <p:spPr>
          <a:xfrm>
            <a:off x="4879340" y="4084743"/>
            <a:ext cx="643125" cy="30777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400" b="0" i="0" u="none" strike="noStrike" kern="1200" cap="none" spc="0" normalizeH="0" baseline="0" noProof="0">
                <a:ln>
                  <a:noFill/>
                </a:ln>
                <a:solidFill>
                  <a:srgbClr val="000000"/>
                </a:solidFill>
                <a:effectLst/>
                <a:uLnTx/>
                <a:uFillTx/>
                <a:latin typeface="Arial"/>
                <a:ea typeface="+mn-ea"/>
                <a:cs typeface="Arial" pitchFamily="34" charset="0"/>
              </a:rPr>
              <a:t>100%</a:t>
            </a:r>
          </a:p>
        </p:txBody>
      </p:sp>
      <p:cxnSp>
        <p:nvCxnSpPr>
          <p:cNvPr id="11" name="Straight Connector 10">
            <a:extLst>
              <a:ext uri="{FF2B5EF4-FFF2-40B4-BE49-F238E27FC236}">
                <a16:creationId xmlns:a16="http://schemas.microsoft.com/office/drawing/2014/main" id="{D4B07ACC-4066-B993-A5C0-2BEB10580A78}"/>
              </a:ext>
            </a:extLst>
          </p:cNvPr>
          <p:cNvCxnSpPr/>
          <p:nvPr/>
        </p:nvCxnSpPr>
        <p:spPr bwMode="auto">
          <a:xfrm flipH="1">
            <a:off x="1659359" y="2409773"/>
            <a:ext cx="1" cy="907414"/>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 name="Oval 11">
            <a:extLst>
              <a:ext uri="{FF2B5EF4-FFF2-40B4-BE49-F238E27FC236}">
                <a16:creationId xmlns:a16="http://schemas.microsoft.com/office/drawing/2014/main" id="{1172AA61-28D4-FDBA-ABD6-40AE35CFE71C}"/>
              </a:ext>
            </a:extLst>
          </p:cNvPr>
          <p:cNvSpPr/>
          <p:nvPr/>
        </p:nvSpPr>
        <p:spPr bwMode="auto">
          <a:xfrm>
            <a:off x="1630784" y="2790137"/>
            <a:ext cx="57150" cy="58981"/>
          </a:xfrm>
          <a:prstGeom prst="ellipse">
            <a:avLst/>
          </a:prstGeom>
          <a:solidFill>
            <a:schemeClr val="tx1"/>
          </a:solidFill>
          <a:ln w="6350" cap="flat" cmpd="sng" algn="ctr">
            <a:solidFill>
              <a:schemeClr val="tx1"/>
            </a:solidFill>
            <a:prstDash val="solid"/>
            <a:round/>
            <a:headEnd type="none" w="med" len="med"/>
            <a:tailEnd type="none" w="med" len="med"/>
          </a:ln>
          <a:effectLst/>
        </p:spPr>
        <p:txBody>
          <a:bodyPr/>
          <a:lstStyle>
            <a:defPPr>
              <a:defRPr lang="en-US"/>
            </a:defPPr>
            <a:lvl1pPr marL="0" indent="0" algn="l" defTabSz="914400" rtl="0" eaLnBrk="1" latinLnBrk="0" hangingPunct="1">
              <a:defRPr sz="1100" kern="1200">
                <a:solidFill>
                  <a:schemeClr val="tx1"/>
                </a:solidFill>
                <a:latin typeface="+mn-lt"/>
                <a:ea typeface="+mn-ea"/>
                <a:cs typeface="+mn-cs"/>
              </a:defRPr>
            </a:lvl1pPr>
            <a:lvl2pPr marL="457200" indent="0" algn="l" defTabSz="914400" rtl="0" eaLnBrk="1" latinLnBrk="0" hangingPunct="1">
              <a:defRPr sz="1100" kern="1200">
                <a:solidFill>
                  <a:schemeClr val="tx1"/>
                </a:solidFill>
                <a:latin typeface="+mn-lt"/>
                <a:ea typeface="+mn-ea"/>
                <a:cs typeface="+mn-cs"/>
              </a:defRPr>
            </a:lvl2pPr>
            <a:lvl3pPr marL="914400" indent="0" algn="l" defTabSz="914400" rtl="0" eaLnBrk="1" latinLnBrk="0" hangingPunct="1">
              <a:defRPr sz="1100" kern="1200">
                <a:solidFill>
                  <a:schemeClr val="tx1"/>
                </a:solidFill>
                <a:latin typeface="+mn-lt"/>
                <a:ea typeface="+mn-ea"/>
                <a:cs typeface="+mn-cs"/>
              </a:defRPr>
            </a:lvl3pPr>
            <a:lvl4pPr marL="1371600" indent="0" algn="l" defTabSz="914400" rtl="0" eaLnBrk="1" latinLnBrk="0" hangingPunct="1">
              <a:defRPr sz="1100" kern="1200">
                <a:solidFill>
                  <a:schemeClr val="tx1"/>
                </a:solidFill>
                <a:latin typeface="+mn-lt"/>
                <a:ea typeface="+mn-ea"/>
                <a:cs typeface="+mn-cs"/>
              </a:defRPr>
            </a:lvl4pPr>
            <a:lvl5pPr marL="1828800" indent="0" algn="l" defTabSz="914400" rtl="0" eaLnBrk="1" latinLnBrk="0" hangingPunct="1">
              <a:defRPr sz="1100" kern="1200">
                <a:solidFill>
                  <a:schemeClr val="tx1"/>
                </a:solidFill>
                <a:latin typeface="+mn-lt"/>
                <a:ea typeface="+mn-ea"/>
                <a:cs typeface="+mn-cs"/>
              </a:defRPr>
            </a:lvl5pPr>
            <a:lvl6pPr marL="2286000" indent="0" algn="l" defTabSz="914400" rtl="0" eaLnBrk="1" latinLnBrk="0" hangingPunct="1">
              <a:defRPr sz="1100" kern="1200">
                <a:solidFill>
                  <a:schemeClr val="tx1"/>
                </a:solidFill>
                <a:latin typeface="+mn-lt"/>
                <a:ea typeface="+mn-ea"/>
                <a:cs typeface="+mn-cs"/>
              </a:defRPr>
            </a:lvl6pPr>
            <a:lvl7pPr marL="2743200" indent="0" algn="l" defTabSz="914400" rtl="0" eaLnBrk="1" latinLnBrk="0" hangingPunct="1">
              <a:defRPr sz="1100" kern="1200">
                <a:solidFill>
                  <a:schemeClr val="tx1"/>
                </a:solidFill>
                <a:latin typeface="+mn-lt"/>
                <a:ea typeface="+mn-ea"/>
                <a:cs typeface="+mn-cs"/>
              </a:defRPr>
            </a:lvl7pPr>
            <a:lvl8pPr marL="3200400" indent="0" algn="l" defTabSz="914400" rtl="0" eaLnBrk="1" latinLnBrk="0" hangingPunct="1">
              <a:defRPr sz="1100" kern="1200">
                <a:solidFill>
                  <a:schemeClr val="tx1"/>
                </a:solidFill>
                <a:latin typeface="+mn-lt"/>
                <a:ea typeface="+mn-ea"/>
                <a:cs typeface="+mn-cs"/>
              </a:defRPr>
            </a:lvl8pPr>
            <a:lvl9pPr marL="3657600" indent="0" algn="l" defTabSz="914400" rtl="0" eaLnBrk="1" latinLnBrk="0" hangingPunct="1">
              <a:defRPr sz="11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graphicFrame>
        <p:nvGraphicFramePr>
          <p:cNvPr id="13" name="Table 12">
            <a:extLst>
              <a:ext uri="{FF2B5EF4-FFF2-40B4-BE49-F238E27FC236}">
                <a16:creationId xmlns:a16="http://schemas.microsoft.com/office/drawing/2014/main" id="{9585C631-6115-8F8A-6F14-D49B466C7A56}"/>
              </a:ext>
            </a:extLst>
          </p:cNvPr>
          <p:cNvGraphicFramePr>
            <a:graphicFrameLocks noGrp="1"/>
          </p:cNvGraphicFramePr>
          <p:nvPr/>
        </p:nvGraphicFramePr>
        <p:xfrm>
          <a:off x="533763" y="2393102"/>
          <a:ext cx="777240" cy="2084832"/>
        </p:xfrm>
        <a:graphic>
          <a:graphicData uri="http://schemas.openxmlformats.org/drawingml/2006/table">
            <a:tbl>
              <a:tblPr firstRow="1" bandRow="1">
                <a:tableStyleId>{2D5ABB26-0587-4C30-8999-92F81FD0307C}</a:tableStyleId>
              </a:tblPr>
              <a:tblGrid>
                <a:gridCol w="777240">
                  <a:extLst>
                    <a:ext uri="{9D8B030D-6E8A-4147-A177-3AD203B41FA5}">
                      <a16:colId xmlns:a16="http://schemas.microsoft.com/office/drawing/2014/main" val="20000"/>
                    </a:ext>
                  </a:extLst>
                </a:gridCol>
              </a:tblGrid>
              <a:tr h="521208">
                <a:tc>
                  <a:txBody>
                    <a:bodyPr/>
                    <a:lstStyle/>
                    <a:p>
                      <a:pPr algn="ctr"/>
                      <a:r>
                        <a:rPr lang="en-US" sz="1400" b="1">
                          <a:solidFill>
                            <a:schemeClr val="bg1"/>
                          </a:solidFill>
                        </a:rPr>
                        <a:t>TOP 25%</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929497"/>
                    </a:solidFill>
                  </a:tcPr>
                </a:tc>
                <a:extLst>
                  <a:ext uri="{0D108BD9-81ED-4DB2-BD59-A6C34878D82A}">
                    <a16:rowId xmlns:a16="http://schemas.microsoft.com/office/drawing/2014/main" val="10000"/>
                  </a:ext>
                </a:extLst>
              </a:tr>
              <a:tr h="521208">
                <a:tc>
                  <a:txBody>
                    <a:bodyPr/>
                    <a:lstStyle/>
                    <a:p>
                      <a:endParaRPr lang="en-US" sz="140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521208">
                <a:tc>
                  <a:txBody>
                    <a:bodyPr/>
                    <a:lstStyle/>
                    <a:p>
                      <a:endParaRPr lang="en-US" sz="140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521208">
                <a:tc>
                  <a:txBody>
                    <a:bodyPr/>
                    <a:lstStyle/>
                    <a:p>
                      <a:endParaRPr lang="en-US" sz="1400"/>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bl>
          </a:graphicData>
        </a:graphic>
      </p:graphicFrame>
      <p:grpSp>
        <p:nvGrpSpPr>
          <p:cNvPr id="14" name="Group 13">
            <a:extLst>
              <a:ext uri="{FF2B5EF4-FFF2-40B4-BE49-F238E27FC236}">
                <a16:creationId xmlns:a16="http://schemas.microsoft.com/office/drawing/2014/main" id="{F9FA1FD4-CC4F-F3AC-5EED-5C3AF5D98414}"/>
              </a:ext>
            </a:extLst>
          </p:cNvPr>
          <p:cNvGrpSpPr/>
          <p:nvPr/>
        </p:nvGrpSpPr>
        <p:grpSpPr>
          <a:xfrm>
            <a:off x="1630784" y="3565316"/>
            <a:ext cx="57150" cy="905192"/>
            <a:chOff x="1945328" y="2702572"/>
            <a:chExt cx="57150" cy="871858"/>
          </a:xfrm>
        </p:grpSpPr>
        <p:cxnSp>
          <p:nvCxnSpPr>
            <p:cNvPr id="15" name="Straight Connector 14">
              <a:extLst>
                <a:ext uri="{FF2B5EF4-FFF2-40B4-BE49-F238E27FC236}">
                  <a16:creationId xmlns:a16="http://schemas.microsoft.com/office/drawing/2014/main" id="{B02A427C-941E-6833-00A5-DED42B505CD4}"/>
                </a:ext>
              </a:extLst>
            </p:cNvPr>
            <p:cNvCxnSpPr/>
            <p:nvPr/>
          </p:nvCxnSpPr>
          <p:spPr bwMode="auto">
            <a:xfrm flipH="1">
              <a:off x="1973903" y="2702572"/>
              <a:ext cx="0" cy="871858"/>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 name="Oval 15">
              <a:extLst>
                <a:ext uri="{FF2B5EF4-FFF2-40B4-BE49-F238E27FC236}">
                  <a16:creationId xmlns:a16="http://schemas.microsoft.com/office/drawing/2014/main" id="{42B9AE22-B1D9-C25C-698A-BE61AF2A3358}"/>
                </a:ext>
              </a:extLst>
            </p:cNvPr>
            <p:cNvSpPr/>
            <p:nvPr/>
          </p:nvSpPr>
          <p:spPr bwMode="auto">
            <a:xfrm>
              <a:off x="1945328" y="3068320"/>
              <a:ext cx="57150" cy="57150"/>
            </a:xfrm>
            <a:prstGeom prst="ellipse">
              <a:avLst/>
            </a:prstGeom>
            <a:solidFill>
              <a:schemeClr val="tx1"/>
            </a:solidFill>
            <a:ln w="6350" cap="flat" cmpd="sng" algn="ctr">
              <a:solidFill>
                <a:schemeClr val="tx1"/>
              </a:solidFill>
              <a:prstDash val="solid"/>
              <a:round/>
              <a:headEnd type="none" w="med" len="med"/>
              <a:tailEnd type="none" w="med" len="med"/>
            </a:ln>
            <a:effectLst/>
          </p:spPr>
          <p:txBody>
            <a:bodyPr/>
            <a:lstStyle>
              <a:defPPr>
                <a:defRPr lang="en-US"/>
              </a:defPPr>
              <a:lvl1pPr marL="0" indent="0" algn="l" defTabSz="914400" rtl="0" eaLnBrk="1" latinLnBrk="0" hangingPunct="1">
                <a:defRPr sz="1100" kern="1200">
                  <a:solidFill>
                    <a:schemeClr val="tx1"/>
                  </a:solidFill>
                  <a:latin typeface="+mn-lt"/>
                  <a:ea typeface="+mn-ea"/>
                  <a:cs typeface="+mn-cs"/>
                </a:defRPr>
              </a:lvl1pPr>
              <a:lvl2pPr marL="457200" indent="0" algn="l" defTabSz="914400" rtl="0" eaLnBrk="1" latinLnBrk="0" hangingPunct="1">
                <a:defRPr sz="1100" kern="1200">
                  <a:solidFill>
                    <a:schemeClr val="tx1"/>
                  </a:solidFill>
                  <a:latin typeface="+mn-lt"/>
                  <a:ea typeface="+mn-ea"/>
                  <a:cs typeface="+mn-cs"/>
                </a:defRPr>
              </a:lvl2pPr>
              <a:lvl3pPr marL="914400" indent="0" algn="l" defTabSz="914400" rtl="0" eaLnBrk="1" latinLnBrk="0" hangingPunct="1">
                <a:defRPr sz="1100" kern="1200">
                  <a:solidFill>
                    <a:schemeClr val="tx1"/>
                  </a:solidFill>
                  <a:latin typeface="+mn-lt"/>
                  <a:ea typeface="+mn-ea"/>
                  <a:cs typeface="+mn-cs"/>
                </a:defRPr>
              </a:lvl3pPr>
              <a:lvl4pPr marL="1371600" indent="0" algn="l" defTabSz="914400" rtl="0" eaLnBrk="1" latinLnBrk="0" hangingPunct="1">
                <a:defRPr sz="1100" kern="1200">
                  <a:solidFill>
                    <a:schemeClr val="tx1"/>
                  </a:solidFill>
                  <a:latin typeface="+mn-lt"/>
                  <a:ea typeface="+mn-ea"/>
                  <a:cs typeface="+mn-cs"/>
                </a:defRPr>
              </a:lvl4pPr>
              <a:lvl5pPr marL="1828800" indent="0" algn="l" defTabSz="914400" rtl="0" eaLnBrk="1" latinLnBrk="0" hangingPunct="1">
                <a:defRPr sz="1100" kern="1200">
                  <a:solidFill>
                    <a:schemeClr val="tx1"/>
                  </a:solidFill>
                  <a:latin typeface="+mn-lt"/>
                  <a:ea typeface="+mn-ea"/>
                  <a:cs typeface="+mn-cs"/>
                </a:defRPr>
              </a:lvl5pPr>
              <a:lvl6pPr marL="2286000" indent="0" algn="l" defTabSz="914400" rtl="0" eaLnBrk="1" latinLnBrk="0" hangingPunct="1">
                <a:defRPr sz="1100" kern="1200">
                  <a:solidFill>
                    <a:schemeClr val="tx1"/>
                  </a:solidFill>
                  <a:latin typeface="+mn-lt"/>
                  <a:ea typeface="+mn-ea"/>
                  <a:cs typeface="+mn-cs"/>
                </a:defRPr>
              </a:lvl6pPr>
              <a:lvl7pPr marL="2743200" indent="0" algn="l" defTabSz="914400" rtl="0" eaLnBrk="1" latinLnBrk="0" hangingPunct="1">
                <a:defRPr sz="1100" kern="1200">
                  <a:solidFill>
                    <a:schemeClr val="tx1"/>
                  </a:solidFill>
                  <a:latin typeface="+mn-lt"/>
                  <a:ea typeface="+mn-ea"/>
                  <a:cs typeface="+mn-cs"/>
                </a:defRPr>
              </a:lvl7pPr>
              <a:lvl8pPr marL="3200400" indent="0" algn="l" defTabSz="914400" rtl="0" eaLnBrk="1" latinLnBrk="0" hangingPunct="1">
                <a:defRPr sz="1100" kern="1200">
                  <a:solidFill>
                    <a:schemeClr val="tx1"/>
                  </a:solidFill>
                  <a:latin typeface="+mn-lt"/>
                  <a:ea typeface="+mn-ea"/>
                  <a:cs typeface="+mn-cs"/>
                </a:defRPr>
              </a:lvl8pPr>
              <a:lvl9pPr marL="3657600" indent="0" algn="l" defTabSz="914400" rtl="0" eaLnBrk="1" latinLnBrk="0" hangingPunct="1">
                <a:defRPr sz="11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grpSp>
      <p:sp>
        <p:nvSpPr>
          <p:cNvPr id="17" name="Oval 16">
            <a:extLst>
              <a:ext uri="{FF2B5EF4-FFF2-40B4-BE49-F238E27FC236}">
                <a16:creationId xmlns:a16="http://schemas.microsoft.com/office/drawing/2014/main" id="{4BE24249-97E2-A278-6788-A1AC83D14970}"/>
              </a:ext>
            </a:extLst>
          </p:cNvPr>
          <p:cNvSpPr/>
          <p:nvPr/>
        </p:nvSpPr>
        <p:spPr bwMode="auto">
          <a:xfrm>
            <a:off x="1245720" y="2627736"/>
            <a:ext cx="57150" cy="57150"/>
          </a:xfrm>
          <a:prstGeom prst="ellipse">
            <a:avLst/>
          </a:prstGeom>
          <a:solidFill>
            <a:schemeClr val="tx1"/>
          </a:solidFill>
          <a:ln w="6350" cap="flat" cmpd="sng" algn="ctr">
            <a:solidFill>
              <a:schemeClr val="tx1"/>
            </a:solidFill>
            <a:prstDash val="solid"/>
            <a:round/>
            <a:headEnd type="none" w="med" len="med"/>
            <a:tailEnd type="none" w="med" len="med"/>
          </a:ln>
          <a:effectLst/>
        </p:spPr>
        <p:txBody>
          <a:bodyPr/>
          <a:lstStyle>
            <a:defPPr>
              <a:defRPr lang="en-US"/>
            </a:defPPr>
            <a:lvl1pPr marL="0" indent="0" algn="l" defTabSz="914400" rtl="0" eaLnBrk="1" latinLnBrk="0" hangingPunct="1">
              <a:defRPr sz="1100" kern="1200">
                <a:solidFill>
                  <a:schemeClr val="tx1"/>
                </a:solidFill>
                <a:latin typeface="+mn-lt"/>
                <a:ea typeface="+mn-ea"/>
                <a:cs typeface="+mn-cs"/>
              </a:defRPr>
            </a:lvl1pPr>
            <a:lvl2pPr marL="457200" indent="0" algn="l" defTabSz="914400" rtl="0" eaLnBrk="1" latinLnBrk="0" hangingPunct="1">
              <a:defRPr sz="1100" kern="1200">
                <a:solidFill>
                  <a:schemeClr val="tx1"/>
                </a:solidFill>
                <a:latin typeface="+mn-lt"/>
                <a:ea typeface="+mn-ea"/>
                <a:cs typeface="+mn-cs"/>
              </a:defRPr>
            </a:lvl2pPr>
            <a:lvl3pPr marL="914400" indent="0" algn="l" defTabSz="914400" rtl="0" eaLnBrk="1" latinLnBrk="0" hangingPunct="1">
              <a:defRPr sz="1100" kern="1200">
                <a:solidFill>
                  <a:schemeClr val="tx1"/>
                </a:solidFill>
                <a:latin typeface="+mn-lt"/>
                <a:ea typeface="+mn-ea"/>
                <a:cs typeface="+mn-cs"/>
              </a:defRPr>
            </a:lvl3pPr>
            <a:lvl4pPr marL="1371600" indent="0" algn="l" defTabSz="914400" rtl="0" eaLnBrk="1" latinLnBrk="0" hangingPunct="1">
              <a:defRPr sz="1100" kern="1200">
                <a:solidFill>
                  <a:schemeClr val="tx1"/>
                </a:solidFill>
                <a:latin typeface="+mn-lt"/>
                <a:ea typeface="+mn-ea"/>
                <a:cs typeface="+mn-cs"/>
              </a:defRPr>
            </a:lvl4pPr>
            <a:lvl5pPr marL="1828800" indent="0" algn="l" defTabSz="914400" rtl="0" eaLnBrk="1" latinLnBrk="0" hangingPunct="1">
              <a:defRPr sz="1100" kern="1200">
                <a:solidFill>
                  <a:schemeClr val="tx1"/>
                </a:solidFill>
                <a:latin typeface="+mn-lt"/>
                <a:ea typeface="+mn-ea"/>
                <a:cs typeface="+mn-cs"/>
              </a:defRPr>
            </a:lvl5pPr>
            <a:lvl6pPr marL="2286000" indent="0" algn="l" defTabSz="914400" rtl="0" eaLnBrk="1" latinLnBrk="0" hangingPunct="1">
              <a:defRPr sz="1100" kern="1200">
                <a:solidFill>
                  <a:schemeClr val="tx1"/>
                </a:solidFill>
                <a:latin typeface="+mn-lt"/>
                <a:ea typeface="+mn-ea"/>
                <a:cs typeface="+mn-cs"/>
              </a:defRPr>
            </a:lvl6pPr>
            <a:lvl7pPr marL="2743200" indent="0" algn="l" defTabSz="914400" rtl="0" eaLnBrk="1" latinLnBrk="0" hangingPunct="1">
              <a:defRPr sz="1100" kern="1200">
                <a:solidFill>
                  <a:schemeClr val="tx1"/>
                </a:solidFill>
                <a:latin typeface="+mn-lt"/>
                <a:ea typeface="+mn-ea"/>
                <a:cs typeface="+mn-cs"/>
              </a:defRPr>
            </a:lvl7pPr>
            <a:lvl8pPr marL="3200400" indent="0" algn="l" defTabSz="914400" rtl="0" eaLnBrk="1" latinLnBrk="0" hangingPunct="1">
              <a:defRPr sz="1100" kern="1200">
                <a:solidFill>
                  <a:schemeClr val="tx1"/>
                </a:solidFill>
                <a:latin typeface="+mn-lt"/>
                <a:ea typeface="+mn-ea"/>
                <a:cs typeface="+mn-cs"/>
              </a:defRPr>
            </a:lvl8pPr>
            <a:lvl9pPr marL="3657600" indent="0" algn="l" defTabSz="914400" rtl="0" eaLnBrk="1" latinLnBrk="0" hangingPunct="1">
              <a:defRPr sz="11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100" b="0" i="0" u="none" strike="noStrike" kern="1200" cap="none" spc="0" normalizeH="0" baseline="0" noProof="0">
              <a:ln>
                <a:noFill/>
              </a:ln>
              <a:solidFill>
                <a:srgbClr val="000000"/>
              </a:solidFill>
              <a:effectLst/>
              <a:uLnTx/>
              <a:uFillTx/>
              <a:latin typeface="Arial"/>
              <a:ea typeface="+mn-ea"/>
              <a:cs typeface="+mn-cs"/>
            </a:endParaRPr>
          </a:p>
        </p:txBody>
      </p:sp>
      <p:cxnSp>
        <p:nvCxnSpPr>
          <p:cNvPr id="18" name="Straight Connector 17">
            <a:extLst>
              <a:ext uri="{FF2B5EF4-FFF2-40B4-BE49-F238E27FC236}">
                <a16:creationId xmlns:a16="http://schemas.microsoft.com/office/drawing/2014/main" id="{A753D53C-A295-6FB8-ACB4-8FCCAAC60B1D}"/>
              </a:ext>
            </a:extLst>
          </p:cNvPr>
          <p:cNvCxnSpPr>
            <a:stCxn id="17" idx="6"/>
            <a:endCxn id="12" idx="2"/>
          </p:cNvCxnSpPr>
          <p:nvPr/>
        </p:nvCxnSpPr>
        <p:spPr bwMode="auto">
          <a:xfrm>
            <a:off x="1302870" y="2656311"/>
            <a:ext cx="327914" cy="163317"/>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243A7FBA-B42C-7B99-9C05-F81E6895B90C}"/>
              </a:ext>
            </a:extLst>
          </p:cNvPr>
          <p:cNvCxnSpPr>
            <a:stCxn id="17" idx="6"/>
            <a:endCxn id="16" idx="1"/>
          </p:cNvCxnSpPr>
          <p:nvPr/>
        </p:nvCxnSpPr>
        <p:spPr bwMode="auto">
          <a:xfrm>
            <a:off x="1302870" y="2656311"/>
            <a:ext cx="336283" cy="1297436"/>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0" name="TextBox 19">
            <a:extLst>
              <a:ext uri="{FF2B5EF4-FFF2-40B4-BE49-F238E27FC236}">
                <a16:creationId xmlns:a16="http://schemas.microsoft.com/office/drawing/2014/main" id="{81DB91C9-3491-4F11-C48D-A86C8D9F9FA8}"/>
              </a:ext>
            </a:extLst>
          </p:cNvPr>
          <p:cNvSpPr txBox="1"/>
          <p:nvPr/>
        </p:nvSpPr>
        <p:spPr>
          <a:xfrm>
            <a:off x="460248" y="4696575"/>
            <a:ext cx="833882" cy="492443"/>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300" b="0" i="0" u="none" strike="noStrike" kern="1200" cap="none" spc="0" normalizeH="0" baseline="0" noProof="0">
                <a:ln>
                  <a:noFill/>
                </a:ln>
                <a:solidFill>
                  <a:srgbClr val="595959"/>
                </a:solidFill>
                <a:effectLst/>
                <a:uLnTx/>
                <a:uFillTx/>
                <a:latin typeface="Arial"/>
                <a:ea typeface="+mn-ea"/>
                <a:cs typeface="Arial" pitchFamily="34" charset="0"/>
              </a:rPr>
              <a:t>Previous</a:t>
            </a:r>
            <a:br>
              <a:rPr kumimoji="0" lang="en-US" sz="1300" b="0" i="0" u="none" strike="noStrike" kern="1200" cap="none" spc="0" normalizeH="0" baseline="0" noProof="0">
                <a:ln>
                  <a:noFill/>
                </a:ln>
                <a:solidFill>
                  <a:srgbClr val="595959"/>
                </a:solidFill>
                <a:effectLst/>
                <a:uLnTx/>
                <a:uFillTx/>
                <a:latin typeface="Arial"/>
                <a:ea typeface="+mn-ea"/>
                <a:cs typeface="Arial" pitchFamily="34" charset="0"/>
              </a:rPr>
            </a:br>
            <a:r>
              <a:rPr kumimoji="0" lang="en-US" sz="1300" b="0" i="0" u="none" strike="noStrike" kern="1200" cap="none" spc="0" normalizeH="0" baseline="0" noProof="0">
                <a:ln>
                  <a:noFill/>
                </a:ln>
                <a:solidFill>
                  <a:srgbClr val="595959"/>
                </a:solidFill>
                <a:effectLst/>
                <a:uLnTx/>
                <a:uFillTx/>
                <a:latin typeface="Arial"/>
                <a:ea typeface="+mn-ea"/>
                <a:cs typeface="Arial" pitchFamily="34" charset="0"/>
              </a:rPr>
              <a:t>5 Years</a:t>
            </a:r>
          </a:p>
        </p:txBody>
      </p:sp>
      <p:sp>
        <p:nvSpPr>
          <p:cNvPr id="21" name="TextBox 20">
            <a:extLst>
              <a:ext uri="{FF2B5EF4-FFF2-40B4-BE49-F238E27FC236}">
                <a16:creationId xmlns:a16="http://schemas.microsoft.com/office/drawing/2014/main" id="{7EF99B25-2022-9A37-18EE-F322B55F3414}"/>
              </a:ext>
            </a:extLst>
          </p:cNvPr>
          <p:cNvSpPr txBox="1"/>
          <p:nvPr/>
        </p:nvSpPr>
        <p:spPr>
          <a:xfrm>
            <a:off x="1570916" y="4696575"/>
            <a:ext cx="4053417" cy="492443"/>
          </a:xfrm>
          <a:prstGeom prst="rect">
            <a:avLst/>
          </a:prstGeom>
          <a:noFill/>
        </p:spPr>
        <p:txBody>
          <a:bodyPr wrap="non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sz="1300" b="0" i="0" u="none" strike="noStrike" kern="1200" cap="none" spc="0" normalizeH="0" baseline="0" noProof="0">
                <a:ln>
                  <a:noFill/>
                </a:ln>
                <a:solidFill>
                  <a:srgbClr val="595959"/>
                </a:solidFill>
                <a:effectLst/>
                <a:uLnTx/>
                <a:uFillTx/>
                <a:latin typeface="Arial"/>
                <a:ea typeface="+mn-ea"/>
                <a:cs typeface="Arial"/>
              </a:rPr>
              <a:t>Funds Remaining in Top Quartile of Returns</a:t>
            </a:r>
            <a:br>
              <a:rPr lang="en-US" sz="1300" b="0" i="0" u="none" strike="noStrike" kern="1200" cap="none" spc="0" normalizeH="0" baseline="0" noProof="0">
                <a:ln>
                  <a:noFill/>
                </a:ln>
                <a:effectLst/>
                <a:uLnTx/>
                <a:uFillTx/>
                <a:latin typeface="Arial"/>
                <a:cs typeface="Arial" pitchFamily="34" charset="0"/>
              </a:rPr>
            </a:br>
            <a:r>
              <a:rPr kumimoji="0" lang="en-US" sz="1300" b="0" i="0" u="none" strike="noStrike" kern="1200" cap="none" spc="0" normalizeH="0" baseline="0" noProof="0">
                <a:ln>
                  <a:noFill/>
                </a:ln>
                <a:solidFill>
                  <a:srgbClr val="595959"/>
                </a:solidFill>
                <a:effectLst/>
                <a:uLnTx/>
                <a:uFillTx/>
                <a:latin typeface="Arial"/>
                <a:ea typeface="+mn-ea"/>
                <a:cs typeface="Arial"/>
              </a:rPr>
              <a:t>in the Following 5-Year Period (</a:t>
            </a:r>
            <a:r>
              <a:rPr lang="en-US" sz="1300">
                <a:solidFill>
                  <a:srgbClr val="595959"/>
                </a:solidFill>
                <a:latin typeface="Arial"/>
                <a:cs typeface="Arial"/>
              </a:rPr>
              <a:t>2012–2022</a:t>
            </a:r>
            <a:r>
              <a:rPr kumimoji="0" lang="en-US" sz="1300" b="0" i="0" u="none" strike="noStrike" kern="1200" cap="none" spc="0" normalizeH="0" baseline="0" noProof="0">
                <a:ln>
                  <a:noFill/>
                </a:ln>
                <a:solidFill>
                  <a:srgbClr val="595959"/>
                </a:solidFill>
                <a:effectLst/>
                <a:uLnTx/>
                <a:uFillTx/>
                <a:latin typeface="Arial"/>
                <a:ea typeface="+mn-ea"/>
                <a:cs typeface="Arial"/>
              </a:rPr>
              <a:t> average)</a:t>
            </a:r>
          </a:p>
        </p:txBody>
      </p:sp>
      <p:sp>
        <p:nvSpPr>
          <p:cNvPr id="22" name="TextBox 21">
            <a:extLst>
              <a:ext uri="{FF2B5EF4-FFF2-40B4-BE49-F238E27FC236}">
                <a16:creationId xmlns:a16="http://schemas.microsoft.com/office/drawing/2014/main" id="{AC577878-3B2F-1F7C-A829-594E3579FF45}"/>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custDataLst>
      <p:tags r:id="rId1"/>
    </p:custDataLst>
    <p:extLst>
      <p:ext uri="{BB962C8B-B14F-4D97-AF65-F5344CB8AC3E}">
        <p14:creationId xmlns:p14="http://schemas.microsoft.com/office/powerpoint/2010/main" val="2861864224"/>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dirty="0"/>
              <a:t>Dimensions of Expected Returns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30</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pPr lvl="0"/>
            <a:r>
              <a:rPr lang="en-US"/>
              <a:t>Historical premiums and returns (annualised)</a:t>
            </a:r>
          </a:p>
        </p:txBody>
      </p:sp>
      <p:sp>
        <p:nvSpPr>
          <p:cNvPr id="4" name="Text Placeholder 3"/>
          <p:cNvSpPr>
            <a:spLocks noGrp="1"/>
          </p:cNvSpPr>
          <p:nvPr>
            <p:ph type="body" sz="quarter" idx="14"/>
          </p:nvPr>
        </p:nvSpPr>
        <p:spPr/>
        <p:txBody>
          <a:bodyPr/>
          <a:lstStyle/>
          <a:p>
            <a:pPr marL="285510" lvl="1" indent="-285510">
              <a:buFont typeface="Arial" pitchFamily="34" charset="0"/>
              <a:buChar char="•"/>
            </a:pPr>
            <a:r>
              <a:rPr lang="en-US"/>
              <a:t>Academic research has identified groups of securities that have delivered higher returns (or premiums) over time</a:t>
            </a:r>
          </a:p>
          <a:p>
            <a:pPr marL="285510" lvl="1" indent="-285510">
              <a:buFont typeface="Arial" pitchFamily="34" charset="0"/>
              <a:buChar char="•"/>
            </a:pPr>
            <a:r>
              <a:rPr lang="en-AU"/>
              <a:t>These premiums may be positive or negative in any given year</a:t>
            </a:r>
          </a:p>
          <a:p>
            <a:pPr marL="285510" lvl="1" indent="-285510">
              <a:buFont typeface="Arial" pitchFamily="34" charset="0"/>
              <a:buChar char="•"/>
            </a:pPr>
            <a:r>
              <a:rPr lang="en-AU"/>
              <a:t>Over longer periods, historically the expectation of positive premiums increases</a:t>
            </a:r>
          </a:p>
          <a:p>
            <a:pPr marL="285510" lvl="1" indent="-285510">
              <a:buFont typeface="Arial" pitchFamily="34" charset="0"/>
              <a:buChar char="•"/>
            </a:pPr>
            <a:r>
              <a:rPr lang="en-AU"/>
              <a:t>Investing in portfolios that target multiple premiums helps increase the reliability of outcomes </a:t>
            </a:r>
          </a:p>
          <a:p>
            <a:endParaRPr lang="en-AU"/>
          </a:p>
        </p:txBody>
      </p:sp>
      <p:sp>
        <p:nvSpPr>
          <p:cNvPr id="2" name="Text Placeholder 1"/>
          <p:cNvSpPr>
            <a:spLocks noGrp="1"/>
          </p:cNvSpPr>
          <p:nvPr>
            <p:ph type="body" sz="quarter" idx="15"/>
          </p:nvPr>
        </p:nvSpPr>
        <p:spPr/>
        <p:txBody>
          <a:bodyPr/>
          <a:lstStyle/>
          <a:p>
            <a:pPr lvl="0" indent="1702" defTabSz="1062873" fontAlgn="base">
              <a:lnSpc>
                <a:spcPct val="100000"/>
              </a:lnSpc>
              <a:spcAft>
                <a:spcPct val="0"/>
              </a:spcAft>
            </a:pPr>
            <a:r>
              <a:rPr lang="en-AU" sz="899" b="1" kern="0">
                <a:solidFill>
                  <a:srgbClr val="005E74"/>
                </a:solidFill>
              </a:rPr>
              <a:t>For educational purposes only. This document is intended to be used in conversation with a licensed financial adviser.</a:t>
            </a:r>
            <a:endParaRPr lang="en-US" sz="899" b="1" kern="0">
              <a:solidFill>
                <a:srgbClr val="005E74"/>
              </a:solidFill>
            </a:endParaRPr>
          </a:p>
          <a:p>
            <a:pPr lvl="0" indent="1702" defTabSz="1062873" fontAlgn="base">
              <a:lnSpc>
                <a:spcPct val="100000"/>
              </a:lnSpc>
              <a:spcAft>
                <a:spcPct val="0"/>
              </a:spcAft>
            </a:pPr>
            <a:r>
              <a:rPr lang="en-US" kern="0">
                <a:solidFill>
                  <a:srgbClr val="005E74"/>
                </a:solidFill>
              </a:rPr>
              <a:t>This publication has been prepared by Dimensional Fund Advisors LP and is provided in Australia by DFA Australia Limited, AFS Licence No. 238093.</a:t>
            </a:r>
            <a:br>
              <a:rPr lang="en-AU" kern="0">
                <a:solidFill>
                  <a:srgbClr val="005E74"/>
                </a:solidFill>
              </a:rPr>
            </a:br>
            <a:r>
              <a:rPr lang="en-US" kern="0">
                <a:solidFill>
                  <a:srgbClr val="000000">
                    <a:lumMod val="75000"/>
                    <a:lumOff val="25000"/>
                  </a:srgbClr>
                </a:solidFill>
              </a:rPr>
              <a:t>In AUD. Premiums are calculated as the difference in annualised returns between the two indices described over the period shown. Small Cap minus Large Cap: Dimensional Australia Small Index minus the MSCI Australia Index (gross div.). Value minus Growth: Fama/French Australia Value Index minus the Fama/French Australia Growth Index. High Prof minus Low Prof: Fama/French Australia High Profitability Index minus the Fama/French Australia Low Profitability Index.</a:t>
            </a:r>
          </a:p>
          <a:p>
            <a:pPr lvl="0" indent="1702" defTabSz="1062873" fontAlgn="base">
              <a:lnSpc>
                <a:spcPct val="100000"/>
              </a:lnSpc>
              <a:spcAft>
                <a:spcPct val="0"/>
              </a:spcAft>
            </a:pPr>
            <a:r>
              <a:rPr lang="en-US" b="1" kern="0">
                <a:solidFill>
                  <a:srgbClr val="000000">
                    <a:lumMod val="75000"/>
                    <a:lumOff val="25000"/>
                  </a:srgbClr>
                </a:solidFill>
              </a:rPr>
              <a:t>Indices are not available for direct investment. Index returns are not representative of actual portfolios and do not reflect costs and fees associated with an actual investment. Past performance is no guarantee of future results. Actual returns may be lower.</a:t>
            </a:r>
          </a:p>
          <a:p>
            <a:pPr lvl="0" indent="1702" defTabSz="1062873" fontAlgn="base">
              <a:lnSpc>
                <a:spcPct val="100000"/>
              </a:lnSpc>
              <a:spcAft>
                <a:spcPct val="0"/>
              </a:spcAft>
            </a:pPr>
            <a:r>
              <a:rPr lang="en-US" kern="0">
                <a:solidFill>
                  <a:srgbClr val="000000">
                    <a:lumMod val="75000"/>
                    <a:lumOff val="25000"/>
                  </a:srgbClr>
                </a:solidFill>
              </a:rPr>
              <a:t>See “Index Descriptions” in the appendix for descriptions of Dimensional and Fama/French index data. Eugene Fama and Ken French are members of the Board of Directors of the general partner of, and provide consulting services to, Dimensional Fund Advisors LP. MSCI data © MSCI 2023, all rights reserved. </a:t>
            </a:r>
          </a:p>
        </p:txBody>
      </p:sp>
      <p:sp>
        <p:nvSpPr>
          <p:cNvPr id="5" name="AssetID" descr="svtx:content/slide/@id"/>
          <p:cNvSpPr>
            <a:spLocks noGrp="1"/>
          </p:cNvSpPr>
          <p:nvPr>
            <p:ph type="body" sz="quarter" idx="19"/>
          </p:nvPr>
        </p:nvSpPr>
        <p:spPr/>
        <p:txBody>
          <a:bodyPr/>
          <a:lstStyle/>
          <a:p>
            <a:r>
              <a:rPr lang="en-US"/>
              <a:t>28786</a:t>
            </a:r>
          </a:p>
        </p:txBody>
      </p:sp>
      <p:sp>
        <p:nvSpPr>
          <p:cNvPr id="35" name="TextBox 34"/>
          <p:cNvSpPr txBox="1"/>
          <p:nvPr/>
        </p:nvSpPr>
        <p:spPr>
          <a:xfrm>
            <a:off x="-986716" y="18473"/>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GC01</a:t>
            </a:r>
          </a:p>
        </p:txBody>
      </p:sp>
      <p:sp>
        <p:nvSpPr>
          <p:cNvPr id="25" name="Rectangle 24">
            <a:extLst>
              <a:ext uri="{FF2B5EF4-FFF2-40B4-BE49-F238E27FC236}">
                <a16:creationId xmlns:a16="http://schemas.microsoft.com/office/drawing/2014/main" id="{20583B39-920E-4E60-BE91-4ED29D8E853D}"/>
              </a:ext>
            </a:extLst>
          </p:cNvPr>
          <p:cNvSpPr/>
          <p:nvPr/>
        </p:nvSpPr>
        <p:spPr>
          <a:xfrm>
            <a:off x="10919763" y="1847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60" name="TextBox 59">
            <a:extLst>
              <a:ext uri="{FF2B5EF4-FFF2-40B4-BE49-F238E27FC236}">
                <a16:creationId xmlns:a16="http://schemas.microsoft.com/office/drawing/2014/main" id="{8D0F35AE-B554-4569-8DE7-8970BD86DAF5}"/>
              </a:ext>
            </a:extLst>
          </p:cNvPr>
          <p:cNvSpPr txBox="1"/>
          <p:nvPr/>
        </p:nvSpPr>
        <p:spPr>
          <a:xfrm>
            <a:off x="-986716" y="353570"/>
            <a:ext cx="630817"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MID 876</a:t>
            </a:r>
          </a:p>
        </p:txBody>
      </p:sp>
      <p:sp>
        <p:nvSpPr>
          <p:cNvPr id="3" name="Rectangle 2">
            <a:extLst>
              <a:ext uri="{FF2B5EF4-FFF2-40B4-BE49-F238E27FC236}">
                <a16:creationId xmlns:a16="http://schemas.microsoft.com/office/drawing/2014/main" id="{A2D1D803-8F22-C8F1-217E-4D3A12D3FE84}"/>
              </a:ext>
            </a:extLst>
          </p:cNvPr>
          <p:cNvSpPr/>
          <p:nvPr/>
        </p:nvSpPr>
        <p:spPr>
          <a:xfrm>
            <a:off x="697501" y="4922098"/>
            <a:ext cx="1588532" cy="744243"/>
          </a:xfrm>
          <a:prstGeom prst="rect">
            <a:avLst/>
          </a:prstGeom>
          <a:noFill/>
          <a:ln>
            <a:noFill/>
          </a:ln>
        </p:spPr>
        <p:txBody>
          <a:bodyPr wrap="square" lIns="91280" tIns="45639" rIns="91280" bIns="45639">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69623">
              <a:lnSpc>
                <a:spcPts val="999"/>
              </a:lnSpc>
              <a:spcBef>
                <a:spcPts val="300"/>
              </a:spcBef>
            </a:pPr>
            <a:r>
              <a:rPr lang="en-US" sz="1099" b="1">
                <a:latin typeface="Arial" pitchFamily="34" charset="0"/>
                <a:cs typeface="Arial" pitchFamily="34" charset="0"/>
              </a:rPr>
              <a:t>Profitability</a:t>
            </a:r>
          </a:p>
          <a:p>
            <a:pPr defTabSz="1069623">
              <a:lnSpc>
                <a:spcPct val="120000"/>
              </a:lnSpc>
              <a:spcBef>
                <a:spcPts val="200"/>
              </a:spcBef>
            </a:pPr>
            <a:r>
              <a:rPr lang="en-US" sz="899">
                <a:solidFill>
                  <a:schemeClr val="bg1">
                    <a:lumMod val="50000"/>
                  </a:schemeClr>
                </a:solidFill>
                <a:latin typeface="Arial" pitchFamily="34" charset="0"/>
                <a:cs typeface="Arial" pitchFamily="34" charset="0"/>
              </a:rPr>
              <a:t>Relative performance of </a:t>
            </a:r>
            <a:br>
              <a:rPr lang="en-US" sz="899">
                <a:solidFill>
                  <a:schemeClr val="bg1">
                    <a:lumMod val="50000"/>
                  </a:schemeClr>
                </a:solidFill>
                <a:latin typeface="Arial" pitchFamily="34" charset="0"/>
                <a:cs typeface="Arial" pitchFamily="34" charset="0"/>
              </a:rPr>
            </a:br>
            <a:r>
              <a:rPr lang="en-US" sz="899">
                <a:solidFill>
                  <a:schemeClr val="bg1">
                    <a:lumMod val="50000"/>
                  </a:schemeClr>
                </a:solidFill>
                <a:latin typeface="Arial" pitchFamily="34" charset="0"/>
                <a:cs typeface="Arial" pitchFamily="34" charset="0"/>
              </a:rPr>
              <a:t>high profitability stocks vs. </a:t>
            </a:r>
            <a:br>
              <a:rPr lang="en-US" sz="899">
                <a:solidFill>
                  <a:schemeClr val="bg1">
                    <a:lumMod val="50000"/>
                  </a:schemeClr>
                </a:solidFill>
                <a:latin typeface="Arial" pitchFamily="34" charset="0"/>
                <a:cs typeface="Arial" pitchFamily="34" charset="0"/>
              </a:rPr>
            </a:br>
            <a:r>
              <a:rPr lang="en-US" sz="899">
                <a:solidFill>
                  <a:schemeClr val="bg1">
                    <a:lumMod val="50000"/>
                  </a:schemeClr>
                </a:solidFill>
                <a:latin typeface="Arial" pitchFamily="34" charset="0"/>
                <a:cs typeface="Arial" pitchFamily="34" charset="0"/>
              </a:rPr>
              <a:t>low profitability stocks (%)</a:t>
            </a:r>
          </a:p>
        </p:txBody>
      </p:sp>
      <p:sp>
        <p:nvSpPr>
          <p:cNvPr id="6" name="Rectangle 5">
            <a:extLst>
              <a:ext uri="{FF2B5EF4-FFF2-40B4-BE49-F238E27FC236}">
                <a16:creationId xmlns:a16="http://schemas.microsoft.com/office/drawing/2014/main" id="{8FCDBCB0-4918-5846-FA5C-836EC503DEF4}"/>
              </a:ext>
            </a:extLst>
          </p:cNvPr>
          <p:cNvSpPr/>
          <p:nvPr/>
        </p:nvSpPr>
        <p:spPr>
          <a:xfrm>
            <a:off x="697501" y="2551118"/>
            <a:ext cx="1588532" cy="744243"/>
          </a:xfrm>
          <a:prstGeom prst="rect">
            <a:avLst/>
          </a:prstGeom>
          <a:noFill/>
        </p:spPr>
        <p:txBody>
          <a:bodyPr wrap="square" lIns="91280" tIns="45639" rIns="91280" bIns="45639">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69623">
              <a:lnSpc>
                <a:spcPts val="999"/>
              </a:lnSpc>
              <a:spcBef>
                <a:spcPct val="75000"/>
              </a:spcBef>
            </a:pPr>
            <a:r>
              <a:rPr lang="en-US" sz="1099" b="1">
                <a:latin typeface="Arial" pitchFamily="34" charset="0"/>
                <a:cs typeface="Arial" pitchFamily="34" charset="0"/>
              </a:rPr>
              <a:t>Company Size</a:t>
            </a:r>
          </a:p>
          <a:p>
            <a:pPr defTabSz="1069623">
              <a:lnSpc>
                <a:spcPct val="120000"/>
              </a:lnSpc>
              <a:spcBef>
                <a:spcPts val="200"/>
              </a:spcBef>
            </a:pPr>
            <a:r>
              <a:rPr lang="en-US" sz="899">
                <a:solidFill>
                  <a:schemeClr val="bg1">
                    <a:lumMod val="50000"/>
                  </a:schemeClr>
                </a:solidFill>
                <a:latin typeface="Arial" pitchFamily="34" charset="0"/>
                <a:cs typeface="Arial" pitchFamily="34" charset="0"/>
              </a:rPr>
              <a:t>Relative performance of</a:t>
            </a:r>
            <a:br>
              <a:rPr lang="en-US" sz="899">
                <a:solidFill>
                  <a:schemeClr val="bg1">
                    <a:lumMod val="50000"/>
                  </a:schemeClr>
                </a:solidFill>
                <a:latin typeface="Arial" pitchFamily="34" charset="0"/>
                <a:cs typeface="Arial" pitchFamily="34" charset="0"/>
              </a:rPr>
            </a:br>
            <a:r>
              <a:rPr lang="en-US" sz="899">
                <a:solidFill>
                  <a:schemeClr val="bg1">
                    <a:lumMod val="50000"/>
                  </a:schemeClr>
                </a:solidFill>
                <a:latin typeface="Arial" pitchFamily="34" charset="0"/>
                <a:cs typeface="Arial" pitchFamily="34" charset="0"/>
              </a:rPr>
              <a:t>small cap stocks vs. </a:t>
            </a:r>
            <a:br>
              <a:rPr lang="en-US" sz="899">
                <a:solidFill>
                  <a:schemeClr val="bg1">
                    <a:lumMod val="50000"/>
                  </a:schemeClr>
                </a:solidFill>
                <a:latin typeface="Arial" pitchFamily="34" charset="0"/>
                <a:cs typeface="Arial" pitchFamily="34" charset="0"/>
              </a:rPr>
            </a:br>
            <a:r>
              <a:rPr lang="en-US" sz="899">
                <a:solidFill>
                  <a:schemeClr val="bg1">
                    <a:lumMod val="50000"/>
                  </a:schemeClr>
                </a:solidFill>
                <a:latin typeface="Arial" pitchFamily="34" charset="0"/>
                <a:cs typeface="Arial" pitchFamily="34" charset="0"/>
              </a:rPr>
              <a:t>large cap stocks (%)</a:t>
            </a:r>
          </a:p>
        </p:txBody>
      </p:sp>
      <p:sp>
        <p:nvSpPr>
          <p:cNvPr id="8" name="Rectangle 7">
            <a:extLst>
              <a:ext uri="{FF2B5EF4-FFF2-40B4-BE49-F238E27FC236}">
                <a16:creationId xmlns:a16="http://schemas.microsoft.com/office/drawing/2014/main" id="{D0758376-313F-8AE4-BE13-B2F86C290529}"/>
              </a:ext>
            </a:extLst>
          </p:cNvPr>
          <p:cNvSpPr/>
          <p:nvPr/>
        </p:nvSpPr>
        <p:spPr>
          <a:xfrm>
            <a:off x="697501" y="3683345"/>
            <a:ext cx="1588532" cy="744243"/>
          </a:xfrm>
          <a:prstGeom prst="rect">
            <a:avLst/>
          </a:prstGeom>
          <a:noFill/>
        </p:spPr>
        <p:txBody>
          <a:bodyPr wrap="square" lIns="91382" tIns="45639" rIns="0" bIns="45639">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69623">
              <a:lnSpc>
                <a:spcPts val="999"/>
              </a:lnSpc>
              <a:spcBef>
                <a:spcPct val="75000"/>
              </a:spcBef>
            </a:pPr>
            <a:r>
              <a:rPr lang="en-US" sz="1099" b="1">
                <a:latin typeface="Arial" pitchFamily="34" charset="0"/>
                <a:cs typeface="Arial" pitchFamily="34" charset="0"/>
              </a:rPr>
              <a:t>Relative Price</a:t>
            </a:r>
          </a:p>
          <a:p>
            <a:pPr defTabSz="1069623">
              <a:lnSpc>
                <a:spcPct val="120000"/>
              </a:lnSpc>
              <a:spcBef>
                <a:spcPts val="200"/>
              </a:spcBef>
            </a:pPr>
            <a:r>
              <a:rPr lang="en-US" sz="899">
                <a:solidFill>
                  <a:schemeClr val="bg1">
                    <a:lumMod val="50000"/>
                  </a:schemeClr>
                </a:solidFill>
                <a:latin typeface="Arial" pitchFamily="34" charset="0"/>
                <a:cs typeface="Arial" pitchFamily="34" charset="0"/>
              </a:rPr>
              <a:t>Relative performance of </a:t>
            </a:r>
            <a:br>
              <a:rPr lang="en-US" sz="899">
                <a:solidFill>
                  <a:schemeClr val="bg1">
                    <a:lumMod val="50000"/>
                  </a:schemeClr>
                </a:solidFill>
                <a:latin typeface="Arial" pitchFamily="34" charset="0"/>
                <a:cs typeface="Arial" pitchFamily="34" charset="0"/>
              </a:rPr>
            </a:br>
            <a:r>
              <a:rPr lang="en-US" sz="899">
                <a:solidFill>
                  <a:schemeClr val="bg1">
                    <a:lumMod val="50000"/>
                  </a:schemeClr>
                </a:solidFill>
                <a:latin typeface="Arial" pitchFamily="34" charset="0"/>
                <a:cs typeface="Arial" pitchFamily="34" charset="0"/>
              </a:rPr>
              <a:t>value stocks vs. </a:t>
            </a:r>
            <a:br>
              <a:rPr lang="en-US" sz="899">
                <a:solidFill>
                  <a:schemeClr val="bg1">
                    <a:lumMod val="50000"/>
                  </a:schemeClr>
                </a:solidFill>
                <a:latin typeface="Arial" pitchFamily="34" charset="0"/>
                <a:cs typeface="Arial" pitchFamily="34" charset="0"/>
              </a:rPr>
            </a:br>
            <a:r>
              <a:rPr lang="en-US" sz="899">
                <a:solidFill>
                  <a:schemeClr val="bg1">
                    <a:lumMod val="50000"/>
                  </a:schemeClr>
                </a:solidFill>
                <a:latin typeface="Arial" pitchFamily="34" charset="0"/>
                <a:cs typeface="Arial" pitchFamily="34" charset="0"/>
              </a:rPr>
              <a:t>growth stocks (%)</a:t>
            </a:r>
          </a:p>
        </p:txBody>
      </p:sp>
      <p:graphicFrame>
        <p:nvGraphicFramePr>
          <p:cNvPr id="10" name="Table 9">
            <a:extLst>
              <a:ext uri="{FF2B5EF4-FFF2-40B4-BE49-F238E27FC236}">
                <a16:creationId xmlns:a16="http://schemas.microsoft.com/office/drawing/2014/main" id="{E2EAD424-BF2C-4472-9817-4FAD8BDC53F2}"/>
              </a:ext>
            </a:extLst>
          </p:cNvPr>
          <p:cNvGraphicFramePr>
            <a:graphicFrameLocks noGrp="1"/>
          </p:cNvGraphicFramePr>
          <p:nvPr>
            <p:extLst>
              <p:ext uri="{D42A27DB-BD31-4B8C-83A1-F6EECF244321}">
                <p14:modId xmlns:p14="http://schemas.microsoft.com/office/powerpoint/2010/main" val="831233746"/>
              </p:ext>
            </p:extLst>
          </p:nvPr>
        </p:nvGraphicFramePr>
        <p:xfrm>
          <a:off x="2313939" y="1756546"/>
          <a:ext cx="3365954" cy="4198421"/>
        </p:xfrm>
        <a:graphic>
          <a:graphicData uri="http://schemas.openxmlformats.org/drawingml/2006/table">
            <a:tbl>
              <a:tblPr firstRow="1" bandRow="1">
                <a:tableStyleId>{5C22544A-7EE6-4342-B048-85BDC9FD1C3A}</a:tableStyleId>
              </a:tblPr>
              <a:tblGrid>
                <a:gridCol w="3365954">
                  <a:extLst>
                    <a:ext uri="{9D8B030D-6E8A-4147-A177-3AD203B41FA5}">
                      <a16:colId xmlns:a16="http://schemas.microsoft.com/office/drawing/2014/main" val="20000"/>
                    </a:ext>
                  </a:extLst>
                </a:gridCol>
              </a:tblGrid>
              <a:tr h="450989">
                <a:tc>
                  <a:txBody>
                    <a:bodyPr/>
                    <a:lstStyle/>
                    <a:p>
                      <a:pPr algn="ctr"/>
                      <a:r>
                        <a:rPr lang="en-AU" sz="1399" b="0">
                          <a:solidFill>
                            <a:schemeClr val="tx1"/>
                          </a:solidFill>
                          <a:latin typeface="Arial" pitchFamily="34" charset="0"/>
                          <a:cs typeface="Arial" pitchFamily="34" charset="0"/>
                        </a:rPr>
                        <a:t>Australia Stocks</a:t>
                      </a:r>
                    </a:p>
                  </a:txBody>
                  <a:tcPr marL="91382" marR="91382" marT="45692" marB="45692" anchor="ctr">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0"/>
                  </a:ext>
                </a:extLst>
              </a:tr>
              <a:tr h="1277880">
                <a:tc>
                  <a:txBody>
                    <a:bodyPr/>
                    <a:lstStyle/>
                    <a:p>
                      <a:pPr algn="ctr"/>
                      <a:endParaRPr lang="en-AU" sz="1000" b="0">
                        <a:solidFill>
                          <a:schemeClr val="bg1">
                            <a:lumMod val="65000"/>
                          </a:schemeClr>
                        </a:solidFill>
                        <a:latin typeface="Arial" pitchFamily="34" charset="0"/>
                        <a:cs typeface="Arial" pitchFamily="34" charset="0"/>
                      </a:endParaRPr>
                    </a:p>
                  </a:txBody>
                  <a:tcPr marL="91382" marR="91382" marT="45692" marB="45692"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1"/>
                  </a:ext>
                </a:extLst>
              </a:tr>
              <a:tr h="1277880">
                <a:tc>
                  <a:txBody>
                    <a:bodyPr/>
                    <a:lstStyle/>
                    <a:p>
                      <a:pPr algn="ctr"/>
                      <a:endParaRPr lang="en-AU" sz="1000" b="0">
                        <a:solidFill>
                          <a:schemeClr val="bg1">
                            <a:lumMod val="65000"/>
                          </a:schemeClr>
                        </a:solidFill>
                        <a:latin typeface="Arial" pitchFamily="34" charset="0"/>
                        <a:cs typeface="Arial" pitchFamily="34" charset="0"/>
                      </a:endParaRPr>
                    </a:p>
                  </a:txBody>
                  <a:tcPr marL="91382" marR="91382" marT="45692" marB="45692"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1191672">
                <a:tc>
                  <a:txBody>
                    <a:bodyPr/>
                    <a:lstStyle/>
                    <a:p>
                      <a:pPr algn="ctr"/>
                      <a:endParaRPr lang="en-AU" sz="1000" b="0">
                        <a:solidFill>
                          <a:schemeClr val="bg1">
                            <a:lumMod val="65000"/>
                          </a:schemeClr>
                        </a:solidFill>
                        <a:latin typeface="Arial" pitchFamily="34" charset="0"/>
                        <a:cs typeface="Arial" pitchFamily="34" charset="0"/>
                      </a:endParaRPr>
                    </a:p>
                  </a:txBody>
                  <a:tcPr marL="91382" marR="91382" marT="45692" marB="45692"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11" name="Rectangle 10">
            <a:extLst>
              <a:ext uri="{FF2B5EF4-FFF2-40B4-BE49-F238E27FC236}">
                <a16:creationId xmlns:a16="http://schemas.microsoft.com/office/drawing/2014/main" id="{A6517798-00DF-0066-A9C8-658FD9CA8045}"/>
              </a:ext>
            </a:extLst>
          </p:cNvPr>
          <p:cNvSpPr/>
          <p:nvPr/>
        </p:nvSpPr>
        <p:spPr bwMode="auto">
          <a:xfrm>
            <a:off x="3364775" y="2924796"/>
            <a:ext cx="137074" cy="233769"/>
          </a:xfrm>
          <a:prstGeom prst="rect">
            <a:avLst/>
          </a:prstGeom>
          <a:solidFill>
            <a:schemeClr val="bg1"/>
          </a:solidFill>
          <a:ln w="9525" cap="flat" cmpd="sng" algn="ctr">
            <a:noFill/>
            <a:prstDash val="solid"/>
            <a:round/>
            <a:headEnd type="none" w="med" len="med"/>
            <a:tailEnd type="none" w="med" len="med"/>
          </a:ln>
          <a:effectLst/>
        </p:spPr>
        <p:txBody>
          <a:bodyPr vert="horz" wrap="square" lIns="91382" tIns="45692" rIns="91382" bIns="45692" numCol="1" rtlCol="0"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AU" sz="2098">
              <a:latin typeface="Arial"/>
            </a:endParaRPr>
          </a:p>
        </p:txBody>
      </p:sp>
      <p:sp>
        <p:nvSpPr>
          <p:cNvPr id="12" name="Rectangle 11">
            <a:extLst>
              <a:ext uri="{FF2B5EF4-FFF2-40B4-BE49-F238E27FC236}">
                <a16:creationId xmlns:a16="http://schemas.microsoft.com/office/drawing/2014/main" id="{DC5C7E98-04E2-50E3-70F8-6606DC686A8E}"/>
              </a:ext>
            </a:extLst>
          </p:cNvPr>
          <p:cNvSpPr/>
          <p:nvPr/>
        </p:nvSpPr>
        <p:spPr bwMode="auto">
          <a:xfrm>
            <a:off x="3364775" y="4267196"/>
            <a:ext cx="137074" cy="233769"/>
          </a:xfrm>
          <a:prstGeom prst="rect">
            <a:avLst/>
          </a:prstGeom>
          <a:solidFill>
            <a:schemeClr val="bg1"/>
          </a:solidFill>
          <a:ln w="9525" cap="flat" cmpd="sng" algn="ctr">
            <a:noFill/>
            <a:prstDash val="solid"/>
            <a:round/>
            <a:headEnd type="none" w="med" len="med"/>
            <a:tailEnd type="none" w="med" len="med"/>
          </a:ln>
          <a:effectLst/>
        </p:spPr>
        <p:txBody>
          <a:bodyPr vert="horz" wrap="square" lIns="91382" tIns="45692" rIns="91382" bIns="45692" numCol="1" rtlCol="0"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AU" sz="2098">
              <a:latin typeface="Arial"/>
            </a:endParaRPr>
          </a:p>
        </p:txBody>
      </p:sp>
      <p:sp>
        <p:nvSpPr>
          <p:cNvPr id="13" name="Rectangle 12">
            <a:extLst>
              <a:ext uri="{FF2B5EF4-FFF2-40B4-BE49-F238E27FC236}">
                <a16:creationId xmlns:a16="http://schemas.microsoft.com/office/drawing/2014/main" id="{6B1FA37C-B8A6-3ABF-6403-49952D27CC9F}"/>
              </a:ext>
            </a:extLst>
          </p:cNvPr>
          <p:cNvSpPr/>
          <p:nvPr/>
        </p:nvSpPr>
        <p:spPr bwMode="auto">
          <a:xfrm>
            <a:off x="3364775" y="5450209"/>
            <a:ext cx="137074" cy="233769"/>
          </a:xfrm>
          <a:prstGeom prst="rect">
            <a:avLst/>
          </a:prstGeom>
          <a:solidFill>
            <a:schemeClr val="bg1"/>
          </a:solidFill>
          <a:ln w="9525" cap="flat" cmpd="sng" algn="ctr">
            <a:noFill/>
            <a:prstDash val="solid"/>
            <a:round/>
            <a:headEnd type="none" w="med" len="med"/>
            <a:tailEnd type="none" w="med" len="med"/>
          </a:ln>
          <a:effectLst/>
        </p:spPr>
        <p:txBody>
          <a:bodyPr vert="horz" wrap="square" lIns="91382" tIns="45692" rIns="91382" bIns="45692" numCol="1" rtlCol="0"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defTabSz="1043907" fontAlgn="base">
              <a:spcBef>
                <a:spcPct val="0"/>
              </a:spcBef>
              <a:spcAft>
                <a:spcPct val="0"/>
              </a:spcAft>
            </a:pPr>
            <a:endParaRPr lang="en-AU" sz="2098">
              <a:latin typeface="Arial"/>
            </a:endParaRPr>
          </a:p>
        </p:txBody>
      </p:sp>
      <p:grpSp>
        <p:nvGrpSpPr>
          <p:cNvPr id="14" name="Group 13">
            <a:extLst>
              <a:ext uri="{FF2B5EF4-FFF2-40B4-BE49-F238E27FC236}">
                <a16:creationId xmlns:a16="http://schemas.microsoft.com/office/drawing/2014/main" id="{D6D5D106-8817-8E8D-4F52-9A4DE604C35A}"/>
              </a:ext>
            </a:extLst>
          </p:cNvPr>
          <p:cNvGrpSpPr/>
          <p:nvPr/>
        </p:nvGrpSpPr>
        <p:grpSpPr>
          <a:xfrm>
            <a:off x="2436639" y="3561215"/>
            <a:ext cx="2775761" cy="1150708"/>
            <a:chOff x="2436639" y="3561214"/>
            <a:chExt cx="2775761" cy="1150708"/>
          </a:xfrm>
        </p:grpSpPr>
        <p:graphicFrame>
          <p:nvGraphicFramePr>
            <p:cNvPr id="15" name="Chart 14">
              <a:extLst>
                <a:ext uri="{FF2B5EF4-FFF2-40B4-BE49-F238E27FC236}">
                  <a16:creationId xmlns:a16="http://schemas.microsoft.com/office/drawing/2014/main" id="{EFC2C55A-640D-D852-EA03-62200BC62355}"/>
                </a:ext>
              </a:extLst>
            </p:cNvPr>
            <p:cNvGraphicFramePr/>
            <p:nvPr>
              <p:extLst>
                <p:ext uri="{D42A27DB-BD31-4B8C-83A1-F6EECF244321}">
                  <p14:modId xmlns:p14="http://schemas.microsoft.com/office/powerpoint/2010/main" val="1957452514"/>
                </p:ext>
              </p:extLst>
            </p:nvPr>
          </p:nvGraphicFramePr>
          <p:xfrm>
            <a:off x="2474525" y="3561214"/>
            <a:ext cx="2737874" cy="1118007"/>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a:extLst>
                <a:ext uri="{FF2B5EF4-FFF2-40B4-BE49-F238E27FC236}">
                  <a16:creationId xmlns:a16="http://schemas.microsoft.com/office/drawing/2014/main" id="{27526FF7-F8FC-C11B-136E-190A4A235699}"/>
                </a:ext>
              </a:extLst>
            </p:cNvPr>
            <p:cNvSpPr txBox="1"/>
            <p:nvPr/>
          </p:nvSpPr>
          <p:spPr>
            <a:xfrm>
              <a:off x="2436639" y="4373740"/>
              <a:ext cx="1096588" cy="338183"/>
            </a:xfrm>
            <a:prstGeom prst="rect">
              <a:avLst/>
            </a:prstGeom>
            <a:solidFill>
              <a:schemeClr val="bg1"/>
            </a:solidFill>
          </p:spPr>
          <p:txBody>
            <a:bodyPr wrap="square" lIns="91280" tIns="45639" rIns="91280" bIns="45639"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1069623">
                <a:spcBef>
                  <a:spcPct val="75000"/>
                </a:spcBef>
              </a:pPr>
              <a:r>
                <a:rPr lang="en-US" sz="799">
                  <a:latin typeface="Arial" pitchFamily="34" charset="0"/>
                  <a:cs typeface="Arial" pitchFamily="34" charset="0"/>
                </a:rPr>
                <a:t>Value </a:t>
              </a:r>
              <a:br>
                <a:rPr lang="en-US" sz="799">
                  <a:latin typeface="Arial" pitchFamily="34" charset="0"/>
                  <a:cs typeface="Arial" pitchFamily="34" charset="0"/>
                </a:rPr>
              </a:br>
              <a:r>
                <a:rPr lang="en-US" sz="799">
                  <a:latin typeface="Arial" pitchFamily="34" charset="0"/>
                  <a:cs typeface="Arial" pitchFamily="34" charset="0"/>
                </a:rPr>
                <a:t>minus Growth </a:t>
              </a:r>
            </a:p>
          </p:txBody>
        </p:sp>
      </p:grpSp>
      <p:grpSp>
        <p:nvGrpSpPr>
          <p:cNvPr id="17" name="Group 16">
            <a:extLst>
              <a:ext uri="{FF2B5EF4-FFF2-40B4-BE49-F238E27FC236}">
                <a16:creationId xmlns:a16="http://schemas.microsoft.com/office/drawing/2014/main" id="{601AAD6C-188D-3F35-B867-24E2670A3613}"/>
              </a:ext>
            </a:extLst>
          </p:cNvPr>
          <p:cNvGrpSpPr/>
          <p:nvPr/>
        </p:nvGrpSpPr>
        <p:grpSpPr>
          <a:xfrm>
            <a:off x="2474525" y="2248883"/>
            <a:ext cx="2737530" cy="1118007"/>
            <a:chOff x="2474525" y="2248883"/>
            <a:chExt cx="2737530" cy="1118007"/>
          </a:xfrm>
        </p:grpSpPr>
        <p:graphicFrame>
          <p:nvGraphicFramePr>
            <p:cNvPr id="18" name="Chart 17">
              <a:extLst>
                <a:ext uri="{FF2B5EF4-FFF2-40B4-BE49-F238E27FC236}">
                  <a16:creationId xmlns:a16="http://schemas.microsoft.com/office/drawing/2014/main" id="{9B739AF5-A89D-8E6B-BBA3-D72BC82416D4}"/>
                </a:ext>
              </a:extLst>
            </p:cNvPr>
            <p:cNvGraphicFramePr/>
            <p:nvPr>
              <p:extLst>
                <p:ext uri="{D42A27DB-BD31-4B8C-83A1-F6EECF244321}">
                  <p14:modId xmlns:p14="http://schemas.microsoft.com/office/powerpoint/2010/main" val="2618558324"/>
                </p:ext>
              </p:extLst>
            </p:nvPr>
          </p:nvGraphicFramePr>
          <p:xfrm>
            <a:off x="2474525" y="2248883"/>
            <a:ext cx="2737530" cy="1118007"/>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Box 1">
              <a:extLst>
                <a:ext uri="{FF2B5EF4-FFF2-40B4-BE49-F238E27FC236}">
                  <a16:creationId xmlns:a16="http://schemas.microsoft.com/office/drawing/2014/main" id="{1AF5394A-CA2C-8458-DFF9-75D541025764}"/>
                </a:ext>
              </a:extLst>
            </p:cNvPr>
            <p:cNvSpPr txBox="1"/>
            <p:nvPr/>
          </p:nvSpPr>
          <p:spPr>
            <a:xfrm>
              <a:off x="2550890" y="3085218"/>
              <a:ext cx="813885" cy="246014"/>
            </a:xfrm>
            <a:prstGeom prst="rect">
              <a:avLst/>
            </a:prstGeom>
            <a:solidFill>
              <a:schemeClr val="bg1"/>
            </a:solidFill>
          </p:spPr>
          <p:txBody>
            <a:bodyPr wrap="square" lIns="0" tIns="0" rIns="0" bIns="0" rtlCol="0" anchor="b" anchorCtr="0">
              <a:spAutoFit/>
            </a:bodyPr>
            <a:lstStyle>
              <a:defPPr>
                <a:defRPr lang="en-US"/>
              </a:defPPr>
              <a:lvl1pPr marL="0" indent="0" algn="l" defTabSz="935845" rtl="0" eaLnBrk="1" latinLnBrk="0" hangingPunct="1">
                <a:defRPr sz="1099" kern="1200">
                  <a:solidFill>
                    <a:schemeClr val="tx1"/>
                  </a:solidFill>
                  <a:latin typeface="+mn-lt"/>
                  <a:ea typeface="+mn-ea"/>
                  <a:cs typeface="+mn-cs"/>
                </a:defRPr>
              </a:lvl1pPr>
              <a:lvl2pPr marL="456816" indent="0" algn="l" defTabSz="935845" rtl="0" eaLnBrk="1" latinLnBrk="0" hangingPunct="1">
                <a:defRPr sz="1099" kern="1200">
                  <a:solidFill>
                    <a:schemeClr val="tx1"/>
                  </a:solidFill>
                  <a:latin typeface="+mn-lt"/>
                  <a:ea typeface="+mn-ea"/>
                  <a:cs typeface="+mn-cs"/>
                </a:defRPr>
              </a:lvl2pPr>
              <a:lvl3pPr marL="913632" indent="0" algn="l" defTabSz="935845" rtl="0" eaLnBrk="1" latinLnBrk="0" hangingPunct="1">
                <a:defRPr sz="1099" kern="1200">
                  <a:solidFill>
                    <a:schemeClr val="tx1"/>
                  </a:solidFill>
                  <a:latin typeface="+mn-lt"/>
                  <a:ea typeface="+mn-ea"/>
                  <a:cs typeface="+mn-cs"/>
                </a:defRPr>
              </a:lvl3pPr>
              <a:lvl4pPr marL="1370448" indent="0" algn="l" defTabSz="935845" rtl="0" eaLnBrk="1" latinLnBrk="0" hangingPunct="1">
                <a:defRPr sz="1099" kern="1200">
                  <a:solidFill>
                    <a:schemeClr val="tx1"/>
                  </a:solidFill>
                  <a:latin typeface="+mn-lt"/>
                  <a:ea typeface="+mn-ea"/>
                  <a:cs typeface="+mn-cs"/>
                </a:defRPr>
              </a:lvl4pPr>
              <a:lvl5pPr marL="1827264" indent="0" algn="l" defTabSz="935845" rtl="0" eaLnBrk="1" latinLnBrk="0" hangingPunct="1">
                <a:defRPr sz="1099" kern="1200">
                  <a:solidFill>
                    <a:schemeClr val="tx1"/>
                  </a:solidFill>
                  <a:latin typeface="+mn-lt"/>
                  <a:ea typeface="+mn-ea"/>
                  <a:cs typeface="+mn-cs"/>
                </a:defRPr>
              </a:lvl5pPr>
              <a:lvl6pPr marL="2284081" indent="0" algn="l" defTabSz="935845" rtl="0" eaLnBrk="1" latinLnBrk="0" hangingPunct="1">
                <a:defRPr sz="1099" kern="1200">
                  <a:solidFill>
                    <a:schemeClr val="tx1"/>
                  </a:solidFill>
                  <a:latin typeface="+mn-lt"/>
                  <a:ea typeface="+mn-ea"/>
                  <a:cs typeface="+mn-cs"/>
                </a:defRPr>
              </a:lvl6pPr>
              <a:lvl7pPr marL="2740897" indent="0" algn="l" defTabSz="935845" rtl="0" eaLnBrk="1" latinLnBrk="0" hangingPunct="1">
                <a:defRPr sz="1099" kern="1200">
                  <a:solidFill>
                    <a:schemeClr val="tx1"/>
                  </a:solidFill>
                  <a:latin typeface="+mn-lt"/>
                  <a:ea typeface="+mn-ea"/>
                  <a:cs typeface="+mn-cs"/>
                </a:defRPr>
              </a:lvl7pPr>
              <a:lvl8pPr marL="3197713" indent="0" algn="l" defTabSz="935845" rtl="0" eaLnBrk="1" latinLnBrk="0" hangingPunct="1">
                <a:defRPr sz="1099" kern="1200">
                  <a:solidFill>
                    <a:schemeClr val="tx1"/>
                  </a:solidFill>
                  <a:latin typeface="+mn-lt"/>
                  <a:ea typeface="+mn-ea"/>
                  <a:cs typeface="+mn-cs"/>
                </a:defRPr>
              </a:lvl8pPr>
              <a:lvl9pPr marL="3654529" indent="0" algn="l" defTabSz="935845" rtl="0" eaLnBrk="1" latinLnBrk="0" hangingPunct="1">
                <a:defRPr sz="1099" kern="1200">
                  <a:solidFill>
                    <a:schemeClr val="tx1"/>
                  </a:solidFill>
                  <a:latin typeface="+mn-lt"/>
                  <a:ea typeface="+mn-ea"/>
                  <a:cs typeface="+mn-cs"/>
                </a:defRPr>
              </a:lvl9pPr>
            </a:lstStyle>
            <a:p>
              <a:pPr algn="ctr"/>
              <a:r>
                <a:rPr lang="en-US" sz="799">
                  <a:latin typeface="Arial" pitchFamily="34" charset="0"/>
                  <a:cs typeface="Arial" pitchFamily="34" charset="0"/>
                </a:rPr>
                <a:t>Small </a:t>
              </a:r>
              <a:br>
                <a:rPr lang="en-US" sz="799">
                  <a:latin typeface="Arial" pitchFamily="34" charset="0"/>
                  <a:cs typeface="Arial" pitchFamily="34" charset="0"/>
                </a:rPr>
              </a:br>
              <a:r>
                <a:rPr lang="en-US" sz="799">
                  <a:latin typeface="Arial" pitchFamily="34" charset="0"/>
                  <a:cs typeface="Arial" pitchFamily="34" charset="0"/>
                </a:rPr>
                <a:t>minus Large</a:t>
              </a:r>
            </a:p>
          </p:txBody>
        </p:sp>
      </p:grpSp>
      <p:grpSp>
        <p:nvGrpSpPr>
          <p:cNvPr id="20" name="Group 19">
            <a:extLst>
              <a:ext uri="{FF2B5EF4-FFF2-40B4-BE49-F238E27FC236}">
                <a16:creationId xmlns:a16="http://schemas.microsoft.com/office/drawing/2014/main" id="{D8C99515-6529-ED53-2C5B-F52A139B42EB}"/>
              </a:ext>
            </a:extLst>
          </p:cNvPr>
          <p:cNvGrpSpPr/>
          <p:nvPr/>
        </p:nvGrpSpPr>
        <p:grpSpPr>
          <a:xfrm>
            <a:off x="2474525" y="4797958"/>
            <a:ext cx="2737874" cy="1118007"/>
            <a:chOff x="2474525" y="4797958"/>
            <a:chExt cx="2737874" cy="1118007"/>
          </a:xfrm>
        </p:grpSpPr>
        <p:graphicFrame>
          <p:nvGraphicFramePr>
            <p:cNvPr id="21" name="Chart 20">
              <a:extLst>
                <a:ext uri="{FF2B5EF4-FFF2-40B4-BE49-F238E27FC236}">
                  <a16:creationId xmlns:a16="http://schemas.microsoft.com/office/drawing/2014/main" id="{89C83E8E-DE0A-7C6D-74E1-4205AEE6E7A5}"/>
                </a:ext>
              </a:extLst>
            </p:cNvPr>
            <p:cNvGraphicFramePr/>
            <p:nvPr>
              <p:extLst>
                <p:ext uri="{D42A27DB-BD31-4B8C-83A1-F6EECF244321}">
                  <p14:modId xmlns:p14="http://schemas.microsoft.com/office/powerpoint/2010/main" val="229739234"/>
                </p:ext>
              </p:extLst>
            </p:nvPr>
          </p:nvGraphicFramePr>
          <p:xfrm>
            <a:off x="2474525" y="4797958"/>
            <a:ext cx="2737874" cy="1118007"/>
          </p:xfrm>
          <a:graphic>
            <a:graphicData uri="http://schemas.openxmlformats.org/drawingml/2006/chart">
              <c:chart xmlns:c="http://schemas.openxmlformats.org/drawingml/2006/chart" xmlns:r="http://schemas.openxmlformats.org/officeDocument/2006/relationships" r:id="rId6"/>
            </a:graphicData>
          </a:graphic>
        </p:graphicFrame>
        <p:sp>
          <p:nvSpPr>
            <p:cNvPr id="22" name="TextBox 1">
              <a:extLst>
                <a:ext uri="{FF2B5EF4-FFF2-40B4-BE49-F238E27FC236}">
                  <a16:creationId xmlns:a16="http://schemas.microsoft.com/office/drawing/2014/main" id="{ADCC06B9-BE46-9330-5798-80A141431A21}"/>
                </a:ext>
              </a:extLst>
            </p:cNvPr>
            <p:cNvSpPr txBox="1"/>
            <p:nvPr/>
          </p:nvSpPr>
          <p:spPr>
            <a:xfrm>
              <a:off x="2474525" y="5628875"/>
              <a:ext cx="1075848" cy="246073"/>
            </a:xfrm>
            <a:prstGeom prst="rect">
              <a:avLst/>
            </a:prstGeom>
            <a:noFill/>
          </p:spPr>
          <p:txBody>
            <a:bodyPr wrap="square" lIns="0" tIns="0" rIns="0" bIns="0" rtlCol="0" anchor="b" anchorCtr="0">
              <a:spAutoFit/>
            </a:bodyPr>
            <a:lstStyle>
              <a:defPPr>
                <a:defRPr lang="en-US"/>
              </a:defPPr>
              <a:lvl1pPr marL="0" indent="0" algn="l" defTabSz="935845" rtl="0" eaLnBrk="1" latinLnBrk="0" hangingPunct="1">
                <a:defRPr sz="1099" kern="1200">
                  <a:solidFill>
                    <a:schemeClr val="tx1"/>
                  </a:solidFill>
                  <a:latin typeface="+mn-lt"/>
                  <a:ea typeface="+mn-ea"/>
                  <a:cs typeface="+mn-cs"/>
                </a:defRPr>
              </a:lvl1pPr>
              <a:lvl2pPr marL="456816" indent="0" algn="l" defTabSz="935845" rtl="0" eaLnBrk="1" latinLnBrk="0" hangingPunct="1">
                <a:defRPr sz="1099" kern="1200">
                  <a:solidFill>
                    <a:schemeClr val="tx1"/>
                  </a:solidFill>
                  <a:latin typeface="+mn-lt"/>
                  <a:ea typeface="+mn-ea"/>
                  <a:cs typeface="+mn-cs"/>
                </a:defRPr>
              </a:lvl2pPr>
              <a:lvl3pPr marL="913632" indent="0" algn="l" defTabSz="935845" rtl="0" eaLnBrk="1" latinLnBrk="0" hangingPunct="1">
                <a:defRPr sz="1099" kern="1200">
                  <a:solidFill>
                    <a:schemeClr val="tx1"/>
                  </a:solidFill>
                  <a:latin typeface="+mn-lt"/>
                  <a:ea typeface="+mn-ea"/>
                  <a:cs typeface="+mn-cs"/>
                </a:defRPr>
              </a:lvl3pPr>
              <a:lvl4pPr marL="1370448" indent="0" algn="l" defTabSz="935845" rtl="0" eaLnBrk="1" latinLnBrk="0" hangingPunct="1">
                <a:defRPr sz="1099" kern="1200">
                  <a:solidFill>
                    <a:schemeClr val="tx1"/>
                  </a:solidFill>
                  <a:latin typeface="+mn-lt"/>
                  <a:ea typeface="+mn-ea"/>
                  <a:cs typeface="+mn-cs"/>
                </a:defRPr>
              </a:lvl4pPr>
              <a:lvl5pPr marL="1827264" indent="0" algn="l" defTabSz="935845" rtl="0" eaLnBrk="1" latinLnBrk="0" hangingPunct="1">
                <a:defRPr sz="1099" kern="1200">
                  <a:solidFill>
                    <a:schemeClr val="tx1"/>
                  </a:solidFill>
                  <a:latin typeface="+mn-lt"/>
                  <a:ea typeface="+mn-ea"/>
                  <a:cs typeface="+mn-cs"/>
                </a:defRPr>
              </a:lvl5pPr>
              <a:lvl6pPr marL="2284081" indent="0" algn="l" defTabSz="935845" rtl="0" eaLnBrk="1" latinLnBrk="0" hangingPunct="1">
                <a:defRPr sz="1099" kern="1200">
                  <a:solidFill>
                    <a:schemeClr val="tx1"/>
                  </a:solidFill>
                  <a:latin typeface="+mn-lt"/>
                  <a:ea typeface="+mn-ea"/>
                  <a:cs typeface="+mn-cs"/>
                </a:defRPr>
              </a:lvl6pPr>
              <a:lvl7pPr marL="2740897" indent="0" algn="l" defTabSz="935845" rtl="0" eaLnBrk="1" latinLnBrk="0" hangingPunct="1">
                <a:defRPr sz="1099" kern="1200">
                  <a:solidFill>
                    <a:schemeClr val="tx1"/>
                  </a:solidFill>
                  <a:latin typeface="+mn-lt"/>
                  <a:ea typeface="+mn-ea"/>
                  <a:cs typeface="+mn-cs"/>
                </a:defRPr>
              </a:lvl7pPr>
              <a:lvl8pPr marL="3197713" indent="0" algn="l" defTabSz="935845" rtl="0" eaLnBrk="1" latinLnBrk="0" hangingPunct="1">
                <a:defRPr sz="1099" kern="1200">
                  <a:solidFill>
                    <a:schemeClr val="tx1"/>
                  </a:solidFill>
                  <a:latin typeface="+mn-lt"/>
                  <a:ea typeface="+mn-ea"/>
                  <a:cs typeface="+mn-cs"/>
                </a:defRPr>
              </a:lvl8pPr>
              <a:lvl9pPr marL="3654529" indent="0" algn="l" defTabSz="935845" rtl="0" eaLnBrk="1" latinLnBrk="0" hangingPunct="1">
                <a:defRPr sz="1099" kern="1200">
                  <a:solidFill>
                    <a:schemeClr val="tx1"/>
                  </a:solidFill>
                  <a:latin typeface="+mn-lt"/>
                  <a:ea typeface="+mn-ea"/>
                  <a:cs typeface="+mn-cs"/>
                </a:defRPr>
              </a:lvl9pPr>
            </a:lstStyle>
            <a:p>
              <a:pPr algn="ctr"/>
              <a:r>
                <a:rPr lang="en-US" sz="799">
                  <a:latin typeface="Arial" pitchFamily="34" charset="0"/>
                  <a:cs typeface="Arial" pitchFamily="34" charset="0"/>
                </a:rPr>
                <a:t>High Prof.</a:t>
              </a:r>
              <a:br>
                <a:rPr lang="en-US" sz="799">
                  <a:latin typeface="Arial" pitchFamily="34" charset="0"/>
                  <a:cs typeface="Arial" pitchFamily="34" charset="0"/>
                </a:rPr>
              </a:br>
              <a:r>
                <a:rPr lang="en-US" sz="799">
                  <a:latin typeface="Arial" pitchFamily="34" charset="0"/>
                  <a:cs typeface="Arial" pitchFamily="34" charset="0"/>
                </a:rPr>
                <a:t>minus Low Prof.</a:t>
              </a:r>
            </a:p>
          </p:txBody>
        </p:sp>
      </p:grpSp>
    </p:spTree>
    <p:custDataLst>
      <p:tags r:id="rId1"/>
    </p:custDataLst>
    <p:extLst>
      <p:ext uri="{BB962C8B-B14F-4D97-AF65-F5344CB8AC3E}">
        <p14:creationId xmlns:p14="http://schemas.microsoft.com/office/powerpoint/2010/main" val="790563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Distribution of US Market Returns</a:t>
            </a: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31</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48604" name="Text Placeholder 1"/>
          <p:cNvSpPr>
            <a:spLocks noGrp="1"/>
          </p:cNvSpPr>
          <p:nvPr>
            <p:ph type="body" sz="quarter" idx="13"/>
          </p:nvPr>
        </p:nvSpPr>
        <p:spPr/>
        <p:txBody>
          <a:bodyPr/>
          <a:lstStyle/>
          <a:p>
            <a:r>
              <a:rPr lang="en-US"/>
              <a:t>CRSP 1–10 Index returns by year</a:t>
            </a:r>
            <a:br>
              <a:rPr lang="en-US"/>
            </a:br>
            <a:r>
              <a:rPr lang="en-US"/>
              <a:t>1926–2022</a:t>
            </a:r>
          </a:p>
        </p:txBody>
      </p:sp>
      <p:sp>
        <p:nvSpPr>
          <p:cNvPr id="3" name="Text Placeholder 2"/>
          <p:cNvSpPr>
            <a:spLocks noGrp="1"/>
          </p:cNvSpPr>
          <p:nvPr>
            <p:ph type="body" sz="quarter" idx="15"/>
          </p:nvPr>
        </p:nvSpPr>
        <p:spPr/>
        <p:txBody>
          <a:bodyPr/>
          <a:lstStyle/>
          <a:p>
            <a:r>
              <a:rPr lang="en-US"/>
              <a:t>In US dollars. CRSP data provided by the Center for Research in Security Prices, University of Chicago. The CRSP 1</a:t>
            </a:r>
            <a:r>
              <a:rPr lang="en-US">
                <a:sym typeface="Symbol"/>
              </a:rPr>
              <a:t></a:t>
            </a:r>
            <a:r>
              <a:rPr lang="en-US"/>
              <a:t>10 Index measures the performance of the total US stock market, which it defines as the aggregate capitalization of all securities listed on the NYSE, AMEX, and NASDAQ exchanges. Indices are not available for direct investment; therefore, their performance does not reflect the expenses associated with the management of an actual portfolio. Past performance is not a guarantee of future results.</a:t>
            </a:r>
          </a:p>
        </p:txBody>
      </p:sp>
      <p:sp>
        <p:nvSpPr>
          <p:cNvPr id="2" name="AssetID" descr="svtx:content/slide/@id"/>
          <p:cNvSpPr>
            <a:spLocks noGrp="1"/>
          </p:cNvSpPr>
          <p:nvPr>
            <p:ph type="body" sz="quarter" idx="20"/>
          </p:nvPr>
        </p:nvSpPr>
        <p:spPr/>
        <p:txBody>
          <a:bodyPr/>
          <a:lstStyle/>
          <a:p>
            <a:r>
              <a:rPr lang="en-US"/>
              <a:t>28744</a:t>
            </a:r>
          </a:p>
        </p:txBody>
      </p:sp>
      <p:sp>
        <p:nvSpPr>
          <p:cNvPr id="9" name="TextBox 8"/>
          <p:cNvSpPr txBox="1"/>
          <p:nvPr/>
        </p:nvSpPr>
        <p:spPr>
          <a:xfrm>
            <a:off x="-911839"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MID 163</a:t>
            </a:r>
          </a:p>
        </p:txBody>
      </p:sp>
      <p:sp>
        <p:nvSpPr>
          <p:cNvPr id="10" name="Rectangle 9">
            <a:extLst>
              <a:ext uri="{FF2B5EF4-FFF2-40B4-BE49-F238E27FC236}">
                <a16:creationId xmlns:a16="http://schemas.microsoft.com/office/drawing/2014/main" id="{C959527C-67DC-477C-B550-5BDD9ED7190D}"/>
              </a:ext>
            </a:extLst>
          </p:cNvPr>
          <p:cNvSpPr/>
          <p:nvPr/>
        </p:nvSpPr>
        <p:spPr>
          <a:xfrm>
            <a:off x="10993652" y="25805"/>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graphicFrame>
        <p:nvGraphicFramePr>
          <p:cNvPr id="4" name="Chart 3">
            <a:extLst>
              <a:ext uri="{FF2B5EF4-FFF2-40B4-BE49-F238E27FC236}">
                <a16:creationId xmlns:a16="http://schemas.microsoft.com/office/drawing/2014/main" id="{D939D589-4018-DC0B-BEC4-44434025427E}"/>
              </a:ext>
            </a:extLst>
          </p:cNvPr>
          <p:cNvGraphicFramePr/>
          <p:nvPr>
            <p:extLst>
              <p:ext uri="{D42A27DB-BD31-4B8C-83A1-F6EECF244321}">
                <p14:modId xmlns:p14="http://schemas.microsoft.com/office/powerpoint/2010/main" val="1464386768"/>
              </p:ext>
            </p:extLst>
          </p:nvPr>
        </p:nvGraphicFramePr>
        <p:xfrm>
          <a:off x="769023" y="1798712"/>
          <a:ext cx="9136322" cy="500493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e 4">
            <a:extLst>
              <a:ext uri="{FF2B5EF4-FFF2-40B4-BE49-F238E27FC236}">
                <a16:creationId xmlns:a16="http://schemas.microsoft.com/office/drawing/2014/main" id="{1AB395CE-841B-164E-CF20-658B3A917962}"/>
              </a:ext>
            </a:extLst>
          </p:cNvPr>
          <p:cNvGraphicFramePr>
            <a:graphicFrameLocks noGrp="1"/>
          </p:cNvGraphicFramePr>
          <p:nvPr/>
        </p:nvGraphicFramePr>
        <p:xfrm>
          <a:off x="778539" y="2426836"/>
          <a:ext cx="2994684" cy="532952"/>
        </p:xfrm>
        <a:graphic>
          <a:graphicData uri="http://schemas.openxmlformats.org/drawingml/2006/table">
            <a:tbl>
              <a:tblPr>
                <a:tableStyleId>{5C22544A-7EE6-4342-B048-85BDC9FD1C3A}</a:tableStyleId>
              </a:tblPr>
              <a:tblGrid>
                <a:gridCol w="1497342">
                  <a:extLst>
                    <a:ext uri="{9D8B030D-6E8A-4147-A177-3AD203B41FA5}">
                      <a16:colId xmlns:a16="http://schemas.microsoft.com/office/drawing/2014/main" val="1433576245"/>
                    </a:ext>
                  </a:extLst>
                </a:gridCol>
                <a:gridCol w="748671">
                  <a:extLst>
                    <a:ext uri="{9D8B030D-6E8A-4147-A177-3AD203B41FA5}">
                      <a16:colId xmlns:a16="http://schemas.microsoft.com/office/drawing/2014/main" val="3041396308"/>
                    </a:ext>
                  </a:extLst>
                </a:gridCol>
                <a:gridCol w="748671">
                  <a:extLst>
                    <a:ext uri="{9D8B030D-6E8A-4147-A177-3AD203B41FA5}">
                      <a16:colId xmlns:a16="http://schemas.microsoft.com/office/drawing/2014/main" val="2563763276"/>
                    </a:ext>
                  </a:extLst>
                </a:gridCol>
              </a:tblGrid>
              <a:tr h="266476">
                <a:tc>
                  <a:txBody>
                    <a:bodyPr/>
                    <a:lstStyle/>
                    <a:p>
                      <a:pPr algn="l" fontAlgn="ctr"/>
                      <a:r>
                        <a:rPr lang="en-US" sz="1199" b="1" u="none" strike="noStrike">
                          <a:solidFill>
                            <a:srgbClr val="109CBF"/>
                          </a:solidFill>
                          <a:effectLst/>
                          <a:latin typeface="Arial" pitchFamily="34" charset="0"/>
                          <a:cs typeface="Arial" pitchFamily="34" charset="0"/>
                        </a:rPr>
                        <a:t>Positive Years:</a:t>
                      </a:r>
                      <a:endParaRPr lang="en-US" sz="1200" b="1" i="0" u="none" strike="noStrike">
                        <a:solidFill>
                          <a:srgbClr val="109CBF"/>
                        </a:solidFill>
                        <a:effectLst/>
                        <a:latin typeface="Arial" pitchFamily="34" charset="0"/>
                        <a:cs typeface="Arial" pitchFamily="34" charset="0"/>
                      </a:endParaRPr>
                    </a:p>
                  </a:txBody>
                  <a:tcPr marL="9517" marR="9517" marT="9517" marB="0" anchor="ctr">
                    <a:noFill/>
                  </a:tcPr>
                </a:tc>
                <a:tc>
                  <a:txBody>
                    <a:bodyPr/>
                    <a:lstStyle/>
                    <a:p>
                      <a:pPr algn="ctr" fontAlgn="ctr"/>
                      <a:r>
                        <a:rPr lang="en-US" sz="1199" b="1" u="none" strike="noStrike">
                          <a:solidFill>
                            <a:srgbClr val="109CBF"/>
                          </a:solidFill>
                          <a:effectLst/>
                          <a:latin typeface="Arial" pitchFamily="34" charset="0"/>
                          <a:cs typeface="Arial" pitchFamily="34" charset="0"/>
                        </a:rPr>
                        <a:t>72</a:t>
                      </a:r>
                      <a:endParaRPr lang="en-US" sz="1200" b="1" i="0" u="none" strike="noStrike">
                        <a:solidFill>
                          <a:srgbClr val="109CBF"/>
                        </a:solidFill>
                        <a:effectLst/>
                        <a:latin typeface="Arial" pitchFamily="34" charset="0"/>
                        <a:cs typeface="Arial" pitchFamily="34" charset="0"/>
                      </a:endParaRPr>
                    </a:p>
                  </a:txBody>
                  <a:tcPr marL="9517" marR="9517" marT="9517" marB="0" anchor="ctr">
                    <a:noFill/>
                  </a:tcPr>
                </a:tc>
                <a:tc>
                  <a:txBody>
                    <a:bodyPr/>
                    <a:lstStyle/>
                    <a:p>
                      <a:pPr algn="ctr" fontAlgn="ctr"/>
                      <a:r>
                        <a:rPr lang="en-US" sz="1199" b="1" u="none" strike="noStrike">
                          <a:solidFill>
                            <a:srgbClr val="109CBF"/>
                          </a:solidFill>
                          <a:effectLst/>
                          <a:latin typeface="Arial" pitchFamily="34" charset="0"/>
                          <a:cs typeface="Arial" pitchFamily="34" charset="0"/>
                        </a:rPr>
                        <a:t>74%</a:t>
                      </a:r>
                      <a:endParaRPr lang="en-US" sz="1200" b="1" i="0" u="none" strike="noStrike">
                        <a:solidFill>
                          <a:srgbClr val="109CBF"/>
                        </a:solidFill>
                        <a:effectLst/>
                        <a:latin typeface="Arial" pitchFamily="34" charset="0"/>
                        <a:cs typeface="Arial" pitchFamily="34" charset="0"/>
                      </a:endParaRPr>
                    </a:p>
                  </a:txBody>
                  <a:tcPr marL="9517" marR="9517" marT="9517" marB="0" anchor="ctr">
                    <a:noFill/>
                  </a:tcPr>
                </a:tc>
                <a:extLst>
                  <a:ext uri="{0D108BD9-81ED-4DB2-BD59-A6C34878D82A}">
                    <a16:rowId xmlns:a16="http://schemas.microsoft.com/office/drawing/2014/main" val="3920297805"/>
                  </a:ext>
                </a:extLst>
              </a:tr>
              <a:tr h="266476">
                <a:tc>
                  <a:txBody>
                    <a:bodyPr/>
                    <a:lstStyle/>
                    <a:p>
                      <a:pPr algn="l" fontAlgn="ctr"/>
                      <a:r>
                        <a:rPr lang="en-US" sz="1199" b="1" u="none" strike="noStrike">
                          <a:solidFill>
                            <a:srgbClr val="B7312C"/>
                          </a:solidFill>
                          <a:effectLst/>
                          <a:latin typeface="Arial" pitchFamily="34" charset="0"/>
                          <a:cs typeface="Arial" pitchFamily="34" charset="0"/>
                        </a:rPr>
                        <a:t>Negative Years:</a:t>
                      </a:r>
                      <a:endParaRPr lang="en-US" sz="1200" b="1" i="0" u="none" strike="noStrike">
                        <a:solidFill>
                          <a:srgbClr val="B7312C"/>
                        </a:solidFill>
                        <a:effectLst/>
                        <a:latin typeface="Arial" pitchFamily="34" charset="0"/>
                        <a:cs typeface="Arial" pitchFamily="34" charset="0"/>
                      </a:endParaRPr>
                    </a:p>
                  </a:txBody>
                  <a:tcPr marL="9517" marR="9517" marT="9517" marB="0" anchor="ctr">
                    <a:noFill/>
                  </a:tcPr>
                </a:tc>
                <a:tc>
                  <a:txBody>
                    <a:bodyPr/>
                    <a:lstStyle/>
                    <a:p>
                      <a:pPr algn="ctr" fontAlgn="ctr"/>
                      <a:r>
                        <a:rPr lang="en-US" sz="1199" b="1" u="none" strike="noStrike">
                          <a:solidFill>
                            <a:srgbClr val="B7312C"/>
                          </a:solidFill>
                          <a:effectLst/>
                          <a:latin typeface="Arial" pitchFamily="34" charset="0"/>
                          <a:cs typeface="Arial" pitchFamily="34" charset="0"/>
                        </a:rPr>
                        <a:t>25</a:t>
                      </a:r>
                      <a:endParaRPr lang="en-US" sz="1200" b="1" i="0" u="none" strike="noStrike">
                        <a:solidFill>
                          <a:srgbClr val="B7312C"/>
                        </a:solidFill>
                        <a:effectLst/>
                        <a:latin typeface="Arial" pitchFamily="34" charset="0"/>
                        <a:cs typeface="Arial" pitchFamily="34" charset="0"/>
                      </a:endParaRPr>
                    </a:p>
                  </a:txBody>
                  <a:tcPr marL="9517" marR="9517" marT="9517" marB="0" anchor="ctr">
                    <a:noFill/>
                  </a:tcPr>
                </a:tc>
                <a:tc>
                  <a:txBody>
                    <a:bodyPr/>
                    <a:lstStyle/>
                    <a:p>
                      <a:pPr algn="ctr" fontAlgn="ctr"/>
                      <a:r>
                        <a:rPr lang="en-US" sz="1199" b="1" u="none" strike="noStrike">
                          <a:solidFill>
                            <a:srgbClr val="B7312C"/>
                          </a:solidFill>
                          <a:effectLst/>
                          <a:latin typeface="Arial" pitchFamily="34" charset="0"/>
                          <a:cs typeface="Arial" pitchFamily="34" charset="0"/>
                        </a:rPr>
                        <a:t>26%</a:t>
                      </a:r>
                      <a:endParaRPr lang="en-US" sz="1200" b="1" i="0" u="none" strike="noStrike">
                        <a:solidFill>
                          <a:srgbClr val="B7312C"/>
                        </a:solidFill>
                        <a:effectLst/>
                        <a:latin typeface="Arial" pitchFamily="34" charset="0"/>
                        <a:cs typeface="Arial" pitchFamily="34" charset="0"/>
                      </a:endParaRPr>
                    </a:p>
                  </a:txBody>
                  <a:tcPr marL="9517" marR="9517" marT="9517" marB="0" anchor="ctr">
                    <a:noFill/>
                  </a:tcPr>
                </a:tc>
                <a:extLst>
                  <a:ext uri="{0D108BD9-81ED-4DB2-BD59-A6C34878D82A}">
                    <a16:rowId xmlns:a16="http://schemas.microsoft.com/office/drawing/2014/main" val="3142416437"/>
                  </a:ext>
                </a:extLst>
              </a:tr>
            </a:tbl>
          </a:graphicData>
        </a:graphic>
      </p:graphicFrame>
    </p:spTree>
    <p:custDataLst>
      <p:tags r:id="rId1"/>
    </p:custDataLst>
    <p:extLst>
      <p:ext uri="{BB962C8B-B14F-4D97-AF65-F5344CB8AC3E}">
        <p14:creationId xmlns:p14="http://schemas.microsoft.com/office/powerpoint/2010/main" val="2540758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DFE1A8-9210-48BE-B6F4-47F734BF53D9}"/>
              </a:ext>
            </a:extLst>
          </p:cNvPr>
          <p:cNvSpPr>
            <a:spLocks noGrp="1"/>
          </p:cNvSpPr>
          <p:nvPr>
            <p:ph type="title"/>
          </p:nvPr>
        </p:nvSpPr>
        <p:spPr/>
        <p:txBody>
          <a:bodyPr/>
          <a:lstStyle/>
          <a:p>
            <a:r>
              <a:rPr lang="en-US"/>
              <a:t>Distribution of AU Market Returns</a:t>
            </a:r>
          </a:p>
        </p:txBody>
      </p:sp>
      <p:sp>
        <p:nvSpPr>
          <p:cNvPr id="3" name="Slide Number Placeholder 2">
            <a:extLst>
              <a:ext uri="{FF2B5EF4-FFF2-40B4-BE49-F238E27FC236}">
                <a16:creationId xmlns:a16="http://schemas.microsoft.com/office/drawing/2014/main" id="{40016C0D-E5FF-4E74-9D2C-2480ACE7089D}"/>
              </a:ext>
            </a:extLst>
          </p:cNvPr>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32</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4" name="Text Placeholder 3">
            <a:extLst>
              <a:ext uri="{FF2B5EF4-FFF2-40B4-BE49-F238E27FC236}">
                <a16:creationId xmlns:a16="http://schemas.microsoft.com/office/drawing/2014/main" id="{D7E97AB1-9C8F-4EC4-8DA6-36D859DEEBD9}"/>
              </a:ext>
            </a:extLst>
          </p:cNvPr>
          <p:cNvSpPr>
            <a:spLocks noGrp="1"/>
          </p:cNvSpPr>
          <p:nvPr>
            <p:ph type="body" sz="quarter" idx="13"/>
          </p:nvPr>
        </p:nvSpPr>
        <p:spPr/>
        <p:txBody>
          <a:bodyPr/>
          <a:lstStyle/>
          <a:p>
            <a:r>
              <a:rPr lang="en-US"/>
              <a:t>S&amp;P/ASX 300 Index (Total Return) by year</a:t>
            </a:r>
            <a:br>
              <a:rPr lang="en-US"/>
            </a:br>
            <a:r>
              <a:rPr lang="en-US"/>
              <a:t>1980–2022</a:t>
            </a:r>
          </a:p>
        </p:txBody>
      </p:sp>
      <p:sp>
        <p:nvSpPr>
          <p:cNvPr id="5" name="Text Placeholder 4">
            <a:extLst>
              <a:ext uri="{FF2B5EF4-FFF2-40B4-BE49-F238E27FC236}">
                <a16:creationId xmlns:a16="http://schemas.microsoft.com/office/drawing/2014/main" id="{C0528EA6-883B-4BE2-A36D-0AECE91AD827}"/>
              </a:ext>
            </a:extLst>
          </p:cNvPr>
          <p:cNvSpPr>
            <a:spLocks noGrp="1"/>
          </p:cNvSpPr>
          <p:nvPr>
            <p:ph type="body" sz="quarter" idx="15"/>
          </p:nvPr>
        </p:nvSpPr>
        <p:spPr/>
        <p:txBody>
          <a:bodyPr/>
          <a:lstStyle/>
          <a:p>
            <a:pPr lvl="0"/>
            <a:r>
              <a:rPr lang="en-US">
                <a:solidFill>
                  <a:srgbClr val="000000">
                    <a:lumMod val="75000"/>
                    <a:lumOff val="25000"/>
                  </a:srgbClr>
                </a:solidFill>
              </a:rPr>
              <a:t>In AUD. S&amp;P/ASX data © 2023 S&amp;P Dow Jones Indices LLC, a division of S&amp;P Global. All rights reserved. Indices are not available for direct investment; therefore, their performance does not reflect the expenses associated with the management of an actual portfolio. Past performance is not a guarantee of future results.</a:t>
            </a:r>
          </a:p>
        </p:txBody>
      </p:sp>
      <p:sp>
        <p:nvSpPr>
          <p:cNvPr id="6" name="AssetID" descr="svtx:content/slide/@id">
            <a:extLst>
              <a:ext uri="{FF2B5EF4-FFF2-40B4-BE49-F238E27FC236}">
                <a16:creationId xmlns:a16="http://schemas.microsoft.com/office/drawing/2014/main" id="{573136A2-2481-4487-9120-B7C2A6DA5A67}"/>
              </a:ext>
            </a:extLst>
          </p:cNvPr>
          <p:cNvSpPr>
            <a:spLocks noGrp="1"/>
          </p:cNvSpPr>
          <p:nvPr>
            <p:ph type="body" sz="quarter" idx="20"/>
          </p:nvPr>
        </p:nvSpPr>
        <p:spPr/>
        <p:txBody>
          <a:bodyPr/>
          <a:lstStyle/>
          <a:p>
            <a:r>
              <a:rPr lang="en-US"/>
              <a:t>28748</a:t>
            </a:r>
          </a:p>
        </p:txBody>
      </p:sp>
      <p:sp>
        <p:nvSpPr>
          <p:cNvPr id="8" name="Rectangle 7">
            <a:extLst>
              <a:ext uri="{FF2B5EF4-FFF2-40B4-BE49-F238E27FC236}">
                <a16:creationId xmlns:a16="http://schemas.microsoft.com/office/drawing/2014/main" id="{BF6CB5F1-B46C-4019-9073-AB89BB721310}"/>
              </a:ext>
            </a:extLst>
          </p:cNvPr>
          <p:cNvSpPr/>
          <p:nvPr/>
        </p:nvSpPr>
        <p:spPr>
          <a:xfrm>
            <a:off x="10892054"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graphicFrame>
        <p:nvGraphicFramePr>
          <p:cNvPr id="7" name="Chart 6">
            <a:extLst>
              <a:ext uri="{FF2B5EF4-FFF2-40B4-BE49-F238E27FC236}">
                <a16:creationId xmlns:a16="http://schemas.microsoft.com/office/drawing/2014/main" id="{8FA379F1-5041-A374-A9FE-BD381CD6BF0A}"/>
              </a:ext>
            </a:extLst>
          </p:cNvPr>
          <p:cNvGraphicFramePr/>
          <p:nvPr>
            <p:extLst>
              <p:ext uri="{D42A27DB-BD31-4B8C-83A1-F6EECF244321}">
                <p14:modId xmlns:p14="http://schemas.microsoft.com/office/powerpoint/2010/main" val="378285560"/>
              </p:ext>
            </p:extLst>
          </p:nvPr>
        </p:nvGraphicFramePr>
        <p:xfrm>
          <a:off x="769023" y="1798712"/>
          <a:ext cx="9136322" cy="500493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Table 9">
            <a:extLst>
              <a:ext uri="{FF2B5EF4-FFF2-40B4-BE49-F238E27FC236}">
                <a16:creationId xmlns:a16="http://schemas.microsoft.com/office/drawing/2014/main" id="{2108DA20-3094-BFA9-EB06-E6A674F123BA}"/>
              </a:ext>
            </a:extLst>
          </p:cNvPr>
          <p:cNvGraphicFramePr>
            <a:graphicFrameLocks noGrp="1"/>
          </p:cNvGraphicFramePr>
          <p:nvPr/>
        </p:nvGraphicFramePr>
        <p:xfrm>
          <a:off x="778539" y="2426836"/>
          <a:ext cx="2994684" cy="532952"/>
        </p:xfrm>
        <a:graphic>
          <a:graphicData uri="http://schemas.openxmlformats.org/drawingml/2006/table">
            <a:tbl>
              <a:tblPr>
                <a:tableStyleId>{5C22544A-7EE6-4342-B048-85BDC9FD1C3A}</a:tableStyleId>
              </a:tblPr>
              <a:tblGrid>
                <a:gridCol w="1497342">
                  <a:extLst>
                    <a:ext uri="{9D8B030D-6E8A-4147-A177-3AD203B41FA5}">
                      <a16:colId xmlns:a16="http://schemas.microsoft.com/office/drawing/2014/main" val="1433576245"/>
                    </a:ext>
                  </a:extLst>
                </a:gridCol>
                <a:gridCol w="748671">
                  <a:extLst>
                    <a:ext uri="{9D8B030D-6E8A-4147-A177-3AD203B41FA5}">
                      <a16:colId xmlns:a16="http://schemas.microsoft.com/office/drawing/2014/main" val="3041396308"/>
                    </a:ext>
                  </a:extLst>
                </a:gridCol>
                <a:gridCol w="748671">
                  <a:extLst>
                    <a:ext uri="{9D8B030D-6E8A-4147-A177-3AD203B41FA5}">
                      <a16:colId xmlns:a16="http://schemas.microsoft.com/office/drawing/2014/main" val="2563763276"/>
                    </a:ext>
                  </a:extLst>
                </a:gridCol>
              </a:tblGrid>
              <a:tr h="266476">
                <a:tc>
                  <a:txBody>
                    <a:bodyPr/>
                    <a:lstStyle/>
                    <a:p>
                      <a:pPr algn="l" fontAlgn="ctr"/>
                      <a:r>
                        <a:rPr lang="en-US" sz="1199" b="1" u="none" strike="noStrike">
                          <a:solidFill>
                            <a:srgbClr val="109CBF"/>
                          </a:solidFill>
                          <a:effectLst/>
                          <a:latin typeface="Arial" pitchFamily="34" charset="0"/>
                          <a:cs typeface="Arial" pitchFamily="34" charset="0"/>
                        </a:rPr>
                        <a:t>Positive Years:</a:t>
                      </a:r>
                      <a:endParaRPr lang="en-US" sz="1200" b="1" i="0" u="none" strike="noStrike">
                        <a:solidFill>
                          <a:srgbClr val="109CBF"/>
                        </a:solidFill>
                        <a:effectLst/>
                        <a:latin typeface="Arial" pitchFamily="34" charset="0"/>
                        <a:cs typeface="Arial" pitchFamily="34" charset="0"/>
                      </a:endParaRPr>
                    </a:p>
                  </a:txBody>
                  <a:tcPr marL="9517" marR="9517" marT="9517" marB="0" anchor="ctr">
                    <a:noFill/>
                  </a:tcPr>
                </a:tc>
                <a:tc>
                  <a:txBody>
                    <a:bodyPr/>
                    <a:lstStyle/>
                    <a:p>
                      <a:pPr algn="ctr" fontAlgn="ctr"/>
                      <a:r>
                        <a:rPr lang="en-US" sz="1199" b="1" u="none" strike="noStrike">
                          <a:solidFill>
                            <a:srgbClr val="109CBF"/>
                          </a:solidFill>
                          <a:effectLst/>
                          <a:latin typeface="Arial" pitchFamily="34" charset="0"/>
                          <a:cs typeface="Arial" pitchFamily="34" charset="0"/>
                        </a:rPr>
                        <a:t>31</a:t>
                      </a:r>
                      <a:endParaRPr lang="en-US" sz="1200" b="1" i="0" u="none" strike="noStrike">
                        <a:solidFill>
                          <a:srgbClr val="109CBF"/>
                        </a:solidFill>
                        <a:effectLst/>
                        <a:latin typeface="Arial" pitchFamily="34" charset="0"/>
                        <a:cs typeface="Arial" pitchFamily="34" charset="0"/>
                      </a:endParaRPr>
                    </a:p>
                  </a:txBody>
                  <a:tcPr marL="9517" marR="9517" marT="9517" marB="0" anchor="ctr">
                    <a:noFill/>
                  </a:tcPr>
                </a:tc>
                <a:tc>
                  <a:txBody>
                    <a:bodyPr/>
                    <a:lstStyle/>
                    <a:p>
                      <a:pPr algn="ctr" fontAlgn="ctr"/>
                      <a:r>
                        <a:rPr lang="en-US" sz="1199" b="1" u="none" strike="noStrike">
                          <a:solidFill>
                            <a:srgbClr val="109CBF"/>
                          </a:solidFill>
                          <a:effectLst/>
                          <a:latin typeface="Arial" pitchFamily="34" charset="0"/>
                          <a:cs typeface="Arial" pitchFamily="34" charset="0"/>
                        </a:rPr>
                        <a:t>72%</a:t>
                      </a:r>
                      <a:endParaRPr lang="en-US" sz="1200" b="1" i="0" u="none" strike="noStrike">
                        <a:solidFill>
                          <a:srgbClr val="109CBF"/>
                        </a:solidFill>
                        <a:effectLst/>
                        <a:latin typeface="Arial" pitchFamily="34" charset="0"/>
                        <a:cs typeface="Arial" pitchFamily="34" charset="0"/>
                      </a:endParaRPr>
                    </a:p>
                  </a:txBody>
                  <a:tcPr marL="9517" marR="9517" marT="9517" marB="0" anchor="ctr">
                    <a:noFill/>
                  </a:tcPr>
                </a:tc>
                <a:extLst>
                  <a:ext uri="{0D108BD9-81ED-4DB2-BD59-A6C34878D82A}">
                    <a16:rowId xmlns:a16="http://schemas.microsoft.com/office/drawing/2014/main" val="3920297805"/>
                  </a:ext>
                </a:extLst>
              </a:tr>
              <a:tr h="266476">
                <a:tc>
                  <a:txBody>
                    <a:bodyPr/>
                    <a:lstStyle/>
                    <a:p>
                      <a:pPr algn="l" fontAlgn="ctr"/>
                      <a:r>
                        <a:rPr lang="en-US" sz="1199" b="1" u="none" strike="noStrike">
                          <a:solidFill>
                            <a:srgbClr val="B7312C"/>
                          </a:solidFill>
                          <a:effectLst/>
                          <a:latin typeface="Arial" pitchFamily="34" charset="0"/>
                          <a:cs typeface="Arial" pitchFamily="34" charset="0"/>
                        </a:rPr>
                        <a:t>Negative Years:</a:t>
                      </a:r>
                      <a:endParaRPr lang="en-US" sz="1200" b="1" i="0" u="none" strike="noStrike">
                        <a:solidFill>
                          <a:srgbClr val="B7312C"/>
                        </a:solidFill>
                        <a:effectLst/>
                        <a:latin typeface="Arial" pitchFamily="34" charset="0"/>
                        <a:cs typeface="Arial" pitchFamily="34" charset="0"/>
                      </a:endParaRPr>
                    </a:p>
                  </a:txBody>
                  <a:tcPr marL="9517" marR="9517" marT="9517" marB="0" anchor="ctr">
                    <a:noFill/>
                  </a:tcPr>
                </a:tc>
                <a:tc>
                  <a:txBody>
                    <a:bodyPr/>
                    <a:lstStyle/>
                    <a:p>
                      <a:pPr algn="ctr" fontAlgn="ctr"/>
                      <a:r>
                        <a:rPr lang="en-US" sz="1199" b="1" u="none" strike="noStrike">
                          <a:solidFill>
                            <a:srgbClr val="B7312C"/>
                          </a:solidFill>
                          <a:effectLst/>
                          <a:latin typeface="Arial" pitchFamily="34" charset="0"/>
                          <a:cs typeface="Arial" pitchFamily="34" charset="0"/>
                        </a:rPr>
                        <a:t>12</a:t>
                      </a:r>
                      <a:endParaRPr lang="en-US" sz="1200" b="1" i="0" u="none" strike="noStrike">
                        <a:solidFill>
                          <a:srgbClr val="B7312C"/>
                        </a:solidFill>
                        <a:effectLst/>
                        <a:latin typeface="Arial" pitchFamily="34" charset="0"/>
                        <a:cs typeface="Arial" pitchFamily="34" charset="0"/>
                      </a:endParaRPr>
                    </a:p>
                  </a:txBody>
                  <a:tcPr marL="9517" marR="9517" marT="9517" marB="0" anchor="ctr">
                    <a:noFill/>
                  </a:tcPr>
                </a:tc>
                <a:tc>
                  <a:txBody>
                    <a:bodyPr/>
                    <a:lstStyle/>
                    <a:p>
                      <a:pPr algn="ctr" fontAlgn="ctr"/>
                      <a:r>
                        <a:rPr lang="en-US" sz="1199" b="1" u="none" strike="noStrike">
                          <a:solidFill>
                            <a:srgbClr val="B7312C"/>
                          </a:solidFill>
                          <a:effectLst/>
                          <a:latin typeface="Arial" pitchFamily="34" charset="0"/>
                          <a:cs typeface="Arial" pitchFamily="34" charset="0"/>
                        </a:rPr>
                        <a:t>28%</a:t>
                      </a:r>
                      <a:endParaRPr lang="en-US" sz="1200" b="1" i="0" u="none" strike="noStrike">
                        <a:solidFill>
                          <a:srgbClr val="B7312C"/>
                        </a:solidFill>
                        <a:effectLst/>
                        <a:latin typeface="Arial" pitchFamily="34" charset="0"/>
                        <a:cs typeface="Arial" pitchFamily="34" charset="0"/>
                      </a:endParaRPr>
                    </a:p>
                  </a:txBody>
                  <a:tcPr marL="9517" marR="9517" marT="9517" marB="0" anchor="ctr">
                    <a:noFill/>
                  </a:tcPr>
                </a:tc>
                <a:extLst>
                  <a:ext uri="{0D108BD9-81ED-4DB2-BD59-A6C34878D82A}">
                    <a16:rowId xmlns:a16="http://schemas.microsoft.com/office/drawing/2014/main" val="3142416437"/>
                  </a:ext>
                </a:extLst>
              </a:tr>
            </a:tbl>
          </a:graphicData>
        </a:graphic>
      </p:graphicFrame>
    </p:spTree>
    <p:custDataLst>
      <p:tags r:id="rId1"/>
    </p:custDataLst>
    <p:extLst>
      <p:ext uri="{BB962C8B-B14F-4D97-AF65-F5344CB8AC3E}">
        <p14:creationId xmlns:p14="http://schemas.microsoft.com/office/powerpoint/2010/main" val="3584954339"/>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noAutofit/>
          </a:bodyPr>
          <a:lstStyle/>
          <a:p>
            <a:r>
              <a:rPr lang="en-US"/>
              <a:t>Focus on What You Can Control</a:t>
            </a:r>
          </a:p>
        </p:txBody>
      </p:sp>
      <p:sp>
        <p:nvSpPr>
          <p:cNvPr id="15364" name="Slide Number Placeholder 5"/>
          <p:cNvSpPr>
            <a:spLocks noGrp="1"/>
          </p:cNvSpPr>
          <p:nvPr>
            <p:ph type="sldNum" sz="quarter" idx="1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venir LT 85 Heavy" pitchFamily="18" charset="0"/>
              </a:defRPr>
            </a:lvl1pPr>
            <a:lvl2pPr marL="789696" indent="-303730" eaLnBrk="0" hangingPunct="0">
              <a:defRPr>
                <a:solidFill>
                  <a:schemeClr val="tx1"/>
                </a:solidFill>
                <a:latin typeface="Avenir LT 85 Heavy" pitchFamily="18" charset="0"/>
              </a:defRPr>
            </a:lvl2pPr>
            <a:lvl3pPr marL="1214917" indent="-242984" eaLnBrk="0" hangingPunct="0">
              <a:defRPr>
                <a:solidFill>
                  <a:schemeClr val="tx1"/>
                </a:solidFill>
                <a:latin typeface="Avenir LT 85 Heavy" pitchFamily="18" charset="0"/>
              </a:defRPr>
            </a:lvl3pPr>
            <a:lvl4pPr marL="1700884" indent="-242984" eaLnBrk="0" hangingPunct="0">
              <a:defRPr>
                <a:solidFill>
                  <a:schemeClr val="tx1"/>
                </a:solidFill>
                <a:latin typeface="Avenir LT 85 Heavy" pitchFamily="18" charset="0"/>
              </a:defRPr>
            </a:lvl4pPr>
            <a:lvl5pPr marL="2186851" indent="-242984" eaLnBrk="0" hangingPunct="0">
              <a:defRPr>
                <a:solidFill>
                  <a:schemeClr val="tx1"/>
                </a:solidFill>
                <a:latin typeface="Avenir LT 85 Heavy" pitchFamily="18" charset="0"/>
              </a:defRPr>
            </a:lvl5pPr>
            <a:lvl6pPr marL="2672818" indent="-242984" eaLnBrk="0" fontAlgn="base" hangingPunct="0">
              <a:spcBef>
                <a:spcPct val="0"/>
              </a:spcBef>
              <a:spcAft>
                <a:spcPct val="0"/>
              </a:spcAft>
              <a:defRPr>
                <a:solidFill>
                  <a:schemeClr val="tx1"/>
                </a:solidFill>
                <a:latin typeface="Avenir LT 85 Heavy" pitchFamily="18" charset="0"/>
              </a:defRPr>
            </a:lvl6pPr>
            <a:lvl7pPr marL="3158784" indent="-242984" eaLnBrk="0" fontAlgn="base" hangingPunct="0">
              <a:spcBef>
                <a:spcPct val="0"/>
              </a:spcBef>
              <a:spcAft>
                <a:spcPct val="0"/>
              </a:spcAft>
              <a:defRPr>
                <a:solidFill>
                  <a:schemeClr val="tx1"/>
                </a:solidFill>
                <a:latin typeface="Avenir LT 85 Heavy" pitchFamily="18" charset="0"/>
              </a:defRPr>
            </a:lvl7pPr>
            <a:lvl8pPr marL="3644750" indent="-242984" eaLnBrk="0" fontAlgn="base" hangingPunct="0">
              <a:spcBef>
                <a:spcPct val="0"/>
              </a:spcBef>
              <a:spcAft>
                <a:spcPct val="0"/>
              </a:spcAft>
              <a:defRPr>
                <a:solidFill>
                  <a:schemeClr val="tx1"/>
                </a:solidFill>
                <a:latin typeface="Avenir LT 85 Heavy" pitchFamily="18" charset="0"/>
              </a:defRPr>
            </a:lvl8pPr>
            <a:lvl9pPr marL="4130718" indent="-242984" eaLnBrk="0" fontAlgn="base" hangingPunct="0">
              <a:spcBef>
                <a:spcPct val="0"/>
              </a:spcBef>
              <a:spcAft>
                <a:spcPct val="0"/>
              </a:spcAft>
              <a:defRPr>
                <a:solidFill>
                  <a:schemeClr val="tx1"/>
                </a:solidFill>
                <a:latin typeface="Avenir LT 85 Heavy" pitchFamily="18"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fld id="{7D43A73F-48DF-4B1A-9106-1228C854BCFF}" type="slidenum">
              <a:rPr kumimoji="0" lang="en-US" sz="999" b="0" i="0" u="none" strike="noStrike" kern="1200" cap="none" spc="0" normalizeH="0" baseline="0" noProof="0" smtClean="0">
                <a:ln>
                  <a:noFill/>
                </a:ln>
                <a:solidFill>
                  <a:srgbClr val="595959"/>
                </a:solidFill>
                <a:effectLst/>
                <a:uLnTx/>
                <a:uFillTx/>
                <a:latin typeface="Avenir LT 35 Light"/>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33</a:t>
            </a:fld>
            <a:endParaRPr kumimoji="0" lang="en-US" sz="999" b="0" i="0" u="none" strike="noStrike" kern="1200" cap="none" spc="0" normalizeH="0" baseline="0" noProof="0">
              <a:ln>
                <a:noFill/>
              </a:ln>
              <a:solidFill>
                <a:srgbClr val="595959"/>
              </a:solidFill>
              <a:effectLst/>
              <a:uLnTx/>
              <a:uFillTx/>
              <a:latin typeface="Avenir LT 35 Light"/>
              <a:ea typeface="+mn-ea"/>
              <a:cs typeface="Arial" pitchFamily="34" charset="0"/>
            </a:endParaRPr>
          </a:p>
        </p:txBody>
      </p:sp>
      <p:sp>
        <p:nvSpPr>
          <p:cNvPr id="3" name="Text Placeholder 2"/>
          <p:cNvSpPr>
            <a:spLocks noGrp="1"/>
          </p:cNvSpPr>
          <p:nvPr>
            <p:ph type="body" sz="quarter" idx="13"/>
          </p:nvPr>
        </p:nvSpPr>
        <p:spPr/>
        <p:txBody>
          <a:bodyPr/>
          <a:lstStyle/>
          <a:p>
            <a:endParaRPr lang="en-US"/>
          </a:p>
        </p:txBody>
      </p:sp>
      <p:sp>
        <p:nvSpPr>
          <p:cNvPr id="5" name="Text Placeholder 4">
            <a:extLst>
              <a:ext uri="{FF2B5EF4-FFF2-40B4-BE49-F238E27FC236}">
                <a16:creationId xmlns:a16="http://schemas.microsoft.com/office/drawing/2014/main" id="{8DAB713C-2600-4482-BE7A-810E650DC747}"/>
              </a:ext>
            </a:extLst>
          </p:cNvPr>
          <p:cNvSpPr>
            <a:spLocks noGrp="1"/>
          </p:cNvSpPr>
          <p:nvPr>
            <p:ph type="body" sz="quarter" idx="14"/>
          </p:nvPr>
        </p:nvSpPr>
        <p:spPr/>
        <p:txBody>
          <a:bodyPr/>
          <a:lstStyle/>
          <a:p>
            <a:r>
              <a:rPr lang="en-US" b="0"/>
              <a:t>A financial advisor can offer expertise and guidance to help you focus on actions that add value. This can lead to a better investment experience.</a:t>
            </a:r>
          </a:p>
          <a:p>
            <a:endParaRPr lang="en-US"/>
          </a:p>
        </p:txBody>
      </p:sp>
      <p:sp>
        <p:nvSpPr>
          <p:cNvPr id="13" name="Text Placeholder 12">
            <a:extLst>
              <a:ext uri="{FF2B5EF4-FFF2-40B4-BE49-F238E27FC236}">
                <a16:creationId xmlns:a16="http://schemas.microsoft.com/office/drawing/2014/main" id="{9ECF90C9-65F2-41B1-9E86-A63C7E26697F}"/>
              </a:ext>
            </a:extLst>
          </p:cNvPr>
          <p:cNvSpPr>
            <a:spLocks noGrp="1"/>
          </p:cNvSpPr>
          <p:nvPr>
            <p:ph type="body" sz="quarter" idx="15"/>
          </p:nvPr>
        </p:nvSpPr>
        <p:spPr/>
        <p:txBody>
          <a:bodyPr/>
          <a:lstStyle/>
          <a:p>
            <a:r>
              <a:rPr lang="en-US"/>
              <a:t>Diversification does not eliminate the risk of market loss. There is no guarantee investment strategies will be successful. This information is for illustrative purposes only. </a:t>
            </a:r>
          </a:p>
        </p:txBody>
      </p:sp>
      <p:sp>
        <p:nvSpPr>
          <p:cNvPr id="22" name="AssetID" descr="svtx:content/slide/@id">
            <a:extLst>
              <a:ext uri="{FF2B5EF4-FFF2-40B4-BE49-F238E27FC236}">
                <a16:creationId xmlns:a16="http://schemas.microsoft.com/office/drawing/2014/main" id="{A5879746-FC58-42F9-AA80-E79609438B92}"/>
              </a:ext>
            </a:extLst>
          </p:cNvPr>
          <p:cNvSpPr>
            <a:spLocks noGrp="1"/>
          </p:cNvSpPr>
          <p:nvPr>
            <p:ph type="body" sz="quarter" idx="19"/>
          </p:nvPr>
        </p:nvSpPr>
        <p:spPr/>
        <p:txBody>
          <a:bodyPr/>
          <a:lstStyle/>
          <a:p>
            <a:r>
              <a:rPr lang="en-US"/>
              <a:t>28753</a:t>
            </a:r>
          </a:p>
        </p:txBody>
      </p:sp>
      <p:sp>
        <p:nvSpPr>
          <p:cNvPr id="21" name="TextBox 20"/>
          <p:cNvSpPr txBox="1"/>
          <p:nvPr/>
        </p:nvSpPr>
        <p:spPr>
          <a:xfrm>
            <a:off x="-884131" y="0"/>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LC02</a:t>
            </a:r>
          </a:p>
        </p:txBody>
      </p:sp>
      <p:sp>
        <p:nvSpPr>
          <p:cNvPr id="25" name="TextBox 24">
            <a:extLst>
              <a:ext uri="{FF2B5EF4-FFF2-40B4-BE49-F238E27FC236}">
                <a16:creationId xmlns:a16="http://schemas.microsoft.com/office/drawing/2014/main" id="{A31FE82C-1C17-4AFA-877E-06E7F6B7B8AA}"/>
              </a:ext>
            </a:extLst>
          </p:cNvPr>
          <p:cNvSpPr txBox="1"/>
          <p:nvPr/>
        </p:nvSpPr>
        <p:spPr>
          <a:xfrm>
            <a:off x="758235" y="2050597"/>
            <a:ext cx="4948646" cy="335194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rial" pitchFamily="34" charset="0"/>
                <a:cs typeface="Arial" pitchFamily="34" charset="0"/>
              </a:rPr>
              <a:t>Create an investment plan to fit your needs and risk tolerance.</a:t>
            </a:r>
          </a:p>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rial" pitchFamily="34" charset="0"/>
                <a:cs typeface="Arial" pitchFamily="34" charset="0"/>
              </a:rPr>
              <a:t>Structure a portfolio along the dimensions of expected returns.</a:t>
            </a:r>
          </a:p>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rial" pitchFamily="34" charset="0"/>
                <a:cs typeface="Arial" pitchFamily="34" charset="0"/>
              </a:rPr>
              <a:t>Diversify globally.</a:t>
            </a:r>
          </a:p>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rial" pitchFamily="34" charset="0"/>
                <a:cs typeface="Arial" pitchFamily="34" charset="0"/>
              </a:rPr>
              <a:t>Manage expenses, turnover, and taxes.</a:t>
            </a:r>
          </a:p>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rial" pitchFamily="34" charset="0"/>
                <a:cs typeface="Arial" pitchFamily="34" charset="0"/>
              </a:rPr>
              <a:t>Stay disciplined through market dips and swings.</a:t>
            </a:r>
          </a:p>
        </p:txBody>
      </p:sp>
    </p:spTree>
    <p:custDataLst>
      <p:tags r:id="rId1"/>
    </p:custDataLst>
    <p:extLst>
      <p:ext uri="{BB962C8B-B14F-4D97-AF65-F5344CB8AC3E}">
        <p14:creationId xmlns:p14="http://schemas.microsoft.com/office/powerpoint/2010/main" val="2753958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Focus On What You Can Control</a:t>
            </a:r>
          </a:p>
        </p:txBody>
      </p:sp>
      <p:sp>
        <p:nvSpPr>
          <p:cNvPr id="4"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34</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2" name="Text Placeholder 1"/>
          <p:cNvSpPr>
            <a:spLocks noGrp="1"/>
          </p:cNvSpPr>
          <p:nvPr>
            <p:ph type="body" sz="quarter" idx="13"/>
          </p:nvPr>
        </p:nvSpPr>
        <p:spPr/>
        <p:txBody>
          <a:bodyPr/>
          <a:lstStyle/>
          <a:p>
            <a:r>
              <a:rPr lang="en-US"/>
              <a:t> </a:t>
            </a:r>
          </a:p>
        </p:txBody>
      </p:sp>
      <p:sp>
        <p:nvSpPr>
          <p:cNvPr id="6" name="Text Placeholder 5">
            <a:extLst>
              <a:ext uri="{FF2B5EF4-FFF2-40B4-BE49-F238E27FC236}">
                <a16:creationId xmlns:a16="http://schemas.microsoft.com/office/drawing/2014/main" id="{E046B732-6655-4EFE-AB6E-E064ACB2BD16}"/>
              </a:ext>
            </a:extLst>
          </p:cNvPr>
          <p:cNvSpPr>
            <a:spLocks noGrp="1"/>
          </p:cNvSpPr>
          <p:nvPr>
            <p:ph type="body" sz="quarter" idx="14"/>
          </p:nvPr>
        </p:nvSpPr>
        <p:spPr/>
        <p:txBody>
          <a:bodyPr/>
          <a:lstStyle/>
          <a:p>
            <a:r>
              <a:rPr lang="en-US"/>
              <a:t>A financial advisor can offer expertise and guidance to help you focus on actions that add value. This can lead to a better investment experience.</a:t>
            </a:r>
          </a:p>
          <a:p>
            <a:endParaRPr lang="en-US"/>
          </a:p>
        </p:txBody>
      </p:sp>
      <p:sp>
        <p:nvSpPr>
          <p:cNvPr id="9" name="Text Placeholder 8">
            <a:extLst>
              <a:ext uri="{FF2B5EF4-FFF2-40B4-BE49-F238E27FC236}">
                <a16:creationId xmlns:a16="http://schemas.microsoft.com/office/drawing/2014/main" id="{E02D8AAB-9803-41A6-A298-C2EE08D6E243}"/>
              </a:ext>
            </a:extLst>
          </p:cNvPr>
          <p:cNvSpPr>
            <a:spLocks noGrp="1"/>
          </p:cNvSpPr>
          <p:nvPr>
            <p:ph type="body" sz="quarter" idx="15"/>
          </p:nvPr>
        </p:nvSpPr>
        <p:spPr/>
        <p:txBody>
          <a:bodyPr/>
          <a:lstStyle/>
          <a:p>
            <a:r>
              <a:rPr lang="en-US"/>
              <a:t>Diversification does not eliminate the risk of market loss. There is no guarantee investment strategies will be successful. For illustrative purposes only.</a:t>
            </a:r>
          </a:p>
        </p:txBody>
      </p:sp>
      <p:sp>
        <p:nvSpPr>
          <p:cNvPr id="10" name="AssetID" descr="svtx:content/slide/@id">
            <a:extLst>
              <a:ext uri="{FF2B5EF4-FFF2-40B4-BE49-F238E27FC236}">
                <a16:creationId xmlns:a16="http://schemas.microsoft.com/office/drawing/2014/main" id="{9B05B36E-3E43-4488-A620-2EFBCA162C6E}"/>
              </a:ext>
            </a:extLst>
          </p:cNvPr>
          <p:cNvSpPr>
            <a:spLocks noGrp="1"/>
          </p:cNvSpPr>
          <p:nvPr>
            <p:ph type="body" sz="quarter" idx="19"/>
          </p:nvPr>
        </p:nvSpPr>
        <p:spPr/>
        <p:txBody>
          <a:bodyPr/>
          <a:lstStyle/>
          <a:p>
            <a:r>
              <a:rPr lang="en-US"/>
              <a:t>28745</a:t>
            </a:r>
          </a:p>
        </p:txBody>
      </p:sp>
      <p:sp>
        <p:nvSpPr>
          <p:cNvPr id="12" name="TextBox 11"/>
          <p:cNvSpPr txBox="1"/>
          <p:nvPr/>
        </p:nvSpPr>
        <p:spPr>
          <a:xfrm>
            <a:off x="-898505" y="36945"/>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LC02</a:t>
            </a:r>
          </a:p>
        </p:txBody>
      </p:sp>
      <p:sp>
        <p:nvSpPr>
          <p:cNvPr id="14" name="TextBox 13">
            <a:extLst>
              <a:ext uri="{FF2B5EF4-FFF2-40B4-BE49-F238E27FC236}">
                <a16:creationId xmlns:a16="http://schemas.microsoft.com/office/drawing/2014/main" id="{5217CE9E-0889-480A-9E42-DE322469E55E}"/>
              </a:ext>
            </a:extLst>
          </p:cNvPr>
          <p:cNvSpPr txBox="1"/>
          <p:nvPr/>
        </p:nvSpPr>
        <p:spPr>
          <a:xfrm>
            <a:off x="758236" y="2050597"/>
            <a:ext cx="4695055" cy="3228941"/>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venir LT 55 Roman"/>
                <a:ea typeface="+mn-ea"/>
                <a:cs typeface="+mn-cs"/>
              </a:rPr>
              <a:t>Create an investment plan to fit your needs and risk tolerance.</a:t>
            </a:r>
          </a:p>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venir LT 55 Roman"/>
                <a:ea typeface="+mn-ea"/>
                <a:cs typeface="+mn-cs"/>
              </a:rPr>
              <a:t>Structure a portfolio along the dimensions of expected returns.</a:t>
            </a:r>
          </a:p>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venir LT 55 Roman"/>
                <a:ea typeface="+mn-ea"/>
                <a:cs typeface="+mn-cs"/>
              </a:rPr>
              <a:t>Diversify globally.</a:t>
            </a:r>
          </a:p>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venir LT 55 Roman"/>
                <a:ea typeface="+mn-ea"/>
                <a:cs typeface="+mn-cs"/>
              </a:rPr>
              <a:t>Manage expenses, turnover, and taxes.</a:t>
            </a:r>
          </a:p>
          <a:p>
            <a:pPr marL="456816" marR="0" lvl="0" indent="-456816" algn="l" defTabSz="935845" rtl="0" eaLnBrk="1" fontAlgn="auto" latinLnBrk="0" hangingPunct="1">
              <a:lnSpc>
                <a:spcPct val="100000"/>
              </a:lnSpc>
              <a:spcBef>
                <a:spcPct val="0"/>
              </a:spcBef>
              <a:spcAft>
                <a:spcPts val="1798"/>
              </a:spcAft>
              <a:buClr>
                <a:srgbClr val="009DBA"/>
              </a:buClr>
              <a:buSzTx/>
              <a:buFont typeface="Arial" pitchFamily="34" charset="0"/>
              <a:buChar char="•"/>
              <a:defRPr/>
            </a:pPr>
            <a:r>
              <a:rPr kumimoji="0" lang="en-US" sz="1898" b="0" i="0" u="none" strike="noStrike" kern="1200" cap="none" spc="0" normalizeH="0" baseline="0" noProof="0" dirty="0">
                <a:ln>
                  <a:noFill/>
                </a:ln>
                <a:solidFill>
                  <a:srgbClr val="009DBA"/>
                </a:solidFill>
                <a:effectLst/>
                <a:uLnTx/>
                <a:uFillTx/>
                <a:latin typeface="Avenir LT 55 Roman"/>
                <a:ea typeface="+mn-ea"/>
                <a:cs typeface="+mn-cs"/>
              </a:rPr>
              <a:t>Stay disciplined through market dips and swings.</a:t>
            </a:r>
          </a:p>
        </p:txBody>
      </p:sp>
      <p:sp>
        <p:nvSpPr>
          <p:cNvPr id="11" name="Rectangle 10">
            <a:extLst>
              <a:ext uri="{FF2B5EF4-FFF2-40B4-BE49-F238E27FC236}">
                <a16:creationId xmlns:a16="http://schemas.microsoft.com/office/drawing/2014/main" id="{578A8D18-FBF4-47AA-946B-24C592D2B612}"/>
              </a:ext>
            </a:extLst>
          </p:cNvPr>
          <p:cNvSpPr/>
          <p:nvPr/>
        </p:nvSpPr>
        <p:spPr>
          <a:xfrm>
            <a:off x="11030599" y="9235"/>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97830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From Insights to Implementation</a:t>
            </a:r>
          </a:p>
        </p:txBody>
      </p:sp>
      <p:sp>
        <p:nvSpPr>
          <p:cNvPr id="2" name="Slide Number Placeholder 1"/>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35</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5" name="Text Placeholder 4"/>
          <p:cNvSpPr>
            <a:spLocks noGrp="1"/>
          </p:cNvSpPr>
          <p:nvPr>
            <p:ph type="body" sz="quarter" idx="13"/>
          </p:nvPr>
        </p:nvSpPr>
        <p:spPr/>
        <p:txBody>
          <a:bodyPr/>
          <a:lstStyle/>
          <a:p>
            <a:endParaRPr lang="en-US"/>
          </a:p>
        </p:txBody>
      </p:sp>
      <p:sp>
        <p:nvSpPr>
          <p:cNvPr id="3" name="Text Placeholder 2">
            <a:extLst>
              <a:ext uri="{FF2B5EF4-FFF2-40B4-BE49-F238E27FC236}">
                <a16:creationId xmlns:a16="http://schemas.microsoft.com/office/drawing/2014/main" id="{69AF616F-B2AD-4B38-A7A9-A85395CBEC00}"/>
              </a:ext>
            </a:extLst>
          </p:cNvPr>
          <p:cNvSpPr>
            <a:spLocks noGrp="1"/>
          </p:cNvSpPr>
          <p:nvPr>
            <p:ph type="body" sz="quarter" idx="14"/>
          </p:nvPr>
        </p:nvSpPr>
        <p:spPr/>
        <p:txBody>
          <a:bodyPr/>
          <a:lstStyle/>
          <a:p>
            <a:pPr marL="182726" lvl="0" indent="-182726" defTabSz="913632">
              <a:lnSpc>
                <a:spcPct val="100000"/>
              </a:lnSpc>
              <a:spcBef>
                <a:spcPts val="1798"/>
              </a:spcBef>
              <a:buFont typeface="Arial" pitchFamily="34" charset="0"/>
              <a:buChar char="•"/>
            </a:pPr>
            <a:r>
              <a:rPr lang="en-US" sz="1599" dirty="0">
                <a:solidFill>
                  <a:srgbClr val="000000"/>
                </a:solidFill>
                <a:latin typeface="Arial"/>
              </a:rPr>
              <a:t>Research</a:t>
            </a:r>
            <a:br>
              <a:rPr lang="en-US" sz="1599" b="0" dirty="0">
                <a:solidFill>
                  <a:srgbClr val="000000"/>
                </a:solidFill>
                <a:latin typeface="Arial"/>
              </a:rPr>
            </a:br>
            <a:r>
              <a:rPr lang="en-US" b="0" dirty="0">
                <a:solidFill>
                  <a:srgbClr val="000000"/>
                </a:solidFill>
                <a:latin typeface="Arial"/>
              </a:rPr>
              <a:t>Use information in current </a:t>
            </a:r>
            <a:br>
              <a:rPr lang="en-US" b="0" dirty="0">
                <a:solidFill>
                  <a:srgbClr val="000000"/>
                </a:solidFill>
                <a:latin typeface="Arial"/>
              </a:rPr>
            </a:br>
            <a:r>
              <a:rPr lang="en-US" b="0" dirty="0">
                <a:solidFill>
                  <a:srgbClr val="000000"/>
                </a:solidFill>
                <a:latin typeface="Arial"/>
              </a:rPr>
              <a:t>market prices and fundamental data to identify systematic differences in expected returns among securities.</a:t>
            </a:r>
          </a:p>
          <a:p>
            <a:pPr marL="182726" lvl="0" indent="-182726" defTabSz="913632">
              <a:lnSpc>
                <a:spcPct val="100000"/>
              </a:lnSpc>
              <a:spcBef>
                <a:spcPts val="1798"/>
              </a:spcBef>
              <a:buFont typeface="Arial" pitchFamily="34" charset="0"/>
              <a:buChar char="•"/>
            </a:pPr>
            <a:r>
              <a:rPr lang="en-US" sz="1599" dirty="0">
                <a:solidFill>
                  <a:srgbClr val="000000"/>
                </a:solidFill>
                <a:latin typeface="Arial"/>
              </a:rPr>
              <a:t>Portfolio Design</a:t>
            </a:r>
            <a:br>
              <a:rPr lang="en-US" sz="1599" b="0" dirty="0">
                <a:solidFill>
                  <a:srgbClr val="000000"/>
                </a:solidFill>
                <a:latin typeface="Arial"/>
              </a:rPr>
            </a:br>
            <a:r>
              <a:rPr lang="en-US" b="0" dirty="0">
                <a:solidFill>
                  <a:srgbClr val="000000"/>
                </a:solidFill>
                <a:latin typeface="Arial"/>
              </a:rPr>
              <a:t>Target dimensions of expected returns while considering the interactions among premiums, diversification, and costs.</a:t>
            </a:r>
          </a:p>
          <a:p>
            <a:pPr marL="182726" lvl="0" indent="-182726" defTabSz="913632">
              <a:lnSpc>
                <a:spcPct val="100000"/>
              </a:lnSpc>
              <a:spcBef>
                <a:spcPts val="1798"/>
              </a:spcBef>
              <a:buFont typeface="Arial" pitchFamily="34" charset="0"/>
              <a:buChar char="•"/>
            </a:pPr>
            <a:r>
              <a:rPr lang="en-US" sz="1599" dirty="0">
                <a:solidFill>
                  <a:srgbClr val="000000"/>
                </a:solidFill>
                <a:latin typeface="Arial"/>
              </a:rPr>
              <a:t>Portfolio Management </a:t>
            </a:r>
            <a:br>
              <a:rPr lang="en-US" sz="1599" dirty="0">
                <a:solidFill>
                  <a:srgbClr val="000000"/>
                </a:solidFill>
                <a:latin typeface="Arial"/>
              </a:rPr>
            </a:br>
            <a:r>
              <a:rPr lang="en-US" sz="1599" dirty="0">
                <a:solidFill>
                  <a:srgbClr val="000000"/>
                </a:solidFill>
                <a:latin typeface="Arial"/>
              </a:rPr>
              <a:t>and Trading</a:t>
            </a:r>
            <a:br>
              <a:rPr lang="en-US" sz="1599" b="0" dirty="0">
                <a:solidFill>
                  <a:srgbClr val="000000"/>
                </a:solidFill>
                <a:latin typeface="Arial"/>
              </a:rPr>
            </a:br>
            <a:r>
              <a:rPr lang="en-US" b="0" dirty="0">
                <a:solidFill>
                  <a:srgbClr val="000000"/>
                </a:solidFill>
                <a:latin typeface="Arial"/>
              </a:rPr>
              <a:t>Use current market prices to maintain a daily focus on premiums and balance tradeoffs. Create flexibility in trading to pursue favorable execution prices.</a:t>
            </a:r>
          </a:p>
          <a:p>
            <a:endParaRPr lang="en-US" dirty="0"/>
          </a:p>
        </p:txBody>
      </p:sp>
      <p:sp>
        <p:nvSpPr>
          <p:cNvPr id="8" name="Text Placeholder 7">
            <a:extLst>
              <a:ext uri="{FF2B5EF4-FFF2-40B4-BE49-F238E27FC236}">
                <a16:creationId xmlns:a16="http://schemas.microsoft.com/office/drawing/2014/main" id="{6831F829-F4C6-42EB-91BE-F600560C5CA9}"/>
              </a:ext>
            </a:extLst>
          </p:cNvPr>
          <p:cNvSpPr>
            <a:spLocks noGrp="1"/>
          </p:cNvSpPr>
          <p:nvPr>
            <p:ph type="body" sz="quarter" idx="15"/>
          </p:nvPr>
        </p:nvSpPr>
        <p:spPr/>
        <p:txBody>
          <a:bodyPr/>
          <a:lstStyle/>
          <a:p>
            <a:endParaRPr lang="en-US"/>
          </a:p>
        </p:txBody>
      </p:sp>
      <p:sp>
        <p:nvSpPr>
          <p:cNvPr id="11" name="AssetID" descr="svtx:content/slide/@id">
            <a:extLst>
              <a:ext uri="{FF2B5EF4-FFF2-40B4-BE49-F238E27FC236}">
                <a16:creationId xmlns:a16="http://schemas.microsoft.com/office/drawing/2014/main" id="{613CF859-12FE-4A83-AE59-2D943006A246}"/>
              </a:ext>
            </a:extLst>
          </p:cNvPr>
          <p:cNvSpPr>
            <a:spLocks noGrp="1"/>
          </p:cNvSpPr>
          <p:nvPr>
            <p:ph type="body" sz="quarter" idx="19"/>
          </p:nvPr>
        </p:nvSpPr>
        <p:spPr/>
        <p:txBody>
          <a:bodyPr/>
          <a:lstStyle/>
          <a:p>
            <a:r>
              <a:rPr lang="en-US"/>
              <a:t>28740</a:t>
            </a:r>
          </a:p>
        </p:txBody>
      </p:sp>
      <p:sp>
        <p:nvSpPr>
          <p:cNvPr id="9" name="TextBox 8"/>
          <p:cNvSpPr txBox="1"/>
          <p:nvPr/>
        </p:nvSpPr>
        <p:spPr>
          <a:xfrm>
            <a:off x="-889269" y="18473"/>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LC04</a:t>
            </a:r>
          </a:p>
        </p:txBody>
      </p:sp>
      <p:grpSp>
        <p:nvGrpSpPr>
          <p:cNvPr id="15" name="Group 14">
            <a:extLst>
              <a:ext uri="{FF2B5EF4-FFF2-40B4-BE49-F238E27FC236}">
                <a16:creationId xmlns:a16="http://schemas.microsoft.com/office/drawing/2014/main" id="{B8EBAFE0-857E-4B6C-8814-5A38FFF79934}"/>
              </a:ext>
            </a:extLst>
          </p:cNvPr>
          <p:cNvGrpSpPr/>
          <p:nvPr/>
        </p:nvGrpSpPr>
        <p:grpSpPr>
          <a:xfrm>
            <a:off x="1105124" y="2034361"/>
            <a:ext cx="4422001" cy="4472754"/>
            <a:chOff x="1130479" y="2068786"/>
            <a:chExt cx="4840938" cy="4896499"/>
          </a:xfrm>
        </p:grpSpPr>
        <p:sp>
          <p:nvSpPr>
            <p:cNvPr id="16" name="Freeform 9">
              <a:extLst>
                <a:ext uri="{FF2B5EF4-FFF2-40B4-BE49-F238E27FC236}">
                  <a16:creationId xmlns:a16="http://schemas.microsoft.com/office/drawing/2014/main" id="{53079D0B-4FEB-4AAC-B481-5142C3AF23CE}"/>
                </a:ext>
              </a:extLst>
            </p:cNvPr>
            <p:cNvSpPr/>
            <p:nvPr/>
          </p:nvSpPr>
          <p:spPr bwMode="auto">
            <a:xfrm>
              <a:off x="1396395" y="3700001"/>
              <a:ext cx="3092901" cy="2342114"/>
            </a:xfrm>
            <a:custGeom>
              <a:avLst/>
              <a:gdLst/>
              <a:ahLst/>
              <a:cxnLst/>
              <a:rect l="l" t="t" r="r" b="b"/>
              <a:pathLst>
                <a:path w="3095500" h="2344082">
                  <a:moveTo>
                    <a:pt x="1461933" y="0"/>
                  </a:moveTo>
                  <a:lnTo>
                    <a:pt x="1467893" y="0"/>
                  </a:lnTo>
                  <a:lnTo>
                    <a:pt x="1468670" y="0"/>
                  </a:lnTo>
                  <a:lnTo>
                    <a:pt x="1468650" y="49"/>
                  </a:lnTo>
                  <a:cubicBezTo>
                    <a:pt x="2034719" y="261"/>
                    <a:pt x="2533360" y="293259"/>
                    <a:pt x="2823164" y="730975"/>
                  </a:cubicBezTo>
                  <a:cubicBezTo>
                    <a:pt x="2823050" y="731202"/>
                    <a:pt x="2822937" y="731429"/>
                    <a:pt x="2822781" y="731636"/>
                  </a:cubicBezTo>
                  <a:cubicBezTo>
                    <a:pt x="2994500" y="990825"/>
                    <a:pt x="3095500" y="1300494"/>
                    <a:pt x="3095500" y="1633719"/>
                  </a:cubicBezTo>
                  <a:cubicBezTo>
                    <a:pt x="3095500" y="1886218"/>
                    <a:pt x="3034873" y="2128617"/>
                    <a:pt x="2930461" y="2344082"/>
                  </a:cubicBezTo>
                  <a:cubicBezTo>
                    <a:pt x="2367979" y="2340716"/>
                    <a:pt x="1872860" y="2054550"/>
                    <a:pt x="1579831" y="1616886"/>
                  </a:cubicBezTo>
                  <a:cubicBezTo>
                    <a:pt x="1989072" y="1563859"/>
                    <a:pt x="2350946" y="1357432"/>
                    <a:pt x="2605768" y="1058681"/>
                  </a:cubicBezTo>
                  <a:cubicBezTo>
                    <a:pt x="2350837" y="1357329"/>
                    <a:pt x="1988918" y="1563702"/>
                    <a:pt x="1579628" y="1616810"/>
                  </a:cubicBezTo>
                  <a:cubicBezTo>
                    <a:pt x="1579680" y="1616940"/>
                    <a:pt x="1579755" y="1617054"/>
                    <a:pt x="1579831" y="1617168"/>
                  </a:cubicBezTo>
                  <a:cubicBezTo>
                    <a:pt x="1509092" y="1627275"/>
                    <a:pt x="1434985" y="1634013"/>
                    <a:pt x="1360878" y="1634013"/>
                  </a:cubicBezTo>
                  <a:cubicBezTo>
                    <a:pt x="791600" y="1634013"/>
                    <a:pt x="293060" y="1340902"/>
                    <a:pt x="0" y="899550"/>
                  </a:cubicBezTo>
                  <a:cubicBezTo>
                    <a:pt x="266112" y="367232"/>
                    <a:pt x="821916" y="0"/>
                    <a:pt x="1461933" y="0"/>
                  </a:cubicBezTo>
                  <a:close/>
                </a:path>
              </a:pathLst>
            </a:custGeom>
            <a:solidFill>
              <a:srgbClr val="4F989E"/>
            </a:solidFill>
            <a:ln w="9525">
              <a:solidFill>
                <a:srgbClr val="4F989E"/>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17" name="Freeform 9">
              <a:extLst>
                <a:ext uri="{FF2B5EF4-FFF2-40B4-BE49-F238E27FC236}">
                  <a16:creationId xmlns:a16="http://schemas.microsoft.com/office/drawing/2014/main" id="{7446A447-1422-403D-8B59-BD54EE3B5680}"/>
                </a:ext>
              </a:extLst>
            </p:cNvPr>
            <p:cNvSpPr/>
            <p:nvPr/>
          </p:nvSpPr>
          <p:spPr bwMode="auto">
            <a:xfrm>
              <a:off x="2708982" y="2791080"/>
              <a:ext cx="1787927" cy="3251036"/>
            </a:xfrm>
            <a:custGeom>
              <a:avLst/>
              <a:gdLst/>
              <a:ahLst/>
              <a:cxnLst/>
              <a:rect l="l" t="t" r="r" b="b"/>
              <a:pathLst>
                <a:path w="1789430" h="3253768">
                  <a:moveTo>
                    <a:pt x="1415397" y="0"/>
                  </a:moveTo>
                  <a:cubicBezTo>
                    <a:pt x="1587159" y="259482"/>
                    <a:pt x="1688195" y="572883"/>
                    <a:pt x="1688195" y="909873"/>
                  </a:cubicBezTo>
                  <a:cubicBezTo>
                    <a:pt x="1688195" y="1172391"/>
                    <a:pt x="1627728" y="1421463"/>
                    <a:pt x="1516808" y="1640280"/>
                  </a:cubicBezTo>
                  <a:lnTo>
                    <a:pt x="1517094" y="1640661"/>
                  </a:lnTo>
                  <a:cubicBezTo>
                    <a:pt x="1516980" y="1640888"/>
                    <a:pt x="1516867" y="1641115"/>
                    <a:pt x="1516711" y="1641322"/>
                  </a:cubicBezTo>
                  <a:cubicBezTo>
                    <a:pt x="1688430" y="1900511"/>
                    <a:pt x="1789430" y="2210180"/>
                    <a:pt x="1789430" y="2543405"/>
                  </a:cubicBezTo>
                  <a:cubicBezTo>
                    <a:pt x="1789430" y="2795904"/>
                    <a:pt x="1728803" y="3038303"/>
                    <a:pt x="1624391" y="3253768"/>
                  </a:cubicBezTo>
                  <a:cubicBezTo>
                    <a:pt x="1061909" y="3250402"/>
                    <a:pt x="566790" y="2964236"/>
                    <a:pt x="273761" y="2526572"/>
                  </a:cubicBezTo>
                  <a:cubicBezTo>
                    <a:pt x="683002" y="2473545"/>
                    <a:pt x="1044876" y="2267118"/>
                    <a:pt x="1299698" y="1968367"/>
                  </a:cubicBezTo>
                  <a:cubicBezTo>
                    <a:pt x="1044667" y="2267133"/>
                    <a:pt x="682561" y="2473552"/>
                    <a:pt x="273077" y="2526589"/>
                  </a:cubicBezTo>
                  <a:cubicBezTo>
                    <a:pt x="101139" y="2267211"/>
                    <a:pt x="0" y="1957305"/>
                    <a:pt x="0" y="1620449"/>
                  </a:cubicBezTo>
                  <a:cubicBezTo>
                    <a:pt x="0" y="1364440"/>
                    <a:pt x="57312" y="1125273"/>
                    <a:pt x="161823" y="909686"/>
                  </a:cubicBezTo>
                  <a:lnTo>
                    <a:pt x="162623" y="909737"/>
                  </a:lnTo>
                  <a:cubicBezTo>
                    <a:pt x="398387" y="424540"/>
                    <a:pt x="863118" y="74130"/>
                    <a:pt x="1415397" y="0"/>
                  </a:cubicBezTo>
                  <a:close/>
                </a:path>
              </a:pathLst>
            </a:custGeom>
            <a:solidFill>
              <a:srgbClr val="598B3F"/>
            </a:solidFill>
            <a:ln w="19050">
              <a:solidFill>
                <a:srgbClr val="598B3F"/>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18" name="Freeform 12">
              <a:extLst>
                <a:ext uri="{FF2B5EF4-FFF2-40B4-BE49-F238E27FC236}">
                  <a16:creationId xmlns:a16="http://schemas.microsoft.com/office/drawing/2014/main" id="{FE39E2FA-FDC4-4B8D-9C8B-8951414236E0}"/>
                </a:ext>
              </a:extLst>
            </p:cNvPr>
            <p:cNvSpPr/>
            <p:nvPr/>
          </p:nvSpPr>
          <p:spPr bwMode="auto">
            <a:xfrm>
              <a:off x="1405437" y="2796199"/>
              <a:ext cx="2991751" cy="2541563"/>
            </a:xfrm>
            <a:custGeom>
              <a:avLst/>
              <a:gdLst/>
              <a:ahLst/>
              <a:cxnLst/>
              <a:rect l="l" t="t" r="r" b="b"/>
              <a:pathLst>
                <a:path w="2994265" h="2543699">
                  <a:moveTo>
                    <a:pt x="2721467" y="0"/>
                  </a:moveTo>
                  <a:cubicBezTo>
                    <a:pt x="2893229" y="259483"/>
                    <a:pt x="2994265" y="572883"/>
                    <a:pt x="2994265" y="909874"/>
                  </a:cubicBezTo>
                  <a:cubicBezTo>
                    <a:pt x="2994265" y="1172391"/>
                    <a:pt x="2933798" y="1421464"/>
                    <a:pt x="2822878" y="1640281"/>
                  </a:cubicBezTo>
                  <a:lnTo>
                    <a:pt x="2823164" y="1640661"/>
                  </a:lnTo>
                  <a:cubicBezTo>
                    <a:pt x="2587242" y="2112118"/>
                    <a:pt x="2125575" y="2455646"/>
                    <a:pt x="1579629" y="2526496"/>
                  </a:cubicBezTo>
                  <a:cubicBezTo>
                    <a:pt x="1579680" y="2526626"/>
                    <a:pt x="1579756" y="2526740"/>
                    <a:pt x="1579831" y="2526854"/>
                  </a:cubicBezTo>
                  <a:cubicBezTo>
                    <a:pt x="1509092" y="2536961"/>
                    <a:pt x="1434985" y="2543699"/>
                    <a:pt x="1360878" y="2543699"/>
                  </a:cubicBezTo>
                  <a:cubicBezTo>
                    <a:pt x="791600" y="2543699"/>
                    <a:pt x="293060" y="2250588"/>
                    <a:pt x="0" y="1809236"/>
                  </a:cubicBezTo>
                  <a:cubicBezTo>
                    <a:pt x="266112" y="1276918"/>
                    <a:pt x="821916" y="909686"/>
                    <a:pt x="1461933" y="909686"/>
                  </a:cubicBezTo>
                  <a:lnTo>
                    <a:pt x="1467893" y="909686"/>
                  </a:lnTo>
                  <a:lnTo>
                    <a:pt x="1468670" y="909686"/>
                  </a:lnTo>
                  <a:lnTo>
                    <a:pt x="1468650" y="909735"/>
                  </a:lnTo>
                  <a:lnTo>
                    <a:pt x="1468693" y="909738"/>
                  </a:lnTo>
                  <a:cubicBezTo>
                    <a:pt x="1704457" y="424540"/>
                    <a:pt x="2169188" y="74131"/>
                    <a:pt x="2721467" y="0"/>
                  </a:cubicBezTo>
                  <a:close/>
                </a:path>
              </a:pathLst>
            </a:custGeom>
            <a:solidFill>
              <a:srgbClr val="005C84"/>
            </a:solidFill>
            <a:ln w="9525">
              <a:solidFill>
                <a:srgbClr val="005C84"/>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19" name="Freeform 6">
              <a:extLst>
                <a:ext uri="{FF2B5EF4-FFF2-40B4-BE49-F238E27FC236}">
                  <a16:creationId xmlns:a16="http://schemas.microsoft.com/office/drawing/2014/main" id="{450D2029-5849-4179-98B4-3EAFDF1796BC}"/>
                </a:ext>
              </a:extLst>
            </p:cNvPr>
            <p:cNvSpPr/>
            <p:nvPr/>
          </p:nvSpPr>
          <p:spPr bwMode="auto">
            <a:xfrm>
              <a:off x="4123654" y="2778258"/>
              <a:ext cx="1847762" cy="3263857"/>
            </a:xfrm>
            <a:custGeom>
              <a:avLst/>
              <a:gdLst>
                <a:gd name="T0" fmla="*/ 64 w 549"/>
                <a:gd name="T1" fmla="*/ 0 h 970"/>
                <a:gd name="T2" fmla="*/ 0 w 549"/>
                <a:gd name="T3" fmla="*/ 4 h 970"/>
                <a:gd name="T4" fmla="*/ 81 w 549"/>
                <a:gd name="T5" fmla="*/ 274 h 970"/>
                <a:gd name="T6" fmla="*/ 30 w 549"/>
                <a:gd name="T7" fmla="*/ 491 h 970"/>
                <a:gd name="T8" fmla="*/ 111 w 549"/>
                <a:gd name="T9" fmla="*/ 759 h 970"/>
                <a:gd name="T10" fmla="*/ 62 w 549"/>
                <a:gd name="T11" fmla="*/ 970 h 970"/>
                <a:gd name="T12" fmla="*/ 64 w 549"/>
                <a:gd name="T13" fmla="*/ 970 h 970"/>
                <a:gd name="T14" fmla="*/ 549 w 549"/>
                <a:gd name="T15" fmla="*/ 485 h 970"/>
                <a:gd name="T16" fmla="*/ 64 w 549"/>
                <a:gd name="T1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970">
                  <a:moveTo>
                    <a:pt x="64" y="0"/>
                  </a:moveTo>
                  <a:cubicBezTo>
                    <a:pt x="42" y="0"/>
                    <a:pt x="21" y="1"/>
                    <a:pt x="0" y="4"/>
                  </a:cubicBezTo>
                  <a:cubicBezTo>
                    <a:pt x="51" y="81"/>
                    <a:pt x="81" y="174"/>
                    <a:pt x="81" y="274"/>
                  </a:cubicBezTo>
                  <a:cubicBezTo>
                    <a:pt x="81" y="352"/>
                    <a:pt x="63" y="426"/>
                    <a:pt x="30" y="491"/>
                  </a:cubicBezTo>
                  <a:cubicBezTo>
                    <a:pt x="81" y="568"/>
                    <a:pt x="111" y="660"/>
                    <a:pt x="111" y="759"/>
                  </a:cubicBezTo>
                  <a:cubicBezTo>
                    <a:pt x="111" y="834"/>
                    <a:pt x="93" y="906"/>
                    <a:pt x="62" y="970"/>
                  </a:cubicBezTo>
                  <a:cubicBezTo>
                    <a:pt x="63" y="970"/>
                    <a:pt x="64" y="970"/>
                    <a:pt x="64" y="970"/>
                  </a:cubicBezTo>
                  <a:cubicBezTo>
                    <a:pt x="332" y="970"/>
                    <a:pt x="549" y="753"/>
                    <a:pt x="549" y="485"/>
                  </a:cubicBezTo>
                  <a:cubicBezTo>
                    <a:pt x="549" y="217"/>
                    <a:pt x="332" y="0"/>
                    <a:pt x="64" y="0"/>
                  </a:cubicBezTo>
                  <a:close/>
                </a:path>
              </a:pathLst>
            </a:custGeom>
            <a:solidFill>
              <a:srgbClr val="598B3F"/>
            </a:solidFill>
            <a:ln w="19050">
              <a:solidFill>
                <a:srgbClr val="598B3F"/>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20" name="Freeform 7">
              <a:extLst>
                <a:ext uri="{FF2B5EF4-FFF2-40B4-BE49-F238E27FC236}">
                  <a16:creationId xmlns:a16="http://schemas.microsoft.com/office/drawing/2014/main" id="{F9D02CAF-80A9-4E8E-B7F0-7A782136A2C0}"/>
                </a:ext>
              </a:extLst>
            </p:cNvPr>
            <p:cNvSpPr/>
            <p:nvPr/>
          </p:nvSpPr>
          <p:spPr bwMode="auto">
            <a:xfrm>
              <a:off x="1228779" y="4598952"/>
              <a:ext cx="3102873" cy="2366332"/>
            </a:xfrm>
            <a:custGeom>
              <a:avLst/>
              <a:gdLst>
                <a:gd name="T0" fmla="*/ 521 w 922"/>
                <a:gd name="T1" fmla="*/ 213 h 703"/>
                <a:gd name="T2" fmla="*/ 456 w 922"/>
                <a:gd name="T3" fmla="*/ 218 h 703"/>
                <a:gd name="T4" fmla="*/ 52 w 922"/>
                <a:gd name="T5" fmla="*/ 0 h 703"/>
                <a:gd name="T6" fmla="*/ 0 w 922"/>
                <a:gd name="T7" fmla="*/ 218 h 703"/>
                <a:gd name="T8" fmla="*/ 486 w 922"/>
                <a:gd name="T9" fmla="*/ 703 h 703"/>
                <a:gd name="T10" fmla="*/ 922 w 922"/>
                <a:gd name="T11" fmla="*/ 429 h 703"/>
                <a:gd name="T12" fmla="*/ 521 w 922"/>
                <a:gd name="T13" fmla="*/ 213 h 703"/>
              </a:gdLst>
              <a:ahLst/>
              <a:cxnLst>
                <a:cxn ang="0">
                  <a:pos x="T0" y="T1"/>
                </a:cxn>
                <a:cxn ang="0">
                  <a:pos x="T2" y="T3"/>
                </a:cxn>
                <a:cxn ang="0">
                  <a:pos x="T4" y="T5"/>
                </a:cxn>
                <a:cxn ang="0">
                  <a:pos x="T6" y="T7"/>
                </a:cxn>
                <a:cxn ang="0">
                  <a:pos x="T8" y="T9"/>
                </a:cxn>
                <a:cxn ang="0">
                  <a:pos x="T10" y="T11"/>
                </a:cxn>
                <a:cxn ang="0">
                  <a:pos x="T12" y="T13"/>
                </a:cxn>
              </a:cxnLst>
              <a:rect l="0" t="0" r="r" b="b"/>
              <a:pathLst>
                <a:path w="922" h="703">
                  <a:moveTo>
                    <a:pt x="521" y="213"/>
                  </a:moveTo>
                  <a:cubicBezTo>
                    <a:pt x="500" y="216"/>
                    <a:pt x="478" y="218"/>
                    <a:pt x="456" y="218"/>
                  </a:cubicBezTo>
                  <a:cubicBezTo>
                    <a:pt x="287" y="218"/>
                    <a:pt x="139" y="131"/>
                    <a:pt x="52" y="0"/>
                  </a:cubicBezTo>
                  <a:cubicBezTo>
                    <a:pt x="19" y="66"/>
                    <a:pt x="0" y="140"/>
                    <a:pt x="0" y="218"/>
                  </a:cubicBezTo>
                  <a:cubicBezTo>
                    <a:pt x="0" y="485"/>
                    <a:pt x="218" y="703"/>
                    <a:pt x="486" y="703"/>
                  </a:cubicBezTo>
                  <a:cubicBezTo>
                    <a:pt x="678" y="703"/>
                    <a:pt x="844" y="591"/>
                    <a:pt x="922" y="429"/>
                  </a:cubicBezTo>
                  <a:cubicBezTo>
                    <a:pt x="755" y="428"/>
                    <a:pt x="608" y="343"/>
                    <a:pt x="521" y="213"/>
                  </a:cubicBezTo>
                  <a:close/>
                </a:path>
              </a:pathLst>
            </a:custGeom>
            <a:solidFill>
              <a:srgbClr val="4F989E"/>
            </a:solidFill>
            <a:ln w="9525">
              <a:solidFill>
                <a:srgbClr val="4F989E"/>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21" name="Freeform 9">
              <a:extLst>
                <a:ext uri="{FF2B5EF4-FFF2-40B4-BE49-F238E27FC236}">
                  <a16:creationId xmlns:a16="http://schemas.microsoft.com/office/drawing/2014/main" id="{8F8059B6-31BD-44E8-AA64-734F7B75FFF0}"/>
                </a:ext>
              </a:extLst>
            </p:cNvPr>
            <p:cNvSpPr/>
            <p:nvPr/>
          </p:nvSpPr>
          <p:spPr bwMode="auto">
            <a:xfrm>
              <a:off x="2982514" y="4430843"/>
              <a:ext cx="1514396" cy="1611272"/>
            </a:xfrm>
            <a:custGeom>
              <a:avLst/>
              <a:gdLst>
                <a:gd name="T0" fmla="*/ 369 w 450"/>
                <a:gd name="T1" fmla="*/ 0 h 479"/>
                <a:gd name="T2" fmla="*/ 0 w 450"/>
                <a:gd name="T3" fmla="*/ 263 h 479"/>
                <a:gd name="T4" fmla="*/ 401 w 450"/>
                <a:gd name="T5" fmla="*/ 479 h 479"/>
                <a:gd name="T6" fmla="*/ 450 w 450"/>
                <a:gd name="T7" fmla="*/ 268 h 479"/>
                <a:gd name="T8" fmla="*/ 369 w 450"/>
                <a:gd name="T9" fmla="*/ 0 h 479"/>
              </a:gdLst>
              <a:ahLst/>
              <a:cxnLst>
                <a:cxn ang="0">
                  <a:pos x="T0" y="T1"/>
                </a:cxn>
                <a:cxn ang="0">
                  <a:pos x="T2" y="T3"/>
                </a:cxn>
                <a:cxn ang="0">
                  <a:pos x="T4" y="T5"/>
                </a:cxn>
                <a:cxn ang="0">
                  <a:pos x="T6" y="T7"/>
                </a:cxn>
                <a:cxn ang="0">
                  <a:pos x="T8" y="T9"/>
                </a:cxn>
              </a:cxnLst>
              <a:rect l="0" t="0" r="r" b="b"/>
              <a:pathLst>
                <a:path w="450" h="479">
                  <a:moveTo>
                    <a:pt x="369" y="0"/>
                  </a:moveTo>
                  <a:cubicBezTo>
                    <a:pt x="299" y="140"/>
                    <a:pt x="162" y="242"/>
                    <a:pt x="0" y="263"/>
                  </a:cubicBezTo>
                  <a:cubicBezTo>
                    <a:pt x="87" y="393"/>
                    <a:pt x="234" y="478"/>
                    <a:pt x="401" y="479"/>
                  </a:cubicBezTo>
                  <a:cubicBezTo>
                    <a:pt x="432" y="415"/>
                    <a:pt x="450" y="343"/>
                    <a:pt x="450" y="268"/>
                  </a:cubicBezTo>
                  <a:cubicBezTo>
                    <a:pt x="450" y="169"/>
                    <a:pt x="420" y="77"/>
                    <a:pt x="369" y="0"/>
                  </a:cubicBezTo>
                  <a:close/>
                </a:path>
              </a:pathLst>
            </a:custGeom>
            <a:solidFill>
              <a:srgbClr val="05817D"/>
            </a:solidFill>
            <a:ln w="19050">
              <a:solidFill>
                <a:srgbClr val="05817D"/>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22" name="Freeform 12">
              <a:extLst>
                <a:ext uri="{FF2B5EF4-FFF2-40B4-BE49-F238E27FC236}">
                  <a16:creationId xmlns:a16="http://schemas.microsoft.com/office/drawing/2014/main" id="{27D20117-15FC-466E-9776-A52A0BB89810}"/>
                </a:ext>
              </a:extLst>
            </p:cNvPr>
            <p:cNvSpPr/>
            <p:nvPr/>
          </p:nvSpPr>
          <p:spPr bwMode="auto">
            <a:xfrm>
              <a:off x="2871392" y="2791079"/>
              <a:ext cx="1524368" cy="1639764"/>
            </a:xfrm>
            <a:custGeom>
              <a:avLst/>
              <a:gdLst>
                <a:gd name="T0" fmla="*/ 0 w 453"/>
                <a:gd name="T1" fmla="*/ 270 h 487"/>
                <a:gd name="T2" fmla="*/ 402 w 453"/>
                <a:gd name="T3" fmla="*/ 487 h 487"/>
                <a:gd name="T4" fmla="*/ 453 w 453"/>
                <a:gd name="T5" fmla="*/ 270 h 487"/>
                <a:gd name="T6" fmla="*/ 372 w 453"/>
                <a:gd name="T7" fmla="*/ 0 h 487"/>
                <a:gd name="T8" fmla="*/ 0 w 453"/>
                <a:gd name="T9" fmla="*/ 270 h 487"/>
              </a:gdLst>
              <a:ahLst/>
              <a:cxnLst>
                <a:cxn ang="0">
                  <a:pos x="T0" y="T1"/>
                </a:cxn>
                <a:cxn ang="0">
                  <a:pos x="T2" y="T3"/>
                </a:cxn>
                <a:cxn ang="0">
                  <a:pos x="T4" y="T5"/>
                </a:cxn>
                <a:cxn ang="0">
                  <a:pos x="T6" y="T7"/>
                </a:cxn>
                <a:cxn ang="0">
                  <a:pos x="T8" y="T9"/>
                </a:cxn>
              </a:cxnLst>
              <a:rect l="0" t="0" r="r" b="b"/>
              <a:pathLst>
                <a:path w="452" h="487">
                  <a:moveTo>
                    <a:pt x="0" y="270"/>
                  </a:moveTo>
                  <a:cubicBezTo>
                    <a:pt x="168" y="270"/>
                    <a:pt x="316" y="357"/>
                    <a:pt x="402" y="487"/>
                  </a:cubicBezTo>
                  <a:cubicBezTo>
                    <a:pt x="435" y="422"/>
                    <a:pt x="453" y="348"/>
                    <a:pt x="453" y="270"/>
                  </a:cubicBezTo>
                  <a:cubicBezTo>
                    <a:pt x="453" y="170"/>
                    <a:pt x="423" y="77"/>
                    <a:pt x="372" y="0"/>
                  </a:cubicBezTo>
                  <a:cubicBezTo>
                    <a:pt x="208" y="22"/>
                    <a:pt x="70" y="126"/>
                    <a:pt x="0" y="270"/>
                  </a:cubicBezTo>
                  <a:close/>
                </a:path>
              </a:pathLst>
            </a:custGeom>
            <a:solidFill>
              <a:srgbClr val="036864"/>
            </a:solidFill>
            <a:ln w="19050">
              <a:solidFill>
                <a:srgbClr val="036864"/>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23" name="Freeform 14">
              <a:extLst>
                <a:ext uri="{FF2B5EF4-FFF2-40B4-BE49-F238E27FC236}">
                  <a16:creationId xmlns:a16="http://schemas.microsoft.com/office/drawing/2014/main" id="{1CCA1A7C-B145-4FE0-8B32-CF2FFCBA4221}"/>
                </a:ext>
              </a:extLst>
            </p:cNvPr>
            <p:cNvSpPr/>
            <p:nvPr/>
          </p:nvSpPr>
          <p:spPr bwMode="auto">
            <a:xfrm>
              <a:off x="1404010" y="3700001"/>
              <a:ext cx="1578504" cy="1632641"/>
            </a:xfrm>
            <a:custGeom>
              <a:avLst/>
              <a:gdLst>
                <a:gd name="T0" fmla="*/ 404 w 469"/>
                <a:gd name="T1" fmla="*/ 485 h 485"/>
                <a:gd name="T2" fmla="*/ 469 w 469"/>
                <a:gd name="T3" fmla="*/ 480 h 485"/>
                <a:gd name="T4" fmla="*/ 388 w 469"/>
                <a:gd name="T5" fmla="*/ 211 h 485"/>
                <a:gd name="T6" fmla="*/ 436 w 469"/>
                <a:gd name="T7" fmla="*/ 0 h 485"/>
                <a:gd name="T8" fmla="*/ 434 w 469"/>
                <a:gd name="T9" fmla="*/ 0 h 485"/>
                <a:gd name="T10" fmla="*/ 0 w 469"/>
                <a:gd name="T11" fmla="*/ 267 h 485"/>
                <a:gd name="T12" fmla="*/ 404 w 469"/>
                <a:gd name="T13" fmla="*/ 485 h 485"/>
              </a:gdLst>
              <a:ahLst/>
              <a:cxnLst>
                <a:cxn ang="0">
                  <a:pos x="T0" y="T1"/>
                </a:cxn>
                <a:cxn ang="0">
                  <a:pos x="T2" y="T3"/>
                </a:cxn>
                <a:cxn ang="0">
                  <a:pos x="T4" y="T5"/>
                </a:cxn>
                <a:cxn ang="0">
                  <a:pos x="T6" y="T7"/>
                </a:cxn>
                <a:cxn ang="0">
                  <a:pos x="T8" y="T9"/>
                </a:cxn>
                <a:cxn ang="0">
                  <a:pos x="T10" y="T11"/>
                </a:cxn>
                <a:cxn ang="0">
                  <a:pos x="T12" y="T13"/>
                </a:cxn>
              </a:cxnLst>
              <a:rect l="0" t="0" r="r" b="b"/>
              <a:pathLst>
                <a:path w="469" h="485">
                  <a:moveTo>
                    <a:pt x="404" y="485"/>
                  </a:moveTo>
                  <a:cubicBezTo>
                    <a:pt x="426" y="485"/>
                    <a:pt x="448" y="483"/>
                    <a:pt x="469" y="480"/>
                  </a:cubicBezTo>
                  <a:cubicBezTo>
                    <a:pt x="418" y="403"/>
                    <a:pt x="388" y="311"/>
                    <a:pt x="388" y="211"/>
                  </a:cubicBezTo>
                  <a:cubicBezTo>
                    <a:pt x="388" y="135"/>
                    <a:pt x="405" y="64"/>
                    <a:pt x="436" y="0"/>
                  </a:cubicBezTo>
                  <a:cubicBezTo>
                    <a:pt x="435" y="0"/>
                    <a:pt x="434" y="0"/>
                    <a:pt x="434" y="0"/>
                  </a:cubicBezTo>
                  <a:cubicBezTo>
                    <a:pt x="244" y="0"/>
                    <a:pt x="79" y="109"/>
                    <a:pt x="0" y="267"/>
                  </a:cubicBezTo>
                  <a:cubicBezTo>
                    <a:pt x="87" y="398"/>
                    <a:pt x="235" y="485"/>
                    <a:pt x="404" y="485"/>
                  </a:cubicBezTo>
                  <a:close/>
                </a:path>
              </a:pathLst>
            </a:custGeom>
            <a:solidFill>
              <a:srgbClr val="1B7084"/>
            </a:solidFill>
            <a:ln w="19050">
              <a:solidFill>
                <a:srgbClr val="1B7084"/>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24" name="Freeform 17">
              <a:extLst>
                <a:ext uri="{FF2B5EF4-FFF2-40B4-BE49-F238E27FC236}">
                  <a16:creationId xmlns:a16="http://schemas.microsoft.com/office/drawing/2014/main" id="{759596D4-B4B3-496A-9D8B-CC85E160A920}"/>
                </a:ext>
              </a:extLst>
            </p:cNvPr>
            <p:cNvSpPr/>
            <p:nvPr/>
          </p:nvSpPr>
          <p:spPr bwMode="auto">
            <a:xfrm>
              <a:off x="2708983" y="3700002"/>
              <a:ext cx="1515820" cy="1615545"/>
            </a:xfrm>
            <a:custGeom>
              <a:avLst/>
              <a:gdLst>
                <a:gd name="T0" fmla="*/ 48 w 450"/>
                <a:gd name="T1" fmla="*/ 0 h 480"/>
                <a:gd name="T2" fmla="*/ 0 w 450"/>
                <a:gd name="T3" fmla="*/ 211 h 480"/>
                <a:gd name="T4" fmla="*/ 81 w 450"/>
                <a:gd name="T5" fmla="*/ 480 h 480"/>
                <a:gd name="T6" fmla="*/ 450 w 450"/>
                <a:gd name="T7" fmla="*/ 217 h 480"/>
                <a:gd name="T8" fmla="*/ 48 w 450"/>
                <a:gd name="T9" fmla="*/ 0 h 480"/>
              </a:gdLst>
              <a:ahLst/>
              <a:cxnLst>
                <a:cxn ang="0">
                  <a:pos x="T0" y="T1"/>
                </a:cxn>
                <a:cxn ang="0">
                  <a:pos x="T2" y="T3"/>
                </a:cxn>
                <a:cxn ang="0">
                  <a:pos x="T4" y="T5"/>
                </a:cxn>
                <a:cxn ang="0">
                  <a:pos x="T6" y="T7"/>
                </a:cxn>
                <a:cxn ang="0">
                  <a:pos x="T8" y="T9"/>
                </a:cxn>
              </a:cxnLst>
              <a:rect l="0" t="0" r="r" b="b"/>
              <a:pathLst>
                <a:path w="450" h="480">
                  <a:moveTo>
                    <a:pt x="48" y="0"/>
                  </a:moveTo>
                  <a:cubicBezTo>
                    <a:pt x="17" y="64"/>
                    <a:pt x="0" y="135"/>
                    <a:pt x="0" y="211"/>
                  </a:cubicBezTo>
                  <a:cubicBezTo>
                    <a:pt x="0" y="311"/>
                    <a:pt x="30" y="403"/>
                    <a:pt x="81" y="480"/>
                  </a:cubicBezTo>
                  <a:cubicBezTo>
                    <a:pt x="243" y="459"/>
                    <a:pt x="380" y="357"/>
                    <a:pt x="450" y="217"/>
                  </a:cubicBezTo>
                  <a:cubicBezTo>
                    <a:pt x="364" y="87"/>
                    <a:pt x="216" y="0"/>
                    <a:pt x="48" y="0"/>
                  </a:cubicBezTo>
                  <a:close/>
                </a:path>
              </a:pathLst>
            </a:custGeom>
            <a:solidFill>
              <a:srgbClr val="0C5466"/>
            </a:solidFill>
            <a:ln w="19050">
              <a:solidFill>
                <a:srgbClr val="0C5466"/>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25" name="Freeform 10">
              <a:extLst>
                <a:ext uri="{FF2B5EF4-FFF2-40B4-BE49-F238E27FC236}">
                  <a16:creationId xmlns:a16="http://schemas.microsoft.com/office/drawing/2014/main" id="{007991AD-A031-4152-8382-0D29EAAC397D}"/>
                </a:ext>
              </a:extLst>
            </p:cNvPr>
            <p:cNvSpPr/>
            <p:nvPr/>
          </p:nvSpPr>
          <p:spPr bwMode="auto">
            <a:xfrm>
              <a:off x="1130479" y="2068785"/>
              <a:ext cx="2993176" cy="2530166"/>
            </a:xfrm>
            <a:custGeom>
              <a:avLst/>
              <a:gdLst>
                <a:gd name="T0" fmla="*/ 515 w 889"/>
                <a:gd name="T1" fmla="*/ 485 h 752"/>
                <a:gd name="T2" fmla="*/ 517 w 889"/>
                <a:gd name="T3" fmla="*/ 485 h 752"/>
                <a:gd name="T4" fmla="*/ 889 w 889"/>
                <a:gd name="T5" fmla="*/ 215 h 752"/>
                <a:gd name="T6" fmla="*/ 485 w 889"/>
                <a:gd name="T7" fmla="*/ 0 h 752"/>
                <a:gd name="T8" fmla="*/ 0 w 889"/>
                <a:gd name="T9" fmla="*/ 485 h 752"/>
                <a:gd name="T10" fmla="*/ 81 w 889"/>
                <a:gd name="T11" fmla="*/ 752 h 752"/>
                <a:gd name="T12" fmla="*/ 515 w 889"/>
                <a:gd name="T13" fmla="*/ 485 h 752"/>
              </a:gdLst>
              <a:ahLst/>
              <a:cxnLst>
                <a:cxn ang="0">
                  <a:pos x="T0" y="T1"/>
                </a:cxn>
                <a:cxn ang="0">
                  <a:pos x="T2" y="T3"/>
                </a:cxn>
                <a:cxn ang="0">
                  <a:pos x="T4" y="T5"/>
                </a:cxn>
                <a:cxn ang="0">
                  <a:pos x="T6" y="T7"/>
                </a:cxn>
                <a:cxn ang="0">
                  <a:pos x="T8" y="T9"/>
                </a:cxn>
                <a:cxn ang="0">
                  <a:pos x="T10" y="T11"/>
                </a:cxn>
                <a:cxn ang="0">
                  <a:pos x="T12" y="T13"/>
                </a:cxn>
              </a:cxnLst>
              <a:rect l="0" t="0" r="r" b="b"/>
              <a:pathLst>
                <a:path w="889" h="752">
                  <a:moveTo>
                    <a:pt x="515" y="485"/>
                  </a:moveTo>
                  <a:cubicBezTo>
                    <a:pt x="515" y="485"/>
                    <a:pt x="516" y="485"/>
                    <a:pt x="517" y="485"/>
                  </a:cubicBezTo>
                  <a:cubicBezTo>
                    <a:pt x="587" y="341"/>
                    <a:pt x="725" y="237"/>
                    <a:pt x="889" y="215"/>
                  </a:cubicBezTo>
                  <a:cubicBezTo>
                    <a:pt x="802" y="85"/>
                    <a:pt x="653" y="0"/>
                    <a:pt x="485" y="0"/>
                  </a:cubicBezTo>
                  <a:cubicBezTo>
                    <a:pt x="217" y="0"/>
                    <a:pt x="0" y="217"/>
                    <a:pt x="0" y="485"/>
                  </a:cubicBezTo>
                  <a:cubicBezTo>
                    <a:pt x="0" y="584"/>
                    <a:pt x="30" y="676"/>
                    <a:pt x="81" y="752"/>
                  </a:cubicBezTo>
                  <a:cubicBezTo>
                    <a:pt x="160" y="594"/>
                    <a:pt x="325" y="485"/>
                    <a:pt x="515" y="485"/>
                  </a:cubicBezTo>
                  <a:close/>
                </a:path>
              </a:pathLst>
            </a:custGeom>
            <a:solidFill>
              <a:srgbClr val="005C84"/>
            </a:solidFill>
            <a:ln w="9525">
              <a:solidFill>
                <a:srgbClr val="005C84"/>
              </a:solidFill>
              <a:round/>
            </a:ln>
          </p:spPr>
          <p:txBody>
            <a:bodyPr vert="horz" wrap="square" lIns="88900" tIns="44450" rIns="88900" bIns="44450" numCol="1" anchor="t" anchorCtr="0" compatLnSpc="1">
              <a:prstTxWarp prst="textNoShape">
                <a:avLst/>
              </a:prstTxWarp>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944" b="0" i="0" u="none" strike="noStrike" kern="1200" cap="none" spc="0" normalizeH="0" baseline="0" noProof="0">
                <a:ln>
                  <a:noFill/>
                </a:ln>
                <a:solidFill>
                  <a:srgbClr val="000000"/>
                </a:solidFill>
                <a:effectLst/>
                <a:uLnTx/>
                <a:uFillTx/>
                <a:latin typeface="Avenir LT 55 Roman"/>
                <a:ea typeface="+mn-ea"/>
                <a:cs typeface="+mn-cs"/>
              </a:endParaRPr>
            </a:p>
          </p:txBody>
        </p:sp>
        <p:sp>
          <p:nvSpPr>
            <p:cNvPr id="26" name="TextBox 25">
              <a:extLst>
                <a:ext uri="{FF2B5EF4-FFF2-40B4-BE49-F238E27FC236}">
                  <a16:creationId xmlns:a16="http://schemas.microsoft.com/office/drawing/2014/main" id="{AC8D1033-E48C-4E23-8669-1E254E6909A9}"/>
                </a:ext>
              </a:extLst>
            </p:cNvPr>
            <p:cNvSpPr txBox="1"/>
            <p:nvPr/>
          </p:nvSpPr>
          <p:spPr>
            <a:xfrm>
              <a:off x="1818888" y="5659646"/>
              <a:ext cx="1541236" cy="792466"/>
            </a:xfrm>
            <a:prstGeom prst="rect">
              <a:avLst/>
            </a:prstGeom>
            <a:noFill/>
          </p:spPr>
          <p:txBody>
            <a:bodyPr wrap="non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712237" rtl="0" eaLnBrk="1" fontAlgn="auto" latinLnBrk="0" hangingPunct="1">
                <a:lnSpc>
                  <a:spcPts val="1653"/>
                </a:lnSpc>
                <a:spcBef>
                  <a:spcPct val="0"/>
                </a:spcBef>
                <a:spcAft>
                  <a:spcPct val="0"/>
                </a:spcAft>
                <a:buClrTx/>
                <a:buSzTx/>
                <a:buFontTx/>
                <a:buNone/>
                <a:defRPr/>
              </a:pPr>
              <a:r>
                <a:rPr kumimoji="0" lang="en-US" sz="1118" b="1" i="0" u="none" strike="noStrike" kern="0" cap="none" spc="136" normalizeH="0" baseline="0" noProof="0">
                  <a:ln>
                    <a:noFill/>
                  </a:ln>
                  <a:solidFill>
                    <a:srgbClr val="FFFFFF"/>
                  </a:solidFill>
                  <a:effectLst/>
                  <a:uLnTx/>
                  <a:uFillTx/>
                  <a:latin typeface="Arial" pitchFamily="34" charset="0"/>
                  <a:ea typeface="+mn-ea"/>
                  <a:cs typeface="Arial" pitchFamily="34" charset="0"/>
                </a:rPr>
                <a:t>PORTFOLIO</a:t>
              </a:r>
              <a:br>
                <a:rPr kumimoji="0" lang="en-US" sz="1118" b="1" i="0" u="none" strike="noStrike" kern="0" cap="none" spc="136" normalizeH="0" baseline="0" noProof="0">
                  <a:ln>
                    <a:noFill/>
                  </a:ln>
                  <a:solidFill>
                    <a:srgbClr val="FFFFFF"/>
                  </a:solidFill>
                  <a:effectLst/>
                  <a:uLnTx/>
                  <a:uFillTx/>
                  <a:latin typeface="Arial" pitchFamily="34" charset="0"/>
                  <a:ea typeface="+mn-ea"/>
                  <a:cs typeface="Arial" pitchFamily="34" charset="0"/>
                </a:rPr>
              </a:br>
              <a:r>
                <a:rPr kumimoji="0" lang="en-US" sz="1118" b="1" i="0" u="none" strike="noStrike" kern="0" cap="none" spc="136" normalizeH="0" baseline="0" noProof="0">
                  <a:ln>
                    <a:noFill/>
                  </a:ln>
                  <a:solidFill>
                    <a:srgbClr val="FFFFFF"/>
                  </a:solidFill>
                  <a:effectLst/>
                  <a:uLnTx/>
                  <a:uFillTx/>
                  <a:latin typeface="Arial" pitchFamily="34" charset="0"/>
                  <a:ea typeface="+mn-ea"/>
                  <a:cs typeface="Arial" pitchFamily="34" charset="0"/>
                </a:rPr>
                <a:t>MANAGEMENT</a:t>
              </a:r>
              <a:br>
                <a:rPr kumimoji="0" lang="en-US" sz="1118" b="1" i="0" u="none" strike="noStrike" kern="0" cap="none" spc="136" normalizeH="0" baseline="0" noProof="0">
                  <a:ln>
                    <a:noFill/>
                  </a:ln>
                  <a:solidFill>
                    <a:srgbClr val="FFFFFF"/>
                  </a:solidFill>
                  <a:effectLst/>
                  <a:uLnTx/>
                  <a:uFillTx/>
                  <a:latin typeface="Arial" pitchFamily="34" charset="0"/>
                  <a:ea typeface="+mn-ea"/>
                  <a:cs typeface="Arial" pitchFamily="34" charset="0"/>
                </a:rPr>
              </a:br>
              <a:r>
                <a:rPr kumimoji="0" lang="en-US" sz="1118" b="1" i="0" u="none" strike="noStrike" kern="0" cap="none" spc="136" normalizeH="0" baseline="0" noProof="0">
                  <a:ln>
                    <a:noFill/>
                  </a:ln>
                  <a:solidFill>
                    <a:srgbClr val="FFFFFF"/>
                  </a:solidFill>
                  <a:effectLst/>
                  <a:uLnTx/>
                  <a:uFillTx/>
                  <a:latin typeface="Arial" pitchFamily="34" charset="0"/>
                  <a:ea typeface="+mn-ea"/>
                  <a:cs typeface="Arial" pitchFamily="34" charset="0"/>
                </a:rPr>
                <a:t>AND TRADING</a:t>
              </a:r>
            </a:p>
          </p:txBody>
        </p:sp>
        <p:sp>
          <p:nvSpPr>
            <p:cNvPr id="27" name="TextBox 26">
              <a:extLst>
                <a:ext uri="{FF2B5EF4-FFF2-40B4-BE49-F238E27FC236}">
                  <a16:creationId xmlns:a16="http://schemas.microsoft.com/office/drawing/2014/main" id="{D7CAE76E-A393-48C6-8864-780FA0BC744A}"/>
                </a:ext>
              </a:extLst>
            </p:cNvPr>
            <p:cNvSpPr txBox="1"/>
            <p:nvPr/>
          </p:nvSpPr>
          <p:spPr>
            <a:xfrm>
              <a:off x="4429432" y="4112337"/>
              <a:ext cx="1357129" cy="554003"/>
            </a:xfrm>
            <a:prstGeom prst="rect">
              <a:avLst/>
            </a:prstGeom>
            <a:noFill/>
          </p:spPr>
          <p:txBody>
            <a:bodyPr wrap="non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712237" rtl="0" eaLnBrk="1" fontAlgn="auto" latinLnBrk="0" hangingPunct="1">
                <a:lnSpc>
                  <a:spcPts val="1653"/>
                </a:lnSpc>
                <a:spcBef>
                  <a:spcPct val="0"/>
                </a:spcBef>
                <a:spcAft>
                  <a:spcPct val="0"/>
                </a:spcAft>
                <a:buClrTx/>
                <a:buSzTx/>
                <a:buFontTx/>
                <a:buNone/>
                <a:defRPr/>
              </a:pPr>
              <a:r>
                <a:rPr kumimoji="0" lang="en-US" sz="1118" b="1" i="0" u="none" strike="noStrike" kern="0" cap="none" spc="136" normalizeH="0" baseline="0" noProof="0">
                  <a:ln>
                    <a:noFill/>
                  </a:ln>
                  <a:solidFill>
                    <a:srgbClr val="FFFFFF"/>
                  </a:solidFill>
                  <a:effectLst/>
                  <a:uLnTx/>
                  <a:uFillTx/>
                  <a:latin typeface="Arial" pitchFamily="34" charset="0"/>
                  <a:ea typeface="+mn-ea"/>
                  <a:cs typeface="Arial" pitchFamily="34" charset="0"/>
                </a:rPr>
                <a:t>PORTFOLIO </a:t>
              </a:r>
              <a:br>
                <a:rPr kumimoji="0" lang="en-US" sz="1118" b="1" i="0" u="none" strike="noStrike" kern="0" cap="none" spc="136" normalizeH="0" baseline="0" noProof="0">
                  <a:ln>
                    <a:noFill/>
                  </a:ln>
                  <a:solidFill>
                    <a:srgbClr val="FFFFFF"/>
                  </a:solidFill>
                  <a:effectLst/>
                  <a:uLnTx/>
                  <a:uFillTx/>
                  <a:latin typeface="Arial" pitchFamily="34" charset="0"/>
                  <a:ea typeface="+mn-ea"/>
                  <a:cs typeface="Arial" pitchFamily="34" charset="0"/>
                </a:rPr>
              </a:br>
              <a:r>
                <a:rPr kumimoji="0" lang="en-US" sz="1118" b="1" i="0" u="none" strike="noStrike" kern="0" cap="none" spc="136" normalizeH="0" baseline="0" noProof="0">
                  <a:ln>
                    <a:noFill/>
                  </a:ln>
                  <a:solidFill>
                    <a:srgbClr val="FFFFFF"/>
                  </a:solidFill>
                  <a:effectLst/>
                  <a:uLnTx/>
                  <a:uFillTx/>
                  <a:latin typeface="Arial" pitchFamily="34" charset="0"/>
                  <a:ea typeface="+mn-ea"/>
                  <a:cs typeface="Arial" pitchFamily="34" charset="0"/>
                </a:rPr>
                <a:t>DESIGN</a:t>
              </a:r>
            </a:p>
          </p:txBody>
        </p:sp>
        <p:sp>
          <p:nvSpPr>
            <p:cNvPr id="30" name="TextBox 29">
              <a:extLst>
                <a:ext uri="{FF2B5EF4-FFF2-40B4-BE49-F238E27FC236}">
                  <a16:creationId xmlns:a16="http://schemas.microsoft.com/office/drawing/2014/main" id="{AE5E5953-3DC1-42F2-B40F-2A65E9B8009E}"/>
                </a:ext>
              </a:extLst>
            </p:cNvPr>
            <p:cNvSpPr txBox="1"/>
            <p:nvPr/>
          </p:nvSpPr>
          <p:spPr>
            <a:xfrm>
              <a:off x="1684070" y="2954928"/>
              <a:ext cx="1240073" cy="289381"/>
            </a:xfrm>
            <a:prstGeom prst="rect">
              <a:avLst/>
            </a:prstGeom>
            <a:noFill/>
          </p:spPr>
          <p:txBody>
            <a:bodyPr wrap="non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712237" rtl="0" eaLnBrk="1" fontAlgn="auto" latinLnBrk="0" hangingPunct="1">
                <a:lnSpc>
                  <a:spcPct val="100000"/>
                </a:lnSpc>
                <a:spcBef>
                  <a:spcPct val="0"/>
                </a:spcBef>
                <a:spcAft>
                  <a:spcPct val="0"/>
                </a:spcAft>
                <a:buClrTx/>
                <a:buSzTx/>
                <a:buFontTx/>
                <a:buNone/>
                <a:defRPr/>
              </a:pPr>
              <a:r>
                <a:rPr kumimoji="0" lang="en-US" sz="1118" b="1" i="0" u="none" strike="noStrike" kern="0" cap="none" spc="136" normalizeH="0" baseline="0" noProof="0">
                  <a:ln>
                    <a:noFill/>
                  </a:ln>
                  <a:solidFill>
                    <a:srgbClr val="FFFFFF"/>
                  </a:solidFill>
                  <a:effectLst/>
                  <a:uLnTx/>
                  <a:uFillTx/>
                  <a:latin typeface="Arial" pitchFamily="34" charset="0"/>
                  <a:ea typeface="+mn-ea"/>
                  <a:cs typeface="Arial" pitchFamily="34" charset="0"/>
                </a:rPr>
                <a:t>RESEARCH</a:t>
              </a:r>
            </a:p>
          </p:txBody>
        </p:sp>
        <p:sp>
          <p:nvSpPr>
            <p:cNvPr id="31" name="TextBox 30">
              <a:extLst>
                <a:ext uri="{FF2B5EF4-FFF2-40B4-BE49-F238E27FC236}">
                  <a16:creationId xmlns:a16="http://schemas.microsoft.com/office/drawing/2014/main" id="{67A1AF93-9E94-4ECB-8A2D-FC327717C827}"/>
                </a:ext>
              </a:extLst>
            </p:cNvPr>
            <p:cNvSpPr txBox="1"/>
            <p:nvPr/>
          </p:nvSpPr>
          <p:spPr>
            <a:xfrm>
              <a:off x="2882267" y="4184632"/>
              <a:ext cx="868282" cy="572730"/>
            </a:xfrm>
            <a:prstGeom prst="rect">
              <a:avLst/>
            </a:prstGeom>
            <a:noFill/>
          </p:spPr>
          <p:txBody>
            <a:bodyPr wrap="non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712237" rtl="0" eaLnBrk="1" fontAlgn="auto" latinLnBrk="0" hangingPunct="1">
                <a:lnSpc>
                  <a:spcPct val="90000"/>
                </a:lnSpc>
                <a:spcBef>
                  <a:spcPct val="0"/>
                </a:spcBef>
                <a:spcAft>
                  <a:spcPct val="0"/>
                </a:spcAft>
                <a:buClrTx/>
                <a:buSzTx/>
                <a:buFontTx/>
                <a:buNone/>
                <a:defRPr/>
              </a:pPr>
              <a:r>
                <a:rPr kumimoji="0" lang="en-US" sz="1556" b="0" i="0" u="none" strike="noStrike" kern="0" cap="none" spc="0" normalizeH="0" baseline="0" noProof="0">
                  <a:ln>
                    <a:noFill/>
                  </a:ln>
                  <a:solidFill>
                    <a:srgbClr val="FFFF00"/>
                  </a:solidFill>
                  <a:effectLst/>
                  <a:uLnTx/>
                  <a:uFillTx/>
                  <a:latin typeface="Arial" pitchFamily="34" charset="0"/>
                  <a:ea typeface="+mn-ea"/>
                  <a:cs typeface="Arial" pitchFamily="34" charset="0"/>
                </a:rPr>
                <a:t>Market</a:t>
              </a:r>
              <a:br>
                <a:rPr kumimoji="0" lang="en-US" sz="1556" b="0" i="0" u="none" strike="noStrike" kern="0" cap="none" spc="0" normalizeH="0" baseline="0" noProof="0">
                  <a:ln>
                    <a:noFill/>
                  </a:ln>
                  <a:solidFill>
                    <a:srgbClr val="FFFF00"/>
                  </a:solidFill>
                  <a:effectLst/>
                  <a:uLnTx/>
                  <a:uFillTx/>
                  <a:latin typeface="Arial" pitchFamily="34" charset="0"/>
                  <a:ea typeface="+mn-ea"/>
                  <a:cs typeface="Arial" pitchFamily="34" charset="0"/>
                </a:rPr>
              </a:br>
              <a:r>
                <a:rPr kumimoji="0" lang="en-US" sz="1556" b="0" i="0" u="none" strike="noStrike" kern="0" cap="none" spc="0" normalizeH="0" baseline="0" noProof="0">
                  <a:ln>
                    <a:noFill/>
                  </a:ln>
                  <a:solidFill>
                    <a:srgbClr val="FFFF00"/>
                  </a:solidFill>
                  <a:effectLst/>
                  <a:uLnTx/>
                  <a:uFillTx/>
                  <a:latin typeface="Arial" pitchFamily="34" charset="0"/>
                  <a:ea typeface="+mn-ea"/>
                  <a:cs typeface="Arial" pitchFamily="34" charset="0"/>
                </a:rPr>
                <a:t>Prices</a:t>
              </a:r>
            </a:p>
          </p:txBody>
        </p:sp>
      </p:grpSp>
      <p:sp>
        <p:nvSpPr>
          <p:cNvPr id="28" name="Rectangle 27">
            <a:extLst>
              <a:ext uri="{FF2B5EF4-FFF2-40B4-BE49-F238E27FC236}">
                <a16:creationId xmlns:a16="http://schemas.microsoft.com/office/drawing/2014/main" id="{302F786C-7CFE-41E4-814F-3EF3422E3521}"/>
              </a:ext>
            </a:extLst>
          </p:cNvPr>
          <p:cNvSpPr/>
          <p:nvPr/>
        </p:nvSpPr>
        <p:spPr>
          <a:xfrm>
            <a:off x="10938236" y="0"/>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1671492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lang="en-US"/>
              <a:t>Historical Performance of Premiums over Rolling Periods</a:t>
            </a:r>
            <a:br>
              <a:rPr lang="en-US"/>
            </a:br>
            <a:endParaRPr lang="en-US"/>
          </a:p>
        </p:txBody>
      </p:sp>
      <p:sp>
        <p:nvSpPr>
          <p:cNvPr id="34" name="Slide Number Placeholder 27"/>
          <p:cNvSpPr>
            <a:spLocks noGrp="1"/>
          </p:cNvSpPr>
          <p:nvPr>
            <p:ph type="sldNum" sz="quarter" idx="11"/>
          </p:nvPr>
        </p:nvSpPr>
        <p:spPr>
          <a:prstGeom prst="rect">
            <a:avLst/>
          </a:prstGeom>
        </p:spPr>
        <p:txBody>
          <a:bodyPr lIns="0" tIns="45720" rIns="0" bIns="45720" anchor="b"/>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36</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 name="Text Placeholder 7"/>
          <p:cNvSpPr>
            <a:spLocks noGrp="1"/>
          </p:cNvSpPr>
          <p:nvPr>
            <p:ph type="body" sz="quarter" idx="13"/>
          </p:nvPr>
        </p:nvSpPr>
        <p:spPr/>
        <p:txBody>
          <a:bodyPr/>
          <a:lstStyle/>
          <a:p>
            <a:pPr defTabSz="1014916"/>
            <a:r>
              <a:rPr lang="en-US"/>
              <a:t>MARKET vs. BILLS</a:t>
            </a:r>
          </a:p>
        </p:txBody>
      </p:sp>
      <p:sp>
        <p:nvSpPr>
          <p:cNvPr id="7" name="Text Placeholder 6"/>
          <p:cNvSpPr>
            <a:spLocks noGrp="1"/>
          </p:cNvSpPr>
          <p:nvPr>
            <p:ph type="body" sz="quarter" idx="15"/>
          </p:nvPr>
        </p:nvSpPr>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a:solidFill>
                  <a:srgbClr val="000000">
                    <a:lumMod val="75000"/>
                    <a:lumOff val="25000"/>
                  </a:srgbClr>
                </a:solidFill>
              </a:rPr>
              <a:t>All returns are in USD, except Australian stock returns, which are in AUD. Based on monthly rolling differences in annualised returns over the periods listed. Rolling multiyear periods overlap and are not independent.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Past performance is no guarantee of future results. Actual returns may be lower. </a:t>
            </a:r>
            <a:r>
              <a:rPr lang="en-US">
                <a:solidFill>
                  <a:srgbClr val="000000">
                    <a:lumMod val="75000"/>
                    <a:lumOff val="25000"/>
                  </a:srgbClr>
                </a:solidFill>
              </a:rPr>
              <a:t>See “Index Descriptions” in the appendix for descriptions of Dimensional and Fama/French index data. Eugene Fama and Ken French are members of the Board of Directors of the general partner of, and provide consulting services to, Dimensional Fund Advisors LP. “One-Month Treasury Bills” is the IA SBBI US 30 Day TBill TR USD, provided by Morningstar. All rights reserved. Bloomberg AusBond data © 2023 Bloomberg.</a:t>
            </a:r>
          </a:p>
        </p:txBody>
      </p:sp>
      <p:sp>
        <p:nvSpPr>
          <p:cNvPr id="2" name="AssetID" descr="svtx:content/slide/@id"/>
          <p:cNvSpPr>
            <a:spLocks noGrp="1"/>
          </p:cNvSpPr>
          <p:nvPr>
            <p:ph type="body" sz="quarter" idx="20"/>
          </p:nvPr>
        </p:nvSpPr>
        <p:spPr/>
        <p:txBody>
          <a:bodyPr/>
          <a:lstStyle/>
          <a:p>
            <a:r>
              <a:rPr lang="en-US"/>
              <a:t>28672</a:t>
            </a:r>
          </a:p>
        </p:txBody>
      </p:sp>
      <p:sp>
        <p:nvSpPr>
          <p:cNvPr id="28" name="TextBox 27"/>
          <p:cNvSpPr txBox="1"/>
          <p:nvPr/>
        </p:nvSpPr>
        <p:spPr>
          <a:xfrm>
            <a:off x="-848169" y="3173"/>
            <a:ext cx="731060" cy="64578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6982"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MID 892</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243</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244</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245</a:t>
            </a:r>
          </a:p>
        </p:txBody>
      </p:sp>
      <p:sp>
        <p:nvSpPr>
          <p:cNvPr id="41" name="Rectangle 40">
            <a:extLst>
              <a:ext uri="{FF2B5EF4-FFF2-40B4-BE49-F238E27FC236}">
                <a16:creationId xmlns:a16="http://schemas.microsoft.com/office/drawing/2014/main" id="{D193DF32-1A48-43DE-B701-AE743429FC26}"/>
              </a:ext>
            </a:extLst>
          </p:cNvPr>
          <p:cNvSpPr/>
          <p:nvPr/>
        </p:nvSpPr>
        <p:spPr>
          <a:xfrm>
            <a:off x="10781216" y="3504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
        <p:nvSpPr>
          <p:cNvPr id="4" name="TextBox 3">
            <a:extLst>
              <a:ext uri="{FF2B5EF4-FFF2-40B4-BE49-F238E27FC236}">
                <a16:creationId xmlns:a16="http://schemas.microsoft.com/office/drawing/2014/main" id="{EFA21993-01F5-2EAD-ECC2-44ACB4259A07}"/>
              </a:ext>
            </a:extLst>
          </p:cNvPr>
          <p:cNvSpPr txBox="1"/>
          <p:nvPr/>
        </p:nvSpPr>
        <p:spPr>
          <a:xfrm>
            <a:off x="789842" y="2016704"/>
            <a:ext cx="4545228"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AUSTRALIAN MARKETS</a:t>
            </a:r>
          </a:p>
        </p:txBody>
      </p:sp>
      <p:sp>
        <p:nvSpPr>
          <p:cNvPr id="5" name="Rectangle 4">
            <a:extLst>
              <a:ext uri="{FF2B5EF4-FFF2-40B4-BE49-F238E27FC236}">
                <a16:creationId xmlns:a16="http://schemas.microsoft.com/office/drawing/2014/main" id="{8B2532C6-6811-4DC6-4B63-6837E59A93C1}"/>
              </a:ext>
            </a:extLst>
          </p:cNvPr>
          <p:cNvSpPr/>
          <p:nvPr/>
        </p:nvSpPr>
        <p:spPr>
          <a:xfrm>
            <a:off x="789842" y="1807169"/>
            <a:ext cx="2593403" cy="215263"/>
          </a:xfrm>
          <a:prstGeom prst="rect">
            <a:avLst/>
          </a:prstGeom>
        </p:spPr>
        <p:txBody>
          <a:bodyPr wrap="non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January 1977–December 2022</a:t>
            </a:r>
          </a:p>
        </p:txBody>
      </p:sp>
      <p:sp>
        <p:nvSpPr>
          <p:cNvPr id="6" name="TextBox 5">
            <a:extLst>
              <a:ext uri="{FF2B5EF4-FFF2-40B4-BE49-F238E27FC236}">
                <a16:creationId xmlns:a16="http://schemas.microsoft.com/office/drawing/2014/main" id="{D604B723-58AA-264D-4BB8-FCAB32C38C26}"/>
              </a:ext>
            </a:extLst>
          </p:cNvPr>
          <p:cNvSpPr txBox="1"/>
          <p:nvPr/>
        </p:nvSpPr>
        <p:spPr>
          <a:xfrm>
            <a:off x="5574056" y="2016704"/>
            <a:ext cx="4329909"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US MARKETS</a:t>
            </a:r>
          </a:p>
        </p:txBody>
      </p:sp>
      <p:sp>
        <p:nvSpPr>
          <p:cNvPr id="9" name="Rectangle 8">
            <a:extLst>
              <a:ext uri="{FF2B5EF4-FFF2-40B4-BE49-F238E27FC236}">
                <a16:creationId xmlns:a16="http://schemas.microsoft.com/office/drawing/2014/main" id="{C1AEEB08-55CD-9ABD-47EE-269FD1E8AEEC}"/>
              </a:ext>
            </a:extLst>
          </p:cNvPr>
          <p:cNvSpPr/>
          <p:nvPr/>
        </p:nvSpPr>
        <p:spPr>
          <a:xfrm>
            <a:off x="5574056" y="1807169"/>
            <a:ext cx="2409213" cy="215263"/>
          </a:xfrm>
          <a:prstGeom prst="rect">
            <a:avLst/>
          </a:prstGeom>
        </p:spPr>
        <p:txBody>
          <a:bodyPr wrap="non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July 1926–December 2022</a:t>
            </a:r>
          </a:p>
        </p:txBody>
      </p:sp>
      <p:sp>
        <p:nvSpPr>
          <p:cNvPr id="10" name="TextBox 9">
            <a:extLst>
              <a:ext uri="{FF2B5EF4-FFF2-40B4-BE49-F238E27FC236}">
                <a16:creationId xmlns:a16="http://schemas.microsoft.com/office/drawing/2014/main" id="{C16BA190-D7B7-8236-B0C8-693E58468F90}"/>
              </a:ext>
            </a:extLst>
          </p:cNvPr>
          <p:cNvSpPr txBox="1"/>
          <p:nvPr/>
        </p:nvSpPr>
        <p:spPr>
          <a:xfrm>
            <a:off x="789840" y="4267377"/>
            <a:ext cx="4545228"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none" spc="-20" normalizeH="0" baseline="0" noProof="0">
                <a:ln>
                  <a:noFill/>
                </a:ln>
                <a:solidFill>
                  <a:srgbClr val="FFFFFF"/>
                </a:solidFill>
                <a:effectLst/>
                <a:uLnTx/>
                <a:uFillTx/>
                <a:latin typeface="Arial" pitchFamily="34" charset="0"/>
                <a:ea typeface="+mn-ea"/>
                <a:cs typeface="Arial" pitchFamily="34" charset="0"/>
              </a:rPr>
              <a:t>DEVELOPED ex US MARKETS</a:t>
            </a:r>
            <a:endParaRPr kumimoji="0" lang="en-US" sz="1049" b="0" i="0" u="none" strike="noStrike" kern="1200" cap="none" spc="-20" normalizeH="0" baseline="0" noProof="0">
              <a:ln>
                <a:noFill/>
              </a:ln>
              <a:solidFill>
                <a:srgbClr val="FFFFFF"/>
              </a:solidFill>
              <a:effectLst/>
              <a:uLnTx/>
              <a:uFillTx/>
              <a:latin typeface="Arial" pitchFamily="34" charset="0"/>
              <a:ea typeface="+mn-ea"/>
              <a:cs typeface="Arial" pitchFamily="34" charset="0"/>
            </a:endParaRPr>
          </a:p>
        </p:txBody>
      </p:sp>
      <p:sp>
        <p:nvSpPr>
          <p:cNvPr id="11" name="Rectangle 10">
            <a:extLst>
              <a:ext uri="{FF2B5EF4-FFF2-40B4-BE49-F238E27FC236}">
                <a16:creationId xmlns:a16="http://schemas.microsoft.com/office/drawing/2014/main" id="{35A4E803-2AE6-D891-930E-E387C29E0483}"/>
              </a:ext>
            </a:extLst>
          </p:cNvPr>
          <p:cNvSpPr/>
          <p:nvPr/>
        </p:nvSpPr>
        <p:spPr>
          <a:xfrm>
            <a:off x="789842" y="4052189"/>
            <a:ext cx="2593403" cy="215263"/>
          </a:xfrm>
          <a:prstGeom prst="rect">
            <a:avLst/>
          </a:prstGeom>
        </p:spPr>
        <p:txBody>
          <a:bodyPr wrap="non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January 1975–December 2022</a:t>
            </a:r>
          </a:p>
        </p:txBody>
      </p:sp>
      <p:sp>
        <p:nvSpPr>
          <p:cNvPr id="12" name="TextBox 11">
            <a:extLst>
              <a:ext uri="{FF2B5EF4-FFF2-40B4-BE49-F238E27FC236}">
                <a16:creationId xmlns:a16="http://schemas.microsoft.com/office/drawing/2014/main" id="{C669BCCF-3603-A8F7-3695-DBB31C6184A2}"/>
              </a:ext>
            </a:extLst>
          </p:cNvPr>
          <p:cNvSpPr txBox="1"/>
          <p:nvPr/>
        </p:nvSpPr>
        <p:spPr>
          <a:xfrm>
            <a:off x="5574057" y="4267377"/>
            <a:ext cx="4329907"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EMERGING MARKETS</a:t>
            </a:r>
          </a:p>
        </p:txBody>
      </p:sp>
      <p:sp>
        <p:nvSpPr>
          <p:cNvPr id="13" name="Rectangle 12">
            <a:extLst>
              <a:ext uri="{FF2B5EF4-FFF2-40B4-BE49-F238E27FC236}">
                <a16:creationId xmlns:a16="http://schemas.microsoft.com/office/drawing/2014/main" id="{3AABB8E6-D521-8913-A66F-12994B2971D5}"/>
              </a:ext>
            </a:extLst>
          </p:cNvPr>
          <p:cNvSpPr/>
          <p:nvPr/>
        </p:nvSpPr>
        <p:spPr>
          <a:xfrm>
            <a:off x="5574056" y="4052189"/>
            <a:ext cx="2409213" cy="215263"/>
          </a:xfrm>
          <a:prstGeom prst="rect">
            <a:avLst/>
          </a:prstGeom>
        </p:spPr>
        <p:txBody>
          <a:bodyPr wrap="non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July 1989–December 2022</a:t>
            </a:r>
          </a:p>
        </p:txBody>
      </p:sp>
      <p:sp>
        <p:nvSpPr>
          <p:cNvPr id="14" name="Rectangle 13">
            <a:extLst>
              <a:ext uri="{FF2B5EF4-FFF2-40B4-BE49-F238E27FC236}">
                <a16:creationId xmlns:a16="http://schemas.microsoft.com/office/drawing/2014/main" id="{EBFAF692-5F6C-F0B8-2901-945627C34543}"/>
              </a:ext>
            </a:extLst>
          </p:cNvPr>
          <p:cNvSpPr/>
          <p:nvPr/>
        </p:nvSpPr>
        <p:spPr>
          <a:xfrm>
            <a:off x="789842" y="3319015"/>
            <a:ext cx="3755833"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Market is Fama/French Australia Market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Bank Bills is Bloomberg AusBond Bank Bill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There are 433 overlapping 10-year periods, 493 overlapping 5-year periods, and 541 overlapping 1-year periods.</a:t>
            </a:r>
          </a:p>
        </p:txBody>
      </p:sp>
      <p:sp>
        <p:nvSpPr>
          <p:cNvPr id="15" name="Rectangle 14">
            <a:extLst>
              <a:ext uri="{FF2B5EF4-FFF2-40B4-BE49-F238E27FC236}">
                <a16:creationId xmlns:a16="http://schemas.microsoft.com/office/drawing/2014/main" id="{B541D6E7-C784-9828-7A4B-57A7BF546527}"/>
              </a:ext>
            </a:extLst>
          </p:cNvPr>
          <p:cNvSpPr/>
          <p:nvPr/>
        </p:nvSpPr>
        <p:spPr>
          <a:xfrm>
            <a:off x="5574056" y="3324933"/>
            <a:ext cx="3928376"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Market is Fama/French Total US Market Research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T-Bills is One-Month US Treasury Bills.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1,039 overlapping 10-year periods, 1,099 overlapping 5-year periods, and 1,147 overlapping 1-year periods.</a:t>
            </a:r>
          </a:p>
        </p:txBody>
      </p:sp>
      <p:sp>
        <p:nvSpPr>
          <p:cNvPr id="16" name="Rectangle 15">
            <a:extLst>
              <a:ext uri="{FF2B5EF4-FFF2-40B4-BE49-F238E27FC236}">
                <a16:creationId xmlns:a16="http://schemas.microsoft.com/office/drawing/2014/main" id="{556DFC7F-A51B-F079-037B-0EB686D57F0C}"/>
              </a:ext>
            </a:extLst>
          </p:cNvPr>
          <p:cNvSpPr/>
          <p:nvPr/>
        </p:nvSpPr>
        <p:spPr>
          <a:xfrm>
            <a:off x="789842" y="5614448"/>
            <a:ext cx="4227161"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Market is Fama/French International Market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T-Bills is One-Month US Treasury Bills.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457 overlapping 10-year periods, 517 overlapping 5-year periods,</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and 565 overlapping 1-year periods.</a:t>
            </a:r>
          </a:p>
        </p:txBody>
      </p:sp>
      <p:sp>
        <p:nvSpPr>
          <p:cNvPr id="17" name="Rectangle 16">
            <a:extLst>
              <a:ext uri="{FF2B5EF4-FFF2-40B4-BE49-F238E27FC236}">
                <a16:creationId xmlns:a16="http://schemas.microsoft.com/office/drawing/2014/main" id="{8085D56B-5605-4B78-A589-7DF488A30F29}"/>
              </a:ext>
            </a:extLst>
          </p:cNvPr>
          <p:cNvSpPr/>
          <p:nvPr/>
        </p:nvSpPr>
        <p:spPr>
          <a:xfrm>
            <a:off x="5574057" y="5609464"/>
            <a:ext cx="4459196"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Market is Fama/French Emerging Markets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T-Bills is One-Month US Treasury Bills.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There are 283 overlapping 10-year periods, 343 overlapping 5-year periods,</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and 391 overlapping 1-year periods.</a:t>
            </a:r>
          </a:p>
        </p:txBody>
      </p:sp>
      <p:graphicFrame>
        <p:nvGraphicFramePr>
          <p:cNvPr id="18" name="Chart 17">
            <a:extLst>
              <a:ext uri="{FF2B5EF4-FFF2-40B4-BE49-F238E27FC236}">
                <a16:creationId xmlns:a16="http://schemas.microsoft.com/office/drawing/2014/main" id="{C45760C2-EC7C-E743-DC5A-A4250CAECE0D}"/>
              </a:ext>
            </a:extLst>
          </p:cNvPr>
          <p:cNvGraphicFramePr/>
          <p:nvPr/>
        </p:nvGraphicFramePr>
        <p:xfrm>
          <a:off x="4902050" y="4562201"/>
          <a:ext cx="5385744" cy="10615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18">
            <a:extLst>
              <a:ext uri="{FF2B5EF4-FFF2-40B4-BE49-F238E27FC236}">
                <a16:creationId xmlns:a16="http://schemas.microsoft.com/office/drawing/2014/main" id="{D3B966D4-9EC8-0DA9-D449-856D40886A00}"/>
              </a:ext>
            </a:extLst>
          </p:cNvPr>
          <p:cNvGraphicFramePr/>
          <p:nvPr/>
        </p:nvGraphicFramePr>
        <p:xfrm>
          <a:off x="4890821" y="2312669"/>
          <a:ext cx="5385744" cy="106156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19">
            <a:extLst>
              <a:ext uri="{FF2B5EF4-FFF2-40B4-BE49-F238E27FC236}">
                <a16:creationId xmlns:a16="http://schemas.microsoft.com/office/drawing/2014/main" id="{725E793F-31C0-8291-AD70-C90D74EF30E9}"/>
              </a:ext>
            </a:extLst>
          </p:cNvPr>
          <p:cNvGraphicFramePr/>
          <p:nvPr/>
        </p:nvGraphicFramePr>
        <p:xfrm>
          <a:off x="234230" y="4562201"/>
          <a:ext cx="5385744" cy="106156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20">
            <a:extLst>
              <a:ext uri="{FF2B5EF4-FFF2-40B4-BE49-F238E27FC236}">
                <a16:creationId xmlns:a16="http://schemas.microsoft.com/office/drawing/2014/main" id="{8A6971A4-63E6-72CD-A092-8A9089D2F65B}"/>
              </a:ext>
            </a:extLst>
          </p:cNvPr>
          <p:cNvGraphicFramePr/>
          <p:nvPr/>
        </p:nvGraphicFramePr>
        <p:xfrm>
          <a:off x="234230" y="2312669"/>
          <a:ext cx="5385744" cy="106156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903450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lang="en-US"/>
              <a:t>Historical Performance of Premiums over Rolling Periods</a:t>
            </a:r>
            <a:br>
              <a:rPr lang="en-US"/>
            </a:br>
            <a:endParaRPr lang="en-US"/>
          </a:p>
        </p:txBody>
      </p:sp>
      <p:sp>
        <p:nvSpPr>
          <p:cNvPr id="34" name="Slide Number Placeholder 27"/>
          <p:cNvSpPr>
            <a:spLocks noGrp="1"/>
          </p:cNvSpPr>
          <p:nvPr>
            <p:ph type="sldNum" sz="quarter" idx="11"/>
          </p:nvPr>
        </p:nvSpPr>
        <p:spPr>
          <a:prstGeom prst="rect">
            <a:avLst/>
          </a:prstGeom>
        </p:spPr>
        <p:txBody>
          <a:bodyPr lIns="0" tIns="45720" rIns="0" bIns="45720" anchor="b"/>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37</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 name="Text Placeholder 7"/>
          <p:cNvSpPr>
            <a:spLocks noGrp="1"/>
          </p:cNvSpPr>
          <p:nvPr>
            <p:ph type="body" sz="quarter" idx="13"/>
          </p:nvPr>
        </p:nvSpPr>
        <p:spPr/>
        <p:txBody>
          <a:bodyPr/>
          <a:lstStyle/>
          <a:p>
            <a:pPr defTabSz="1014916"/>
            <a:r>
              <a:rPr lang="en-US"/>
              <a:t>VALUE vs. GROWTH</a:t>
            </a:r>
          </a:p>
        </p:txBody>
      </p:sp>
      <p:sp>
        <p:nvSpPr>
          <p:cNvPr id="7" name="Text Placeholder 6"/>
          <p:cNvSpPr>
            <a:spLocks noGrp="1"/>
          </p:cNvSpPr>
          <p:nvPr>
            <p:ph type="body" sz="quarter" idx="15"/>
          </p:nvPr>
        </p:nvSpPr>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a:solidFill>
                  <a:srgbClr val="000000">
                    <a:lumMod val="75000"/>
                    <a:lumOff val="25000"/>
                  </a:srgbClr>
                </a:solidFill>
              </a:rPr>
              <a:t>All returns are in USD, except Australian stock returns, which are in AUD. Based on monthly rolling differences in annualised returns over the periods listed. Rolling multiyear periods overlap and are not independent.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Past performance is no guarantee of future results. Actual returns may be lower. </a:t>
            </a:r>
            <a:r>
              <a:rPr lang="en-US">
                <a:solidFill>
                  <a:srgbClr val="000000">
                    <a:lumMod val="75000"/>
                    <a:lumOff val="25000"/>
                  </a:srgbClr>
                </a:solidFill>
              </a:rPr>
              <a:t>See “Index Descriptions” in the appendix for descriptions of Dimensional and Fama/French index data. Eugene Fama and Ken French are members of the Board of Directors of the general partner of, and provide consulting services to, Dimensional Fund Advisors LP.</a:t>
            </a:r>
          </a:p>
        </p:txBody>
      </p:sp>
      <p:sp>
        <p:nvSpPr>
          <p:cNvPr id="2" name="AssetID" descr="svtx:content/slide/@id"/>
          <p:cNvSpPr>
            <a:spLocks noGrp="1"/>
          </p:cNvSpPr>
          <p:nvPr>
            <p:ph type="body" sz="quarter" idx="20"/>
          </p:nvPr>
        </p:nvSpPr>
        <p:spPr/>
        <p:txBody>
          <a:bodyPr/>
          <a:lstStyle/>
          <a:p>
            <a:r>
              <a:rPr lang="en-US"/>
              <a:t>28673</a:t>
            </a:r>
          </a:p>
        </p:txBody>
      </p:sp>
      <p:sp>
        <p:nvSpPr>
          <p:cNvPr id="32" name="Rectangle 31">
            <a:extLst>
              <a:ext uri="{FF2B5EF4-FFF2-40B4-BE49-F238E27FC236}">
                <a16:creationId xmlns:a16="http://schemas.microsoft.com/office/drawing/2014/main" id="{CCF75691-7367-43D8-8656-99CDBDD1373F}"/>
              </a:ext>
            </a:extLst>
          </p:cNvPr>
          <p:cNvSpPr/>
          <p:nvPr/>
        </p:nvSpPr>
        <p:spPr>
          <a:xfrm>
            <a:off x="10910525" y="53515"/>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
        <p:nvSpPr>
          <p:cNvPr id="26" name="TextBox 25">
            <a:extLst>
              <a:ext uri="{FF2B5EF4-FFF2-40B4-BE49-F238E27FC236}">
                <a16:creationId xmlns:a16="http://schemas.microsoft.com/office/drawing/2014/main" id="{88DA0B95-9FED-4E69-B9CE-5840DD6144D4}"/>
              </a:ext>
            </a:extLst>
          </p:cNvPr>
          <p:cNvSpPr txBox="1"/>
          <p:nvPr/>
        </p:nvSpPr>
        <p:spPr>
          <a:xfrm>
            <a:off x="-774275" y="3173"/>
            <a:ext cx="731060" cy="64578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6982"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MID 892</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243</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244</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245</a:t>
            </a:r>
          </a:p>
        </p:txBody>
      </p:sp>
      <p:sp>
        <p:nvSpPr>
          <p:cNvPr id="4" name="TextBox 3">
            <a:extLst>
              <a:ext uri="{FF2B5EF4-FFF2-40B4-BE49-F238E27FC236}">
                <a16:creationId xmlns:a16="http://schemas.microsoft.com/office/drawing/2014/main" id="{91D25A1D-C57E-BBDA-9683-11694153EB69}"/>
              </a:ext>
            </a:extLst>
          </p:cNvPr>
          <p:cNvSpPr txBox="1"/>
          <p:nvPr/>
        </p:nvSpPr>
        <p:spPr>
          <a:xfrm>
            <a:off x="6867885" y="2157422"/>
            <a:ext cx="1784741" cy="369022"/>
          </a:xfrm>
          <a:prstGeom prst="rect">
            <a:avLst/>
          </a:prstGeom>
          <a:noFill/>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FFFFFF"/>
                </a:solidFill>
                <a:effectLst/>
                <a:uLnTx/>
                <a:uFillTx/>
                <a:latin typeface="Arial" pitchFamily="34" charset="0"/>
                <a:ea typeface="+mn-ea"/>
                <a:cs typeface="Arial" pitchFamily="34" charset="0"/>
              </a:rPr>
              <a:t>Small beat large 96% of the time.</a:t>
            </a:r>
          </a:p>
        </p:txBody>
      </p:sp>
      <p:sp>
        <p:nvSpPr>
          <p:cNvPr id="5" name="Rectangle 4">
            <a:extLst>
              <a:ext uri="{FF2B5EF4-FFF2-40B4-BE49-F238E27FC236}">
                <a16:creationId xmlns:a16="http://schemas.microsoft.com/office/drawing/2014/main" id="{EFF123B7-FCEA-3899-1C1C-D73D03CF5221}"/>
              </a:ext>
            </a:extLst>
          </p:cNvPr>
          <p:cNvSpPr/>
          <p:nvPr/>
        </p:nvSpPr>
        <p:spPr>
          <a:xfrm>
            <a:off x="789840" y="1797452"/>
            <a:ext cx="3368557"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January 1975–December 2022</a:t>
            </a:r>
          </a:p>
        </p:txBody>
      </p:sp>
      <p:sp>
        <p:nvSpPr>
          <p:cNvPr id="6" name="Rectangle 5">
            <a:extLst>
              <a:ext uri="{FF2B5EF4-FFF2-40B4-BE49-F238E27FC236}">
                <a16:creationId xmlns:a16="http://schemas.microsoft.com/office/drawing/2014/main" id="{90306937-743E-006C-5E2D-5F158E8F48F8}"/>
              </a:ext>
            </a:extLst>
          </p:cNvPr>
          <p:cNvSpPr/>
          <p:nvPr/>
        </p:nvSpPr>
        <p:spPr>
          <a:xfrm>
            <a:off x="5574058" y="1797452"/>
            <a:ext cx="2763366"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July 1926–December 2022</a:t>
            </a:r>
          </a:p>
        </p:txBody>
      </p:sp>
      <p:sp>
        <p:nvSpPr>
          <p:cNvPr id="9" name="Rectangle 8">
            <a:extLst>
              <a:ext uri="{FF2B5EF4-FFF2-40B4-BE49-F238E27FC236}">
                <a16:creationId xmlns:a16="http://schemas.microsoft.com/office/drawing/2014/main" id="{E7110737-DBBE-A763-46EC-D738D1D3B3A3}"/>
              </a:ext>
            </a:extLst>
          </p:cNvPr>
          <p:cNvSpPr/>
          <p:nvPr/>
        </p:nvSpPr>
        <p:spPr>
          <a:xfrm>
            <a:off x="789840" y="4048935"/>
            <a:ext cx="3267044"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January 1975–December 2022</a:t>
            </a:r>
          </a:p>
        </p:txBody>
      </p:sp>
      <p:sp>
        <p:nvSpPr>
          <p:cNvPr id="10" name="Rectangle 9">
            <a:extLst>
              <a:ext uri="{FF2B5EF4-FFF2-40B4-BE49-F238E27FC236}">
                <a16:creationId xmlns:a16="http://schemas.microsoft.com/office/drawing/2014/main" id="{FA86876D-B31A-0685-CD89-2814A5884134}"/>
              </a:ext>
            </a:extLst>
          </p:cNvPr>
          <p:cNvSpPr/>
          <p:nvPr/>
        </p:nvSpPr>
        <p:spPr>
          <a:xfrm>
            <a:off x="5574059" y="4048935"/>
            <a:ext cx="3159205"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July 1989–December 2022</a:t>
            </a:r>
          </a:p>
        </p:txBody>
      </p:sp>
      <p:sp>
        <p:nvSpPr>
          <p:cNvPr id="11" name="TextBox 10">
            <a:extLst>
              <a:ext uri="{FF2B5EF4-FFF2-40B4-BE49-F238E27FC236}">
                <a16:creationId xmlns:a16="http://schemas.microsoft.com/office/drawing/2014/main" id="{3876105F-8CD4-2452-75B1-964D279B7004}"/>
              </a:ext>
            </a:extLst>
          </p:cNvPr>
          <p:cNvSpPr txBox="1"/>
          <p:nvPr/>
        </p:nvSpPr>
        <p:spPr>
          <a:xfrm>
            <a:off x="789842" y="2009083"/>
            <a:ext cx="4545228"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AUSTRALIAN MARKETS</a:t>
            </a:r>
          </a:p>
        </p:txBody>
      </p:sp>
      <p:sp>
        <p:nvSpPr>
          <p:cNvPr id="12" name="TextBox 11">
            <a:extLst>
              <a:ext uri="{FF2B5EF4-FFF2-40B4-BE49-F238E27FC236}">
                <a16:creationId xmlns:a16="http://schemas.microsoft.com/office/drawing/2014/main" id="{F9E97ED4-350B-3E4B-7A89-DDB7306E1D84}"/>
              </a:ext>
            </a:extLst>
          </p:cNvPr>
          <p:cNvSpPr txBox="1"/>
          <p:nvPr/>
        </p:nvSpPr>
        <p:spPr>
          <a:xfrm>
            <a:off x="5574056" y="2009083"/>
            <a:ext cx="4329909"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US MARKETS</a:t>
            </a:r>
          </a:p>
        </p:txBody>
      </p:sp>
      <p:sp>
        <p:nvSpPr>
          <p:cNvPr id="13" name="TextBox 12">
            <a:extLst>
              <a:ext uri="{FF2B5EF4-FFF2-40B4-BE49-F238E27FC236}">
                <a16:creationId xmlns:a16="http://schemas.microsoft.com/office/drawing/2014/main" id="{C119D74A-A883-D124-B2CD-529D36292D1F}"/>
              </a:ext>
            </a:extLst>
          </p:cNvPr>
          <p:cNvSpPr txBox="1"/>
          <p:nvPr/>
        </p:nvSpPr>
        <p:spPr>
          <a:xfrm>
            <a:off x="789840" y="4267377"/>
            <a:ext cx="4545228"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none" spc="-20" normalizeH="0" baseline="0" noProof="0">
                <a:ln>
                  <a:noFill/>
                </a:ln>
                <a:solidFill>
                  <a:srgbClr val="FFFFFF"/>
                </a:solidFill>
                <a:effectLst/>
                <a:uLnTx/>
                <a:uFillTx/>
                <a:latin typeface="Arial" pitchFamily="34" charset="0"/>
                <a:ea typeface="+mn-ea"/>
                <a:cs typeface="Arial" pitchFamily="34" charset="0"/>
              </a:rPr>
              <a:t>DEVELOPED ex US MARKETS</a:t>
            </a:r>
            <a:endParaRPr kumimoji="0" lang="en-US" sz="1049" b="0" i="0" u="none" strike="noStrike" kern="1200" cap="none" spc="-20" normalizeH="0" baseline="0" noProof="0">
              <a:ln>
                <a:noFill/>
              </a:ln>
              <a:solidFill>
                <a:srgbClr val="FFFFFF"/>
              </a:solidFill>
              <a:effectLst/>
              <a:uLnTx/>
              <a:uFillTx/>
              <a:latin typeface="Arial" pitchFamily="34" charset="0"/>
              <a:ea typeface="+mn-ea"/>
              <a:cs typeface="Arial" pitchFamily="34" charset="0"/>
            </a:endParaRPr>
          </a:p>
        </p:txBody>
      </p:sp>
      <p:sp>
        <p:nvSpPr>
          <p:cNvPr id="14" name="TextBox 13">
            <a:extLst>
              <a:ext uri="{FF2B5EF4-FFF2-40B4-BE49-F238E27FC236}">
                <a16:creationId xmlns:a16="http://schemas.microsoft.com/office/drawing/2014/main" id="{27E82875-005B-E1F5-AA63-7326EE52EA77}"/>
              </a:ext>
            </a:extLst>
          </p:cNvPr>
          <p:cNvSpPr txBox="1"/>
          <p:nvPr/>
        </p:nvSpPr>
        <p:spPr>
          <a:xfrm>
            <a:off x="5574057" y="4267377"/>
            <a:ext cx="4329907"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EMERGING MARKETS</a:t>
            </a:r>
          </a:p>
        </p:txBody>
      </p:sp>
      <p:sp>
        <p:nvSpPr>
          <p:cNvPr id="15" name="Rectangle 14">
            <a:extLst>
              <a:ext uri="{FF2B5EF4-FFF2-40B4-BE49-F238E27FC236}">
                <a16:creationId xmlns:a16="http://schemas.microsoft.com/office/drawing/2014/main" id="{A2458E1C-DCC2-54C8-94F3-CC38866B1858}"/>
              </a:ext>
            </a:extLst>
          </p:cNvPr>
          <p:cNvSpPr/>
          <p:nvPr/>
        </p:nvSpPr>
        <p:spPr>
          <a:xfrm>
            <a:off x="789840" y="3320143"/>
            <a:ext cx="3709007" cy="584284"/>
          </a:xfrm>
          <a:prstGeom prst="rect">
            <a:avLst/>
          </a:prstGeom>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Value is Fama/French Australian Value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Growth is Fama/French Australian Growth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There are 457 overlapping 10-year periods, 517 overlapping 5-year periods, and 565 overlapping 1-year periods.</a:t>
            </a:r>
          </a:p>
        </p:txBody>
      </p:sp>
      <p:sp>
        <p:nvSpPr>
          <p:cNvPr id="16" name="Rectangle 15">
            <a:extLst>
              <a:ext uri="{FF2B5EF4-FFF2-40B4-BE49-F238E27FC236}">
                <a16:creationId xmlns:a16="http://schemas.microsoft.com/office/drawing/2014/main" id="{1FB1EDC3-A6E4-B85E-8B4C-31751B62AA10}"/>
              </a:ext>
            </a:extLst>
          </p:cNvPr>
          <p:cNvSpPr/>
          <p:nvPr/>
        </p:nvSpPr>
        <p:spPr>
          <a:xfrm>
            <a:off x="5574057" y="3316427"/>
            <a:ext cx="4141113" cy="584284"/>
          </a:xfrm>
          <a:prstGeom prst="rect">
            <a:avLst/>
          </a:prstGeom>
        </p:spPr>
        <p:txBody>
          <a:bodyPr wrap="square">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Value is Fama/French US Value Research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Growth is Fama/French US Growth Research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1,039 overlapping 10-year periods, 1,099 overlapping 5-year periods,</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and 1,147 overlapping 1-year periods.</a:t>
            </a:r>
          </a:p>
        </p:txBody>
      </p:sp>
      <p:sp>
        <p:nvSpPr>
          <p:cNvPr id="17" name="Rectangle 16">
            <a:extLst>
              <a:ext uri="{FF2B5EF4-FFF2-40B4-BE49-F238E27FC236}">
                <a16:creationId xmlns:a16="http://schemas.microsoft.com/office/drawing/2014/main" id="{58F78F10-8D8C-DC54-0BB7-CC1C14162ED7}"/>
              </a:ext>
            </a:extLst>
          </p:cNvPr>
          <p:cNvSpPr/>
          <p:nvPr/>
        </p:nvSpPr>
        <p:spPr>
          <a:xfrm>
            <a:off x="789840" y="5606077"/>
            <a:ext cx="3709007"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Value is Fama/French International Value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Growth is Fama/French International Growth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457 overlapping 10-year periods, 517 overlapping 5-year periods, and 565 overlapping 1-year periods.</a:t>
            </a:r>
          </a:p>
        </p:txBody>
      </p:sp>
      <p:sp>
        <p:nvSpPr>
          <p:cNvPr id="18" name="Rectangle 17">
            <a:extLst>
              <a:ext uri="{FF2B5EF4-FFF2-40B4-BE49-F238E27FC236}">
                <a16:creationId xmlns:a16="http://schemas.microsoft.com/office/drawing/2014/main" id="{9AA33763-B663-86D2-95C1-BF7992BC2665}"/>
              </a:ext>
            </a:extLst>
          </p:cNvPr>
          <p:cNvSpPr/>
          <p:nvPr/>
        </p:nvSpPr>
        <p:spPr>
          <a:xfrm>
            <a:off x="5574057" y="5609074"/>
            <a:ext cx="4352673"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Value is Fama/French Emerging Markets Value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Growth is Fama/French Emerging Markets Growth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283 overlapping 10-year periods, 343 overlapping 5-year periods,</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and 391 overlapping 1-year periods.</a:t>
            </a:r>
          </a:p>
        </p:txBody>
      </p:sp>
      <p:graphicFrame>
        <p:nvGraphicFramePr>
          <p:cNvPr id="19" name="Chart 18">
            <a:extLst>
              <a:ext uri="{FF2B5EF4-FFF2-40B4-BE49-F238E27FC236}">
                <a16:creationId xmlns:a16="http://schemas.microsoft.com/office/drawing/2014/main" id="{EE879003-6EF0-CFD9-D92C-43FB97B96F59}"/>
              </a:ext>
            </a:extLst>
          </p:cNvPr>
          <p:cNvGraphicFramePr/>
          <p:nvPr/>
        </p:nvGraphicFramePr>
        <p:xfrm>
          <a:off x="4902050" y="4562201"/>
          <a:ext cx="5385744" cy="10615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Chart 19">
            <a:extLst>
              <a:ext uri="{FF2B5EF4-FFF2-40B4-BE49-F238E27FC236}">
                <a16:creationId xmlns:a16="http://schemas.microsoft.com/office/drawing/2014/main" id="{BE3E5691-3727-B6A5-2B34-F85AC19A9E98}"/>
              </a:ext>
            </a:extLst>
          </p:cNvPr>
          <p:cNvGraphicFramePr/>
          <p:nvPr/>
        </p:nvGraphicFramePr>
        <p:xfrm>
          <a:off x="4890821" y="2312669"/>
          <a:ext cx="5385744" cy="106156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Chart 20">
            <a:extLst>
              <a:ext uri="{FF2B5EF4-FFF2-40B4-BE49-F238E27FC236}">
                <a16:creationId xmlns:a16="http://schemas.microsoft.com/office/drawing/2014/main" id="{5A279CC2-A506-9DE8-166B-715FA39B969C}"/>
              </a:ext>
            </a:extLst>
          </p:cNvPr>
          <p:cNvGraphicFramePr/>
          <p:nvPr/>
        </p:nvGraphicFramePr>
        <p:xfrm>
          <a:off x="243747" y="4562201"/>
          <a:ext cx="5385744" cy="106156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2" name="Chart 21">
            <a:extLst>
              <a:ext uri="{FF2B5EF4-FFF2-40B4-BE49-F238E27FC236}">
                <a16:creationId xmlns:a16="http://schemas.microsoft.com/office/drawing/2014/main" id="{FDADAFD5-52C9-5477-C83C-131A8ADF0CB1}"/>
              </a:ext>
            </a:extLst>
          </p:cNvPr>
          <p:cNvGraphicFramePr/>
          <p:nvPr/>
        </p:nvGraphicFramePr>
        <p:xfrm>
          <a:off x="243747" y="2312669"/>
          <a:ext cx="5385744" cy="106156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3316239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p:txBody>
          <a:bodyPr/>
          <a:lstStyle/>
          <a:p>
            <a:r>
              <a:rPr lang="en-US"/>
              <a:t>Historical Performance of Premiums over Rolling Periods</a:t>
            </a:r>
            <a:br>
              <a:rPr lang="en-US"/>
            </a:br>
            <a:endParaRPr lang="en-US"/>
          </a:p>
        </p:txBody>
      </p:sp>
      <p:sp>
        <p:nvSpPr>
          <p:cNvPr id="34" name="Slide Number Placeholder 27"/>
          <p:cNvSpPr>
            <a:spLocks noGrp="1"/>
          </p:cNvSpPr>
          <p:nvPr>
            <p:ph type="sldNum" sz="quarter" idx="11"/>
          </p:nvPr>
        </p:nvSpPr>
        <p:spPr>
          <a:prstGeom prst="rect">
            <a:avLst/>
          </a:prstGeom>
        </p:spPr>
        <p:txBody>
          <a:bodyPr lIns="0" tIns="45720" rIns="0" bIns="45720" anchor="b"/>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38</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 name="Text Placeholder 7"/>
          <p:cNvSpPr>
            <a:spLocks noGrp="1"/>
          </p:cNvSpPr>
          <p:nvPr>
            <p:ph type="body" sz="quarter" idx="13"/>
          </p:nvPr>
        </p:nvSpPr>
        <p:spPr/>
        <p:txBody>
          <a:bodyPr/>
          <a:lstStyle/>
          <a:p>
            <a:pPr defTabSz="1014916"/>
            <a:r>
              <a:rPr lang="en-US"/>
              <a:t>SMALL vs. LARGE</a:t>
            </a:r>
          </a:p>
        </p:txBody>
      </p:sp>
      <p:sp>
        <p:nvSpPr>
          <p:cNvPr id="7" name="Text Placeholder 6"/>
          <p:cNvSpPr>
            <a:spLocks noGrp="1"/>
          </p:cNvSpPr>
          <p:nvPr>
            <p:ph type="body" sz="quarter" idx="15"/>
          </p:nvPr>
        </p:nvSpPr>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a:solidFill>
                  <a:srgbClr val="000000">
                    <a:lumMod val="75000"/>
                    <a:lumOff val="25000"/>
                  </a:srgbClr>
                </a:solidFill>
              </a:rPr>
              <a:t>All returns are in USD, except Australian stock returns, which are in AUD. Based on monthly rolling differences in annualised returns over the periods listed. Rolling multiyear periods overlap and are not independent.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Past performance is no guarantee of future results. Actual returns may be lower. </a:t>
            </a:r>
            <a:r>
              <a:rPr lang="en-US">
                <a:solidFill>
                  <a:srgbClr val="000000">
                    <a:lumMod val="75000"/>
                    <a:lumOff val="25000"/>
                  </a:srgbClr>
                </a:solidFill>
              </a:rPr>
              <a:t>See “Index Descriptions” in the appendix for descriptions of Dimensional and Fama/French index data. All rights reserved. MSCI data © MSCI 2023, all rights reserved.</a:t>
            </a:r>
          </a:p>
        </p:txBody>
      </p:sp>
      <p:sp>
        <p:nvSpPr>
          <p:cNvPr id="2" name="AssetID" descr="svtx:content/slide/@id"/>
          <p:cNvSpPr>
            <a:spLocks noGrp="1"/>
          </p:cNvSpPr>
          <p:nvPr>
            <p:ph type="body" sz="quarter" idx="20"/>
          </p:nvPr>
        </p:nvSpPr>
        <p:spPr/>
        <p:txBody>
          <a:bodyPr/>
          <a:lstStyle/>
          <a:p>
            <a:r>
              <a:rPr lang="en-US"/>
              <a:t>28674</a:t>
            </a:r>
          </a:p>
        </p:txBody>
      </p:sp>
      <p:sp>
        <p:nvSpPr>
          <p:cNvPr id="40" name="Rectangle 39">
            <a:extLst>
              <a:ext uri="{FF2B5EF4-FFF2-40B4-BE49-F238E27FC236}">
                <a16:creationId xmlns:a16="http://schemas.microsoft.com/office/drawing/2014/main" id="{CB3B4932-5078-4DDD-9A2D-BCA8895214F3}"/>
              </a:ext>
            </a:extLst>
          </p:cNvPr>
          <p:cNvSpPr/>
          <p:nvPr/>
        </p:nvSpPr>
        <p:spPr>
          <a:xfrm>
            <a:off x="10827398" y="53515"/>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
        <p:nvSpPr>
          <p:cNvPr id="25" name="TextBox 24">
            <a:extLst>
              <a:ext uri="{FF2B5EF4-FFF2-40B4-BE49-F238E27FC236}">
                <a16:creationId xmlns:a16="http://schemas.microsoft.com/office/drawing/2014/main" id="{3F1F04B4-64DF-43B5-92F2-B68EE93E718C}"/>
              </a:ext>
            </a:extLst>
          </p:cNvPr>
          <p:cNvSpPr txBox="1"/>
          <p:nvPr/>
        </p:nvSpPr>
        <p:spPr>
          <a:xfrm>
            <a:off x="-885115" y="3173"/>
            <a:ext cx="731060" cy="64578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6982"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MID 892</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243</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244</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245</a:t>
            </a:r>
          </a:p>
        </p:txBody>
      </p:sp>
      <p:sp>
        <p:nvSpPr>
          <p:cNvPr id="4" name="Rectangle 3">
            <a:extLst>
              <a:ext uri="{FF2B5EF4-FFF2-40B4-BE49-F238E27FC236}">
                <a16:creationId xmlns:a16="http://schemas.microsoft.com/office/drawing/2014/main" id="{B265C412-8973-8264-4522-505C5545AC19}"/>
              </a:ext>
            </a:extLst>
          </p:cNvPr>
          <p:cNvSpPr/>
          <p:nvPr/>
        </p:nvSpPr>
        <p:spPr>
          <a:xfrm>
            <a:off x="789842" y="1800472"/>
            <a:ext cx="3064013"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January 1974–December 2022</a:t>
            </a:r>
          </a:p>
        </p:txBody>
      </p:sp>
      <p:sp>
        <p:nvSpPr>
          <p:cNvPr id="5" name="Rectangle 4">
            <a:extLst>
              <a:ext uri="{FF2B5EF4-FFF2-40B4-BE49-F238E27FC236}">
                <a16:creationId xmlns:a16="http://schemas.microsoft.com/office/drawing/2014/main" id="{F9BB189B-5C6A-63D3-7C67-6236F1823C18}"/>
              </a:ext>
            </a:extLst>
          </p:cNvPr>
          <p:cNvSpPr/>
          <p:nvPr/>
        </p:nvSpPr>
        <p:spPr>
          <a:xfrm>
            <a:off x="5574055" y="1800472"/>
            <a:ext cx="2896657"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June 1927–December 2022</a:t>
            </a:r>
          </a:p>
        </p:txBody>
      </p:sp>
      <p:sp>
        <p:nvSpPr>
          <p:cNvPr id="6" name="Rectangle 5">
            <a:extLst>
              <a:ext uri="{FF2B5EF4-FFF2-40B4-BE49-F238E27FC236}">
                <a16:creationId xmlns:a16="http://schemas.microsoft.com/office/drawing/2014/main" id="{AAB54400-DD72-FDDD-2791-5070164AB7E8}"/>
              </a:ext>
            </a:extLst>
          </p:cNvPr>
          <p:cNvSpPr/>
          <p:nvPr/>
        </p:nvSpPr>
        <p:spPr>
          <a:xfrm>
            <a:off x="789842" y="4061569"/>
            <a:ext cx="3064013"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January 1970–December 2022</a:t>
            </a:r>
          </a:p>
        </p:txBody>
      </p:sp>
      <p:sp>
        <p:nvSpPr>
          <p:cNvPr id="9" name="Rectangle 8">
            <a:extLst>
              <a:ext uri="{FF2B5EF4-FFF2-40B4-BE49-F238E27FC236}">
                <a16:creationId xmlns:a16="http://schemas.microsoft.com/office/drawing/2014/main" id="{CEA4F802-9036-5351-42FA-829B440B0715}"/>
              </a:ext>
            </a:extLst>
          </p:cNvPr>
          <p:cNvSpPr/>
          <p:nvPr/>
        </p:nvSpPr>
        <p:spPr>
          <a:xfrm>
            <a:off x="5574057" y="4051952"/>
            <a:ext cx="3064013"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January 1989–December 2022</a:t>
            </a:r>
          </a:p>
        </p:txBody>
      </p:sp>
      <p:sp>
        <p:nvSpPr>
          <p:cNvPr id="10" name="TextBox 9">
            <a:extLst>
              <a:ext uri="{FF2B5EF4-FFF2-40B4-BE49-F238E27FC236}">
                <a16:creationId xmlns:a16="http://schemas.microsoft.com/office/drawing/2014/main" id="{8C3DC67B-670E-6268-8049-1DF319F7B879}"/>
              </a:ext>
            </a:extLst>
          </p:cNvPr>
          <p:cNvSpPr txBox="1"/>
          <p:nvPr/>
        </p:nvSpPr>
        <p:spPr>
          <a:xfrm>
            <a:off x="789842" y="2009087"/>
            <a:ext cx="4545228"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AUSTRALIAN MARKETS</a:t>
            </a:r>
          </a:p>
        </p:txBody>
      </p:sp>
      <p:sp>
        <p:nvSpPr>
          <p:cNvPr id="11" name="TextBox 10">
            <a:extLst>
              <a:ext uri="{FF2B5EF4-FFF2-40B4-BE49-F238E27FC236}">
                <a16:creationId xmlns:a16="http://schemas.microsoft.com/office/drawing/2014/main" id="{CB1B30B8-BE7E-6FB4-21B3-4D4FD03C4706}"/>
              </a:ext>
            </a:extLst>
          </p:cNvPr>
          <p:cNvSpPr txBox="1"/>
          <p:nvPr/>
        </p:nvSpPr>
        <p:spPr>
          <a:xfrm>
            <a:off x="5574056" y="2009087"/>
            <a:ext cx="4329909"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US MARKETS</a:t>
            </a:r>
          </a:p>
        </p:txBody>
      </p:sp>
      <p:sp>
        <p:nvSpPr>
          <p:cNvPr id="12" name="TextBox 11">
            <a:extLst>
              <a:ext uri="{FF2B5EF4-FFF2-40B4-BE49-F238E27FC236}">
                <a16:creationId xmlns:a16="http://schemas.microsoft.com/office/drawing/2014/main" id="{AFC6CD56-670C-1120-4ECE-594A50DF2AAA}"/>
              </a:ext>
            </a:extLst>
          </p:cNvPr>
          <p:cNvSpPr txBox="1"/>
          <p:nvPr/>
        </p:nvSpPr>
        <p:spPr>
          <a:xfrm>
            <a:off x="789840" y="4267377"/>
            <a:ext cx="4545228"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none" spc="-20" normalizeH="0" baseline="0" noProof="0">
                <a:ln>
                  <a:noFill/>
                </a:ln>
                <a:solidFill>
                  <a:srgbClr val="FFFFFF"/>
                </a:solidFill>
                <a:effectLst/>
                <a:uLnTx/>
                <a:uFillTx/>
                <a:latin typeface="Arial" pitchFamily="34" charset="0"/>
                <a:ea typeface="+mn-ea"/>
                <a:cs typeface="Arial" pitchFamily="34" charset="0"/>
              </a:rPr>
              <a:t>DEVELOPED ex US MARKETS</a:t>
            </a:r>
            <a:endParaRPr kumimoji="0" lang="en-US" sz="1049" b="0" i="0" u="none" strike="noStrike" kern="1200" cap="none" spc="-20" normalizeH="0" baseline="0" noProof="0">
              <a:ln>
                <a:noFill/>
              </a:ln>
              <a:solidFill>
                <a:srgbClr val="FFFFFF"/>
              </a:solidFill>
              <a:effectLst/>
              <a:uLnTx/>
              <a:uFillTx/>
              <a:latin typeface="Arial" pitchFamily="34" charset="0"/>
              <a:ea typeface="+mn-ea"/>
              <a:cs typeface="Arial" pitchFamily="34" charset="0"/>
            </a:endParaRPr>
          </a:p>
        </p:txBody>
      </p:sp>
      <p:sp>
        <p:nvSpPr>
          <p:cNvPr id="13" name="TextBox 12">
            <a:extLst>
              <a:ext uri="{FF2B5EF4-FFF2-40B4-BE49-F238E27FC236}">
                <a16:creationId xmlns:a16="http://schemas.microsoft.com/office/drawing/2014/main" id="{1CA2B184-F971-CAB1-5C9C-4886E49B7D12}"/>
              </a:ext>
            </a:extLst>
          </p:cNvPr>
          <p:cNvSpPr txBox="1"/>
          <p:nvPr/>
        </p:nvSpPr>
        <p:spPr>
          <a:xfrm>
            <a:off x="5574055" y="4267377"/>
            <a:ext cx="4329907"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EMERGING MARKETS</a:t>
            </a:r>
          </a:p>
        </p:txBody>
      </p:sp>
      <p:sp>
        <p:nvSpPr>
          <p:cNvPr id="14" name="Rectangle 13">
            <a:extLst>
              <a:ext uri="{FF2B5EF4-FFF2-40B4-BE49-F238E27FC236}">
                <a16:creationId xmlns:a16="http://schemas.microsoft.com/office/drawing/2014/main" id="{2E67E356-0A3D-2B9E-3D6B-ED5C60BDF45F}"/>
              </a:ext>
            </a:extLst>
          </p:cNvPr>
          <p:cNvSpPr/>
          <p:nvPr/>
        </p:nvSpPr>
        <p:spPr>
          <a:xfrm>
            <a:off x="789842" y="3316587"/>
            <a:ext cx="3685992"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Small is Dimensional Australia Small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Large is MSCI Australia Index (gross div.).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There are 469 overlapping 10-year periods, 529 overlapping 5-year periods, and 577 overlapping 1-year periods.</a:t>
            </a:r>
          </a:p>
        </p:txBody>
      </p:sp>
      <p:sp>
        <p:nvSpPr>
          <p:cNvPr id="15" name="Rectangle 14">
            <a:extLst>
              <a:ext uri="{FF2B5EF4-FFF2-40B4-BE49-F238E27FC236}">
                <a16:creationId xmlns:a16="http://schemas.microsoft.com/office/drawing/2014/main" id="{0F5549BF-3B25-18C1-EFC2-FD7198B2E338}"/>
              </a:ext>
            </a:extLst>
          </p:cNvPr>
          <p:cNvSpPr/>
          <p:nvPr/>
        </p:nvSpPr>
        <p:spPr>
          <a:xfrm>
            <a:off x="5574056" y="3324673"/>
            <a:ext cx="4342365"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Small is Dimensional US Small Cap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Large is S&amp;P 500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1,028 overlapping 10-year periods, 1,088 overlapping 5-year periods,</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and 1,136 overlapping 1-year periods.</a:t>
            </a:r>
          </a:p>
        </p:txBody>
      </p:sp>
      <p:sp>
        <p:nvSpPr>
          <p:cNvPr id="16" name="Rectangle 15">
            <a:extLst>
              <a:ext uri="{FF2B5EF4-FFF2-40B4-BE49-F238E27FC236}">
                <a16:creationId xmlns:a16="http://schemas.microsoft.com/office/drawing/2014/main" id="{1671AEC1-4877-2ECD-5012-74A13379776D}"/>
              </a:ext>
            </a:extLst>
          </p:cNvPr>
          <p:cNvSpPr/>
          <p:nvPr/>
        </p:nvSpPr>
        <p:spPr>
          <a:xfrm>
            <a:off x="789842" y="5610693"/>
            <a:ext cx="4227161"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Small is Dimensional International Small Cap Index.</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Large is MSCI World ex USA Index (gross div.).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517 overlapping 10-year periods, 577 overlapping 5-year periods,</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and 625 overlapping 1-year periods.</a:t>
            </a:r>
          </a:p>
        </p:txBody>
      </p:sp>
      <p:sp>
        <p:nvSpPr>
          <p:cNvPr id="17" name="Rectangle 16">
            <a:extLst>
              <a:ext uri="{FF2B5EF4-FFF2-40B4-BE49-F238E27FC236}">
                <a16:creationId xmlns:a16="http://schemas.microsoft.com/office/drawing/2014/main" id="{B8B557EA-68E1-FF5F-E2B9-F42716F8C38B}"/>
              </a:ext>
            </a:extLst>
          </p:cNvPr>
          <p:cNvSpPr/>
          <p:nvPr/>
        </p:nvSpPr>
        <p:spPr>
          <a:xfrm>
            <a:off x="5574057" y="5610021"/>
            <a:ext cx="4286355"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Small is Dimensional Emerging Markets Small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Large is MSCI Emerging Markets Index (gross div.).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289 overlapping 10-year periods, 349 overlapping 5-year periods,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and 397 overlapping 1-year periods.</a:t>
            </a:r>
          </a:p>
        </p:txBody>
      </p:sp>
      <p:graphicFrame>
        <p:nvGraphicFramePr>
          <p:cNvPr id="18" name="Chart 17">
            <a:extLst>
              <a:ext uri="{FF2B5EF4-FFF2-40B4-BE49-F238E27FC236}">
                <a16:creationId xmlns:a16="http://schemas.microsoft.com/office/drawing/2014/main" id="{8F9A6D8D-C3F0-0D26-5F57-ED1B739742EA}"/>
              </a:ext>
            </a:extLst>
          </p:cNvPr>
          <p:cNvGraphicFramePr/>
          <p:nvPr/>
        </p:nvGraphicFramePr>
        <p:xfrm>
          <a:off x="4863981" y="4562201"/>
          <a:ext cx="5385744" cy="10615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18">
            <a:extLst>
              <a:ext uri="{FF2B5EF4-FFF2-40B4-BE49-F238E27FC236}">
                <a16:creationId xmlns:a16="http://schemas.microsoft.com/office/drawing/2014/main" id="{74497BAC-85F2-240A-D4E3-60D398CE884C}"/>
              </a:ext>
            </a:extLst>
          </p:cNvPr>
          <p:cNvGraphicFramePr/>
          <p:nvPr/>
        </p:nvGraphicFramePr>
        <p:xfrm>
          <a:off x="4852753" y="2312669"/>
          <a:ext cx="5385744" cy="106156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19">
            <a:extLst>
              <a:ext uri="{FF2B5EF4-FFF2-40B4-BE49-F238E27FC236}">
                <a16:creationId xmlns:a16="http://schemas.microsoft.com/office/drawing/2014/main" id="{FE074B17-D794-B1EC-CB57-90FB11EB8424}"/>
              </a:ext>
            </a:extLst>
          </p:cNvPr>
          <p:cNvGraphicFramePr/>
          <p:nvPr/>
        </p:nvGraphicFramePr>
        <p:xfrm>
          <a:off x="224713" y="4562201"/>
          <a:ext cx="5385744" cy="106156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Chart 20">
            <a:extLst>
              <a:ext uri="{FF2B5EF4-FFF2-40B4-BE49-F238E27FC236}">
                <a16:creationId xmlns:a16="http://schemas.microsoft.com/office/drawing/2014/main" id="{3A63CBFD-D2AA-0661-96E8-94489831A67A}"/>
              </a:ext>
            </a:extLst>
          </p:cNvPr>
          <p:cNvGraphicFramePr/>
          <p:nvPr/>
        </p:nvGraphicFramePr>
        <p:xfrm>
          <a:off x="224713" y="2312669"/>
          <a:ext cx="5385744" cy="106156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2619967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09F51-685B-43E5-9403-99031828C0E0}"/>
              </a:ext>
            </a:extLst>
          </p:cNvPr>
          <p:cNvSpPr>
            <a:spLocks noGrp="1"/>
          </p:cNvSpPr>
          <p:nvPr>
            <p:ph type="title"/>
          </p:nvPr>
        </p:nvSpPr>
        <p:spPr/>
        <p:txBody>
          <a:bodyPr/>
          <a:lstStyle/>
          <a:p>
            <a:r>
              <a:rPr lang="en-US"/>
              <a:t>Historical Performance of Premiums over Rolling Periods</a:t>
            </a:r>
          </a:p>
        </p:txBody>
      </p:sp>
      <p:sp>
        <p:nvSpPr>
          <p:cNvPr id="3" name="Slide Number Placeholder 2">
            <a:extLst>
              <a:ext uri="{FF2B5EF4-FFF2-40B4-BE49-F238E27FC236}">
                <a16:creationId xmlns:a16="http://schemas.microsoft.com/office/drawing/2014/main" id="{BA21C4D4-18B1-4E95-9D71-63F1CC5B7D77}"/>
              </a:ext>
            </a:extLst>
          </p:cNvPr>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39</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4" name="Text Placeholder 3">
            <a:extLst>
              <a:ext uri="{FF2B5EF4-FFF2-40B4-BE49-F238E27FC236}">
                <a16:creationId xmlns:a16="http://schemas.microsoft.com/office/drawing/2014/main" id="{CB198CE5-F83B-401D-B6CE-FC0EF8E0F77F}"/>
              </a:ext>
            </a:extLst>
          </p:cNvPr>
          <p:cNvSpPr>
            <a:spLocks noGrp="1"/>
          </p:cNvSpPr>
          <p:nvPr>
            <p:ph type="body" sz="quarter" idx="13"/>
          </p:nvPr>
        </p:nvSpPr>
        <p:spPr/>
        <p:txBody>
          <a:bodyPr/>
          <a:lstStyle/>
          <a:p>
            <a:r>
              <a:rPr lang="en-US"/>
              <a:t>HIGH PROFITABILITY beat LOW PROFITABILITY</a:t>
            </a:r>
          </a:p>
        </p:txBody>
      </p:sp>
      <p:sp>
        <p:nvSpPr>
          <p:cNvPr id="5" name="Text Placeholder 4">
            <a:extLst>
              <a:ext uri="{FF2B5EF4-FFF2-40B4-BE49-F238E27FC236}">
                <a16:creationId xmlns:a16="http://schemas.microsoft.com/office/drawing/2014/main" id="{31B73FAD-CD62-46EF-8048-83BF00FEAF3C}"/>
              </a:ext>
            </a:extLst>
          </p:cNvPr>
          <p:cNvSpPr>
            <a:spLocks noGrp="1"/>
          </p:cNvSpPr>
          <p:nvPr>
            <p:ph type="body" sz="quarter" idx="15"/>
          </p:nvPr>
        </p:nvSpPr>
        <p:spPr/>
        <p:txBody>
          <a:bodyPr/>
          <a:lstStyle/>
          <a:p>
            <a:pPr lvl="0"/>
            <a:r>
              <a:rPr lang="en-US" sz="899" b="1">
                <a:solidFill>
                  <a:srgbClr val="005E74"/>
                </a:solidFill>
              </a:rPr>
              <a:t>For educational purposes only. This document is intended to be used in conversation with a licensed financial adviser.</a:t>
            </a:r>
          </a:p>
          <a:p>
            <a:pPr lvl="0"/>
            <a:r>
              <a:rPr lang="en-US">
                <a:solidFill>
                  <a:srgbClr val="005E74"/>
                </a:solidFill>
              </a:rPr>
              <a:t>This publication has been prepared by Dimensional Fund Advisors LP and is provided in Australia by DFA Australia Limited, AFS Licence No. 238093. </a:t>
            </a:r>
          </a:p>
          <a:p>
            <a:pPr lvl="0"/>
            <a:r>
              <a:rPr lang="en-US">
                <a:solidFill>
                  <a:srgbClr val="000000">
                    <a:lumMod val="75000"/>
                    <a:lumOff val="25000"/>
                  </a:srgbClr>
                </a:solidFill>
              </a:rPr>
              <a:t>All returns are in USD, except Australian stock returns, which are in AUD. Based on monthly rolling differences in annualised returns over the periods listed. Rolling multiyear periods overlap and are not independent. Profitability is measured as operating income before depreciation and amortisation minus interest expense, scaled by book.</a:t>
            </a:r>
          </a:p>
          <a:p>
            <a:pPr lvl="0"/>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Past performance is no guarantee of future results. Actual returns may be lower.</a:t>
            </a:r>
          </a:p>
          <a:p>
            <a:pPr lvl="0"/>
            <a:r>
              <a:rPr lang="en-US">
                <a:solidFill>
                  <a:srgbClr val="000000">
                    <a:lumMod val="75000"/>
                    <a:lumOff val="25000"/>
                  </a:srgbClr>
                </a:solidFill>
              </a:rPr>
              <a:t>See “Index Descriptions” in the appendix for descriptions of Dimensional and Fama/French index data. Eugene Fama and Ken French are members of the Board of Directors of the general partner of, and provide consulting services to, Dimensional Fund Advisors LP.</a:t>
            </a:r>
          </a:p>
        </p:txBody>
      </p:sp>
      <p:sp>
        <p:nvSpPr>
          <p:cNvPr id="6" name="AssetID" descr="svtx:content/slide/@id">
            <a:extLst>
              <a:ext uri="{FF2B5EF4-FFF2-40B4-BE49-F238E27FC236}">
                <a16:creationId xmlns:a16="http://schemas.microsoft.com/office/drawing/2014/main" id="{4FB309E3-A44B-4BD7-BB44-FF2F1B0D7307}"/>
              </a:ext>
            </a:extLst>
          </p:cNvPr>
          <p:cNvSpPr>
            <a:spLocks noGrp="1"/>
          </p:cNvSpPr>
          <p:nvPr>
            <p:ph type="body" sz="quarter" idx="20"/>
          </p:nvPr>
        </p:nvSpPr>
        <p:spPr/>
        <p:txBody>
          <a:bodyPr/>
          <a:lstStyle/>
          <a:p>
            <a:r>
              <a:rPr lang="en-US"/>
              <a:t>28675</a:t>
            </a:r>
          </a:p>
        </p:txBody>
      </p:sp>
      <p:sp>
        <p:nvSpPr>
          <p:cNvPr id="27" name="Rectangle 26">
            <a:extLst>
              <a:ext uri="{FF2B5EF4-FFF2-40B4-BE49-F238E27FC236}">
                <a16:creationId xmlns:a16="http://schemas.microsoft.com/office/drawing/2014/main" id="{21B87453-E873-4FE9-B2D9-EACA6067ADE0}"/>
              </a:ext>
            </a:extLst>
          </p:cNvPr>
          <p:cNvSpPr/>
          <p:nvPr/>
        </p:nvSpPr>
        <p:spPr>
          <a:xfrm>
            <a:off x="10873580" y="3504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
        <p:nvSpPr>
          <p:cNvPr id="25" name="TextBox 24">
            <a:extLst>
              <a:ext uri="{FF2B5EF4-FFF2-40B4-BE49-F238E27FC236}">
                <a16:creationId xmlns:a16="http://schemas.microsoft.com/office/drawing/2014/main" id="{E49C5B1A-67B6-4A01-A243-87AB8DB73B2B}"/>
              </a:ext>
            </a:extLst>
          </p:cNvPr>
          <p:cNvSpPr txBox="1"/>
          <p:nvPr/>
        </p:nvSpPr>
        <p:spPr>
          <a:xfrm>
            <a:off x="-820457" y="3173"/>
            <a:ext cx="731060" cy="64578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6982"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MID 892</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243</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244</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245</a:t>
            </a:r>
          </a:p>
        </p:txBody>
      </p:sp>
      <p:sp>
        <p:nvSpPr>
          <p:cNvPr id="7" name="TextBox 6">
            <a:extLst>
              <a:ext uri="{FF2B5EF4-FFF2-40B4-BE49-F238E27FC236}">
                <a16:creationId xmlns:a16="http://schemas.microsoft.com/office/drawing/2014/main" id="{3E268B16-6865-44A4-3C13-9AA37D9FF11F}"/>
              </a:ext>
            </a:extLst>
          </p:cNvPr>
          <p:cNvSpPr txBox="1"/>
          <p:nvPr/>
        </p:nvSpPr>
        <p:spPr>
          <a:xfrm>
            <a:off x="6876345" y="2167361"/>
            <a:ext cx="1784741" cy="371197"/>
          </a:xfrm>
          <a:prstGeom prst="rect">
            <a:avLst/>
          </a:prstGeom>
          <a:noFill/>
        </p:spPr>
        <p:txBody>
          <a:bodyPr wrap="square" lIns="93515" tIns="46759" rIns="93515" bIns="46759">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FFFFFF"/>
                </a:solidFill>
                <a:effectLst/>
                <a:uLnTx/>
                <a:uFillTx/>
                <a:latin typeface="Arial" pitchFamily="34" charset="0"/>
                <a:ea typeface="+mn-ea"/>
                <a:cs typeface="Arial" pitchFamily="34" charset="0"/>
              </a:rPr>
              <a:t>Small beat large 96% of the time.</a:t>
            </a:r>
          </a:p>
        </p:txBody>
      </p:sp>
      <p:sp>
        <p:nvSpPr>
          <p:cNvPr id="8" name="Rectangle 7">
            <a:extLst>
              <a:ext uri="{FF2B5EF4-FFF2-40B4-BE49-F238E27FC236}">
                <a16:creationId xmlns:a16="http://schemas.microsoft.com/office/drawing/2014/main" id="{C4EF5E6D-173F-6F1A-78D2-5CA86C52AB78}"/>
              </a:ext>
            </a:extLst>
          </p:cNvPr>
          <p:cNvSpPr/>
          <p:nvPr/>
        </p:nvSpPr>
        <p:spPr>
          <a:xfrm>
            <a:off x="789842" y="1798930"/>
            <a:ext cx="3199366"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July 1982–December 2022</a:t>
            </a:r>
          </a:p>
        </p:txBody>
      </p:sp>
      <p:sp>
        <p:nvSpPr>
          <p:cNvPr id="9" name="Rectangle 8">
            <a:extLst>
              <a:ext uri="{FF2B5EF4-FFF2-40B4-BE49-F238E27FC236}">
                <a16:creationId xmlns:a16="http://schemas.microsoft.com/office/drawing/2014/main" id="{672692AD-9B83-49E6-3110-753856E4B120}"/>
              </a:ext>
            </a:extLst>
          </p:cNvPr>
          <p:cNvSpPr/>
          <p:nvPr/>
        </p:nvSpPr>
        <p:spPr>
          <a:xfrm>
            <a:off x="5574056" y="1807390"/>
            <a:ext cx="2973565"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July 1963–December 2022</a:t>
            </a:r>
          </a:p>
        </p:txBody>
      </p:sp>
      <p:sp>
        <p:nvSpPr>
          <p:cNvPr id="10" name="Rectangle 9">
            <a:extLst>
              <a:ext uri="{FF2B5EF4-FFF2-40B4-BE49-F238E27FC236}">
                <a16:creationId xmlns:a16="http://schemas.microsoft.com/office/drawing/2014/main" id="{F0D073E6-EC6F-974A-B960-B4B5FD0A0FA0}"/>
              </a:ext>
            </a:extLst>
          </p:cNvPr>
          <p:cNvSpPr/>
          <p:nvPr/>
        </p:nvSpPr>
        <p:spPr>
          <a:xfrm>
            <a:off x="789842" y="4054102"/>
            <a:ext cx="3199366"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July 1990–December 2022</a:t>
            </a:r>
          </a:p>
        </p:txBody>
      </p:sp>
      <p:sp>
        <p:nvSpPr>
          <p:cNvPr id="11" name="Rectangle 10">
            <a:extLst>
              <a:ext uri="{FF2B5EF4-FFF2-40B4-BE49-F238E27FC236}">
                <a16:creationId xmlns:a16="http://schemas.microsoft.com/office/drawing/2014/main" id="{22694A33-0562-C16B-CC23-8E283B1190DA}"/>
              </a:ext>
            </a:extLst>
          </p:cNvPr>
          <p:cNvSpPr/>
          <p:nvPr/>
        </p:nvSpPr>
        <p:spPr>
          <a:xfrm>
            <a:off x="5574056" y="4063719"/>
            <a:ext cx="2973565" cy="215263"/>
          </a:xfrm>
          <a:prstGeom prst="rect">
            <a:avLst/>
          </a:prstGeom>
        </p:spPr>
        <p:txBody>
          <a:bodyPr wrap="square" lIns="0"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79368"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Overlapping Periods: July 1990–December 2022</a:t>
            </a:r>
          </a:p>
        </p:txBody>
      </p:sp>
      <p:sp>
        <p:nvSpPr>
          <p:cNvPr id="12" name="TextBox 11">
            <a:extLst>
              <a:ext uri="{FF2B5EF4-FFF2-40B4-BE49-F238E27FC236}">
                <a16:creationId xmlns:a16="http://schemas.microsoft.com/office/drawing/2014/main" id="{6B3BB8FA-860A-3002-57EF-167963AA73A7}"/>
              </a:ext>
            </a:extLst>
          </p:cNvPr>
          <p:cNvSpPr txBox="1"/>
          <p:nvPr/>
        </p:nvSpPr>
        <p:spPr>
          <a:xfrm>
            <a:off x="789842" y="2013855"/>
            <a:ext cx="4545228"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AUSTRALIAN MARKETS</a:t>
            </a:r>
          </a:p>
        </p:txBody>
      </p:sp>
      <p:sp>
        <p:nvSpPr>
          <p:cNvPr id="13" name="TextBox 12">
            <a:extLst>
              <a:ext uri="{FF2B5EF4-FFF2-40B4-BE49-F238E27FC236}">
                <a16:creationId xmlns:a16="http://schemas.microsoft.com/office/drawing/2014/main" id="{4F5FA6BE-C6BF-9070-7E97-CB4E297273CC}"/>
              </a:ext>
            </a:extLst>
          </p:cNvPr>
          <p:cNvSpPr txBox="1"/>
          <p:nvPr/>
        </p:nvSpPr>
        <p:spPr>
          <a:xfrm>
            <a:off x="5574056" y="2013855"/>
            <a:ext cx="4329909"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US MARKETS</a:t>
            </a:r>
          </a:p>
        </p:txBody>
      </p:sp>
      <p:sp>
        <p:nvSpPr>
          <p:cNvPr id="14" name="TextBox 13">
            <a:extLst>
              <a:ext uri="{FF2B5EF4-FFF2-40B4-BE49-F238E27FC236}">
                <a16:creationId xmlns:a16="http://schemas.microsoft.com/office/drawing/2014/main" id="{D84ADC69-F1E6-6FF1-E800-C2A747B6D628}"/>
              </a:ext>
            </a:extLst>
          </p:cNvPr>
          <p:cNvSpPr txBox="1"/>
          <p:nvPr/>
        </p:nvSpPr>
        <p:spPr>
          <a:xfrm>
            <a:off x="789840" y="4267377"/>
            <a:ext cx="4545228"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none" spc="-20" normalizeH="0" baseline="0" noProof="0">
                <a:ln>
                  <a:noFill/>
                </a:ln>
                <a:solidFill>
                  <a:srgbClr val="FFFFFF"/>
                </a:solidFill>
                <a:effectLst/>
                <a:uLnTx/>
                <a:uFillTx/>
                <a:latin typeface="Arial" pitchFamily="34" charset="0"/>
                <a:ea typeface="+mn-ea"/>
                <a:cs typeface="Arial" pitchFamily="34" charset="0"/>
              </a:rPr>
              <a:t>DEVELOPED ex US MARKETS</a:t>
            </a:r>
            <a:endParaRPr kumimoji="0" lang="en-US" sz="1049" b="0" i="0" u="none" strike="noStrike" kern="1200" cap="none" spc="-20" normalizeH="0" baseline="0" noProof="0">
              <a:ln>
                <a:noFill/>
              </a:ln>
              <a:solidFill>
                <a:srgbClr val="FFFFFF"/>
              </a:solidFill>
              <a:effectLst/>
              <a:uLnTx/>
              <a:uFillTx/>
              <a:latin typeface="Arial" pitchFamily="34" charset="0"/>
              <a:ea typeface="+mn-ea"/>
              <a:cs typeface="Arial" pitchFamily="34" charset="0"/>
            </a:endParaRPr>
          </a:p>
        </p:txBody>
      </p:sp>
      <p:sp>
        <p:nvSpPr>
          <p:cNvPr id="15" name="TextBox 14">
            <a:extLst>
              <a:ext uri="{FF2B5EF4-FFF2-40B4-BE49-F238E27FC236}">
                <a16:creationId xmlns:a16="http://schemas.microsoft.com/office/drawing/2014/main" id="{51CFDC48-A602-27EF-0F14-7A2D69EE2F44}"/>
              </a:ext>
            </a:extLst>
          </p:cNvPr>
          <p:cNvSpPr txBox="1"/>
          <p:nvPr/>
        </p:nvSpPr>
        <p:spPr>
          <a:xfrm>
            <a:off x="5574057" y="4267377"/>
            <a:ext cx="4329907" cy="253703"/>
          </a:xfrm>
          <a:prstGeom prst="rect">
            <a:avLst/>
          </a:prstGeom>
          <a:solidFill>
            <a:schemeClr val="bg1">
              <a:lumMod val="50000"/>
            </a:schemeClr>
          </a:solidFill>
        </p:spPr>
        <p:txBody>
          <a:bodyPr wrap="square" lIns="91363" tIns="45682" rIns="91363" bIns="45682" rtlCol="0" anchor="ctr">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49" b="1" i="0" u="none" strike="noStrike" kern="1200" cap="all" spc="0" normalizeH="0" baseline="0" noProof="0">
                <a:ln>
                  <a:noFill/>
                </a:ln>
                <a:solidFill>
                  <a:srgbClr val="FFFFFF"/>
                </a:solidFill>
                <a:effectLst/>
                <a:uLnTx/>
                <a:uFillTx/>
                <a:latin typeface="Arial" pitchFamily="34" charset="0"/>
                <a:ea typeface="+mn-ea"/>
                <a:cs typeface="Arial" pitchFamily="34" charset="0"/>
              </a:rPr>
              <a:t>EMERGING MARKETS</a:t>
            </a:r>
          </a:p>
        </p:txBody>
      </p:sp>
      <p:sp>
        <p:nvSpPr>
          <p:cNvPr id="16" name="Rectangle 15">
            <a:extLst>
              <a:ext uri="{FF2B5EF4-FFF2-40B4-BE49-F238E27FC236}">
                <a16:creationId xmlns:a16="http://schemas.microsoft.com/office/drawing/2014/main" id="{D26B6F17-7556-B42C-4097-FA78E98BE5A8}"/>
              </a:ext>
            </a:extLst>
          </p:cNvPr>
          <p:cNvSpPr/>
          <p:nvPr/>
        </p:nvSpPr>
        <p:spPr>
          <a:xfrm>
            <a:off x="789842" y="3326440"/>
            <a:ext cx="3709007"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High is Fama/French Australia High Profitability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Low is Fama/French Australia Low Profitability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Arial" pitchFamily="34" charset="0"/>
              </a:rPr>
              <a:t>There are 367 overlapping 10-year periods, 427 overlapping 5-year periods, and 475 overlapping 1-year periods.</a:t>
            </a:r>
          </a:p>
        </p:txBody>
      </p:sp>
      <p:sp>
        <p:nvSpPr>
          <p:cNvPr id="17" name="Rectangle 16">
            <a:extLst>
              <a:ext uri="{FF2B5EF4-FFF2-40B4-BE49-F238E27FC236}">
                <a16:creationId xmlns:a16="http://schemas.microsoft.com/office/drawing/2014/main" id="{D6BB6815-7955-0880-2E4A-A8BF5ADACCDF}"/>
              </a:ext>
            </a:extLst>
          </p:cNvPr>
          <p:cNvSpPr/>
          <p:nvPr/>
        </p:nvSpPr>
        <p:spPr>
          <a:xfrm>
            <a:off x="5574057" y="3316827"/>
            <a:ext cx="4278051"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High is Fama/French US High Profitability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Low is Fama/French US Low Profitability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595 overlapping 10-year periods, 655 overlapping 5-year periods,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and 703 overlapping 1-year periods.</a:t>
            </a:r>
          </a:p>
        </p:txBody>
      </p:sp>
      <p:sp>
        <p:nvSpPr>
          <p:cNvPr id="18" name="Rectangle 17">
            <a:extLst>
              <a:ext uri="{FF2B5EF4-FFF2-40B4-BE49-F238E27FC236}">
                <a16:creationId xmlns:a16="http://schemas.microsoft.com/office/drawing/2014/main" id="{B33C7A9E-D18B-560D-6355-3295E9481278}"/>
              </a:ext>
            </a:extLst>
          </p:cNvPr>
          <p:cNvSpPr/>
          <p:nvPr/>
        </p:nvSpPr>
        <p:spPr>
          <a:xfrm>
            <a:off x="789842" y="5590916"/>
            <a:ext cx="4278051"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High is Fama/French International High Profitability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Low is Fama/French International Low Profitability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271 overlapping 10-year periods, 331 overlapping 5-year periods, and 379 overlapping 1-year periods.</a:t>
            </a:r>
          </a:p>
        </p:txBody>
      </p:sp>
      <p:sp>
        <p:nvSpPr>
          <p:cNvPr id="19" name="Rectangle 18">
            <a:extLst>
              <a:ext uri="{FF2B5EF4-FFF2-40B4-BE49-F238E27FC236}">
                <a16:creationId xmlns:a16="http://schemas.microsoft.com/office/drawing/2014/main" id="{C41C36FD-1F8F-5F58-B0E5-BF343178C3BB}"/>
              </a:ext>
            </a:extLst>
          </p:cNvPr>
          <p:cNvSpPr/>
          <p:nvPr/>
        </p:nvSpPr>
        <p:spPr>
          <a:xfrm>
            <a:off x="5574056" y="5589789"/>
            <a:ext cx="4268150" cy="584284"/>
          </a:xfrm>
          <a:prstGeom prst="rect">
            <a:avLst/>
          </a:prstGeom>
        </p:spPr>
        <p:txBody>
          <a:bodyPr wrap="square" lIns="91363" tIns="45682" rIns="91363" bIns="45682">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High is Fama/French Emerging Markets High Profitability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Low is Fama/French Emerging Markets Low Profitability Index. </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There are 271 overlapping 10-year periods, 331 overlapping 5-year periods,</a:t>
            </a:r>
            <a:b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br>
            <a:r>
              <a:rPr kumimoji="0" lang="en-US" sz="799" b="0" i="0" u="none" strike="noStrike" kern="0" cap="none" spc="0" normalizeH="0" baseline="0" noProof="0">
                <a:ln>
                  <a:noFill/>
                </a:ln>
                <a:solidFill>
                  <a:srgbClr val="000000">
                    <a:lumMod val="75000"/>
                    <a:lumOff val="25000"/>
                  </a:srgbClr>
                </a:solidFill>
                <a:effectLst/>
                <a:uLnTx/>
                <a:uFillTx/>
                <a:latin typeface="Arial" pitchFamily="34" charset="0"/>
                <a:ea typeface="+mn-ea"/>
                <a:cs typeface="+mn-cs"/>
              </a:rPr>
              <a:t>and 379 overlapping 1-year periods.</a:t>
            </a:r>
          </a:p>
        </p:txBody>
      </p:sp>
      <p:graphicFrame>
        <p:nvGraphicFramePr>
          <p:cNvPr id="20" name="Chart 19">
            <a:extLst>
              <a:ext uri="{FF2B5EF4-FFF2-40B4-BE49-F238E27FC236}">
                <a16:creationId xmlns:a16="http://schemas.microsoft.com/office/drawing/2014/main" id="{76635FC8-82F9-91C1-D8A0-61EA6C60F9DA}"/>
              </a:ext>
            </a:extLst>
          </p:cNvPr>
          <p:cNvGraphicFramePr/>
          <p:nvPr/>
        </p:nvGraphicFramePr>
        <p:xfrm>
          <a:off x="4883015" y="4562201"/>
          <a:ext cx="5385744" cy="10615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1" name="Chart 20">
            <a:extLst>
              <a:ext uri="{FF2B5EF4-FFF2-40B4-BE49-F238E27FC236}">
                <a16:creationId xmlns:a16="http://schemas.microsoft.com/office/drawing/2014/main" id="{F4931E0B-EE80-9D8F-7365-3E9E1B458CD6}"/>
              </a:ext>
            </a:extLst>
          </p:cNvPr>
          <p:cNvGraphicFramePr/>
          <p:nvPr/>
        </p:nvGraphicFramePr>
        <p:xfrm>
          <a:off x="4871786" y="2312669"/>
          <a:ext cx="5385744" cy="106156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2" name="Chart 21">
            <a:extLst>
              <a:ext uri="{FF2B5EF4-FFF2-40B4-BE49-F238E27FC236}">
                <a16:creationId xmlns:a16="http://schemas.microsoft.com/office/drawing/2014/main" id="{45B6CA56-6042-122E-EE04-E7901288E1BC}"/>
              </a:ext>
            </a:extLst>
          </p:cNvPr>
          <p:cNvGraphicFramePr/>
          <p:nvPr/>
        </p:nvGraphicFramePr>
        <p:xfrm>
          <a:off x="224713" y="4562201"/>
          <a:ext cx="5385744" cy="106156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3" name="Chart 22">
            <a:extLst>
              <a:ext uri="{FF2B5EF4-FFF2-40B4-BE49-F238E27FC236}">
                <a16:creationId xmlns:a16="http://schemas.microsoft.com/office/drawing/2014/main" id="{C65A6101-3A62-CC94-7941-9DF8451605C6}"/>
              </a:ext>
            </a:extLst>
          </p:cNvPr>
          <p:cNvGraphicFramePr/>
          <p:nvPr/>
        </p:nvGraphicFramePr>
        <p:xfrm>
          <a:off x="224713" y="2312669"/>
          <a:ext cx="5385744" cy="106156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2323890986"/>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4. Let Markets Work for You</a:t>
            </a:r>
            <a:br>
              <a:rPr lang="en-GB"/>
            </a:br>
            <a:endParaRPr lang="en-GB"/>
          </a:p>
        </p:txBody>
      </p:sp>
      <p:sp>
        <p:nvSpPr>
          <p:cNvPr id="4" name="Text Placeholder 3"/>
          <p:cNvSpPr>
            <a:spLocks noGrp="1"/>
          </p:cNvSpPr>
          <p:nvPr>
            <p:ph type="body" sz="quarter" idx="15"/>
          </p:nvPr>
        </p:nvSpPr>
        <p:spPr/>
        <p:txBody>
          <a:bodyPr/>
          <a:lstStyle/>
          <a:p>
            <a:pPr>
              <a:defRPr/>
            </a:pPr>
            <a:r>
              <a:rPr lang="en-US"/>
              <a:t>In AUD. Australian Share Market: S&amp;P/ASX 300 Index (Total Return), Short-term Fixed Interest Securities: Bloomberg AusBond Bank Bill Index and Inflation CPI: Australian Consumer Price Index. S&amp;P/ASX data © 2023 S&amp;P Dow Jones Indices LLC a division of S&amp;P Global. All rights reserved. Bloomberg data provided by Bloomberg. Australian Consumer Price Index provided by Australian Bureau of Statistics. Indices are not available for direct investment. Index performance does not reflect expenses associated with the management of an actual portfolio. Past performance is not a guarantee of future results. Data presented in the Growth of a Dollar chart is hypothetical and assumes reinvestment of income and no transaction costs or taxes. The chart is for illustrative purposes only and is not indicative of any investment.</a:t>
            </a:r>
            <a:endParaRPr lang="en-GB">
              <a:solidFill>
                <a:srgbClr val="000000">
                  <a:lumMod val="65000"/>
                  <a:lumOff val="35000"/>
                </a:srgbClr>
              </a:solidFill>
            </a:endParaRPr>
          </a:p>
        </p:txBody>
      </p:sp>
      <p:sp>
        <p:nvSpPr>
          <p:cNvPr id="5" name="Text Placeholder 10"/>
          <p:cNvSpPr txBox="1"/>
          <p:nvPr/>
        </p:nvSpPr>
        <p:spPr>
          <a:xfrm>
            <a:off x="6743700" y="1781175"/>
            <a:ext cx="3091914" cy="3648097"/>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r>
              <a:rPr lang="en-US" sz="1599"/>
              <a:t>The financial markets have rewarded long-term investors. People expect a positive return on the capital they supply, and historically, the equity and bond markets have provided growth of wealth that has more than offset inflation over the long term.</a:t>
            </a:r>
          </a:p>
        </p:txBody>
      </p:sp>
      <p:sp>
        <p:nvSpPr>
          <p:cNvPr id="15" name="TextBox 14">
            <a:extLst>
              <a:ext uri="{FF2B5EF4-FFF2-40B4-BE49-F238E27FC236}">
                <a16:creationId xmlns:a16="http://schemas.microsoft.com/office/drawing/2014/main" id="{535B6D35-583E-4BC5-9BCB-FD5FEEDD3CA8}"/>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ctr" defTabSz="913851" fontAlgn="base">
              <a:spcBef>
                <a:spcPct val="0"/>
              </a:spcBef>
              <a:spcAft>
                <a:spcPct val="0"/>
              </a:spcAft>
              <a:defRPr/>
            </a:pPr>
            <a:r>
              <a:rPr lang="en-US" sz="900">
                <a:solidFill>
                  <a:srgbClr val="000000"/>
                </a:solidFill>
                <a:latin typeface="Arial" pitchFamily="34" charset="0"/>
                <a:cs typeface="Arial" pitchFamily="34" charset="0"/>
              </a:rPr>
              <a:t>SC: GC05</a:t>
            </a:r>
          </a:p>
          <a:p>
            <a:pPr algn="ctr" defTabSz="913851" fontAlgn="base">
              <a:spcBef>
                <a:spcPct val="0"/>
              </a:spcBef>
              <a:spcAft>
                <a:spcPct val="0"/>
              </a:spcAft>
              <a:defRPr/>
            </a:pPr>
            <a:r>
              <a:rPr lang="en-US" sz="900">
                <a:solidFill>
                  <a:srgbClr val="000000"/>
                </a:solidFill>
                <a:latin typeface="Arial" pitchFamily="34" charset="0"/>
                <a:cs typeface="Arial" pitchFamily="34" charset="0"/>
              </a:rPr>
              <a:t>MID PAB4</a:t>
            </a:r>
          </a:p>
        </p:txBody>
      </p:sp>
      <p:sp>
        <p:nvSpPr>
          <p:cNvPr id="3" name="AssetID" descr="svtx:content/slide/@id">
            <a:extLst>
              <a:ext uri="{FF2B5EF4-FFF2-40B4-BE49-F238E27FC236}">
                <a16:creationId xmlns:a16="http://schemas.microsoft.com/office/drawing/2014/main" id="{204FFFEA-0DCB-BDCC-F06E-02E05C16F3AC}"/>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r"/>
            <a:r>
              <a:rPr lang="en-US" sz="700">
                <a:solidFill>
                  <a:schemeClr val="bg1">
                    <a:lumMod val="50000"/>
                  </a:schemeClr>
                </a:solidFill>
                <a:latin typeface="Arial Narrow" panose="020B0606020202030204" pitchFamily="34" charset="0"/>
              </a:rPr>
              <a:t>28769</a:t>
            </a:r>
          </a:p>
        </p:txBody>
      </p:sp>
      <p:sp>
        <p:nvSpPr>
          <p:cNvPr id="8" name="Title 10">
            <a:extLst>
              <a:ext uri="{FF2B5EF4-FFF2-40B4-BE49-F238E27FC236}">
                <a16:creationId xmlns:a16="http://schemas.microsoft.com/office/drawing/2014/main" id="{6A0CC449-A657-1087-D985-F4A9F7C110D6}"/>
              </a:ext>
            </a:extLst>
          </p:cNvPr>
          <p:cNvSpPr txBox="1"/>
          <p:nvPr/>
        </p:nvSpPr>
        <p:spPr>
          <a:xfrm>
            <a:off x="476648" y="1796241"/>
            <a:ext cx="5278234" cy="566892"/>
          </a:xfrm>
          <a:prstGeom prst="rect">
            <a:avLst/>
          </a:prstGeom>
        </p:spPr>
        <p:txBody>
          <a:bodyPr vert="horz" lIns="91383" tIns="54829" rIns="91383" bIns="54829" rtlCol="0" anchor="t">
            <a:noAutofit/>
          </a:bodyPr>
          <a:lstStyle>
            <a:defPPr>
              <a:defRPr lang="en-US"/>
            </a:defPPr>
            <a:lvl1pPr marL="0" algn="l" defTabSz="1018824" rtl="0" eaLnBrk="1" latinLnBrk="0" hangingPunct="1">
              <a:spcBef>
                <a:spcPct val="0"/>
              </a:spcBef>
              <a:buNone/>
              <a:defRPr sz="2600" kern="1200">
                <a:solidFill>
                  <a:schemeClr val="accent1"/>
                </a:solidFill>
                <a:latin typeface="Arial" pitchFamily="34" charset="0"/>
                <a:ea typeface="+mj-ea"/>
                <a:cs typeface="Arial"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18213" fontAlgn="base">
              <a:spcAft>
                <a:spcPct val="0"/>
              </a:spcAft>
              <a:defRPr/>
            </a:pPr>
            <a:r>
              <a:rPr lang="en-US" sz="1599">
                <a:solidFill>
                  <a:srgbClr val="495965"/>
                </a:solidFill>
              </a:rPr>
              <a:t>Growth of a Dollar, 1980–2022 </a:t>
            </a:r>
            <a:br>
              <a:rPr lang="en-US" sz="1599">
                <a:solidFill>
                  <a:srgbClr val="495965"/>
                </a:solidFill>
              </a:rPr>
            </a:br>
            <a:r>
              <a:rPr lang="en-US" sz="1599">
                <a:solidFill>
                  <a:srgbClr val="495965"/>
                </a:solidFill>
              </a:rPr>
              <a:t>(compounded monthly)</a:t>
            </a:r>
          </a:p>
        </p:txBody>
      </p:sp>
      <p:sp>
        <p:nvSpPr>
          <p:cNvPr id="21" name="TextBox 20">
            <a:extLst>
              <a:ext uri="{FF2B5EF4-FFF2-40B4-BE49-F238E27FC236}">
                <a16:creationId xmlns:a16="http://schemas.microsoft.com/office/drawing/2014/main" id="{EE0362FB-B601-0CB3-4347-56F72A4D0F98}"/>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a:p>
            <a:endParaRPr lang="en-US" sz="1000">
              <a:latin typeface="Arial" pitchFamily="34" charset="0"/>
            </a:endParaRPr>
          </a:p>
          <a:p>
            <a:r>
              <a:rPr lang="en-US" sz="1000">
                <a:latin typeface="Arial" pitchFamily="34" charset="0"/>
              </a:rPr>
              <a:t>APPENDIX SLIDES: Index Descriptions (EU Pursuing a Better Investment Experience)</a:t>
            </a:r>
          </a:p>
        </p:txBody>
      </p:sp>
      <p:graphicFrame>
        <p:nvGraphicFramePr>
          <p:cNvPr id="6" name="Chart 5">
            <a:extLst>
              <a:ext uri="{FF2B5EF4-FFF2-40B4-BE49-F238E27FC236}">
                <a16:creationId xmlns:a16="http://schemas.microsoft.com/office/drawing/2014/main" id="{09F0006E-3A75-22FB-BA14-CC20E5246D0C}"/>
              </a:ext>
            </a:extLst>
          </p:cNvPr>
          <p:cNvGraphicFramePr/>
          <p:nvPr>
            <p:extLst>
              <p:ext uri="{D42A27DB-BD31-4B8C-83A1-F6EECF244321}">
                <p14:modId xmlns:p14="http://schemas.microsoft.com/office/powerpoint/2010/main" val="775725147"/>
              </p:ext>
            </p:extLst>
          </p:nvPr>
        </p:nvGraphicFramePr>
        <p:xfrm>
          <a:off x="445066" y="1781175"/>
          <a:ext cx="4903222" cy="4667250"/>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Box 15">
            <a:extLst>
              <a:ext uri="{FF2B5EF4-FFF2-40B4-BE49-F238E27FC236}">
                <a16:creationId xmlns:a16="http://schemas.microsoft.com/office/drawing/2014/main" id="{9C56C55E-3C40-B909-C350-FED42E178358}"/>
              </a:ext>
            </a:extLst>
          </p:cNvPr>
          <p:cNvSpPr txBox="1"/>
          <p:nvPr/>
        </p:nvSpPr>
        <p:spPr>
          <a:xfrm>
            <a:off x="5264155" y="2139950"/>
            <a:ext cx="1098545" cy="553998"/>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b="1">
                <a:solidFill>
                  <a:srgbClr val="595959"/>
                </a:solidFill>
                <a:latin typeface="Arial" pitchFamily="34" charset="0"/>
                <a:cs typeface="Arial" pitchFamily="34" charset="0"/>
              </a:rPr>
              <a:t>$83.26</a:t>
            </a:r>
            <a:br>
              <a:rPr lang="en-US" sz="1000" b="1">
                <a:solidFill>
                  <a:srgbClr val="595959"/>
                </a:solidFill>
                <a:latin typeface="Arial" pitchFamily="34" charset="0"/>
                <a:cs typeface="Arial" pitchFamily="34" charset="0"/>
              </a:rPr>
            </a:br>
            <a:r>
              <a:rPr lang="en-US" sz="1000">
                <a:solidFill>
                  <a:srgbClr val="595959"/>
                </a:solidFill>
                <a:latin typeface="Arial" pitchFamily="34" charset="0"/>
                <a:cs typeface="Arial" pitchFamily="34" charset="0"/>
              </a:rPr>
              <a:t>Australian Share Market</a:t>
            </a:r>
          </a:p>
        </p:txBody>
      </p:sp>
      <p:sp>
        <p:nvSpPr>
          <p:cNvPr id="17" name="TextBox 16">
            <a:extLst>
              <a:ext uri="{FF2B5EF4-FFF2-40B4-BE49-F238E27FC236}">
                <a16:creationId xmlns:a16="http://schemas.microsoft.com/office/drawing/2014/main" id="{1995FA73-CCEE-EA13-564C-BBE73F9CB455}"/>
              </a:ext>
            </a:extLst>
          </p:cNvPr>
          <p:cNvSpPr txBox="1"/>
          <p:nvPr/>
        </p:nvSpPr>
        <p:spPr>
          <a:xfrm>
            <a:off x="5264155" y="5177369"/>
            <a:ext cx="1250945" cy="553998"/>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b="1">
                <a:solidFill>
                  <a:srgbClr val="595959"/>
                </a:solidFill>
                <a:latin typeface="Arial" pitchFamily="34" charset="0"/>
                <a:cs typeface="Arial" pitchFamily="34" charset="0"/>
              </a:rPr>
              <a:t>$20.51</a:t>
            </a:r>
            <a:br>
              <a:rPr lang="en-US" sz="1000" b="1">
                <a:solidFill>
                  <a:srgbClr val="595959"/>
                </a:solidFill>
                <a:latin typeface="Arial" pitchFamily="34" charset="0"/>
                <a:cs typeface="Arial" pitchFamily="34" charset="0"/>
              </a:rPr>
            </a:br>
            <a:r>
              <a:rPr lang="en-US" sz="1000">
                <a:solidFill>
                  <a:srgbClr val="595959"/>
                </a:solidFill>
                <a:latin typeface="Arial" pitchFamily="34" charset="0"/>
                <a:cs typeface="Arial" pitchFamily="34" charset="0"/>
              </a:rPr>
              <a:t>Short-term Fixed Interest Securities</a:t>
            </a:r>
          </a:p>
        </p:txBody>
      </p:sp>
      <p:sp>
        <p:nvSpPr>
          <p:cNvPr id="18" name="TextBox 17">
            <a:extLst>
              <a:ext uri="{FF2B5EF4-FFF2-40B4-BE49-F238E27FC236}">
                <a16:creationId xmlns:a16="http://schemas.microsoft.com/office/drawing/2014/main" id="{56BA0954-4FAD-F33F-14AE-326E7E11E336}"/>
              </a:ext>
            </a:extLst>
          </p:cNvPr>
          <p:cNvSpPr txBox="1"/>
          <p:nvPr/>
        </p:nvSpPr>
        <p:spPr>
          <a:xfrm>
            <a:off x="5264155" y="5853224"/>
            <a:ext cx="1250945"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b="1">
                <a:solidFill>
                  <a:srgbClr val="595959"/>
                </a:solidFill>
                <a:latin typeface="Arial" pitchFamily="34" charset="0"/>
                <a:cs typeface="Arial" pitchFamily="34" charset="0"/>
              </a:rPr>
              <a:t>$5.25</a:t>
            </a:r>
            <a:br>
              <a:rPr lang="en-US" sz="1000" b="1">
                <a:solidFill>
                  <a:srgbClr val="595959"/>
                </a:solidFill>
                <a:latin typeface="Arial" pitchFamily="34" charset="0"/>
                <a:cs typeface="Arial" pitchFamily="34" charset="0"/>
              </a:rPr>
            </a:br>
            <a:r>
              <a:rPr lang="en-US" sz="1000">
                <a:solidFill>
                  <a:srgbClr val="595959"/>
                </a:solidFill>
                <a:latin typeface="Arial" pitchFamily="34" charset="0"/>
                <a:cs typeface="Arial" pitchFamily="34" charset="0"/>
              </a:rPr>
              <a:t>Inflation CPI</a:t>
            </a:r>
          </a:p>
        </p:txBody>
      </p:sp>
    </p:spTree>
    <p:extLst>
      <p:ext uri="{BB962C8B-B14F-4D97-AF65-F5344CB8AC3E}">
        <p14:creationId xmlns:p14="http://schemas.microsoft.com/office/powerpoint/2010/main" val="2841651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40</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Equity, size, relative price and profitability: Australian Markets</a:t>
            </a:r>
          </a:p>
        </p:txBody>
      </p:sp>
      <p:sp>
        <p:nvSpPr>
          <p:cNvPr id="3" name="Text Placeholder 2"/>
          <p:cNvSpPr>
            <a:spLocks noGrp="1"/>
          </p:cNvSpPr>
          <p:nvPr>
            <p:ph type="body" sz="quarter" idx="15"/>
          </p:nvPr>
        </p:nvSpPr>
        <p:spPr>
          <a:xfrm>
            <a:off x="704857" y="7183525"/>
            <a:ext cx="9136322" cy="282200"/>
          </a:xfrm>
        </p:spPr>
        <p:txBody>
          <a:bodyPr/>
          <a:lstStyle/>
          <a:p>
            <a:pPr lvl="0"/>
            <a:r>
              <a:rPr lang="en-AU" sz="749" b="1">
                <a:solidFill>
                  <a:srgbClr val="005E74"/>
                </a:solidFill>
              </a:rPr>
              <a:t>For educational purposes only. This document is intended to be used in conversation with a licensed financial adviser.</a:t>
            </a:r>
            <a:endParaRPr lang="en-US" sz="749" b="1">
              <a:solidFill>
                <a:srgbClr val="005E74"/>
              </a:solidFill>
            </a:endParaRPr>
          </a:p>
          <a:p>
            <a:pPr lvl="0"/>
            <a:r>
              <a:rPr lang="en-US" sz="749">
                <a:solidFill>
                  <a:srgbClr val="005E74"/>
                </a:solidFill>
              </a:rPr>
              <a:t>This publication has been prepared by Dimensional Fund Advisors LP and is provided in Australia by DFA Australia Limited, AFS Licence No. 238093.</a:t>
            </a:r>
            <a:br>
              <a:rPr lang="en-AU" sz="749">
                <a:solidFill>
                  <a:srgbClr val="005E74"/>
                </a:solidFill>
              </a:rPr>
            </a:br>
            <a:r>
              <a:rPr lang="en-US" sz="699" b="1">
                <a:solidFill>
                  <a:srgbClr val="000000">
                    <a:lumMod val="75000"/>
                    <a:lumOff val="25000"/>
                  </a:srgbClr>
                </a:solidFill>
              </a:rPr>
              <a:t>Past performance is no guarantee of future results. Actual returns may be lower. </a:t>
            </a:r>
          </a:p>
          <a:p>
            <a:pPr lvl="0"/>
            <a:r>
              <a:rPr lang="en-US" sz="699">
                <a:solidFill>
                  <a:srgbClr val="000000">
                    <a:lumMod val="75000"/>
                    <a:lumOff val="25000"/>
                  </a:srgbClr>
                </a:solidFill>
              </a:rPr>
              <a:t>In AUD. </a:t>
            </a:r>
            <a:r>
              <a:rPr lang="en-US" sz="699"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sz="749">
                <a:solidFill>
                  <a:srgbClr val="000000">
                    <a:lumMod val="75000"/>
                    <a:lumOff val="25000"/>
                  </a:srgbClr>
                </a:solidFill>
              </a:rPr>
              <a:t>Five-year premiums are calculated as the difference in annualised five-year returns between the two indices described. Market minus Bills: Fama/French Australia Market Index minus the Bloomberg AusBond Bank Bill Index. Small Cap minus Large Cap: Dimensional Australia Small Index minus the MSCI Australia Index (gross div.). Value minus Growth: Fama/French Australia Value Index minus the Fama/French Australia Growth Index. High Prof minus Low Prof: Fama/French Australia High Profitability Index minus the Fama/French Australia Low Profitability Index. Profitability is measured as operating income before depreciation and amortisation minus interest expense, scaled by book. Profitability is measured as operating income before depreciation and amortisation minus interest expense, scaled by book.</a:t>
            </a:r>
          </a:p>
          <a:p>
            <a:pPr lvl="0"/>
            <a:r>
              <a:rPr lang="en-US" sz="749">
                <a:solidFill>
                  <a:srgbClr val="000000">
                    <a:lumMod val="75000"/>
                    <a:lumOff val="25000"/>
                  </a:srgbClr>
                </a:solidFill>
              </a:rPr>
              <a:t>See “Index Descriptions” in the appendix for descriptions of Dimensional and Fama/French index data. Eugene Fama and Ken French are members of the Board of Directors of the general partner of, and provide consulting services to, Dimensional Fund Advisors LP. MSCI data © MSCI 2023, all rights reserved. Bloomberg AusBond data © 2023 Bloomberg.</a:t>
            </a:r>
          </a:p>
        </p:txBody>
      </p:sp>
      <p:sp>
        <p:nvSpPr>
          <p:cNvPr id="2" name="AssetID" descr="svtx:content/slide/@id"/>
          <p:cNvSpPr>
            <a:spLocks noGrp="1"/>
          </p:cNvSpPr>
          <p:nvPr>
            <p:ph type="body" sz="quarter" idx="20"/>
          </p:nvPr>
        </p:nvSpPr>
        <p:spPr/>
        <p:txBody>
          <a:bodyPr/>
          <a:lstStyle/>
          <a:p>
            <a:r>
              <a:rPr lang="en-US"/>
              <a:t>28814</a:t>
            </a:r>
          </a:p>
        </p:txBody>
      </p:sp>
      <p:sp>
        <p:nvSpPr>
          <p:cNvPr id="11" name="TextBox 10"/>
          <p:cNvSpPr txBox="1"/>
          <p:nvPr/>
        </p:nvSpPr>
        <p:spPr>
          <a:xfrm>
            <a:off x="-801987"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887</a:t>
            </a:r>
          </a:p>
        </p:txBody>
      </p:sp>
      <p:sp>
        <p:nvSpPr>
          <p:cNvPr id="28" name="Rectangle 27">
            <a:extLst>
              <a:ext uri="{FF2B5EF4-FFF2-40B4-BE49-F238E27FC236}">
                <a16:creationId xmlns:a16="http://schemas.microsoft.com/office/drawing/2014/main" id="{7868F8F2-0BB1-49B5-94EE-4D75999F9E0F}"/>
              </a:ext>
            </a:extLst>
          </p:cNvPr>
          <p:cNvSpPr/>
          <p:nvPr/>
        </p:nvSpPr>
        <p:spPr>
          <a:xfrm>
            <a:off x="10947470" y="8122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4" name="Table 3">
            <a:extLst>
              <a:ext uri="{FF2B5EF4-FFF2-40B4-BE49-F238E27FC236}">
                <a16:creationId xmlns:a16="http://schemas.microsoft.com/office/drawing/2014/main" id="{8F548B2B-7D8F-2759-0620-CEB8F256380D}"/>
              </a:ext>
            </a:extLst>
          </p:cNvPr>
          <p:cNvGraphicFramePr>
            <a:graphicFrameLocks noGrp="1"/>
          </p:cNvGraphicFramePr>
          <p:nvPr>
            <p:extLst>
              <p:ext uri="{D42A27DB-BD31-4B8C-83A1-F6EECF244321}">
                <p14:modId xmlns:p14="http://schemas.microsoft.com/office/powerpoint/2010/main" val="2179587035"/>
              </p:ext>
            </p:extLst>
          </p:nvPr>
        </p:nvGraphicFramePr>
        <p:xfrm>
          <a:off x="792207" y="1732094"/>
          <a:ext cx="9136323" cy="4593540"/>
        </p:xfrm>
        <a:graphic>
          <a:graphicData uri="http://schemas.openxmlformats.org/drawingml/2006/table">
            <a:tbl>
              <a:tblPr firstRow="1" bandRow="1">
                <a:tableStyleId>{5C22544A-7EE6-4342-B048-85BDC9FD1C3A}</a:tableStyleId>
              </a:tblPr>
              <a:tblGrid>
                <a:gridCol w="414699">
                  <a:extLst>
                    <a:ext uri="{9D8B030D-6E8A-4147-A177-3AD203B41FA5}">
                      <a16:colId xmlns:a16="http://schemas.microsoft.com/office/drawing/2014/main" val="20000"/>
                    </a:ext>
                  </a:extLst>
                </a:gridCol>
                <a:gridCol w="8721624">
                  <a:extLst>
                    <a:ext uri="{9D8B030D-6E8A-4147-A177-3AD203B41FA5}">
                      <a16:colId xmlns:a16="http://schemas.microsoft.com/office/drawing/2014/main" val="20001"/>
                    </a:ext>
                  </a:extLst>
                </a:gridCol>
              </a:tblGrid>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a:solidFill>
                            <a:schemeClr val="bg1"/>
                          </a:solidFill>
                          <a:latin typeface="+mn-lt"/>
                          <a:cs typeface="Arial" pitchFamily="34" charset="0"/>
                        </a:rPr>
                        <a:t>Market </a:t>
                      </a:r>
                      <a:br>
                        <a:rPr lang="en-US" sz="899" b="1" cap="all">
                          <a:solidFill>
                            <a:schemeClr val="bg1"/>
                          </a:solidFill>
                          <a:latin typeface="+mn-lt"/>
                          <a:cs typeface="Arial" pitchFamily="34" charset="0"/>
                        </a:rPr>
                      </a:br>
                      <a:r>
                        <a:rPr lang="en-US" sz="899" b="1" cap="none" baseline="0">
                          <a:solidFill>
                            <a:schemeClr val="bg1"/>
                          </a:solidFill>
                          <a:latin typeface="+mn-lt"/>
                          <a:cs typeface="Arial" pitchFamily="34" charset="0"/>
                        </a:rPr>
                        <a:t>minus</a:t>
                      </a:r>
                      <a:r>
                        <a:rPr lang="en-US" sz="899" b="1" cap="all" baseline="0">
                          <a:solidFill>
                            <a:schemeClr val="bg1"/>
                          </a:solidFill>
                          <a:latin typeface="+mn-lt"/>
                          <a:cs typeface="Arial" pitchFamily="34" charset="0"/>
                        </a:rPr>
                        <a:t> Bills</a:t>
                      </a:r>
                      <a:endParaRPr lang="en-US" sz="900" b="1" cap="all">
                        <a:solidFill>
                          <a:schemeClr val="bg1"/>
                        </a:solidFill>
                        <a:latin typeface="+mn-lt"/>
                        <a:cs typeface="Arial" pitchFamily="34" charset="0"/>
                      </a:endParaRPr>
                    </a:p>
                  </a:txBody>
                  <a:tcPr marL="0" marR="0" marT="0" marB="0" vert="vert270" anchor="ctr">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a:solidFill>
                            <a:schemeClr val="bg1"/>
                          </a:solidFill>
                          <a:latin typeface="Arial" pitchFamily="34" charset="0"/>
                          <a:cs typeface="Arial" pitchFamily="34" charset="0"/>
                        </a:rPr>
                        <a:t>Small Cap</a:t>
                      </a:r>
                      <a:br>
                        <a:rPr lang="en-US" sz="899" b="1" cap="all">
                          <a:solidFill>
                            <a:schemeClr val="bg1"/>
                          </a:solidFill>
                          <a:latin typeface="Arial" pitchFamily="34" charset="0"/>
                          <a:cs typeface="Arial" pitchFamily="34" charset="0"/>
                        </a:rPr>
                      </a:br>
                      <a:r>
                        <a:rPr lang="en-US" sz="899" b="1" cap="all">
                          <a:solidFill>
                            <a:schemeClr val="bg1"/>
                          </a:solidFill>
                          <a:latin typeface="Arial" pitchFamily="34" charset="0"/>
                          <a:cs typeface="Arial" pitchFamily="34" charset="0"/>
                        </a:rPr>
                        <a:t> </a:t>
                      </a:r>
                      <a:r>
                        <a:rPr lang="en-US" sz="899" b="1" cap="none" baseline="0">
                          <a:solidFill>
                            <a:schemeClr val="bg1"/>
                          </a:solidFill>
                          <a:latin typeface="Arial" pitchFamily="34" charset="0"/>
                          <a:cs typeface="Arial" pitchFamily="34" charset="0"/>
                        </a:rPr>
                        <a:t>minus </a:t>
                      </a:r>
                      <a:r>
                        <a:rPr lang="en-US" sz="899" b="1" cap="all">
                          <a:solidFill>
                            <a:schemeClr val="bg1"/>
                          </a:solidFill>
                          <a:latin typeface="Arial" pitchFamily="34" charset="0"/>
                          <a:cs typeface="Arial" pitchFamily="34" charset="0"/>
                        </a:rPr>
                        <a:t>LARGE CAP</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48385">
                <a:tc>
                  <a:txBody>
                    <a:bodyPr/>
                    <a:lstStyle/>
                    <a:p>
                      <a:pPr algn="ctr"/>
                      <a:r>
                        <a:rPr lang="en-US" sz="899" b="1" cap="all">
                          <a:solidFill>
                            <a:schemeClr val="bg1"/>
                          </a:solidFill>
                          <a:latin typeface="Arial" pitchFamily="34" charset="0"/>
                          <a:cs typeface="Arial" pitchFamily="34" charset="0"/>
                        </a:rPr>
                        <a:t>Value</a:t>
                      </a:r>
                      <a:br>
                        <a:rPr lang="en-US" sz="899" b="1" cap="all">
                          <a:solidFill>
                            <a:schemeClr val="bg1"/>
                          </a:solidFill>
                          <a:latin typeface="Arial" pitchFamily="34" charset="0"/>
                          <a:cs typeface="Arial" pitchFamily="34" charset="0"/>
                        </a:rPr>
                      </a:br>
                      <a:r>
                        <a:rPr lang="en-US" sz="899" b="1" cap="all">
                          <a:solidFill>
                            <a:schemeClr val="bg1"/>
                          </a:solidFill>
                          <a:latin typeface="Arial" pitchFamily="34" charset="0"/>
                          <a:cs typeface="Arial" pitchFamily="34" charset="0"/>
                        </a:rPr>
                        <a:t> </a:t>
                      </a:r>
                      <a:r>
                        <a:rPr lang="en-US" sz="899" b="1" cap="none" baseline="0">
                          <a:solidFill>
                            <a:schemeClr val="bg1"/>
                          </a:solidFill>
                          <a:latin typeface="Arial" pitchFamily="34" charset="0"/>
                          <a:cs typeface="Arial" pitchFamily="34" charset="0"/>
                        </a:rPr>
                        <a:t>minus </a:t>
                      </a:r>
                      <a:r>
                        <a:rPr lang="en-US" sz="899" b="1" cap="all">
                          <a:solidFill>
                            <a:schemeClr val="bg1"/>
                          </a:solidFill>
                          <a:latin typeface="Arial" pitchFamily="34" charset="0"/>
                          <a:cs typeface="Arial" pitchFamily="34" charset="0"/>
                        </a:rPr>
                        <a:t>Growth</a:t>
                      </a:r>
                      <a:endParaRPr lang="en-US" sz="900" b="1">
                        <a:solidFill>
                          <a:schemeClr val="bg1"/>
                        </a:solidFill>
                        <a:latin typeface="Arial" pitchFamily="34" charset="0"/>
                        <a:cs typeface="Arial" pitchFamily="34" charset="0"/>
                      </a:endParaRP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a:solidFill>
                            <a:schemeClr val="bg1"/>
                          </a:solidFill>
                          <a:latin typeface="Arial" pitchFamily="34" charset="0"/>
                          <a:cs typeface="Arial" pitchFamily="34" charset="0"/>
                        </a:rPr>
                        <a:t>High Prof </a:t>
                      </a:r>
                    </a:p>
                    <a:p>
                      <a:pPr marL="0" marR="0" indent="0" algn="ctr" defTabSz="816036" rtl="0" eaLnBrk="1" fontAlgn="auto" latinLnBrk="0" hangingPunct="1">
                        <a:lnSpc>
                          <a:spcPct val="100000"/>
                        </a:lnSpc>
                        <a:spcBef>
                          <a:spcPct val="0"/>
                        </a:spcBef>
                        <a:spcAft>
                          <a:spcPct val="0"/>
                        </a:spcAft>
                        <a:buClrTx/>
                        <a:buSzTx/>
                        <a:buFontTx/>
                        <a:buNone/>
                        <a:defRPr/>
                      </a:pPr>
                      <a:r>
                        <a:rPr lang="en-US" sz="899" b="1" cap="none" baseline="0">
                          <a:solidFill>
                            <a:schemeClr val="bg1"/>
                          </a:solidFill>
                          <a:latin typeface="Arial" pitchFamily="34" charset="0"/>
                          <a:cs typeface="Arial" pitchFamily="34" charset="0"/>
                        </a:rPr>
                        <a:t>minus</a:t>
                      </a:r>
                      <a:r>
                        <a:rPr lang="en-US" sz="899" b="1" cap="all">
                          <a:solidFill>
                            <a:schemeClr val="bg1"/>
                          </a:solidFill>
                          <a:latin typeface="Arial" pitchFamily="34" charset="0"/>
                          <a:cs typeface="Arial" pitchFamily="34" charset="0"/>
                        </a:rPr>
                        <a:t> LOW PROF</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sp>
        <p:nvSpPr>
          <p:cNvPr id="5" name="TextBox 4">
            <a:extLst>
              <a:ext uri="{FF2B5EF4-FFF2-40B4-BE49-F238E27FC236}">
                <a16:creationId xmlns:a16="http://schemas.microsoft.com/office/drawing/2014/main" id="{E09ABC4F-5BCC-9594-E534-F8A07F7F264C}"/>
              </a:ext>
            </a:extLst>
          </p:cNvPr>
          <p:cNvSpPr txBox="1"/>
          <p:nvPr/>
        </p:nvSpPr>
        <p:spPr bwMode="auto">
          <a:xfrm rot="16200000">
            <a:off x="962121" y="2115961"/>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799" b="1">
                <a:latin typeface="Avenir LT 55 Roman" pitchFamily="34" charset="0"/>
                <a:cs typeface="Arial" pitchFamily="34" charset="0"/>
              </a:rPr>
              <a:t>Premiums</a:t>
            </a:r>
          </a:p>
        </p:txBody>
      </p:sp>
      <p:sp>
        <p:nvSpPr>
          <p:cNvPr id="6" name="TextBox 5">
            <a:extLst>
              <a:ext uri="{FF2B5EF4-FFF2-40B4-BE49-F238E27FC236}">
                <a16:creationId xmlns:a16="http://schemas.microsoft.com/office/drawing/2014/main" id="{FC62E846-5017-4914-C5C5-9DA82F3C6A0B}"/>
              </a:ext>
            </a:extLst>
          </p:cNvPr>
          <p:cNvSpPr txBox="1"/>
          <p:nvPr/>
        </p:nvSpPr>
        <p:spPr bwMode="auto">
          <a:xfrm rot="16200000">
            <a:off x="970661" y="3231124"/>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799" b="1">
                <a:latin typeface="Avenir LT 55 Roman" pitchFamily="34" charset="0"/>
                <a:cs typeface="Arial" pitchFamily="34" charset="0"/>
              </a:rPr>
              <a:t>Premiums</a:t>
            </a:r>
          </a:p>
        </p:txBody>
      </p:sp>
      <p:sp>
        <p:nvSpPr>
          <p:cNvPr id="8" name="TextBox 7">
            <a:extLst>
              <a:ext uri="{FF2B5EF4-FFF2-40B4-BE49-F238E27FC236}">
                <a16:creationId xmlns:a16="http://schemas.microsoft.com/office/drawing/2014/main" id="{97D87E45-503F-97EB-39D7-0F46A901F66B}"/>
              </a:ext>
            </a:extLst>
          </p:cNvPr>
          <p:cNvSpPr txBox="1"/>
          <p:nvPr/>
        </p:nvSpPr>
        <p:spPr bwMode="auto">
          <a:xfrm rot="16200000">
            <a:off x="979197" y="4363594"/>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799" b="1">
                <a:latin typeface="Avenir LT 55 Roman" pitchFamily="34" charset="0"/>
                <a:cs typeface="Arial" pitchFamily="34" charset="0"/>
              </a:rPr>
              <a:t>Premiums</a:t>
            </a:r>
          </a:p>
        </p:txBody>
      </p:sp>
      <p:sp>
        <p:nvSpPr>
          <p:cNvPr id="10" name="TextBox 9">
            <a:extLst>
              <a:ext uri="{FF2B5EF4-FFF2-40B4-BE49-F238E27FC236}">
                <a16:creationId xmlns:a16="http://schemas.microsoft.com/office/drawing/2014/main" id="{3FD3C4AE-B673-22D4-1C42-96606C3DF883}"/>
              </a:ext>
            </a:extLst>
          </p:cNvPr>
          <p:cNvSpPr txBox="1"/>
          <p:nvPr/>
        </p:nvSpPr>
        <p:spPr bwMode="auto">
          <a:xfrm rot="16200000">
            <a:off x="987737" y="5478757"/>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799" b="1">
                <a:latin typeface="Avenir LT 55 Roman" pitchFamily="34" charset="0"/>
                <a:cs typeface="Arial" pitchFamily="34" charset="0"/>
              </a:rPr>
              <a:t>Premiums</a:t>
            </a:r>
          </a:p>
        </p:txBody>
      </p:sp>
      <p:graphicFrame>
        <p:nvGraphicFramePr>
          <p:cNvPr id="12" name="Chart 11">
            <a:extLst>
              <a:ext uri="{FF2B5EF4-FFF2-40B4-BE49-F238E27FC236}">
                <a16:creationId xmlns:a16="http://schemas.microsoft.com/office/drawing/2014/main" id="{49826773-7A00-D758-7ECB-4D30D1D2C6D1}"/>
              </a:ext>
            </a:extLst>
          </p:cNvPr>
          <p:cNvGraphicFramePr/>
          <p:nvPr>
            <p:extLst>
              <p:ext uri="{D42A27DB-BD31-4B8C-83A1-F6EECF244321}">
                <p14:modId xmlns:p14="http://schemas.microsoft.com/office/powerpoint/2010/main" val="1451609994"/>
              </p:ext>
            </p:extLst>
          </p:nvPr>
        </p:nvGraphicFramePr>
        <p:xfrm>
          <a:off x="1308093" y="1746164"/>
          <a:ext cx="8567999" cy="110427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a:extLst>
              <a:ext uri="{FF2B5EF4-FFF2-40B4-BE49-F238E27FC236}">
                <a16:creationId xmlns:a16="http://schemas.microsoft.com/office/drawing/2014/main" id="{97711D84-8A17-DB36-FE85-AAF554B25E8E}"/>
              </a:ext>
            </a:extLst>
          </p:cNvPr>
          <p:cNvGraphicFramePr/>
          <p:nvPr>
            <p:extLst>
              <p:ext uri="{D42A27DB-BD31-4B8C-83A1-F6EECF244321}">
                <p14:modId xmlns:p14="http://schemas.microsoft.com/office/powerpoint/2010/main" val="1995253431"/>
              </p:ext>
            </p:extLst>
          </p:nvPr>
        </p:nvGraphicFramePr>
        <p:xfrm>
          <a:off x="1308093" y="2862787"/>
          <a:ext cx="8567999" cy="110427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Chart 13">
            <a:extLst>
              <a:ext uri="{FF2B5EF4-FFF2-40B4-BE49-F238E27FC236}">
                <a16:creationId xmlns:a16="http://schemas.microsoft.com/office/drawing/2014/main" id="{EB03EDA4-ACB1-01AE-1D5F-27CE214AE8E7}"/>
              </a:ext>
            </a:extLst>
          </p:cNvPr>
          <p:cNvGraphicFramePr/>
          <p:nvPr>
            <p:extLst>
              <p:ext uri="{D42A27DB-BD31-4B8C-83A1-F6EECF244321}">
                <p14:modId xmlns:p14="http://schemas.microsoft.com/office/powerpoint/2010/main" val="2454606668"/>
              </p:ext>
            </p:extLst>
          </p:nvPr>
        </p:nvGraphicFramePr>
        <p:xfrm>
          <a:off x="1308093" y="4031904"/>
          <a:ext cx="8567999" cy="110427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 name="Chart 14">
            <a:extLst>
              <a:ext uri="{FF2B5EF4-FFF2-40B4-BE49-F238E27FC236}">
                <a16:creationId xmlns:a16="http://schemas.microsoft.com/office/drawing/2014/main" id="{EDE6BC46-337E-592B-23F8-A7B2AE3B3B3F}"/>
              </a:ext>
            </a:extLst>
          </p:cNvPr>
          <p:cNvGraphicFramePr/>
          <p:nvPr>
            <p:extLst>
              <p:ext uri="{D42A27DB-BD31-4B8C-83A1-F6EECF244321}">
                <p14:modId xmlns:p14="http://schemas.microsoft.com/office/powerpoint/2010/main" val="2576454650"/>
              </p:ext>
            </p:extLst>
          </p:nvPr>
        </p:nvGraphicFramePr>
        <p:xfrm>
          <a:off x="1308093" y="5194309"/>
          <a:ext cx="8567999" cy="1104272"/>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2163467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41</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Market minus bills: Australian Markets</a:t>
            </a:r>
            <a:br>
              <a:rPr lang="en-US"/>
            </a:br>
            <a:r>
              <a:rPr lang="en-US"/>
              <a:t>1981–2022</a:t>
            </a:r>
          </a:p>
          <a:p>
            <a:br>
              <a:rPr lang="en-US"/>
            </a:br>
            <a:endParaRPr lang="en-US"/>
          </a:p>
        </p:txBody>
      </p:sp>
      <p:sp>
        <p:nvSpPr>
          <p:cNvPr id="3" name="Text Placeholder 2"/>
          <p:cNvSpPr>
            <a:spLocks noGrp="1"/>
          </p:cNvSpPr>
          <p:nvPr>
            <p:ph type="body" sz="quarter" idx="15"/>
          </p:nvPr>
        </p:nvSpPr>
        <p:spPr/>
        <p:txBody>
          <a:bodyPr/>
          <a:lstStyle/>
          <a:p>
            <a:pPr lvl="0"/>
            <a:r>
              <a:rPr lang="en-AU" b="1">
                <a:solidFill>
                  <a:srgbClr val="005E74"/>
                </a:solidFill>
              </a:rPr>
              <a:t>For educational purposes only. This document is intended to be used in conversation with a licensed financial adviser.</a:t>
            </a:r>
            <a:endParaRPr lang="en-US"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solidFill>
                  <a:srgbClr val="000000">
                    <a:lumMod val="75000"/>
                    <a:lumOff val="25000"/>
                  </a:srgbClr>
                </a:solidFill>
              </a:rPr>
              <a:t> Five-year premiums are calculated as the difference in annualised five-year returns between the two indices described. Market minus Bills: Fama/French Australia Market Index minus the Bloomberg AusBond Bank Bill Index. </a:t>
            </a:r>
          </a:p>
          <a:p>
            <a:pPr lvl="0"/>
            <a:r>
              <a:rPr lang="en-US">
                <a:solidFill>
                  <a:srgbClr val="000000">
                    <a:lumMod val="75000"/>
                    <a:lumOff val="25000"/>
                  </a:srgbClr>
                </a:solidFill>
              </a:rPr>
              <a:t>See “Index Descriptions” in the appendix for descriptions of Fama/French index data. Eugene Fama and Ken French are members of the Board of Directors of the general partner of, and provide consulting services to, Dimensional Fund Advisors LP. Bloomberg AusBond data © 2023 Bloomberg.</a:t>
            </a:r>
          </a:p>
        </p:txBody>
      </p:sp>
      <p:sp>
        <p:nvSpPr>
          <p:cNvPr id="2" name="AssetID" descr="svtx:content/slide/@id"/>
          <p:cNvSpPr>
            <a:spLocks noGrp="1"/>
          </p:cNvSpPr>
          <p:nvPr>
            <p:ph type="body" sz="quarter" idx="20"/>
          </p:nvPr>
        </p:nvSpPr>
        <p:spPr/>
        <p:txBody>
          <a:bodyPr/>
          <a:lstStyle/>
          <a:p>
            <a:r>
              <a:rPr lang="en-US"/>
              <a:t>28815</a:t>
            </a:r>
          </a:p>
        </p:txBody>
      </p:sp>
      <p:sp>
        <p:nvSpPr>
          <p:cNvPr id="8" name="TextBox 7"/>
          <p:cNvSpPr txBox="1"/>
          <p:nvPr/>
        </p:nvSpPr>
        <p:spPr>
          <a:xfrm>
            <a:off x="-801987"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888</a:t>
            </a:r>
          </a:p>
        </p:txBody>
      </p:sp>
      <p:sp>
        <p:nvSpPr>
          <p:cNvPr id="10" name="Rectangle 9">
            <a:extLst>
              <a:ext uri="{FF2B5EF4-FFF2-40B4-BE49-F238E27FC236}">
                <a16:creationId xmlns:a16="http://schemas.microsoft.com/office/drawing/2014/main" id="{7A192A2F-5D4E-41C5-916C-9C803FA33D8C}"/>
              </a:ext>
            </a:extLst>
          </p:cNvPr>
          <p:cNvSpPr/>
          <p:nvPr/>
        </p:nvSpPr>
        <p:spPr>
          <a:xfrm>
            <a:off x="10781217" y="4427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4" name="Chart 3">
            <a:extLst>
              <a:ext uri="{FF2B5EF4-FFF2-40B4-BE49-F238E27FC236}">
                <a16:creationId xmlns:a16="http://schemas.microsoft.com/office/drawing/2014/main" id="{CB89FF3C-8C31-6806-011C-9077421C1B9B}"/>
              </a:ext>
            </a:extLst>
          </p:cNvPr>
          <p:cNvGraphicFramePr/>
          <p:nvPr>
            <p:extLst>
              <p:ext uri="{D42A27DB-BD31-4B8C-83A1-F6EECF244321}">
                <p14:modId xmlns:p14="http://schemas.microsoft.com/office/powerpoint/2010/main" val="1448477446"/>
              </p:ext>
            </p:extLst>
          </p:nvPr>
        </p:nvGraphicFramePr>
        <p:xfrm>
          <a:off x="860516" y="1909675"/>
          <a:ext cx="9054345"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4253475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42</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Small cap minus large cap: Australian Markets</a:t>
            </a:r>
            <a:br>
              <a:rPr lang="en-US"/>
            </a:br>
            <a:r>
              <a:rPr lang="en-US"/>
              <a:t>1981–2022</a:t>
            </a:r>
          </a:p>
        </p:txBody>
      </p:sp>
      <p:sp>
        <p:nvSpPr>
          <p:cNvPr id="3" name="Text Placeholder 2"/>
          <p:cNvSpPr>
            <a:spLocks noGrp="1"/>
          </p:cNvSpPr>
          <p:nvPr>
            <p:ph type="body" sz="quarter" idx="15"/>
          </p:nvPr>
        </p:nvSpPr>
        <p:spPr/>
        <p:txBody>
          <a:bodyPr/>
          <a:lstStyle/>
          <a:p>
            <a:pPr lvl="0"/>
            <a:r>
              <a:rPr lang="en-AU" b="1">
                <a:solidFill>
                  <a:srgbClr val="005E74"/>
                </a:solidFill>
              </a:rPr>
              <a:t>For educational purposes only. This document is intended to be used in conversation with a licensed financial adviser.</a:t>
            </a:r>
            <a:endParaRPr lang="en-US"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solidFill>
                  <a:srgbClr val="000000">
                    <a:lumMod val="75000"/>
                    <a:lumOff val="25000"/>
                  </a:srgbClr>
                </a:solidFill>
              </a:rPr>
              <a:t> Five-year premiums are calculated as the difference in annualised five-year returns between the two indices described. Small Cap minus Large Cap: Dimensional Australia Small Index minus the MSCI Australia Index (gross div.). </a:t>
            </a:r>
          </a:p>
          <a:p>
            <a:pPr lvl="0"/>
            <a:r>
              <a:rPr lang="en-US">
                <a:solidFill>
                  <a:srgbClr val="000000">
                    <a:lumMod val="75000"/>
                    <a:lumOff val="25000"/>
                  </a:srgbClr>
                </a:solidFill>
              </a:rPr>
              <a:t>See “Index Descriptions” in the appendix for descriptions of Dimensional index data. MSCI data © MSCI 2023, all rights reserved.</a:t>
            </a:r>
          </a:p>
        </p:txBody>
      </p:sp>
      <p:sp>
        <p:nvSpPr>
          <p:cNvPr id="2" name="AssetID" descr="svtx:content/slide/@id"/>
          <p:cNvSpPr>
            <a:spLocks noGrp="1"/>
          </p:cNvSpPr>
          <p:nvPr>
            <p:ph type="body" sz="quarter" idx="20"/>
          </p:nvPr>
        </p:nvSpPr>
        <p:spPr/>
        <p:txBody>
          <a:bodyPr/>
          <a:lstStyle/>
          <a:p>
            <a:r>
              <a:rPr lang="en-US"/>
              <a:t>28817</a:t>
            </a:r>
          </a:p>
        </p:txBody>
      </p:sp>
      <p:sp>
        <p:nvSpPr>
          <p:cNvPr id="8" name="TextBox 7"/>
          <p:cNvSpPr txBox="1"/>
          <p:nvPr/>
        </p:nvSpPr>
        <p:spPr>
          <a:xfrm>
            <a:off x="-88511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889</a:t>
            </a:r>
          </a:p>
        </p:txBody>
      </p:sp>
      <p:sp>
        <p:nvSpPr>
          <p:cNvPr id="10" name="Rectangle 9">
            <a:extLst>
              <a:ext uri="{FF2B5EF4-FFF2-40B4-BE49-F238E27FC236}">
                <a16:creationId xmlns:a16="http://schemas.microsoft.com/office/drawing/2014/main" id="{3FCDC8C4-940A-4EF2-8223-ACC4F6157A87}"/>
              </a:ext>
            </a:extLst>
          </p:cNvPr>
          <p:cNvSpPr/>
          <p:nvPr/>
        </p:nvSpPr>
        <p:spPr>
          <a:xfrm>
            <a:off x="10836635" y="35042"/>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1" name="TextBox 10">
            <a:extLst>
              <a:ext uri="{FF2B5EF4-FFF2-40B4-BE49-F238E27FC236}">
                <a16:creationId xmlns:a16="http://schemas.microsoft.com/office/drawing/2014/main" id="{AE163DB8-E97E-4E4F-B7A5-C67145B90C63}"/>
              </a:ext>
            </a:extLst>
          </p:cNvPr>
          <p:cNvSpPr txBox="1"/>
          <p:nvPr/>
        </p:nvSpPr>
        <p:spPr bwMode="auto">
          <a:xfrm rot="16200000">
            <a:off x="451622" y="3843532"/>
            <a:ext cx="1010050"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899" b="1">
                <a:latin typeface="Arial" pitchFamily="34" charset="0"/>
                <a:cs typeface="Arial" pitchFamily="34" charset="0"/>
              </a:rPr>
              <a:t>Premiums</a:t>
            </a:r>
          </a:p>
        </p:txBody>
      </p:sp>
      <p:sp>
        <p:nvSpPr>
          <p:cNvPr id="13" name="TextBox 12">
            <a:extLst>
              <a:ext uri="{FF2B5EF4-FFF2-40B4-BE49-F238E27FC236}">
                <a16:creationId xmlns:a16="http://schemas.microsoft.com/office/drawing/2014/main" id="{1DBF3299-5C34-4DE5-868B-3EEE136B7299}"/>
              </a:ext>
            </a:extLst>
          </p:cNvPr>
          <p:cNvSpPr txBox="1"/>
          <p:nvPr/>
        </p:nvSpPr>
        <p:spPr bwMode="auto">
          <a:xfrm rot="16200000">
            <a:off x="451622" y="3843532"/>
            <a:ext cx="1010050"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899" b="1">
                <a:latin typeface="Arial" pitchFamily="34" charset="0"/>
                <a:cs typeface="Arial" pitchFamily="34" charset="0"/>
              </a:rPr>
              <a:t>Premiums</a:t>
            </a:r>
          </a:p>
        </p:txBody>
      </p:sp>
      <p:graphicFrame>
        <p:nvGraphicFramePr>
          <p:cNvPr id="4" name="Chart 3">
            <a:extLst>
              <a:ext uri="{FF2B5EF4-FFF2-40B4-BE49-F238E27FC236}">
                <a16:creationId xmlns:a16="http://schemas.microsoft.com/office/drawing/2014/main" id="{E1398549-DD86-C297-3AF0-BF31CD2F48AF}"/>
              </a:ext>
            </a:extLst>
          </p:cNvPr>
          <p:cNvGraphicFramePr/>
          <p:nvPr>
            <p:extLst>
              <p:ext uri="{D42A27DB-BD31-4B8C-83A1-F6EECF244321}">
                <p14:modId xmlns:p14="http://schemas.microsoft.com/office/powerpoint/2010/main" val="3779330529"/>
              </p:ext>
            </p:extLst>
          </p:nvPr>
        </p:nvGraphicFramePr>
        <p:xfrm>
          <a:off x="985709" y="1903300"/>
          <a:ext cx="8972556" cy="4402700"/>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991615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43</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Value minus growth: Australian Markets </a:t>
            </a:r>
            <a:br>
              <a:rPr lang="en-US"/>
            </a:br>
            <a:r>
              <a:rPr lang="en-US"/>
              <a:t>1981–2022</a:t>
            </a:r>
          </a:p>
          <a:p>
            <a:endParaRPr lang="en-US"/>
          </a:p>
        </p:txBody>
      </p:sp>
      <p:sp>
        <p:nvSpPr>
          <p:cNvPr id="3" name="Text Placeholder 2"/>
          <p:cNvSpPr>
            <a:spLocks noGrp="1"/>
          </p:cNvSpPr>
          <p:nvPr>
            <p:ph type="body" sz="quarter" idx="15"/>
          </p:nvPr>
        </p:nvSpPr>
        <p:spPr/>
        <p:txBody>
          <a:bodyPr/>
          <a:lstStyle/>
          <a:p>
            <a:pPr lvl="0"/>
            <a:r>
              <a:rPr lang="en-AU" b="1">
                <a:solidFill>
                  <a:srgbClr val="005E74"/>
                </a:solidFill>
              </a:rPr>
              <a:t>For educational purposes only. This document is intended to be used in conversation with a licensed financial adviser.</a:t>
            </a:r>
            <a:endParaRPr lang="en-US"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solidFill>
                  <a:srgbClr val="000000">
                    <a:lumMod val="75000"/>
                    <a:lumOff val="25000"/>
                  </a:srgbClr>
                </a:solidFill>
              </a:rPr>
              <a:t> Five-year premiums are calculated as the difference in annualised five-year returns between the two indices described. Value minus Growth: Fama/French Australia Value Index minus the Fama/French Australia Growth Index. </a:t>
            </a:r>
          </a:p>
          <a:p>
            <a:pPr lvl="0"/>
            <a:r>
              <a:rPr lang="en-US">
                <a:solidFill>
                  <a:srgbClr val="000000">
                    <a:lumMod val="75000"/>
                    <a:lumOff val="25000"/>
                  </a:srgbClr>
                </a:solidFill>
              </a:rPr>
              <a:t>See “Index Descriptions” in the appendix for descriptions of Fama/French index data. Eugene Fama and Ken French are members of the Board of Directors of the general partner of, and provide consulting services to, Dimensional Fund Advisors LP. </a:t>
            </a:r>
          </a:p>
        </p:txBody>
      </p:sp>
      <p:sp>
        <p:nvSpPr>
          <p:cNvPr id="2" name="AssetID" descr="svtx:content/slide/@id"/>
          <p:cNvSpPr>
            <a:spLocks noGrp="1"/>
          </p:cNvSpPr>
          <p:nvPr>
            <p:ph type="body" sz="quarter" idx="20"/>
          </p:nvPr>
        </p:nvSpPr>
        <p:spPr/>
        <p:txBody>
          <a:bodyPr/>
          <a:lstStyle/>
          <a:p>
            <a:r>
              <a:rPr lang="en-US"/>
              <a:t>28818</a:t>
            </a:r>
          </a:p>
        </p:txBody>
      </p:sp>
      <p:sp>
        <p:nvSpPr>
          <p:cNvPr id="8" name="TextBox 7"/>
          <p:cNvSpPr txBox="1"/>
          <p:nvPr/>
        </p:nvSpPr>
        <p:spPr>
          <a:xfrm>
            <a:off x="-968238"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890</a:t>
            </a:r>
          </a:p>
        </p:txBody>
      </p:sp>
      <p:sp>
        <p:nvSpPr>
          <p:cNvPr id="10" name="Rectangle 9">
            <a:extLst>
              <a:ext uri="{FF2B5EF4-FFF2-40B4-BE49-F238E27FC236}">
                <a16:creationId xmlns:a16="http://schemas.microsoft.com/office/drawing/2014/main" id="{4BDC2E99-2624-4771-B23B-65E15ECBE643}"/>
              </a:ext>
            </a:extLst>
          </p:cNvPr>
          <p:cNvSpPr/>
          <p:nvPr/>
        </p:nvSpPr>
        <p:spPr>
          <a:xfrm>
            <a:off x="10984416" y="71987"/>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3" name="TextBox 12">
            <a:extLst>
              <a:ext uri="{FF2B5EF4-FFF2-40B4-BE49-F238E27FC236}">
                <a16:creationId xmlns:a16="http://schemas.microsoft.com/office/drawing/2014/main" id="{6A67BD5A-0F4F-4B57-AF25-475BFDB307A8}"/>
              </a:ext>
            </a:extLst>
          </p:cNvPr>
          <p:cNvSpPr txBox="1"/>
          <p:nvPr/>
        </p:nvSpPr>
        <p:spPr bwMode="auto">
          <a:xfrm rot="16200000">
            <a:off x="451622" y="3843532"/>
            <a:ext cx="1010050"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899" b="1">
                <a:latin typeface="Arial" pitchFamily="34" charset="0"/>
                <a:cs typeface="Arial" pitchFamily="34" charset="0"/>
              </a:rPr>
              <a:t>Premiums</a:t>
            </a:r>
          </a:p>
        </p:txBody>
      </p:sp>
      <p:graphicFrame>
        <p:nvGraphicFramePr>
          <p:cNvPr id="4" name="Chart 3">
            <a:extLst>
              <a:ext uri="{FF2B5EF4-FFF2-40B4-BE49-F238E27FC236}">
                <a16:creationId xmlns:a16="http://schemas.microsoft.com/office/drawing/2014/main" id="{04119C59-0C17-6BE5-2FAF-F4E4ED4A37EB}"/>
              </a:ext>
            </a:extLst>
          </p:cNvPr>
          <p:cNvGraphicFramePr/>
          <p:nvPr>
            <p:extLst>
              <p:ext uri="{D42A27DB-BD31-4B8C-83A1-F6EECF244321}">
                <p14:modId xmlns:p14="http://schemas.microsoft.com/office/powerpoint/2010/main" val="4235330458"/>
              </p:ext>
            </p:extLst>
          </p:nvPr>
        </p:nvGraphicFramePr>
        <p:xfrm>
          <a:off x="980098" y="1906501"/>
          <a:ext cx="8964879" cy="4402700"/>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1711142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44</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High profitability minus low profitability: Australian Markets</a:t>
            </a:r>
            <a:br>
              <a:rPr lang="en-US"/>
            </a:br>
            <a:r>
              <a:rPr lang="en-US"/>
              <a:t>1987–2022</a:t>
            </a:r>
            <a:br>
              <a:rPr lang="en-US"/>
            </a:br>
            <a:endParaRPr lang="en-US"/>
          </a:p>
        </p:txBody>
      </p:sp>
      <p:sp>
        <p:nvSpPr>
          <p:cNvPr id="3" name="Text Placeholder 2"/>
          <p:cNvSpPr>
            <a:spLocks noGrp="1"/>
          </p:cNvSpPr>
          <p:nvPr>
            <p:ph type="body" sz="quarter" idx="15"/>
          </p:nvPr>
        </p:nvSpPr>
        <p:spPr>
          <a:xfrm>
            <a:off x="704857" y="7031989"/>
            <a:ext cx="9190277" cy="282200"/>
          </a:xfrm>
        </p:spPr>
        <p:txBody>
          <a:bodyPr/>
          <a:lstStyle/>
          <a:p>
            <a:pPr lvl="0"/>
            <a:r>
              <a:rPr lang="en-AU" b="1">
                <a:solidFill>
                  <a:srgbClr val="005E74"/>
                </a:solidFill>
              </a:rPr>
              <a:t>For educational purposes only. This document is intended to be used in conversation with a licensed financial adviser.</a:t>
            </a:r>
            <a:endParaRPr lang="en-US"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solidFill>
                  <a:srgbClr val="000000">
                    <a:lumMod val="75000"/>
                    <a:lumOff val="25000"/>
                  </a:srgbClr>
                </a:solidFill>
              </a:rPr>
              <a:t> Five-year premiums are calculated as the difference in annualised five-year returns between the two indices described. High Prof minus Low Prof: High Prof minus Low Prof: Fama/French Australia High Profitability Index minus the Fama/French Australia Low Profitability Index. Profitability is measured as operating income before depreciation and amortisation minus interest expense, scaled by book. See “Index Descriptions” in the appendix for descriptions of Fama/French index data. Eugene Fama and Ken French are members of the Board of Directors of the general partner of, and provide consulting services to, Dimensional Fund Advisors LP.</a:t>
            </a:r>
          </a:p>
        </p:txBody>
      </p:sp>
      <p:sp>
        <p:nvSpPr>
          <p:cNvPr id="2" name="AssetID" descr="svtx:content/slide/@id"/>
          <p:cNvSpPr>
            <a:spLocks noGrp="1"/>
          </p:cNvSpPr>
          <p:nvPr>
            <p:ph type="body" sz="quarter" idx="20"/>
          </p:nvPr>
        </p:nvSpPr>
        <p:spPr/>
        <p:txBody>
          <a:bodyPr/>
          <a:lstStyle/>
          <a:p>
            <a:r>
              <a:rPr lang="en-US"/>
              <a:t>28819</a:t>
            </a:r>
          </a:p>
        </p:txBody>
      </p:sp>
      <p:sp>
        <p:nvSpPr>
          <p:cNvPr id="10" name="TextBox 9"/>
          <p:cNvSpPr txBox="1"/>
          <p:nvPr/>
        </p:nvSpPr>
        <p:spPr>
          <a:xfrm>
            <a:off x="-848168"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891</a:t>
            </a:r>
          </a:p>
        </p:txBody>
      </p:sp>
      <p:sp>
        <p:nvSpPr>
          <p:cNvPr id="13" name="Rectangle 12">
            <a:extLst>
              <a:ext uri="{FF2B5EF4-FFF2-40B4-BE49-F238E27FC236}">
                <a16:creationId xmlns:a16="http://schemas.microsoft.com/office/drawing/2014/main" id="{8AD5D3D6-A6DD-47D2-83CB-3358550CDDA0}"/>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1" name="TextBox 10">
            <a:extLst>
              <a:ext uri="{FF2B5EF4-FFF2-40B4-BE49-F238E27FC236}">
                <a16:creationId xmlns:a16="http://schemas.microsoft.com/office/drawing/2014/main" id="{740FF8EB-A1FA-4641-B02E-B5BF68D3D787}"/>
              </a:ext>
            </a:extLst>
          </p:cNvPr>
          <p:cNvSpPr txBox="1"/>
          <p:nvPr/>
        </p:nvSpPr>
        <p:spPr bwMode="auto">
          <a:xfrm rot="16200000">
            <a:off x="451622" y="3843532"/>
            <a:ext cx="1010050"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defTabSz="913632" fontAlgn="base">
              <a:spcBef>
                <a:spcPct val="0"/>
              </a:spcBef>
              <a:spcAft>
                <a:spcPct val="0"/>
              </a:spcAft>
            </a:pPr>
            <a:r>
              <a:rPr lang="en-US" sz="899" b="1">
                <a:latin typeface="Arial" pitchFamily="34" charset="0"/>
                <a:cs typeface="Arial" pitchFamily="34" charset="0"/>
              </a:rPr>
              <a:t>Premiums</a:t>
            </a:r>
          </a:p>
        </p:txBody>
      </p:sp>
      <p:graphicFrame>
        <p:nvGraphicFramePr>
          <p:cNvPr id="4" name="Chart 3">
            <a:extLst>
              <a:ext uri="{FF2B5EF4-FFF2-40B4-BE49-F238E27FC236}">
                <a16:creationId xmlns:a16="http://schemas.microsoft.com/office/drawing/2014/main" id="{961899DF-59C8-9AE1-4FB6-ECE52A4A203D}"/>
              </a:ext>
            </a:extLst>
          </p:cNvPr>
          <p:cNvGraphicFramePr/>
          <p:nvPr>
            <p:extLst>
              <p:ext uri="{D42A27DB-BD31-4B8C-83A1-F6EECF244321}">
                <p14:modId xmlns:p14="http://schemas.microsoft.com/office/powerpoint/2010/main" val="3985832632"/>
              </p:ext>
            </p:extLst>
          </p:nvPr>
        </p:nvGraphicFramePr>
        <p:xfrm>
          <a:off x="993599" y="1941487"/>
          <a:ext cx="8988416" cy="4402700"/>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1417420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45</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Equity, size, relative price and profitability: US Markets</a:t>
            </a:r>
          </a:p>
        </p:txBody>
      </p:sp>
      <p:sp>
        <p:nvSpPr>
          <p:cNvPr id="3" name="Text Placeholder 2"/>
          <p:cNvSpPr>
            <a:spLocks noGrp="1"/>
          </p:cNvSpPr>
          <p:nvPr>
            <p:ph type="body" sz="quarter" idx="15"/>
          </p:nvPr>
        </p:nvSpPr>
        <p:spPr>
          <a:xfrm>
            <a:off x="695340" y="7089820"/>
            <a:ext cx="9136322" cy="282200"/>
          </a:xfrm>
        </p:spPr>
        <p:txBody>
          <a:bodyPr/>
          <a:lstStyle/>
          <a:p>
            <a:pPr lvl="0"/>
            <a:r>
              <a:rPr lang="en-AU" b="1">
                <a:solidFill>
                  <a:srgbClr val="005E74"/>
                </a:solidFill>
                <a:latin typeface="Arial Narrow" panose="020B0606020202030204" pitchFamily="34" charset="0"/>
              </a:rPr>
              <a:t>For educational purposes only. This document is intended to be used in conversation with a licensed financial adviser.</a:t>
            </a:r>
            <a:endParaRPr lang="en-US"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Five-year premiums are calculated as the difference in annualised five-year returns between the two indices described. Market minus Bills: Fama/French Total US Market Research Index minus the One-Month US Treasury Bill, which is the IA SBBI US 30 Day TBill TR USD, provided by Morningstar. Small Cap minus Large Cap: Dimensional US Small Cap Index minus the S&amp;P 500 Index. Value minus Growth: Fama/French US Value Research Index minus the Fama/French US Growth Research Index. High Prof minus Low Prof: Fama/French US High Profitability Index minus the Fama/French US Low Profitability Index. S&amp;P data © 2023 S&amp;P Dow Jones Indices LLC, a division of S&amp;P Global. All rights reserved. See “Index Descriptions” in the appendix for descriptions of Dimensional and Fama/French index data.</a:t>
            </a:r>
            <a:r>
              <a:rPr lang="en-US">
                <a:solidFill>
                  <a:srgbClr val="000000">
                    <a:lumMod val="75000"/>
                    <a:lumOff val="25000"/>
                  </a:srgbClr>
                </a:solidFill>
                <a:latin typeface="Arial Narrow" panose="020B0606020202030204" pitchFamily="34" charset="0"/>
              </a:rPr>
              <a:t> </a:t>
            </a:r>
            <a:r>
              <a:rPr lang="en-US">
                <a:latin typeface="Arial Narrow" panose="020B0606020202030204" pitchFamily="34" charset="0"/>
              </a:rPr>
              <a:t>Eugene Fama and Ken French are members of the Board of Directors of the general partner of, and provide consulting services to, Dimensional Fund Advisors LP. </a:t>
            </a:r>
          </a:p>
        </p:txBody>
      </p:sp>
      <p:sp>
        <p:nvSpPr>
          <p:cNvPr id="2" name="AssetID" descr="svtx:content/slide/@id"/>
          <p:cNvSpPr>
            <a:spLocks noGrp="1"/>
          </p:cNvSpPr>
          <p:nvPr>
            <p:ph type="body" sz="quarter" idx="20"/>
          </p:nvPr>
        </p:nvSpPr>
        <p:spPr/>
        <p:txBody>
          <a:bodyPr/>
          <a:lstStyle/>
          <a:p>
            <a:r>
              <a:rPr lang="en-US"/>
              <a:t>28820</a:t>
            </a:r>
          </a:p>
        </p:txBody>
      </p:sp>
      <p:sp>
        <p:nvSpPr>
          <p:cNvPr id="11" name="TextBox 10"/>
          <p:cNvSpPr txBox="1"/>
          <p:nvPr/>
        </p:nvSpPr>
        <p:spPr>
          <a:xfrm>
            <a:off x="-1143733"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239</a:t>
            </a:r>
          </a:p>
        </p:txBody>
      </p:sp>
      <p:sp>
        <p:nvSpPr>
          <p:cNvPr id="17" name="Rectangle 16">
            <a:extLst>
              <a:ext uri="{FF2B5EF4-FFF2-40B4-BE49-F238E27FC236}">
                <a16:creationId xmlns:a16="http://schemas.microsoft.com/office/drawing/2014/main" id="{7FD4491A-5615-4B9E-96F6-4D7DA9B5422B}"/>
              </a:ext>
            </a:extLst>
          </p:cNvPr>
          <p:cNvSpPr/>
          <p:nvPr/>
        </p:nvSpPr>
        <p:spPr>
          <a:xfrm>
            <a:off x="10910525" y="62751"/>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4" name="Table 3">
            <a:extLst>
              <a:ext uri="{FF2B5EF4-FFF2-40B4-BE49-F238E27FC236}">
                <a16:creationId xmlns:a16="http://schemas.microsoft.com/office/drawing/2014/main" id="{AB985347-E384-087C-F4AD-9917F3892CCB}"/>
              </a:ext>
            </a:extLst>
          </p:cNvPr>
          <p:cNvGraphicFramePr>
            <a:graphicFrameLocks noGrp="1"/>
          </p:cNvGraphicFramePr>
          <p:nvPr>
            <p:extLst>
              <p:ext uri="{D42A27DB-BD31-4B8C-83A1-F6EECF244321}">
                <p14:modId xmlns:p14="http://schemas.microsoft.com/office/powerpoint/2010/main" val="192941289"/>
              </p:ext>
            </p:extLst>
          </p:nvPr>
        </p:nvGraphicFramePr>
        <p:xfrm>
          <a:off x="796697" y="1780543"/>
          <a:ext cx="9097657" cy="4593540"/>
        </p:xfrm>
        <a:graphic>
          <a:graphicData uri="http://schemas.openxmlformats.org/drawingml/2006/table">
            <a:tbl>
              <a:tblPr firstRow="1" bandRow="1">
                <a:tableStyleId>{5C22544A-7EE6-4342-B048-85BDC9FD1C3A}</a:tableStyleId>
              </a:tblPr>
              <a:tblGrid>
                <a:gridCol w="412943">
                  <a:extLst>
                    <a:ext uri="{9D8B030D-6E8A-4147-A177-3AD203B41FA5}">
                      <a16:colId xmlns:a16="http://schemas.microsoft.com/office/drawing/2014/main" val="20000"/>
                    </a:ext>
                  </a:extLst>
                </a:gridCol>
                <a:gridCol w="8684714">
                  <a:extLst>
                    <a:ext uri="{9D8B030D-6E8A-4147-A177-3AD203B41FA5}">
                      <a16:colId xmlns:a16="http://schemas.microsoft.com/office/drawing/2014/main" val="20001"/>
                    </a:ext>
                  </a:extLst>
                </a:gridCol>
              </a:tblGrid>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Market </a:t>
                      </a:r>
                      <a:br>
                        <a:rPr lang="en-US" sz="899" b="1" cap="all" spc="-10">
                          <a:solidFill>
                            <a:schemeClr val="bg1"/>
                          </a:solidFill>
                          <a:latin typeface="Arial" pitchFamily="34" charset="0"/>
                          <a:cs typeface="Arial" pitchFamily="34" charset="0"/>
                        </a:rPr>
                      </a:br>
                      <a:r>
                        <a:rPr lang="en-US" sz="899" b="1" cap="none" spc="-10" baseline="0">
                          <a:solidFill>
                            <a:schemeClr val="bg1"/>
                          </a:solidFill>
                          <a:latin typeface="Arial" pitchFamily="34" charset="0"/>
                          <a:cs typeface="Arial" pitchFamily="34" charset="0"/>
                        </a:rPr>
                        <a:t>minus</a:t>
                      </a:r>
                      <a:r>
                        <a:rPr lang="en-US" sz="899" b="1" cap="all" spc="-10" baseline="0">
                          <a:solidFill>
                            <a:schemeClr val="bg1"/>
                          </a:solidFill>
                          <a:latin typeface="Arial" pitchFamily="34" charset="0"/>
                          <a:cs typeface="Arial" pitchFamily="34" charset="0"/>
                        </a:rPr>
                        <a:t> Bills</a:t>
                      </a:r>
                      <a:endParaRPr lang="en-US" sz="900" b="1" cap="all" spc="-10">
                        <a:solidFill>
                          <a:schemeClr val="bg1"/>
                        </a:solidFill>
                        <a:latin typeface="Arial" pitchFamily="34" charset="0"/>
                        <a:cs typeface="Arial" pitchFamily="34" charset="0"/>
                      </a:endParaRPr>
                    </a:p>
                  </a:txBody>
                  <a:tcPr marL="0" marR="0" marT="0" marB="0" vert="vert270" anchor="ctr">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Small Cap</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LARGE CAP</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48385">
                <a:tc>
                  <a:txBody>
                    <a:bodyPr/>
                    <a:lstStyle/>
                    <a:p>
                      <a:pPr algn="ctr"/>
                      <a:r>
                        <a:rPr lang="en-US" sz="899" b="1" cap="all" spc="-10">
                          <a:solidFill>
                            <a:schemeClr val="bg1"/>
                          </a:solidFill>
                          <a:latin typeface="Arial" pitchFamily="34" charset="0"/>
                          <a:cs typeface="Arial" pitchFamily="34" charset="0"/>
                        </a:rPr>
                        <a:t>Value</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Growth</a:t>
                      </a:r>
                      <a:endParaRPr lang="en-US" sz="900" b="1" spc="-10">
                        <a:solidFill>
                          <a:schemeClr val="bg1"/>
                        </a:solidFill>
                        <a:latin typeface="Arial" pitchFamily="34" charset="0"/>
                        <a:cs typeface="Arial" pitchFamily="34" charset="0"/>
                      </a:endParaRP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High Prof </a:t>
                      </a:r>
                    </a:p>
                    <a:p>
                      <a:pPr marL="0" marR="0" indent="0" algn="ctr" defTabSz="816036" rtl="0" eaLnBrk="1" fontAlgn="auto" latinLnBrk="0" hangingPunct="1">
                        <a:lnSpc>
                          <a:spcPct val="100000"/>
                        </a:lnSpc>
                        <a:spcBef>
                          <a:spcPct val="0"/>
                        </a:spcBef>
                        <a:spcAft>
                          <a:spcPct val="0"/>
                        </a:spcAft>
                        <a:buClrTx/>
                        <a:buSzTx/>
                        <a:buFontTx/>
                        <a:buNone/>
                        <a:defRPr/>
                      </a:pPr>
                      <a:r>
                        <a:rPr lang="en-US" sz="899" b="1" cap="none" spc="-10" baseline="0">
                          <a:solidFill>
                            <a:schemeClr val="bg1"/>
                          </a:solidFill>
                          <a:latin typeface="Arial" pitchFamily="34" charset="0"/>
                          <a:cs typeface="Arial" pitchFamily="34" charset="0"/>
                        </a:rPr>
                        <a:t>minus</a:t>
                      </a:r>
                      <a:r>
                        <a:rPr lang="en-US" sz="899" b="1" cap="all" spc="-10">
                          <a:solidFill>
                            <a:schemeClr val="bg1"/>
                          </a:solidFill>
                          <a:latin typeface="Arial" pitchFamily="34" charset="0"/>
                          <a:cs typeface="Arial" pitchFamily="34" charset="0"/>
                        </a:rPr>
                        <a:t> LOW PROF</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graphicFrame>
        <p:nvGraphicFramePr>
          <p:cNvPr id="5" name="Chart 4">
            <a:extLst>
              <a:ext uri="{FF2B5EF4-FFF2-40B4-BE49-F238E27FC236}">
                <a16:creationId xmlns:a16="http://schemas.microsoft.com/office/drawing/2014/main" id="{27666412-3300-CBD5-F3C5-CEBADC8A3AD9}"/>
              </a:ext>
            </a:extLst>
          </p:cNvPr>
          <p:cNvGraphicFramePr/>
          <p:nvPr>
            <p:extLst>
              <p:ext uri="{D42A27DB-BD31-4B8C-83A1-F6EECF244321}">
                <p14:modId xmlns:p14="http://schemas.microsoft.com/office/powerpoint/2010/main" val="2182570163"/>
              </p:ext>
            </p:extLst>
          </p:nvPr>
        </p:nvGraphicFramePr>
        <p:xfrm>
          <a:off x="1178529" y="1751128"/>
          <a:ext cx="8736332" cy="11293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a:extLst>
              <a:ext uri="{FF2B5EF4-FFF2-40B4-BE49-F238E27FC236}">
                <a16:creationId xmlns:a16="http://schemas.microsoft.com/office/drawing/2014/main" id="{12BC812D-F4B8-33F1-9E0B-ACFF8EFDF2BB}"/>
              </a:ext>
            </a:extLst>
          </p:cNvPr>
          <p:cNvGraphicFramePr/>
          <p:nvPr>
            <p:extLst>
              <p:ext uri="{D42A27DB-BD31-4B8C-83A1-F6EECF244321}">
                <p14:modId xmlns:p14="http://schemas.microsoft.com/office/powerpoint/2010/main" val="1482229791"/>
              </p:ext>
            </p:extLst>
          </p:nvPr>
        </p:nvGraphicFramePr>
        <p:xfrm>
          <a:off x="1178529" y="2918548"/>
          <a:ext cx="8736332" cy="112935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a:extLst>
              <a:ext uri="{FF2B5EF4-FFF2-40B4-BE49-F238E27FC236}">
                <a16:creationId xmlns:a16="http://schemas.microsoft.com/office/drawing/2014/main" id="{CDE44D60-AB1A-7DFB-0EC6-A686FD2A2F7A}"/>
              </a:ext>
            </a:extLst>
          </p:cNvPr>
          <p:cNvGraphicFramePr/>
          <p:nvPr>
            <p:extLst>
              <p:ext uri="{D42A27DB-BD31-4B8C-83A1-F6EECF244321}">
                <p14:modId xmlns:p14="http://schemas.microsoft.com/office/powerpoint/2010/main" val="544084514"/>
              </p:ext>
            </p:extLst>
          </p:nvPr>
        </p:nvGraphicFramePr>
        <p:xfrm>
          <a:off x="1178529" y="4085966"/>
          <a:ext cx="8736332" cy="112935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Chart 9">
            <a:extLst>
              <a:ext uri="{FF2B5EF4-FFF2-40B4-BE49-F238E27FC236}">
                <a16:creationId xmlns:a16="http://schemas.microsoft.com/office/drawing/2014/main" id="{E6C35A63-82A3-8412-1984-9147B25D8F80}"/>
              </a:ext>
            </a:extLst>
          </p:cNvPr>
          <p:cNvGraphicFramePr/>
          <p:nvPr>
            <p:extLst>
              <p:ext uri="{D42A27DB-BD31-4B8C-83A1-F6EECF244321}">
                <p14:modId xmlns:p14="http://schemas.microsoft.com/office/powerpoint/2010/main" val="3690217456"/>
              </p:ext>
            </p:extLst>
          </p:nvPr>
        </p:nvGraphicFramePr>
        <p:xfrm>
          <a:off x="1178529" y="5253385"/>
          <a:ext cx="8736332" cy="112935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2120391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46</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Market minus one-month Treasury bills: US Markets</a:t>
            </a:r>
            <a:br>
              <a:rPr lang="en-US"/>
            </a:br>
            <a:r>
              <a:rPr lang="en-US"/>
              <a:t>1932–2022</a:t>
            </a:r>
          </a:p>
        </p:txBody>
      </p:sp>
      <p:sp>
        <p:nvSpPr>
          <p:cNvPr id="5" name="Text Placeholder 4"/>
          <p:cNvSpPr>
            <a:spLocks noGrp="1"/>
          </p:cNvSpPr>
          <p:nvPr>
            <p:ph type="body" sz="quarter" idx="15"/>
          </p:nvPr>
        </p:nvSpPr>
        <p:spPr>
          <a:xfrm>
            <a:off x="704857" y="7031989"/>
            <a:ext cx="9210004" cy="282200"/>
          </a:xfrm>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kern="0">
                <a:solidFill>
                  <a:srgbClr val="000000">
                    <a:lumMod val="75000"/>
                    <a:lumOff val="25000"/>
                  </a:srgbClr>
                </a:solidFill>
                <a:latin typeface="Arial Narrow"/>
                <a:cs typeface="+mn-cs"/>
              </a:rPr>
              <a:t> Five-year premiums are calculated as the difference in annualised five-year returns between the two indices described. Market minus Bills: Fama/French Total US Market Research Index minus the One-Month US Treasury Bill, which is the IA SBBI US 30 Day TBill TR USD, provided by Morningstar. </a:t>
            </a:r>
            <a:r>
              <a:rPr lang="en-US">
                <a:solidFill>
                  <a:srgbClr val="000000">
                    <a:lumMod val="75000"/>
                    <a:lumOff val="25000"/>
                  </a:srgbClr>
                </a:solidFill>
              </a:rPr>
              <a:t>See “Index Descriptions” in the appendix for descriptions of Fama/French index data.</a:t>
            </a:r>
            <a:r>
              <a:rPr lang="en-US">
                <a:solidFill>
                  <a:srgbClr val="000000">
                    <a:lumMod val="75000"/>
                    <a:lumOff val="25000"/>
                  </a:srgbClr>
                </a:solidFill>
                <a:latin typeface="Arial Narrow" panose="020B0606020202030204" pitchFamily="34" charset="0"/>
              </a:rPr>
              <a:t> </a:t>
            </a:r>
            <a:r>
              <a:rPr lang="en-US" kern="0">
                <a:solidFill>
                  <a:srgbClr val="000000">
                    <a:lumMod val="75000"/>
                    <a:lumOff val="25000"/>
                  </a:srgbClr>
                </a:solidFill>
                <a:latin typeface="Arial Narrow"/>
                <a:cs typeface="+mn-cs"/>
              </a:rPr>
              <a:t>Eugene Fama and Ken French are members of the Board of Directors of the general partner of, and provide consulting services to, Dimensional Fund Advisors LP.</a:t>
            </a:r>
          </a:p>
        </p:txBody>
      </p:sp>
      <p:sp>
        <p:nvSpPr>
          <p:cNvPr id="2" name="AssetID" descr="svtx:content/slide/@id"/>
          <p:cNvSpPr>
            <a:spLocks noGrp="1"/>
          </p:cNvSpPr>
          <p:nvPr>
            <p:ph type="body" sz="quarter" idx="20"/>
          </p:nvPr>
        </p:nvSpPr>
        <p:spPr/>
        <p:txBody>
          <a:bodyPr/>
          <a:lstStyle/>
          <a:p>
            <a:r>
              <a:rPr lang="en-US"/>
              <a:t>28821</a:t>
            </a:r>
          </a:p>
        </p:txBody>
      </p:sp>
      <p:sp>
        <p:nvSpPr>
          <p:cNvPr id="10" name="Rectangle 9">
            <a:extLst>
              <a:ext uri="{FF2B5EF4-FFF2-40B4-BE49-F238E27FC236}">
                <a16:creationId xmlns:a16="http://schemas.microsoft.com/office/drawing/2014/main" id="{9718FE2C-FC55-46BF-AE1E-4A091BF8AF5B}"/>
              </a:ext>
            </a:extLst>
          </p:cNvPr>
          <p:cNvSpPr/>
          <p:nvPr/>
        </p:nvSpPr>
        <p:spPr>
          <a:xfrm>
            <a:off x="10790453" y="-11140"/>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1" name="TextBox 10">
            <a:extLst>
              <a:ext uri="{FF2B5EF4-FFF2-40B4-BE49-F238E27FC236}">
                <a16:creationId xmlns:a16="http://schemas.microsoft.com/office/drawing/2014/main" id="{8089F072-C0D1-4567-8831-CBC05F0CFAB8}"/>
              </a:ext>
            </a:extLst>
          </p:cNvPr>
          <p:cNvSpPr txBox="1"/>
          <p:nvPr/>
        </p:nvSpPr>
        <p:spPr>
          <a:xfrm>
            <a:off x="-85740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239</a:t>
            </a:r>
          </a:p>
        </p:txBody>
      </p:sp>
      <p:graphicFrame>
        <p:nvGraphicFramePr>
          <p:cNvPr id="3" name="Chart 2">
            <a:extLst>
              <a:ext uri="{FF2B5EF4-FFF2-40B4-BE49-F238E27FC236}">
                <a16:creationId xmlns:a16="http://schemas.microsoft.com/office/drawing/2014/main" id="{B09DA3DB-773B-E9EC-C482-6B547D88D955}"/>
              </a:ext>
            </a:extLst>
          </p:cNvPr>
          <p:cNvGraphicFramePr/>
          <p:nvPr>
            <p:extLst>
              <p:ext uri="{D42A27DB-BD31-4B8C-83A1-F6EECF244321}">
                <p14:modId xmlns:p14="http://schemas.microsoft.com/office/powerpoint/2010/main" val="3549160969"/>
              </p:ext>
            </p:extLst>
          </p:nvPr>
        </p:nvGraphicFramePr>
        <p:xfrm>
          <a:off x="774416" y="1911765"/>
          <a:ext cx="9191141" cy="4402989"/>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669976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47</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Small cap minus large cap: US Markets</a:t>
            </a:r>
            <a:br>
              <a:rPr lang="en-US"/>
            </a:br>
            <a:r>
              <a:rPr lang="en-US"/>
              <a:t>1932–2022</a:t>
            </a:r>
          </a:p>
        </p:txBody>
      </p:sp>
      <p:sp>
        <p:nvSpPr>
          <p:cNvPr id="5" name="Text Placeholder 4"/>
          <p:cNvSpPr>
            <a:spLocks noGrp="1"/>
          </p:cNvSpPr>
          <p:nvPr>
            <p:ph type="body" sz="quarter" idx="15"/>
          </p:nvPr>
        </p:nvSpPr>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br>
              <a:rPr lang="en-US">
                <a:solidFill>
                  <a:srgbClr val="005E74"/>
                </a:solidFill>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latin typeface="Arial Narrow" panose="020B0606020202030204" pitchFamily="34" charset="0"/>
              </a:rPr>
              <a:t> Five-year premiums are calculated as the difference in annualised five-year returns between the two indices described. Small Cap minus Large Cap: Dimensional US Small Cap Index minus the S&amp;P 500 Index.</a:t>
            </a:r>
          </a:p>
          <a:p>
            <a:r>
              <a:rPr lang="en-US">
                <a:solidFill>
                  <a:srgbClr val="000000">
                    <a:lumMod val="75000"/>
                    <a:lumOff val="25000"/>
                  </a:srgbClr>
                </a:solidFill>
              </a:rPr>
              <a:t>See “Index Descriptions” in the appendix for descriptions of Dimensional index data. </a:t>
            </a:r>
            <a:r>
              <a:rPr lang="en-US">
                <a:latin typeface="Arial Narrow" panose="020B0606020202030204" pitchFamily="34" charset="0"/>
              </a:rPr>
              <a:t>S&amp;P data © 2023 S&amp;P Dow Jones Indices LLC, a division of S&amp;P Global. All rights reserved.</a:t>
            </a:r>
          </a:p>
        </p:txBody>
      </p:sp>
      <p:sp>
        <p:nvSpPr>
          <p:cNvPr id="2" name="AssetID" descr="svtx:content/slide/@id"/>
          <p:cNvSpPr>
            <a:spLocks noGrp="1"/>
          </p:cNvSpPr>
          <p:nvPr>
            <p:ph type="body" sz="quarter" idx="20"/>
          </p:nvPr>
        </p:nvSpPr>
        <p:spPr/>
        <p:txBody>
          <a:bodyPr/>
          <a:lstStyle/>
          <a:p>
            <a:r>
              <a:rPr lang="en-US"/>
              <a:t>28822</a:t>
            </a:r>
          </a:p>
        </p:txBody>
      </p:sp>
      <p:sp>
        <p:nvSpPr>
          <p:cNvPr id="10" name="Rectangle 9">
            <a:extLst>
              <a:ext uri="{FF2B5EF4-FFF2-40B4-BE49-F238E27FC236}">
                <a16:creationId xmlns:a16="http://schemas.microsoft.com/office/drawing/2014/main" id="{EFFF1207-B13E-4BA0-9A70-B03351C9AE10}"/>
              </a:ext>
            </a:extLst>
          </p:cNvPr>
          <p:cNvSpPr/>
          <p:nvPr/>
        </p:nvSpPr>
        <p:spPr>
          <a:xfrm>
            <a:off x="10808926" y="35042"/>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1" name="TextBox 10">
            <a:extLst>
              <a:ext uri="{FF2B5EF4-FFF2-40B4-BE49-F238E27FC236}">
                <a16:creationId xmlns:a16="http://schemas.microsoft.com/office/drawing/2014/main" id="{C6D3ECD7-0F51-4586-8E0A-A8FE8CA2E1CD}"/>
              </a:ext>
            </a:extLst>
          </p:cNvPr>
          <p:cNvSpPr txBox="1"/>
          <p:nvPr/>
        </p:nvSpPr>
        <p:spPr>
          <a:xfrm>
            <a:off x="-82969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239</a:t>
            </a:r>
          </a:p>
        </p:txBody>
      </p:sp>
      <p:graphicFrame>
        <p:nvGraphicFramePr>
          <p:cNvPr id="3" name="Chart 2">
            <a:extLst>
              <a:ext uri="{FF2B5EF4-FFF2-40B4-BE49-F238E27FC236}">
                <a16:creationId xmlns:a16="http://schemas.microsoft.com/office/drawing/2014/main" id="{D266BBAA-F348-E029-51D1-EDD18DEA5E16}"/>
              </a:ext>
            </a:extLst>
          </p:cNvPr>
          <p:cNvGraphicFramePr/>
          <p:nvPr>
            <p:extLst>
              <p:ext uri="{D42A27DB-BD31-4B8C-83A1-F6EECF244321}">
                <p14:modId xmlns:p14="http://schemas.microsoft.com/office/powerpoint/2010/main" val="1358454410"/>
              </p:ext>
            </p:extLst>
          </p:nvPr>
        </p:nvGraphicFramePr>
        <p:xfrm>
          <a:off x="774416" y="1912917"/>
          <a:ext cx="9191141" cy="4402989"/>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057140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48</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Value minus growth: US Markets</a:t>
            </a:r>
            <a:br>
              <a:rPr lang="en-US"/>
            </a:br>
            <a:r>
              <a:rPr lang="en-US"/>
              <a:t>1932–2022</a:t>
            </a:r>
          </a:p>
          <a:p>
            <a:endParaRPr lang="en-US"/>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US">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latin typeface="Arial Narrow" panose="020B0606020202030204" pitchFamily="34" charset="0"/>
              </a:rPr>
              <a:t> Five-year premiums are calculated as the difference in annualised five-year returns between the two indices described. Value minus Growth: Fama/French US Value Research Index minus the Fama/French US Growth Research Index</a:t>
            </a:r>
            <a:r>
              <a:rPr lang="en-US">
                <a:solidFill>
                  <a:srgbClr val="000000">
                    <a:lumMod val="75000"/>
                    <a:lumOff val="25000"/>
                  </a:srgbClr>
                </a:solidFill>
              </a:rPr>
              <a:t> See “Index Descriptions” in the appendix for descriptions of Fama/French index data.</a:t>
            </a:r>
            <a:r>
              <a:rPr lang="en-US">
                <a:solidFill>
                  <a:srgbClr val="000000">
                    <a:lumMod val="75000"/>
                    <a:lumOff val="25000"/>
                  </a:srgbClr>
                </a:solidFill>
                <a:latin typeface="Arial Narrow" panose="020B0606020202030204" pitchFamily="34" charset="0"/>
              </a:rPr>
              <a:t> </a:t>
            </a:r>
            <a:r>
              <a:rPr lang="en-US">
                <a:latin typeface="Arial Narrow" panose="020B0606020202030204" pitchFamily="34" charset="0"/>
              </a:rPr>
              <a:t>Eugene Fama and Ken French are members of the Board of Directors of the general partner of, and provide consulting services to, Dimensional Fund Advisors LP.</a:t>
            </a:r>
          </a:p>
        </p:txBody>
      </p:sp>
      <p:sp>
        <p:nvSpPr>
          <p:cNvPr id="2" name="AssetID" descr="svtx:content/slide/@id"/>
          <p:cNvSpPr>
            <a:spLocks noGrp="1"/>
          </p:cNvSpPr>
          <p:nvPr>
            <p:ph type="body" sz="quarter" idx="20"/>
          </p:nvPr>
        </p:nvSpPr>
        <p:spPr/>
        <p:txBody>
          <a:bodyPr/>
          <a:lstStyle/>
          <a:p>
            <a:r>
              <a:rPr lang="en-US"/>
              <a:t>28823</a:t>
            </a:r>
          </a:p>
        </p:txBody>
      </p:sp>
      <p:sp>
        <p:nvSpPr>
          <p:cNvPr id="10" name="Rectangle 9">
            <a:extLst>
              <a:ext uri="{FF2B5EF4-FFF2-40B4-BE49-F238E27FC236}">
                <a16:creationId xmlns:a16="http://schemas.microsoft.com/office/drawing/2014/main" id="{F0ECB467-4916-4503-9A2D-9E29D69B6617}"/>
              </a:ext>
            </a:extLst>
          </p:cNvPr>
          <p:cNvSpPr/>
          <p:nvPr/>
        </p:nvSpPr>
        <p:spPr>
          <a:xfrm>
            <a:off x="10808926" y="62751"/>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2" name="TextBox 11">
            <a:extLst>
              <a:ext uri="{FF2B5EF4-FFF2-40B4-BE49-F238E27FC236}">
                <a16:creationId xmlns:a16="http://schemas.microsoft.com/office/drawing/2014/main" id="{325F4418-0B09-4CFD-A5AE-F8B473E1E255}"/>
              </a:ext>
            </a:extLst>
          </p:cNvPr>
          <p:cNvSpPr txBox="1"/>
          <p:nvPr/>
        </p:nvSpPr>
        <p:spPr>
          <a:xfrm>
            <a:off x="-903587"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239</a:t>
            </a:r>
          </a:p>
        </p:txBody>
      </p:sp>
      <p:graphicFrame>
        <p:nvGraphicFramePr>
          <p:cNvPr id="4" name="Chart 3">
            <a:extLst>
              <a:ext uri="{FF2B5EF4-FFF2-40B4-BE49-F238E27FC236}">
                <a16:creationId xmlns:a16="http://schemas.microsoft.com/office/drawing/2014/main" id="{85F2E533-EB89-28D0-3287-98B57ED2EEBA}"/>
              </a:ext>
            </a:extLst>
          </p:cNvPr>
          <p:cNvGraphicFramePr/>
          <p:nvPr>
            <p:extLst>
              <p:ext uri="{D42A27DB-BD31-4B8C-83A1-F6EECF244321}">
                <p14:modId xmlns:p14="http://schemas.microsoft.com/office/powerpoint/2010/main" val="893866952"/>
              </p:ext>
            </p:extLst>
          </p:nvPr>
        </p:nvGraphicFramePr>
        <p:xfrm>
          <a:off x="774416" y="1912917"/>
          <a:ext cx="9191141" cy="4402989"/>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473932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49</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High profitability minus low profitability: US Markets</a:t>
            </a:r>
            <a:br>
              <a:rPr lang="en-US"/>
            </a:br>
            <a:r>
              <a:rPr lang="en-US"/>
              <a:t>1968–2022</a:t>
            </a:r>
          </a:p>
        </p:txBody>
      </p:sp>
      <p:sp>
        <p:nvSpPr>
          <p:cNvPr id="3" name="Text Placeholder 2"/>
          <p:cNvSpPr>
            <a:spLocks noGrp="1"/>
          </p:cNvSpPr>
          <p:nvPr>
            <p:ph type="body" sz="quarter" idx="15"/>
          </p:nvPr>
        </p:nvSpPr>
        <p:spPr>
          <a:xfrm>
            <a:off x="704857" y="7051715"/>
            <a:ext cx="9136322" cy="282200"/>
          </a:xfrm>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a:t>
            </a:r>
            <a:br>
              <a:rPr lang="en-AU">
                <a:solidFill>
                  <a:srgbClr val="005E74"/>
                </a:solidFill>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kern="0">
                <a:solidFill>
                  <a:srgbClr val="000000">
                    <a:lumMod val="75000"/>
                    <a:lumOff val="25000"/>
                  </a:srgbClr>
                </a:solidFill>
                <a:latin typeface="Arial Narrow"/>
                <a:cs typeface="+mn-cs"/>
              </a:rPr>
              <a:t> Five-year premiums are calculated as the difference in annualised five-year returns between the two indices described. Market minus Bills: High Prof minus Low Prof: </a:t>
            </a:r>
            <a:r>
              <a:rPr lang="en-US">
                <a:solidFill>
                  <a:srgbClr val="000000">
                    <a:lumMod val="75000"/>
                    <a:lumOff val="25000"/>
                  </a:srgbClr>
                </a:solidFill>
              </a:rPr>
              <a:t>Fama/French US High Profitability Index minus the Fama/French US Low Profitability Index</a:t>
            </a:r>
            <a:r>
              <a:rPr lang="en-US" kern="0">
                <a:solidFill>
                  <a:srgbClr val="000000">
                    <a:lumMod val="75000"/>
                    <a:lumOff val="25000"/>
                  </a:srgbClr>
                </a:solidFill>
                <a:latin typeface="Arial Narrow"/>
                <a:cs typeface="+mn-cs"/>
              </a:rPr>
              <a:t>. Profitability is measured as operating income before depreciation and amortisation minus interest expense, scaled by book. </a:t>
            </a:r>
            <a:r>
              <a:rPr lang="en-US">
                <a:solidFill>
                  <a:srgbClr val="000000">
                    <a:lumMod val="75000"/>
                    <a:lumOff val="25000"/>
                  </a:srgbClr>
                </a:solidFill>
              </a:rPr>
              <a:t>See “Index Descriptions” in the appendix for descriptions of Fama/French index data. </a:t>
            </a:r>
            <a:r>
              <a:rPr lang="en-US" kern="0">
                <a:solidFill>
                  <a:srgbClr val="000000">
                    <a:lumMod val="75000"/>
                    <a:lumOff val="25000"/>
                  </a:srgbClr>
                </a:solidFill>
                <a:latin typeface="Arial Narrow"/>
                <a:cs typeface="+mn-cs"/>
              </a:rPr>
              <a:t>Eugene Fama and Ken French are members of the Board of Directors of the general partner of, and provide consulting services to, Dimensional Fund Advisors LP. </a:t>
            </a:r>
          </a:p>
        </p:txBody>
      </p:sp>
      <p:sp>
        <p:nvSpPr>
          <p:cNvPr id="2" name="AssetID" descr="svtx:content/slide/@id"/>
          <p:cNvSpPr>
            <a:spLocks noGrp="1"/>
          </p:cNvSpPr>
          <p:nvPr>
            <p:ph type="body" sz="quarter" idx="20"/>
          </p:nvPr>
        </p:nvSpPr>
        <p:spPr/>
        <p:txBody>
          <a:bodyPr/>
          <a:lstStyle/>
          <a:p>
            <a:r>
              <a:rPr lang="en-US"/>
              <a:t>28824</a:t>
            </a:r>
          </a:p>
        </p:txBody>
      </p:sp>
      <p:sp>
        <p:nvSpPr>
          <p:cNvPr id="10" name="Rectangle 9">
            <a:extLst>
              <a:ext uri="{FF2B5EF4-FFF2-40B4-BE49-F238E27FC236}">
                <a16:creationId xmlns:a16="http://schemas.microsoft.com/office/drawing/2014/main" id="{967264FB-EE33-4415-9C8D-5F677C547DC9}"/>
              </a:ext>
            </a:extLst>
          </p:cNvPr>
          <p:cNvSpPr/>
          <p:nvPr/>
        </p:nvSpPr>
        <p:spPr>
          <a:xfrm>
            <a:off x="10896600"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1" name="TextBox 10">
            <a:extLst>
              <a:ext uri="{FF2B5EF4-FFF2-40B4-BE49-F238E27FC236}">
                <a16:creationId xmlns:a16="http://schemas.microsoft.com/office/drawing/2014/main" id="{27F76AE2-9A67-4C8E-A696-B759BB5398A2}"/>
              </a:ext>
            </a:extLst>
          </p:cNvPr>
          <p:cNvSpPr txBox="1"/>
          <p:nvPr/>
        </p:nvSpPr>
        <p:spPr>
          <a:xfrm>
            <a:off x="-848168"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239</a:t>
            </a:r>
          </a:p>
        </p:txBody>
      </p:sp>
      <p:graphicFrame>
        <p:nvGraphicFramePr>
          <p:cNvPr id="4" name="Chart 3">
            <a:extLst>
              <a:ext uri="{FF2B5EF4-FFF2-40B4-BE49-F238E27FC236}">
                <a16:creationId xmlns:a16="http://schemas.microsoft.com/office/drawing/2014/main" id="{FD5D9BCC-BC58-3762-B3DB-B350DC637DE5}"/>
              </a:ext>
            </a:extLst>
          </p:cNvPr>
          <p:cNvGraphicFramePr/>
          <p:nvPr>
            <p:extLst>
              <p:ext uri="{D42A27DB-BD31-4B8C-83A1-F6EECF244321}">
                <p14:modId xmlns:p14="http://schemas.microsoft.com/office/powerpoint/2010/main" val="3241616832"/>
              </p:ext>
            </p:extLst>
          </p:nvPr>
        </p:nvGraphicFramePr>
        <p:xfrm>
          <a:off x="774416" y="1904152"/>
          <a:ext cx="9191141" cy="4402989"/>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469152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5. Consider the Drivers of Returns</a:t>
            </a:r>
          </a:p>
        </p:txBody>
      </p:sp>
      <p:sp>
        <p:nvSpPr>
          <p:cNvPr id="4" name="Text Placeholder 3"/>
          <p:cNvSpPr>
            <a:spLocks noGrp="1"/>
          </p:cNvSpPr>
          <p:nvPr>
            <p:ph type="body" sz="quarter" idx="15"/>
          </p:nvPr>
        </p:nvSpPr>
        <p:spPr/>
        <p:txBody>
          <a:bodyPr/>
          <a:lstStyle/>
          <a:p>
            <a:r>
              <a:rPr lang="en-GB"/>
              <a:t>Relative price is measured by the price-to-book ratio; value stocks are those with lower price-to-book ratios. Profitability is measured as operating income before depreciation and amortisation minus interest expense scaled by book. </a:t>
            </a:r>
            <a:r>
              <a:rPr lang="en-US"/>
              <a:t>Diversification does not eliminate the risk of market loss. </a:t>
            </a:r>
            <a:endParaRPr lang="en-GB"/>
          </a:p>
        </p:txBody>
      </p:sp>
      <p:sp>
        <p:nvSpPr>
          <p:cNvPr id="7" name="Text Placeholder 10"/>
          <p:cNvSpPr txBox="1"/>
          <p:nvPr/>
        </p:nvSpPr>
        <p:spPr>
          <a:xfrm>
            <a:off x="6743700" y="1781175"/>
            <a:ext cx="3310852" cy="3648097"/>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pPr marL="0" marR="0" lvl="0" indent="0" algn="l" defTabSz="1042750" rtl="0" eaLnBrk="1" fontAlgn="auto" latinLnBrk="0" hangingPunct="1">
              <a:lnSpc>
                <a:spcPct val="100000"/>
              </a:lnSpc>
              <a:spcBef>
                <a:spcPts val="1799"/>
              </a:spcBef>
              <a:spcAft>
                <a:spcPct val="0"/>
              </a:spcAft>
              <a:buClrTx/>
              <a:buSzTx/>
              <a:buFont typeface="Arial" pitchFamily="34" charset="0"/>
              <a:buNone/>
              <a:defRPr/>
            </a:pPr>
            <a:r>
              <a:rPr kumimoji="0" lang="en-GB"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There is a wealth of academic research into what drives returns. Expected returns depend on current market prices and expected future cash flows. </a:t>
            </a:r>
          </a:p>
          <a:p>
            <a:pPr marL="0" marR="0" lvl="0" indent="0" algn="l" defTabSz="1042750" rtl="0" eaLnBrk="1" fontAlgn="auto" latinLnBrk="0" hangingPunct="1">
              <a:lnSpc>
                <a:spcPct val="100000"/>
              </a:lnSpc>
              <a:spcBef>
                <a:spcPts val="1799"/>
              </a:spcBef>
              <a:spcAft>
                <a:spcPct val="0"/>
              </a:spcAft>
              <a:buClrTx/>
              <a:buSzTx/>
              <a:buFont typeface="Arial" pitchFamily="34" charset="0"/>
              <a:buNone/>
              <a:defRPr/>
            </a:pPr>
            <a:r>
              <a:rPr kumimoji="0" lang="en-GB"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Investors can use this information to pursue higher expected returns in their portfolios.</a:t>
            </a:r>
          </a:p>
        </p:txBody>
      </p:sp>
      <p:sp>
        <p:nvSpPr>
          <p:cNvPr id="10" name="TextBox 9">
            <a:extLst>
              <a:ext uri="{FF2B5EF4-FFF2-40B4-BE49-F238E27FC236}">
                <a16:creationId xmlns:a16="http://schemas.microsoft.com/office/drawing/2014/main" id="{1CCB3CF3-474B-49D5-ABFA-52C8A2FFC5AD}"/>
              </a:ext>
            </a:extLst>
          </p:cNvPr>
          <p:cNvSpPr txBox="1"/>
          <p:nvPr/>
        </p:nvSpPr>
        <p:spPr>
          <a:xfrm>
            <a:off x="-745655" y="4135"/>
            <a:ext cx="731059" cy="23068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SC: GC12</a:t>
            </a:r>
          </a:p>
        </p:txBody>
      </p:sp>
      <p:sp>
        <p:nvSpPr>
          <p:cNvPr id="11" name="Title 10">
            <a:extLst>
              <a:ext uri="{FF2B5EF4-FFF2-40B4-BE49-F238E27FC236}">
                <a16:creationId xmlns:a16="http://schemas.microsoft.com/office/drawing/2014/main" id="{115CE8AB-0691-4E45-B055-079603349BB7}"/>
              </a:ext>
            </a:extLst>
          </p:cNvPr>
          <p:cNvSpPr txBox="1"/>
          <p:nvPr/>
        </p:nvSpPr>
        <p:spPr>
          <a:xfrm>
            <a:off x="464884" y="1794866"/>
            <a:ext cx="5278234" cy="566892"/>
          </a:xfrm>
          <a:prstGeom prst="rect">
            <a:avLst/>
          </a:prstGeom>
        </p:spPr>
        <p:txBody>
          <a:bodyPr vert="horz" lIns="91383" tIns="54829" rIns="91383" bIns="54829" rtlCol="0" anchor="t">
            <a:noAutofit/>
          </a:bodyPr>
          <a:lstStyle>
            <a:defPPr>
              <a:defRPr lang="en-US"/>
            </a:defPPr>
            <a:lvl1pPr marL="0" algn="l" defTabSz="1018824" rtl="0" eaLnBrk="1" fontAlgn="base" latinLnBrk="0" hangingPunct="1">
              <a:spcBef>
                <a:spcPct val="0"/>
              </a:spcBef>
              <a:spcAft>
                <a:spcPct val="0"/>
              </a:spcAft>
              <a:buNone/>
              <a:defRPr sz="1600" kern="1200">
                <a:solidFill>
                  <a:srgbClr val="495965"/>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213"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dirty="0">
                <a:ln>
                  <a:noFill/>
                </a:ln>
                <a:solidFill>
                  <a:srgbClr val="495965"/>
                </a:solidFill>
                <a:effectLst/>
                <a:uLnTx/>
                <a:uFillTx/>
                <a:latin typeface="Arial" pitchFamily="34" charset="0"/>
                <a:ea typeface="+mj-ea"/>
                <a:cs typeface="Arial" pitchFamily="34" charset="0"/>
              </a:rPr>
              <a:t>Dimensions of Expected Returns</a:t>
            </a:r>
          </a:p>
        </p:txBody>
      </p:sp>
      <p:graphicFrame>
        <p:nvGraphicFramePr>
          <p:cNvPr id="12" name="Table 11">
            <a:extLst>
              <a:ext uri="{FF2B5EF4-FFF2-40B4-BE49-F238E27FC236}">
                <a16:creationId xmlns:a16="http://schemas.microsoft.com/office/drawing/2014/main" id="{A74D6004-289A-422F-A756-8D4291500D45}"/>
              </a:ext>
            </a:extLst>
          </p:cNvPr>
          <p:cNvGraphicFramePr>
            <a:graphicFrameLocks noGrp="1"/>
          </p:cNvGraphicFramePr>
          <p:nvPr>
            <p:extLst>
              <p:ext uri="{D42A27DB-BD31-4B8C-83A1-F6EECF244321}">
                <p14:modId xmlns:p14="http://schemas.microsoft.com/office/powerpoint/2010/main" val="593453412"/>
              </p:ext>
            </p:extLst>
          </p:nvPr>
        </p:nvGraphicFramePr>
        <p:xfrm>
          <a:off x="564876" y="2289793"/>
          <a:ext cx="5588273" cy="3372012"/>
        </p:xfrm>
        <a:graphic>
          <a:graphicData uri="http://schemas.openxmlformats.org/drawingml/2006/table">
            <a:tbl>
              <a:tblPr firstRow="1" bandRow="1">
                <a:tableStyleId>{2D5ABB26-0587-4C30-8999-92F81FD0307C}</a:tableStyleId>
              </a:tblPr>
              <a:tblGrid>
                <a:gridCol w="5588273">
                  <a:extLst>
                    <a:ext uri="{9D8B030D-6E8A-4147-A177-3AD203B41FA5}">
                      <a16:colId xmlns:a16="http://schemas.microsoft.com/office/drawing/2014/main" val="20000"/>
                    </a:ext>
                  </a:extLst>
                </a:gridCol>
              </a:tblGrid>
              <a:tr h="374668">
                <a:tc>
                  <a:txBody>
                    <a:bodyPr/>
                    <a:lstStyle/>
                    <a:p>
                      <a:r>
                        <a:rPr lang="en-US" sz="1200">
                          <a:solidFill>
                            <a:srgbClr val="009DBA"/>
                          </a:solidFill>
                        </a:rPr>
                        <a:t>EQUITIES</a:t>
                      </a:r>
                    </a:p>
                  </a:txBody>
                  <a:tcPr marL="0" marR="0" marT="0" marB="0" anchor="ctr">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374668">
                <a:tc>
                  <a:txBody>
                    <a:bodyPr/>
                    <a:lstStyle/>
                    <a:p>
                      <a:r>
                        <a:rPr lang="en-US" sz="1200">
                          <a:solidFill>
                            <a:schemeClr val="bg1"/>
                          </a:solidFill>
                        </a:rPr>
                        <a:t>Company Size (Market Capitalisation)</a:t>
                      </a:r>
                    </a:p>
                  </a:txBody>
                  <a:tcPr marL="91383" marR="91383" marT="45691" marB="45691"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9DBA"/>
                    </a:solidFill>
                  </a:tcPr>
                </a:tc>
                <a:extLst>
                  <a:ext uri="{0D108BD9-81ED-4DB2-BD59-A6C34878D82A}">
                    <a16:rowId xmlns:a16="http://schemas.microsoft.com/office/drawing/2014/main" val="10002"/>
                  </a:ext>
                </a:extLst>
              </a:tr>
              <a:tr h="374668">
                <a:tc>
                  <a:txBody>
                    <a:bodyPr/>
                    <a:lstStyle/>
                    <a:p>
                      <a:r>
                        <a:rPr lang="en-US" sz="1200">
                          <a:solidFill>
                            <a:schemeClr val="bg1"/>
                          </a:solidFill>
                        </a:rPr>
                        <a:t>Relative Price (Price/Book Equity)</a:t>
                      </a:r>
                    </a:p>
                  </a:txBody>
                  <a:tcPr marL="91383" marR="91383" marT="45691" marB="45691"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9DBA"/>
                    </a:solidFill>
                  </a:tcPr>
                </a:tc>
                <a:extLst>
                  <a:ext uri="{0D108BD9-81ED-4DB2-BD59-A6C34878D82A}">
                    <a16:rowId xmlns:a16="http://schemas.microsoft.com/office/drawing/2014/main" val="10003"/>
                  </a:ext>
                </a:extLst>
              </a:tr>
              <a:tr h="374668">
                <a:tc>
                  <a:txBody>
                    <a:bodyPr/>
                    <a:lstStyle/>
                    <a:p>
                      <a:r>
                        <a:rPr lang="en-US" sz="1200">
                          <a:solidFill>
                            <a:schemeClr val="bg1"/>
                          </a:solidFill>
                        </a:rPr>
                        <a:t>Profitability (Operating Profits/Book Equity)</a:t>
                      </a:r>
                    </a:p>
                  </a:txBody>
                  <a:tcPr marL="91383" marR="91383" marT="45691" marB="45691"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009DBA"/>
                    </a:solidFill>
                  </a:tcPr>
                </a:tc>
                <a:extLst>
                  <a:ext uri="{0D108BD9-81ED-4DB2-BD59-A6C34878D82A}">
                    <a16:rowId xmlns:a16="http://schemas.microsoft.com/office/drawing/2014/main" val="10004"/>
                  </a:ext>
                </a:extLst>
              </a:tr>
              <a:tr h="374668">
                <a:tc>
                  <a:txBody>
                    <a:bodyPr/>
                    <a:lstStyle/>
                    <a:p>
                      <a:endParaRPr lang="en-US" sz="1200"/>
                    </a:p>
                  </a:txBody>
                  <a:tcPr marL="91383" marR="91383" marT="45691" marB="45691"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5"/>
                  </a:ext>
                </a:extLst>
              </a:tr>
              <a:tr h="374668">
                <a:tc>
                  <a:txBody>
                    <a:bodyPr/>
                    <a:lstStyle/>
                    <a:p>
                      <a:r>
                        <a:rPr lang="en-US" sz="1200">
                          <a:solidFill>
                            <a:srgbClr val="648C1A"/>
                          </a:solidFill>
                        </a:rPr>
                        <a:t>FIXED INTEREST</a:t>
                      </a:r>
                    </a:p>
                  </a:txBody>
                  <a:tcPr marL="0" marR="0" marT="0" marB="0"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6"/>
                  </a:ext>
                </a:extLst>
              </a:tr>
              <a:tr h="374668">
                <a:tc>
                  <a:txBody>
                    <a:bodyPr/>
                    <a:lstStyle/>
                    <a:p>
                      <a:r>
                        <a:rPr lang="en-US" sz="1200">
                          <a:solidFill>
                            <a:schemeClr val="bg1"/>
                          </a:solidFill>
                        </a:rPr>
                        <a:t>Term (Sensitivity to Interest Rates)</a:t>
                      </a:r>
                    </a:p>
                  </a:txBody>
                  <a:tcPr marL="91383" marR="91383" marT="45691" marB="45691"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648C1A"/>
                    </a:solidFill>
                  </a:tcPr>
                </a:tc>
                <a:extLst>
                  <a:ext uri="{0D108BD9-81ED-4DB2-BD59-A6C34878D82A}">
                    <a16:rowId xmlns:a16="http://schemas.microsoft.com/office/drawing/2014/main" val="10007"/>
                  </a:ext>
                </a:extLst>
              </a:tr>
              <a:tr h="374668">
                <a:tc>
                  <a:txBody>
                    <a:bodyPr/>
                    <a:lstStyle/>
                    <a:p>
                      <a:r>
                        <a:rPr lang="en-US" sz="1200">
                          <a:solidFill>
                            <a:schemeClr val="bg1"/>
                          </a:solidFill>
                        </a:rPr>
                        <a:t>Credit (Credit Quality of Issuer)</a:t>
                      </a:r>
                    </a:p>
                  </a:txBody>
                  <a:tcPr marL="91383" marR="91383" marT="45691" marB="45691"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648C1A"/>
                    </a:solidFill>
                  </a:tcPr>
                </a:tc>
                <a:extLst>
                  <a:ext uri="{0D108BD9-81ED-4DB2-BD59-A6C34878D82A}">
                    <a16:rowId xmlns:a16="http://schemas.microsoft.com/office/drawing/2014/main" val="10008"/>
                  </a:ext>
                </a:extLst>
              </a:tr>
              <a:tr h="374668">
                <a:tc>
                  <a:txBody>
                    <a:bodyPr/>
                    <a:lstStyle/>
                    <a:p>
                      <a:r>
                        <a:rPr lang="en-US" sz="1200">
                          <a:solidFill>
                            <a:schemeClr val="bg1"/>
                          </a:solidFill>
                        </a:rPr>
                        <a:t>Currency (Currency of Issuance)</a:t>
                      </a:r>
                    </a:p>
                  </a:txBody>
                  <a:tcPr marL="91383" marR="91383" marT="45691" marB="45691" anchor="ctr">
                    <a:lnT w="38100" cap="flat" cmpd="sng" algn="ctr">
                      <a:solidFill>
                        <a:schemeClr val="bg1"/>
                      </a:solidFill>
                      <a:prstDash val="solid"/>
                      <a:round/>
                      <a:headEnd type="none" w="med" len="med"/>
                      <a:tailEnd type="none" w="med" len="med"/>
                    </a:lnT>
                    <a:solidFill>
                      <a:srgbClr val="648C1A"/>
                    </a:solidFill>
                  </a:tcPr>
                </a:tc>
                <a:extLst>
                  <a:ext uri="{0D108BD9-81ED-4DB2-BD59-A6C34878D82A}">
                    <a16:rowId xmlns:a16="http://schemas.microsoft.com/office/drawing/2014/main" val="3941875016"/>
                  </a:ext>
                </a:extLst>
              </a:tr>
            </a:tbl>
          </a:graphicData>
        </a:graphic>
      </p:graphicFrame>
      <p:sp>
        <p:nvSpPr>
          <p:cNvPr id="3" name="AssetID" descr="svtx:content/slide/@id">
            <a:extLst>
              <a:ext uri="{FF2B5EF4-FFF2-40B4-BE49-F238E27FC236}">
                <a16:creationId xmlns:a16="http://schemas.microsoft.com/office/drawing/2014/main" id="{B1BE41AE-82AE-11E0-49AD-9D824C7C71FE}"/>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r" defTabSz="1042453" rtl="0" eaLnBrk="1" fontAlgn="auto" latinLnBrk="0" hangingPunct="1">
              <a:lnSpc>
                <a:spcPct val="100000"/>
              </a:lnSpc>
              <a:spcBef>
                <a:spcPct val="0"/>
              </a:spcBef>
              <a:spcAft>
                <a:spcPct val="0"/>
              </a:spcAft>
              <a:buClrTx/>
              <a:buSzTx/>
              <a:buFontTx/>
              <a:buNone/>
              <a:defRPr/>
            </a:pPr>
            <a:r>
              <a:rPr kumimoji="0" lang="en-US" sz="700" b="0" i="0" u="none" strike="noStrike" kern="1200" cap="none" spc="0" normalizeH="0" baseline="0" noProof="0">
                <a:ln>
                  <a:noFill/>
                </a:ln>
                <a:solidFill>
                  <a:srgbClr val="FFFFFF">
                    <a:lumMod val="50000"/>
                  </a:srgbClr>
                </a:solidFill>
                <a:effectLst/>
                <a:uLnTx/>
                <a:uFillTx/>
                <a:latin typeface="Arial Narrow" panose="020B0606020202030204" pitchFamily="34" charset="0"/>
                <a:ea typeface="+mn-ea"/>
                <a:cs typeface="+mn-cs"/>
              </a:rPr>
              <a:t>28770</a:t>
            </a:r>
          </a:p>
        </p:txBody>
      </p:sp>
      <p:sp>
        <p:nvSpPr>
          <p:cNvPr id="5" name="TextBox 4">
            <a:extLst>
              <a:ext uri="{FF2B5EF4-FFF2-40B4-BE49-F238E27FC236}">
                <a16:creationId xmlns:a16="http://schemas.microsoft.com/office/drawing/2014/main" id="{D2C5AEA7-DA9B-1854-DF48-588B22355A54}"/>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custDataLst>
      <p:tags r:id="rId1"/>
    </p:custDataLst>
    <p:extLst>
      <p:ext uri="{BB962C8B-B14F-4D97-AF65-F5344CB8AC3E}">
        <p14:creationId xmlns:p14="http://schemas.microsoft.com/office/powerpoint/2010/main" val="1983477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AU"/>
              <a:t>Historical Observations of Five-Year Premiums</a:t>
            </a:r>
            <a:endParaRPr lang="en-US"/>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50</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AU"/>
              <a:t>Equity, size, relative price and profitability: Developed ex US Markets</a:t>
            </a:r>
          </a:p>
        </p:txBody>
      </p:sp>
      <p:sp>
        <p:nvSpPr>
          <p:cNvPr id="3" name="Text Placeholder 2"/>
          <p:cNvSpPr>
            <a:spLocks noGrp="1"/>
          </p:cNvSpPr>
          <p:nvPr>
            <p:ph type="body" sz="quarter" idx="15"/>
          </p:nvPr>
        </p:nvSpPr>
        <p:spPr>
          <a:xfrm>
            <a:off x="704857" y="7088988"/>
            <a:ext cx="9136322" cy="282200"/>
          </a:xfrm>
        </p:spPr>
        <p:txBody>
          <a:bodyPr/>
          <a:lstStyle/>
          <a:p>
            <a:pPr lvl="0"/>
            <a:r>
              <a:rPr lang="en-AU" b="1">
                <a:solidFill>
                  <a:srgbClr val="005E74"/>
                </a:solidFill>
                <a:latin typeface="Arial Narrow" panose="020B0606020202030204" pitchFamily="34" charset="0"/>
              </a:rPr>
              <a:t>For educational purposes only. This document is intended to be used in conversation with a licensed financial adviser.</a:t>
            </a:r>
            <a:endParaRPr lang="en-US"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MSCI indices are gross div. Five-year premiums are calculated as the difference in annualised five-year returns between the two indices described. Market minus Bills: Fama/French International Market Index minus the One-Month US Treasury Bill, which is the IA SBBI US 30 Day TBill TR USD, provided by Morningstar. Small Cap minus Large Cap: Dimensional International Small Cap Index minus MSCI World ex USA Index. Value minus Growth: Fama/French International Value Index minus Fama/French International Growth Index. High Prof minus Low Prof: Fama/French International High Profitability Index minus the Fama/French International Low Profitability Index. See “Index Descriptions” in the appendix for descriptions of Dimensional and Fama/French index data.</a:t>
            </a:r>
            <a:r>
              <a:rPr lang="en-US">
                <a:solidFill>
                  <a:srgbClr val="000000">
                    <a:lumMod val="75000"/>
                    <a:lumOff val="25000"/>
                  </a:srgbClr>
                </a:solidFill>
                <a:latin typeface="Arial Narrow" panose="020B0606020202030204" pitchFamily="34" charset="0"/>
              </a:rPr>
              <a:t> </a:t>
            </a:r>
            <a:r>
              <a:rPr lang="en-US">
                <a:latin typeface="Arial Narrow" panose="020B0606020202030204" pitchFamily="34" charset="0"/>
              </a:rPr>
              <a:t>Eugene Fama and Ken French are members of the Board of Directors of the general partner of, and provide consulting services to, Dimensional Fund Advisors LP. MSCI data © MSCI 2023, all rights reserved. </a:t>
            </a:r>
          </a:p>
        </p:txBody>
      </p:sp>
      <p:sp>
        <p:nvSpPr>
          <p:cNvPr id="2" name="AssetID" descr="svtx:content/slide/@id"/>
          <p:cNvSpPr>
            <a:spLocks noGrp="1"/>
          </p:cNvSpPr>
          <p:nvPr>
            <p:ph type="body" sz="quarter" idx="20"/>
          </p:nvPr>
        </p:nvSpPr>
        <p:spPr/>
        <p:txBody>
          <a:bodyPr/>
          <a:lstStyle/>
          <a:p>
            <a:r>
              <a:rPr lang="en-US"/>
              <a:t>28825</a:t>
            </a:r>
          </a:p>
        </p:txBody>
      </p:sp>
      <p:sp>
        <p:nvSpPr>
          <p:cNvPr id="16" name="TextBox 15"/>
          <p:cNvSpPr txBox="1"/>
          <p:nvPr/>
        </p:nvSpPr>
        <p:spPr>
          <a:xfrm>
            <a:off x="-838932"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237</a:t>
            </a:r>
          </a:p>
        </p:txBody>
      </p:sp>
      <p:sp>
        <p:nvSpPr>
          <p:cNvPr id="19" name="Rectangle 18">
            <a:extLst>
              <a:ext uri="{FF2B5EF4-FFF2-40B4-BE49-F238E27FC236}">
                <a16:creationId xmlns:a16="http://schemas.microsoft.com/office/drawing/2014/main" id="{F18A385D-7F41-4320-BA84-C1FC274CA61B}"/>
              </a:ext>
            </a:extLst>
          </p:cNvPr>
          <p:cNvSpPr/>
          <p:nvPr/>
        </p:nvSpPr>
        <p:spPr>
          <a:xfrm>
            <a:off x="10845871" y="44278"/>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4" name="Table 3">
            <a:extLst>
              <a:ext uri="{FF2B5EF4-FFF2-40B4-BE49-F238E27FC236}">
                <a16:creationId xmlns:a16="http://schemas.microsoft.com/office/drawing/2014/main" id="{D028089B-CE4F-544B-9787-1F45C798CBC8}"/>
              </a:ext>
            </a:extLst>
          </p:cNvPr>
          <p:cNvGraphicFramePr>
            <a:graphicFrameLocks noGrp="1"/>
          </p:cNvGraphicFramePr>
          <p:nvPr>
            <p:extLst>
              <p:ext uri="{D42A27DB-BD31-4B8C-83A1-F6EECF244321}">
                <p14:modId xmlns:p14="http://schemas.microsoft.com/office/powerpoint/2010/main" val="3922457139"/>
              </p:ext>
            </p:extLst>
          </p:nvPr>
        </p:nvGraphicFramePr>
        <p:xfrm>
          <a:off x="803633" y="1780543"/>
          <a:ext cx="9104848" cy="4593540"/>
        </p:xfrm>
        <a:graphic>
          <a:graphicData uri="http://schemas.openxmlformats.org/drawingml/2006/table">
            <a:tbl>
              <a:tblPr firstRow="1" bandRow="1">
                <a:tableStyleId>{5C22544A-7EE6-4342-B048-85BDC9FD1C3A}</a:tableStyleId>
              </a:tblPr>
              <a:tblGrid>
                <a:gridCol w="413270">
                  <a:extLst>
                    <a:ext uri="{9D8B030D-6E8A-4147-A177-3AD203B41FA5}">
                      <a16:colId xmlns:a16="http://schemas.microsoft.com/office/drawing/2014/main" val="20000"/>
                    </a:ext>
                  </a:extLst>
                </a:gridCol>
                <a:gridCol w="8691578">
                  <a:extLst>
                    <a:ext uri="{9D8B030D-6E8A-4147-A177-3AD203B41FA5}">
                      <a16:colId xmlns:a16="http://schemas.microsoft.com/office/drawing/2014/main" val="20001"/>
                    </a:ext>
                  </a:extLst>
                </a:gridCol>
              </a:tblGrid>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Market </a:t>
                      </a:r>
                      <a:br>
                        <a:rPr lang="en-US" sz="899" b="1" cap="all" spc="-10">
                          <a:solidFill>
                            <a:schemeClr val="bg1"/>
                          </a:solidFill>
                          <a:latin typeface="Arial" pitchFamily="34" charset="0"/>
                          <a:cs typeface="Arial" pitchFamily="34" charset="0"/>
                        </a:rPr>
                      </a:br>
                      <a:r>
                        <a:rPr lang="en-US" sz="899" b="1" cap="none" spc="-10" baseline="0">
                          <a:solidFill>
                            <a:schemeClr val="bg1"/>
                          </a:solidFill>
                          <a:latin typeface="Arial" pitchFamily="34" charset="0"/>
                          <a:cs typeface="Arial" pitchFamily="34" charset="0"/>
                        </a:rPr>
                        <a:t>minus</a:t>
                      </a:r>
                      <a:r>
                        <a:rPr lang="en-US" sz="899" b="1" cap="all" spc="-10" baseline="0">
                          <a:solidFill>
                            <a:schemeClr val="bg1"/>
                          </a:solidFill>
                          <a:latin typeface="Arial" pitchFamily="34" charset="0"/>
                          <a:cs typeface="Arial" pitchFamily="34" charset="0"/>
                        </a:rPr>
                        <a:t> Bills</a:t>
                      </a:r>
                      <a:endParaRPr lang="en-US" sz="900" b="1" cap="all" spc="-10">
                        <a:solidFill>
                          <a:schemeClr val="bg1"/>
                        </a:solidFill>
                        <a:latin typeface="Arial" pitchFamily="34" charset="0"/>
                        <a:cs typeface="Arial" pitchFamily="34" charset="0"/>
                      </a:endParaRPr>
                    </a:p>
                  </a:txBody>
                  <a:tcPr marL="0" marR="0" marT="0" marB="0" vert="vert270" anchor="ctr">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Small Cap</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LARGE CAP</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48385">
                <a:tc>
                  <a:txBody>
                    <a:bodyPr/>
                    <a:lstStyle/>
                    <a:p>
                      <a:pPr algn="ctr"/>
                      <a:r>
                        <a:rPr lang="en-US" sz="899" b="1" cap="all" spc="-10">
                          <a:solidFill>
                            <a:schemeClr val="bg1"/>
                          </a:solidFill>
                          <a:latin typeface="Arial" pitchFamily="34" charset="0"/>
                          <a:cs typeface="Arial" pitchFamily="34" charset="0"/>
                        </a:rPr>
                        <a:t>Value</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Growth</a:t>
                      </a:r>
                      <a:endParaRPr lang="en-US" sz="900" b="1" spc="-10">
                        <a:solidFill>
                          <a:schemeClr val="bg1"/>
                        </a:solidFill>
                        <a:latin typeface="Arial" pitchFamily="34" charset="0"/>
                        <a:cs typeface="Arial" pitchFamily="34" charset="0"/>
                      </a:endParaRP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High Prof </a:t>
                      </a:r>
                    </a:p>
                    <a:p>
                      <a:pPr marL="0" marR="0" indent="0" algn="ctr" defTabSz="816036" rtl="0" eaLnBrk="1" fontAlgn="auto" latinLnBrk="0" hangingPunct="1">
                        <a:lnSpc>
                          <a:spcPct val="100000"/>
                        </a:lnSpc>
                        <a:spcBef>
                          <a:spcPct val="0"/>
                        </a:spcBef>
                        <a:spcAft>
                          <a:spcPct val="0"/>
                        </a:spcAft>
                        <a:buClrTx/>
                        <a:buSzTx/>
                        <a:buFontTx/>
                        <a:buNone/>
                        <a:defRPr/>
                      </a:pPr>
                      <a:r>
                        <a:rPr lang="en-US" sz="899" b="1" cap="none" spc="-10" baseline="0">
                          <a:solidFill>
                            <a:schemeClr val="bg1"/>
                          </a:solidFill>
                          <a:latin typeface="Arial" pitchFamily="34" charset="0"/>
                          <a:cs typeface="Arial" pitchFamily="34" charset="0"/>
                        </a:rPr>
                        <a:t>minus</a:t>
                      </a:r>
                      <a:r>
                        <a:rPr lang="en-US" sz="899" b="1" cap="all" spc="-10">
                          <a:solidFill>
                            <a:schemeClr val="bg1"/>
                          </a:solidFill>
                          <a:latin typeface="Arial" pitchFamily="34" charset="0"/>
                          <a:cs typeface="Arial" pitchFamily="34" charset="0"/>
                        </a:rPr>
                        <a:t> LOW PROF</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graphicFrame>
        <p:nvGraphicFramePr>
          <p:cNvPr id="5" name="Chart 4">
            <a:extLst>
              <a:ext uri="{FF2B5EF4-FFF2-40B4-BE49-F238E27FC236}">
                <a16:creationId xmlns:a16="http://schemas.microsoft.com/office/drawing/2014/main" id="{49292C39-720E-65AE-4E9D-66356A9FF586}"/>
              </a:ext>
            </a:extLst>
          </p:cNvPr>
          <p:cNvGraphicFramePr/>
          <p:nvPr>
            <p:extLst>
              <p:ext uri="{D42A27DB-BD31-4B8C-83A1-F6EECF244321}">
                <p14:modId xmlns:p14="http://schemas.microsoft.com/office/powerpoint/2010/main" val="3308766616"/>
              </p:ext>
            </p:extLst>
          </p:nvPr>
        </p:nvGraphicFramePr>
        <p:xfrm>
          <a:off x="1171625" y="1799577"/>
          <a:ext cx="8743236" cy="11293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a:extLst>
              <a:ext uri="{FF2B5EF4-FFF2-40B4-BE49-F238E27FC236}">
                <a16:creationId xmlns:a16="http://schemas.microsoft.com/office/drawing/2014/main" id="{CFFEB885-DBA6-8E42-D952-B16CAB066946}"/>
              </a:ext>
            </a:extLst>
          </p:cNvPr>
          <p:cNvGraphicFramePr/>
          <p:nvPr>
            <p:extLst>
              <p:ext uri="{D42A27DB-BD31-4B8C-83A1-F6EECF244321}">
                <p14:modId xmlns:p14="http://schemas.microsoft.com/office/powerpoint/2010/main" val="1345537383"/>
              </p:ext>
            </p:extLst>
          </p:nvPr>
        </p:nvGraphicFramePr>
        <p:xfrm>
          <a:off x="1171625" y="2966996"/>
          <a:ext cx="8743236" cy="112935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a:extLst>
              <a:ext uri="{FF2B5EF4-FFF2-40B4-BE49-F238E27FC236}">
                <a16:creationId xmlns:a16="http://schemas.microsoft.com/office/drawing/2014/main" id="{6E17BF0E-D9F0-A2D9-5D1E-148D3F8E22E6}"/>
              </a:ext>
            </a:extLst>
          </p:cNvPr>
          <p:cNvGraphicFramePr/>
          <p:nvPr>
            <p:extLst>
              <p:ext uri="{D42A27DB-BD31-4B8C-83A1-F6EECF244321}">
                <p14:modId xmlns:p14="http://schemas.microsoft.com/office/powerpoint/2010/main" val="578719454"/>
              </p:ext>
            </p:extLst>
          </p:nvPr>
        </p:nvGraphicFramePr>
        <p:xfrm>
          <a:off x="1171625" y="4134415"/>
          <a:ext cx="8743236" cy="112935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Chart 9">
            <a:extLst>
              <a:ext uri="{FF2B5EF4-FFF2-40B4-BE49-F238E27FC236}">
                <a16:creationId xmlns:a16="http://schemas.microsoft.com/office/drawing/2014/main" id="{F8B4C149-D408-60E4-4782-BC590E46292A}"/>
              </a:ext>
            </a:extLst>
          </p:cNvPr>
          <p:cNvGraphicFramePr/>
          <p:nvPr>
            <p:extLst>
              <p:ext uri="{D42A27DB-BD31-4B8C-83A1-F6EECF244321}">
                <p14:modId xmlns:p14="http://schemas.microsoft.com/office/powerpoint/2010/main" val="1981033779"/>
              </p:ext>
            </p:extLst>
          </p:nvPr>
        </p:nvGraphicFramePr>
        <p:xfrm>
          <a:off x="1171625" y="5301833"/>
          <a:ext cx="8743236" cy="112935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1475715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AU"/>
              <a:t>Historical Observations of Five-Year Premiums</a:t>
            </a:r>
            <a:endParaRPr lang="en-US"/>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51</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Market minus one-month Treasury bills: </a:t>
            </a:r>
            <a:r>
              <a:rPr lang="en-AU"/>
              <a:t>Developed ex US Markets</a:t>
            </a:r>
            <a:br>
              <a:rPr lang="en-US"/>
            </a:br>
            <a:r>
              <a:rPr lang="en-US"/>
              <a:t>1979–2022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latin typeface="Arial Narrow" panose="020B0606020202030204" pitchFamily="34" charset="0"/>
              </a:rPr>
              <a:t> Five-year premiums are calculated as the difference in annualised five-year returns between the two indices described. Market minus Bills: Fama/French International Market Index minus the </a:t>
            </a:r>
            <a:r>
              <a:rPr lang="en-US"/>
              <a:t>One-Month US Treasury Bill, which is the IA SBBI US 30 Day TBill TR USD, provided by Morningstar. </a:t>
            </a:r>
            <a:r>
              <a:rPr lang="en-US">
                <a:solidFill>
                  <a:srgbClr val="000000">
                    <a:lumMod val="75000"/>
                    <a:lumOff val="25000"/>
                  </a:srgbClr>
                </a:solidFill>
              </a:rPr>
              <a:t>See “Index Descriptions” in the appendix for descriptions of Fama/French index data. </a:t>
            </a:r>
            <a:r>
              <a:rPr lang="en-US">
                <a:latin typeface="Arial Narrow" panose="020B0606020202030204" pitchFamily="34" charset="0"/>
              </a:rPr>
              <a:t>Eugene Fama and Ken French are members of the Board of Directors of the general partner of, and provide consulting services to, Dimensional Fund Advisors LP. MSCI data © MSCI 2023, all rights reserved.</a:t>
            </a:r>
          </a:p>
        </p:txBody>
      </p:sp>
      <p:sp>
        <p:nvSpPr>
          <p:cNvPr id="2" name="AssetID" descr="svtx:content/slide/@id"/>
          <p:cNvSpPr>
            <a:spLocks noGrp="1"/>
          </p:cNvSpPr>
          <p:nvPr>
            <p:ph type="body" sz="quarter" idx="20"/>
          </p:nvPr>
        </p:nvSpPr>
        <p:spPr/>
        <p:txBody>
          <a:bodyPr/>
          <a:lstStyle/>
          <a:p>
            <a:r>
              <a:rPr lang="en-US"/>
              <a:t>28826</a:t>
            </a:r>
          </a:p>
        </p:txBody>
      </p:sp>
      <p:sp>
        <p:nvSpPr>
          <p:cNvPr id="10" name="Rectangle 9">
            <a:extLst>
              <a:ext uri="{FF2B5EF4-FFF2-40B4-BE49-F238E27FC236}">
                <a16:creationId xmlns:a16="http://schemas.microsoft.com/office/drawing/2014/main" id="{1B5CB05D-CD17-4AE1-8DF6-6027DE3FF547}"/>
              </a:ext>
            </a:extLst>
          </p:cNvPr>
          <p:cNvSpPr/>
          <p:nvPr/>
        </p:nvSpPr>
        <p:spPr>
          <a:xfrm>
            <a:off x="10984418" y="55202"/>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2" name="TextBox 11">
            <a:extLst>
              <a:ext uri="{FF2B5EF4-FFF2-40B4-BE49-F238E27FC236}">
                <a16:creationId xmlns:a16="http://schemas.microsoft.com/office/drawing/2014/main" id="{49F6BED8-56F2-4C42-A041-04E8A5D3BF5F}"/>
              </a:ext>
            </a:extLst>
          </p:cNvPr>
          <p:cNvSpPr txBox="1"/>
          <p:nvPr/>
        </p:nvSpPr>
        <p:spPr>
          <a:xfrm>
            <a:off x="-875880"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237</a:t>
            </a:r>
          </a:p>
        </p:txBody>
      </p:sp>
      <p:graphicFrame>
        <p:nvGraphicFramePr>
          <p:cNvPr id="4" name="Chart 3">
            <a:extLst>
              <a:ext uri="{FF2B5EF4-FFF2-40B4-BE49-F238E27FC236}">
                <a16:creationId xmlns:a16="http://schemas.microsoft.com/office/drawing/2014/main" id="{D8A355BD-0E7F-1B8B-132C-26E66DFC2E1F}"/>
              </a:ext>
            </a:extLst>
          </p:cNvPr>
          <p:cNvGraphicFramePr/>
          <p:nvPr>
            <p:extLst>
              <p:ext uri="{D42A27DB-BD31-4B8C-83A1-F6EECF244321}">
                <p14:modId xmlns:p14="http://schemas.microsoft.com/office/powerpoint/2010/main" val="1600635067"/>
              </p:ext>
            </p:extLst>
          </p:nvPr>
        </p:nvGraphicFramePr>
        <p:xfrm>
          <a:off x="862535" y="1981319"/>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4142721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AU"/>
              <a:t>Historical Observations of Five-Year Premiums</a:t>
            </a:r>
            <a:endParaRPr lang="en-US"/>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52</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AU"/>
              <a:t>Small cap minus large cap</a:t>
            </a:r>
            <a:r>
              <a:rPr lang="en-US"/>
              <a:t>: </a:t>
            </a:r>
            <a:r>
              <a:rPr lang="en-AU"/>
              <a:t>Developed ex US Markets</a:t>
            </a:r>
            <a:br>
              <a:rPr lang="en-US"/>
            </a:br>
            <a:r>
              <a:rPr lang="en-US"/>
              <a:t>1979–2022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latin typeface="Arial Narrow" panose="020B0606020202030204" pitchFamily="34" charset="0"/>
              </a:rPr>
              <a:t> Five-year premiums are calculated as the difference in annualised five-year returns between the two indices described. Small Cap minus Large Cap: Dimensional International Small Cap Index minus the MSCI World ex USA Index (gross div.). </a:t>
            </a:r>
            <a:r>
              <a:rPr lang="en-US">
                <a:solidFill>
                  <a:srgbClr val="000000">
                    <a:lumMod val="75000"/>
                    <a:lumOff val="25000"/>
                  </a:srgbClr>
                </a:solidFill>
              </a:rPr>
              <a:t>See “Index Descriptions” in the appendix for descriptions of Dimensional index data. MSCI data © MSCI 2023, all rights reserved.</a:t>
            </a:r>
            <a:endParaRPr lang="en-US">
              <a:latin typeface="Arial Narrow" panose="020B0606020202030204" pitchFamily="34" charset="0"/>
            </a:endParaRPr>
          </a:p>
        </p:txBody>
      </p:sp>
      <p:sp>
        <p:nvSpPr>
          <p:cNvPr id="2" name="AssetID" descr="svtx:content/slide/@id"/>
          <p:cNvSpPr>
            <a:spLocks noGrp="1"/>
          </p:cNvSpPr>
          <p:nvPr>
            <p:ph type="body" sz="quarter" idx="20"/>
          </p:nvPr>
        </p:nvSpPr>
        <p:spPr/>
        <p:txBody>
          <a:bodyPr/>
          <a:lstStyle/>
          <a:p>
            <a:r>
              <a:rPr lang="en-US"/>
              <a:t>28828</a:t>
            </a:r>
          </a:p>
        </p:txBody>
      </p:sp>
      <p:sp>
        <p:nvSpPr>
          <p:cNvPr id="11" name="Rectangle 10">
            <a:extLst>
              <a:ext uri="{FF2B5EF4-FFF2-40B4-BE49-F238E27FC236}">
                <a16:creationId xmlns:a16="http://schemas.microsoft.com/office/drawing/2014/main" id="{77CED4FE-E951-4DE8-AA44-A053F32117EB}"/>
              </a:ext>
            </a:extLst>
          </p:cNvPr>
          <p:cNvSpPr/>
          <p:nvPr/>
        </p:nvSpPr>
        <p:spPr>
          <a:xfrm>
            <a:off x="10882818"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2" name="TextBox 11">
            <a:extLst>
              <a:ext uri="{FF2B5EF4-FFF2-40B4-BE49-F238E27FC236}">
                <a16:creationId xmlns:a16="http://schemas.microsoft.com/office/drawing/2014/main" id="{15C70861-042C-4654-A084-B4A3BAAC66D0}"/>
              </a:ext>
            </a:extLst>
          </p:cNvPr>
          <p:cNvSpPr txBox="1"/>
          <p:nvPr/>
        </p:nvSpPr>
        <p:spPr>
          <a:xfrm>
            <a:off x="-875880"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237</a:t>
            </a:r>
          </a:p>
        </p:txBody>
      </p:sp>
      <p:graphicFrame>
        <p:nvGraphicFramePr>
          <p:cNvPr id="4" name="Chart 3">
            <a:extLst>
              <a:ext uri="{FF2B5EF4-FFF2-40B4-BE49-F238E27FC236}">
                <a16:creationId xmlns:a16="http://schemas.microsoft.com/office/drawing/2014/main" id="{A6C2A461-3D4F-8CE6-9A92-64B1FAE1E93A}"/>
              </a:ext>
            </a:extLst>
          </p:cNvPr>
          <p:cNvGraphicFramePr/>
          <p:nvPr>
            <p:extLst>
              <p:ext uri="{D42A27DB-BD31-4B8C-83A1-F6EECF244321}">
                <p14:modId xmlns:p14="http://schemas.microsoft.com/office/powerpoint/2010/main" val="133302673"/>
              </p:ext>
            </p:extLst>
          </p:nvPr>
        </p:nvGraphicFramePr>
        <p:xfrm>
          <a:off x="862535" y="1981319"/>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395023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AU"/>
              <a:t>Historical Observations of Five-Year Premiums</a:t>
            </a:r>
            <a:endParaRPr lang="en-US"/>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53</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AU"/>
              <a:t>Value minus growth</a:t>
            </a:r>
            <a:r>
              <a:rPr lang="en-US"/>
              <a:t>: </a:t>
            </a:r>
            <a:r>
              <a:rPr lang="en-AU"/>
              <a:t>Developed ex US Markets</a:t>
            </a:r>
            <a:br>
              <a:rPr lang="en-US"/>
            </a:br>
            <a:r>
              <a:rPr lang="en-US"/>
              <a:t>1979–2022</a:t>
            </a:r>
          </a:p>
        </p:txBody>
      </p:sp>
      <p:sp>
        <p:nvSpPr>
          <p:cNvPr id="3" name="Text Placeholder 2"/>
          <p:cNvSpPr>
            <a:spLocks noGrp="1"/>
          </p:cNvSpPr>
          <p:nvPr>
            <p:ph type="body" sz="quarter" idx="15"/>
          </p:nvPr>
        </p:nvSpPr>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a:t>
            </a:r>
            <a:br>
              <a:rPr lang="en-AU">
                <a:solidFill>
                  <a:srgbClr val="005E74"/>
                </a:solidFill>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kern="0">
                <a:solidFill>
                  <a:srgbClr val="000000">
                    <a:lumMod val="75000"/>
                    <a:lumOff val="25000"/>
                  </a:srgbClr>
                </a:solidFill>
                <a:latin typeface="Arial Narrow"/>
                <a:cs typeface="+mn-cs"/>
              </a:rPr>
              <a:t> Five-year premiums are calculated as the difference in annualised five-year returns between the two indices described. Value minus Growth: Fama/French International Value Index minus the Fama/French International Growth Index. </a:t>
            </a:r>
            <a:r>
              <a:rPr lang="en-US">
                <a:solidFill>
                  <a:srgbClr val="000000">
                    <a:lumMod val="75000"/>
                    <a:lumOff val="25000"/>
                  </a:srgbClr>
                </a:solidFill>
              </a:rPr>
              <a:t>See “Index Descriptions” in the appendix for descriptions of Fama/French index data. </a:t>
            </a:r>
            <a:r>
              <a:rPr lang="en-US" kern="0">
                <a:solidFill>
                  <a:srgbClr val="000000">
                    <a:lumMod val="75000"/>
                    <a:lumOff val="25000"/>
                  </a:srgbClr>
                </a:solidFill>
                <a:latin typeface="Arial Narrow"/>
                <a:cs typeface="+mn-cs"/>
              </a:rPr>
              <a:t>Eugene Fama and Ken French are members of the Board of Directors of the general partner of, and provide consulting services to, Dimensional Fund Advisors LP. All rights reserved. </a:t>
            </a:r>
          </a:p>
        </p:txBody>
      </p:sp>
      <p:sp>
        <p:nvSpPr>
          <p:cNvPr id="2" name="AssetID" descr="svtx:content/slide/@id"/>
          <p:cNvSpPr>
            <a:spLocks noGrp="1"/>
          </p:cNvSpPr>
          <p:nvPr>
            <p:ph type="body" sz="quarter" idx="20"/>
          </p:nvPr>
        </p:nvSpPr>
        <p:spPr/>
        <p:txBody>
          <a:bodyPr/>
          <a:lstStyle/>
          <a:p>
            <a:r>
              <a:rPr lang="en-US"/>
              <a:t>28829</a:t>
            </a:r>
          </a:p>
        </p:txBody>
      </p:sp>
      <p:sp>
        <p:nvSpPr>
          <p:cNvPr id="11" name="Rectangle 10">
            <a:extLst>
              <a:ext uri="{FF2B5EF4-FFF2-40B4-BE49-F238E27FC236}">
                <a16:creationId xmlns:a16="http://schemas.microsoft.com/office/drawing/2014/main" id="{94ADBEB6-4E89-461A-ADB7-528D4C95DB3A}"/>
              </a:ext>
            </a:extLst>
          </p:cNvPr>
          <p:cNvSpPr/>
          <p:nvPr/>
        </p:nvSpPr>
        <p:spPr>
          <a:xfrm>
            <a:off x="10965945" y="2770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2" name="TextBox 11">
            <a:extLst>
              <a:ext uri="{FF2B5EF4-FFF2-40B4-BE49-F238E27FC236}">
                <a16:creationId xmlns:a16="http://schemas.microsoft.com/office/drawing/2014/main" id="{A9717E48-5DBA-4DA2-B182-459DAD250EFF}"/>
              </a:ext>
            </a:extLst>
          </p:cNvPr>
          <p:cNvSpPr txBox="1"/>
          <p:nvPr/>
        </p:nvSpPr>
        <p:spPr>
          <a:xfrm>
            <a:off x="-857408" y="27709"/>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237</a:t>
            </a:r>
          </a:p>
        </p:txBody>
      </p:sp>
      <p:graphicFrame>
        <p:nvGraphicFramePr>
          <p:cNvPr id="4" name="Chart 3">
            <a:extLst>
              <a:ext uri="{FF2B5EF4-FFF2-40B4-BE49-F238E27FC236}">
                <a16:creationId xmlns:a16="http://schemas.microsoft.com/office/drawing/2014/main" id="{2D5E5481-3AFE-8050-523F-94DFEFF8096E}"/>
              </a:ext>
            </a:extLst>
          </p:cNvPr>
          <p:cNvGraphicFramePr/>
          <p:nvPr>
            <p:extLst>
              <p:ext uri="{D42A27DB-BD31-4B8C-83A1-F6EECF244321}">
                <p14:modId xmlns:p14="http://schemas.microsoft.com/office/powerpoint/2010/main" val="3949911819"/>
              </p:ext>
            </p:extLst>
          </p:nvPr>
        </p:nvGraphicFramePr>
        <p:xfrm>
          <a:off x="862535" y="1981319"/>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946231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AU"/>
              <a:t>Historical Observations of Five-Year Premiums</a:t>
            </a:r>
            <a:endParaRPr lang="en-US"/>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54</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AU"/>
              <a:t>High prof minus low prof</a:t>
            </a:r>
            <a:r>
              <a:rPr lang="en-US"/>
              <a:t>: </a:t>
            </a:r>
            <a:r>
              <a:rPr lang="en-AU"/>
              <a:t>Developed ex US Markets</a:t>
            </a:r>
            <a:br>
              <a:rPr lang="en-US"/>
            </a:br>
            <a:r>
              <a:rPr lang="en-US"/>
              <a:t>1995–2022</a:t>
            </a:r>
          </a:p>
        </p:txBody>
      </p:sp>
      <p:sp>
        <p:nvSpPr>
          <p:cNvPr id="3" name="Text Placeholder 2"/>
          <p:cNvSpPr>
            <a:spLocks noGrp="1"/>
          </p:cNvSpPr>
          <p:nvPr>
            <p:ph type="body" sz="quarter" idx="15"/>
          </p:nvPr>
        </p:nvSpPr>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a:t>
            </a:r>
            <a:br>
              <a:rPr lang="en-AU">
                <a:solidFill>
                  <a:srgbClr val="005E74"/>
                </a:solidFill>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kern="0">
                <a:solidFill>
                  <a:srgbClr val="000000">
                    <a:lumMod val="75000"/>
                    <a:lumOff val="25000"/>
                  </a:srgbClr>
                </a:solidFill>
                <a:latin typeface="Arial Narrow"/>
                <a:cs typeface="+mn-cs"/>
              </a:rPr>
              <a:t> Five-year premiums are calculated as the difference in annualised five-year returns between the two indices described. High Prof minus Low Prof: </a:t>
            </a:r>
            <a:r>
              <a:rPr lang="en-US" kern="0">
                <a:solidFill>
                  <a:srgbClr val="000000">
                    <a:lumMod val="75000"/>
                    <a:lumOff val="25000"/>
                  </a:srgbClr>
                </a:solidFill>
                <a:latin typeface="Arial Narrow"/>
              </a:rPr>
              <a:t>Fama/French </a:t>
            </a:r>
            <a:r>
              <a:rPr lang="en-US" kern="0">
                <a:solidFill>
                  <a:srgbClr val="000000">
                    <a:lumMod val="75000"/>
                    <a:lumOff val="25000"/>
                  </a:srgbClr>
                </a:solidFill>
                <a:latin typeface="Arial Narrow"/>
                <a:cs typeface="+mn-cs"/>
              </a:rPr>
              <a:t>International High Profitability Index minus the </a:t>
            </a:r>
            <a:r>
              <a:rPr lang="en-US" kern="0">
                <a:solidFill>
                  <a:srgbClr val="000000">
                    <a:lumMod val="75000"/>
                    <a:lumOff val="25000"/>
                  </a:srgbClr>
                </a:solidFill>
                <a:latin typeface="Arial Narrow"/>
              </a:rPr>
              <a:t>Fama/French</a:t>
            </a:r>
            <a:r>
              <a:rPr lang="en-US" kern="0">
                <a:solidFill>
                  <a:srgbClr val="000000">
                    <a:lumMod val="75000"/>
                    <a:lumOff val="25000"/>
                  </a:srgbClr>
                </a:solidFill>
                <a:latin typeface="Arial Narrow"/>
                <a:cs typeface="+mn-cs"/>
              </a:rPr>
              <a:t> International Low Profitability Index. Profitability is measured as operating income before depreciation and amortisation minus interest expense, scaled by book. </a:t>
            </a:r>
            <a:r>
              <a:rPr lang="en-US">
                <a:solidFill>
                  <a:srgbClr val="000000">
                    <a:lumMod val="75000"/>
                    <a:lumOff val="25000"/>
                  </a:srgbClr>
                </a:solidFill>
              </a:rPr>
              <a:t>See “Index Descriptions” in the appendix for descriptions of Fama/French index data. </a:t>
            </a:r>
            <a:r>
              <a:rPr lang="en-US" kern="0">
                <a:solidFill>
                  <a:srgbClr val="000000">
                    <a:lumMod val="75000"/>
                    <a:lumOff val="25000"/>
                  </a:srgbClr>
                </a:solidFill>
                <a:latin typeface="Arial Narrow"/>
                <a:cs typeface="+mn-cs"/>
              </a:rPr>
              <a:t>Eugene Fama and Ken French are members of the Board of Directors of the general partner of, and provide consulting services to, Dimensional Fund Advisors LP. </a:t>
            </a:r>
          </a:p>
        </p:txBody>
      </p:sp>
      <p:sp>
        <p:nvSpPr>
          <p:cNvPr id="2" name="AssetID" descr="svtx:content/slide/@id"/>
          <p:cNvSpPr>
            <a:spLocks noGrp="1"/>
          </p:cNvSpPr>
          <p:nvPr>
            <p:ph type="body" sz="quarter" idx="20"/>
          </p:nvPr>
        </p:nvSpPr>
        <p:spPr/>
        <p:txBody>
          <a:bodyPr/>
          <a:lstStyle/>
          <a:p>
            <a:r>
              <a:rPr lang="en-US"/>
              <a:t>28830</a:t>
            </a:r>
          </a:p>
        </p:txBody>
      </p:sp>
      <p:sp>
        <p:nvSpPr>
          <p:cNvPr id="10" name="Rectangle 9">
            <a:extLst>
              <a:ext uri="{FF2B5EF4-FFF2-40B4-BE49-F238E27FC236}">
                <a16:creationId xmlns:a16="http://schemas.microsoft.com/office/drawing/2014/main" id="{F1C7C140-0A1E-4E6D-91AD-37A5A128F4F3}"/>
              </a:ext>
            </a:extLst>
          </p:cNvPr>
          <p:cNvSpPr/>
          <p:nvPr/>
        </p:nvSpPr>
        <p:spPr>
          <a:xfrm>
            <a:off x="11132199" y="1847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2" name="TextBox 11">
            <a:extLst>
              <a:ext uri="{FF2B5EF4-FFF2-40B4-BE49-F238E27FC236}">
                <a16:creationId xmlns:a16="http://schemas.microsoft.com/office/drawing/2014/main" id="{9743EEC9-846F-460B-A114-3CBB8C3653AF}"/>
              </a:ext>
            </a:extLst>
          </p:cNvPr>
          <p:cNvSpPr txBox="1"/>
          <p:nvPr/>
        </p:nvSpPr>
        <p:spPr>
          <a:xfrm>
            <a:off x="-903589" y="184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237</a:t>
            </a:r>
          </a:p>
        </p:txBody>
      </p:sp>
      <p:graphicFrame>
        <p:nvGraphicFramePr>
          <p:cNvPr id="4" name="Chart 3">
            <a:extLst>
              <a:ext uri="{FF2B5EF4-FFF2-40B4-BE49-F238E27FC236}">
                <a16:creationId xmlns:a16="http://schemas.microsoft.com/office/drawing/2014/main" id="{CC0F1370-5AB4-4577-2B27-EB4C5D83535E}"/>
              </a:ext>
            </a:extLst>
          </p:cNvPr>
          <p:cNvGraphicFramePr/>
          <p:nvPr>
            <p:extLst>
              <p:ext uri="{D42A27DB-BD31-4B8C-83A1-F6EECF244321}">
                <p14:modId xmlns:p14="http://schemas.microsoft.com/office/powerpoint/2010/main" val="838755422"/>
              </p:ext>
            </p:extLst>
          </p:nvPr>
        </p:nvGraphicFramePr>
        <p:xfrm>
          <a:off x="862535" y="1981319"/>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080468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55</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Equity, size, relative price and profitability: Emerging Markets</a:t>
            </a:r>
          </a:p>
        </p:txBody>
      </p:sp>
      <p:sp>
        <p:nvSpPr>
          <p:cNvPr id="3" name="Text Placeholder 2"/>
          <p:cNvSpPr>
            <a:spLocks noGrp="1"/>
          </p:cNvSpPr>
          <p:nvPr>
            <p:ph type="body" sz="quarter" idx="15"/>
          </p:nvPr>
        </p:nvSpPr>
        <p:spPr>
          <a:xfrm>
            <a:off x="704857" y="7172103"/>
            <a:ext cx="9271499" cy="282200"/>
          </a:xfrm>
        </p:spPr>
        <p:txBody>
          <a:bodyPr/>
          <a:lstStyle/>
          <a:p>
            <a:pPr lvl="0"/>
            <a:r>
              <a:rPr lang="en-AU" b="1">
                <a:solidFill>
                  <a:srgbClr val="005E74"/>
                </a:solidFill>
                <a:latin typeface="Arial Narrow" panose="020B0606020202030204" pitchFamily="34" charset="0"/>
              </a:rPr>
              <a:t>For educational purposes only. This document is intended to be used in conversation with a licensed financial adviser.</a:t>
            </a:r>
            <a:endParaRPr lang="en-US"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latin typeface="Arial Narrow" panose="020B0606020202030204" pitchFamily="34" charset="0"/>
              </a:rPr>
              <a:t> Five-year premiums are calculated as the difference in annualised five-year returns between the two indices described. Market minus Bills: Fama/French Emerging Markets Index minus One-Month US Treasury Bills. Small Cap minus Large Cap: Dimensional Emerging Markets Small Cap Index minus MSCI Emerging Markets Index (gross div.). Value minus Growth: Fama/French Emerging Markets Value Index minus Fama/French Emerging Markets Growth Index. High Prof minus Low Prof: Dimensional Emerging Markets High Profitability Index minus the Dimensional Emerging Markets Low Profitability Index. Profitability is measured as operating income before depreciation and amortisation minus interest expense, scaled by book. </a:t>
            </a:r>
            <a:r>
              <a:rPr lang="en-US">
                <a:solidFill>
                  <a:srgbClr val="000000">
                    <a:lumMod val="75000"/>
                    <a:lumOff val="25000"/>
                  </a:srgbClr>
                </a:solidFill>
              </a:rPr>
              <a:t>See “Index Descriptions” in the appendix for descriptions of Dimensional and Fama/French index data</a:t>
            </a:r>
            <a:r>
              <a:rPr lang="en-US" kern="0">
                <a:solidFill>
                  <a:srgbClr val="000000">
                    <a:lumMod val="75000"/>
                    <a:lumOff val="25000"/>
                  </a:srgbClr>
                </a:solidFill>
                <a:latin typeface="Arial Narrow"/>
              </a:rPr>
              <a:t>.</a:t>
            </a:r>
            <a:r>
              <a:rPr lang="en-US" b="1" kern="0">
                <a:solidFill>
                  <a:srgbClr val="000000">
                    <a:lumMod val="75000"/>
                    <a:lumOff val="25000"/>
                  </a:srgbClr>
                </a:solidFill>
                <a:latin typeface="Arial Narrow"/>
              </a:rPr>
              <a:t> </a:t>
            </a:r>
            <a:r>
              <a:rPr lang="en-US">
                <a:latin typeface="Arial Narrow" panose="020B0606020202030204" pitchFamily="34" charset="0"/>
              </a:rPr>
              <a:t>Eugene Fama and Ken French are members of the Board of Directors of the general partner of, and provide consulting services to, Dimensional Fund Advisors LP. “One-Month Treasury Bills” is the IA SBBI US 30 Day TBill TR USD, provided by Morningstar. All rights reserved. MSCI data © MSCI 2023, all rights reserved.</a:t>
            </a:r>
          </a:p>
        </p:txBody>
      </p:sp>
      <p:sp>
        <p:nvSpPr>
          <p:cNvPr id="2" name="AssetID" descr="svtx:content/slide/@id"/>
          <p:cNvSpPr>
            <a:spLocks noGrp="1"/>
          </p:cNvSpPr>
          <p:nvPr>
            <p:ph type="body" sz="quarter" idx="20"/>
          </p:nvPr>
        </p:nvSpPr>
        <p:spPr/>
        <p:txBody>
          <a:bodyPr/>
          <a:lstStyle/>
          <a:p>
            <a:r>
              <a:rPr lang="en-US"/>
              <a:t>28831</a:t>
            </a:r>
          </a:p>
        </p:txBody>
      </p:sp>
      <p:sp>
        <p:nvSpPr>
          <p:cNvPr id="11" name="TextBox 10"/>
          <p:cNvSpPr txBox="1"/>
          <p:nvPr/>
        </p:nvSpPr>
        <p:spPr>
          <a:xfrm>
            <a:off x="-857407"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238</a:t>
            </a:r>
          </a:p>
        </p:txBody>
      </p:sp>
      <p:sp>
        <p:nvSpPr>
          <p:cNvPr id="13" name="Rectangle 12">
            <a:extLst>
              <a:ext uri="{FF2B5EF4-FFF2-40B4-BE49-F238E27FC236}">
                <a16:creationId xmlns:a16="http://schemas.microsoft.com/office/drawing/2014/main" id="{6EE87415-1AC4-4D3B-AA78-79633FCA1F14}"/>
              </a:ext>
            </a:extLst>
          </p:cNvPr>
          <p:cNvSpPr/>
          <p:nvPr/>
        </p:nvSpPr>
        <p:spPr>
          <a:xfrm>
            <a:off x="10984418"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graphicFrame>
        <p:nvGraphicFramePr>
          <p:cNvPr id="4" name="Table 3">
            <a:extLst>
              <a:ext uri="{FF2B5EF4-FFF2-40B4-BE49-F238E27FC236}">
                <a16:creationId xmlns:a16="http://schemas.microsoft.com/office/drawing/2014/main" id="{D709B063-E3A4-6B95-FBDC-F4BF3F7BEBD2}"/>
              </a:ext>
            </a:extLst>
          </p:cNvPr>
          <p:cNvGraphicFramePr>
            <a:graphicFrameLocks noGrp="1"/>
          </p:cNvGraphicFramePr>
          <p:nvPr>
            <p:extLst>
              <p:ext uri="{D42A27DB-BD31-4B8C-83A1-F6EECF244321}">
                <p14:modId xmlns:p14="http://schemas.microsoft.com/office/powerpoint/2010/main" val="2549698015"/>
              </p:ext>
            </p:extLst>
          </p:nvPr>
        </p:nvGraphicFramePr>
        <p:xfrm>
          <a:off x="803633" y="1780543"/>
          <a:ext cx="9104848" cy="4593540"/>
        </p:xfrm>
        <a:graphic>
          <a:graphicData uri="http://schemas.openxmlformats.org/drawingml/2006/table">
            <a:tbl>
              <a:tblPr firstRow="1" bandRow="1">
                <a:tableStyleId>{5C22544A-7EE6-4342-B048-85BDC9FD1C3A}</a:tableStyleId>
              </a:tblPr>
              <a:tblGrid>
                <a:gridCol w="413270">
                  <a:extLst>
                    <a:ext uri="{9D8B030D-6E8A-4147-A177-3AD203B41FA5}">
                      <a16:colId xmlns:a16="http://schemas.microsoft.com/office/drawing/2014/main" val="20000"/>
                    </a:ext>
                  </a:extLst>
                </a:gridCol>
                <a:gridCol w="8691578">
                  <a:extLst>
                    <a:ext uri="{9D8B030D-6E8A-4147-A177-3AD203B41FA5}">
                      <a16:colId xmlns:a16="http://schemas.microsoft.com/office/drawing/2014/main" val="20001"/>
                    </a:ext>
                  </a:extLst>
                </a:gridCol>
              </a:tblGrid>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Market </a:t>
                      </a:r>
                      <a:br>
                        <a:rPr lang="en-US" sz="899" b="1" cap="all" spc="-10">
                          <a:solidFill>
                            <a:schemeClr val="bg1"/>
                          </a:solidFill>
                          <a:latin typeface="Arial" pitchFamily="34" charset="0"/>
                          <a:cs typeface="Arial" pitchFamily="34" charset="0"/>
                        </a:rPr>
                      </a:br>
                      <a:r>
                        <a:rPr lang="en-US" sz="899" b="1" cap="none" spc="-10" baseline="0">
                          <a:solidFill>
                            <a:schemeClr val="bg1"/>
                          </a:solidFill>
                          <a:latin typeface="Arial" pitchFamily="34" charset="0"/>
                          <a:cs typeface="Arial" pitchFamily="34" charset="0"/>
                        </a:rPr>
                        <a:t>minus</a:t>
                      </a:r>
                      <a:r>
                        <a:rPr lang="en-US" sz="899" b="1" cap="all" spc="-10" baseline="0">
                          <a:solidFill>
                            <a:schemeClr val="bg1"/>
                          </a:solidFill>
                          <a:latin typeface="Arial" pitchFamily="34" charset="0"/>
                          <a:cs typeface="Arial" pitchFamily="34" charset="0"/>
                        </a:rPr>
                        <a:t> Bills</a:t>
                      </a:r>
                      <a:endParaRPr lang="en-US" sz="900" b="1" cap="all" spc="-10">
                        <a:solidFill>
                          <a:schemeClr val="bg1"/>
                        </a:solidFill>
                        <a:latin typeface="Arial" pitchFamily="34" charset="0"/>
                        <a:cs typeface="Arial" pitchFamily="34" charset="0"/>
                      </a:endParaRPr>
                    </a:p>
                  </a:txBody>
                  <a:tcPr marL="0" marR="0" marT="0" marB="0" vert="vert270" anchor="ctr">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Small Cap</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LARGE CAP</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48385">
                <a:tc>
                  <a:txBody>
                    <a:bodyPr/>
                    <a:lstStyle/>
                    <a:p>
                      <a:pPr algn="ctr"/>
                      <a:r>
                        <a:rPr lang="en-US" sz="899" b="1" cap="all" spc="-10">
                          <a:solidFill>
                            <a:schemeClr val="bg1"/>
                          </a:solidFill>
                          <a:latin typeface="Arial" pitchFamily="34" charset="0"/>
                          <a:cs typeface="Arial" pitchFamily="34" charset="0"/>
                        </a:rPr>
                        <a:t>Value</a:t>
                      </a:r>
                      <a:br>
                        <a:rPr lang="en-US" sz="899" b="1" cap="all" spc="-10">
                          <a:solidFill>
                            <a:schemeClr val="bg1"/>
                          </a:solidFill>
                          <a:latin typeface="Arial" pitchFamily="34" charset="0"/>
                          <a:cs typeface="Arial" pitchFamily="34" charset="0"/>
                        </a:rPr>
                      </a:br>
                      <a:r>
                        <a:rPr lang="en-US" sz="899" b="1" cap="all" spc="-10">
                          <a:solidFill>
                            <a:schemeClr val="bg1"/>
                          </a:solidFill>
                          <a:latin typeface="Arial" pitchFamily="34" charset="0"/>
                          <a:cs typeface="Arial" pitchFamily="34" charset="0"/>
                        </a:rPr>
                        <a:t> </a:t>
                      </a:r>
                      <a:r>
                        <a:rPr lang="en-US" sz="899" b="1" cap="none" spc="-10" baseline="0">
                          <a:solidFill>
                            <a:schemeClr val="bg1"/>
                          </a:solidFill>
                          <a:latin typeface="Arial" pitchFamily="34" charset="0"/>
                          <a:cs typeface="Arial" pitchFamily="34" charset="0"/>
                        </a:rPr>
                        <a:t>minus </a:t>
                      </a:r>
                      <a:r>
                        <a:rPr lang="en-US" sz="899" b="1" cap="all" spc="-10">
                          <a:solidFill>
                            <a:schemeClr val="bg1"/>
                          </a:solidFill>
                          <a:latin typeface="Arial" pitchFamily="34" charset="0"/>
                          <a:cs typeface="Arial" pitchFamily="34" charset="0"/>
                        </a:rPr>
                        <a:t>Growth</a:t>
                      </a:r>
                      <a:endParaRPr lang="en-US" sz="900" b="1" spc="-10">
                        <a:solidFill>
                          <a:schemeClr val="bg1"/>
                        </a:solidFill>
                        <a:latin typeface="Arial" pitchFamily="34" charset="0"/>
                        <a:cs typeface="Arial" pitchFamily="34" charset="0"/>
                      </a:endParaRP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spc="-10">
                          <a:solidFill>
                            <a:schemeClr val="bg1"/>
                          </a:solidFill>
                          <a:latin typeface="Arial" pitchFamily="34" charset="0"/>
                          <a:cs typeface="Arial" pitchFamily="34" charset="0"/>
                        </a:rPr>
                        <a:t>High Prof </a:t>
                      </a:r>
                    </a:p>
                    <a:p>
                      <a:pPr marL="0" marR="0" indent="0" algn="ctr" defTabSz="816036" rtl="0" eaLnBrk="1" fontAlgn="auto" latinLnBrk="0" hangingPunct="1">
                        <a:lnSpc>
                          <a:spcPct val="100000"/>
                        </a:lnSpc>
                        <a:spcBef>
                          <a:spcPct val="0"/>
                        </a:spcBef>
                        <a:spcAft>
                          <a:spcPct val="0"/>
                        </a:spcAft>
                        <a:buClrTx/>
                        <a:buSzTx/>
                        <a:buFontTx/>
                        <a:buNone/>
                        <a:defRPr/>
                      </a:pPr>
                      <a:r>
                        <a:rPr lang="en-US" sz="899" b="1" cap="none" spc="-10" baseline="0">
                          <a:solidFill>
                            <a:schemeClr val="bg1"/>
                          </a:solidFill>
                          <a:latin typeface="Arial" pitchFamily="34" charset="0"/>
                          <a:cs typeface="Arial" pitchFamily="34" charset="0"/>
                        </a:rPr>
                        <a:t>minus</a:t>
                      </a:r>
                      <a:r>
                        <a:rPr lang="en-US" sz="899" b="1" cap="all" spc="-10">
                          <a:solidFill>
                            <a:schemeClr val="bg1"/>
                          </a:solidFill>
                          <a:latin typeface="Arial" pitchFamily="34" charset="0"/>
                          <a:cs typeface="Arial" pitchFamily="34" charset="0"/>
                        </a:rPr>
                        <a:t> LOW PROF</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graphicFrame>
        <p:nvGraphicFramePr>
          <p:cNvPr id="5" name="Chart 4">
            <a:extLst>
              <a:ext uri="{FF2B5EF4-FFF2-40B4-BE49-F238E27FC236}">
                <a16:creationId xmlns:a16="http://schemas.microsoft.com/office/drawing/2014/main" id="{D1060A24-2AF9-94F0-50D4-28182FCF85BC}"/>
              </a:ext>
            </a:extLst>
          </p:cNvPr>
          <p:cNvGraphicFramePr/>
          <p:nvPr>
            <p:extLst>
              <p:ext uri="{D42A27DB-BD31-4B8C-83A1-F6EECF244321}">
                <p14:modId xmlns:p14="http://schemas.microsoft.com/office/powerpoint/2010/main" val="3505137530"/>
              </p:ext>
            </p:extLst>
          </p:nvPr>
        </p:nvGraphicFramePr>
        <p:xfrm>
          <a:off x="1171625" y="1799577"/>
          <a:ext cx="8743236" cy="11293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a:extLst>
              <a:ext uri="{FF2B5EF4-FFF2-40B4-BE49-F238E27FC236}">
                <a16:creationId xmlns:a16="http://schemas.microsoft.com/office/drawing/2014/main" id="{C4ED3B41-FC5D-586D-72F2-17741F6A68C2}"/>
              </a:ext>
            </a:extLst>
          </p:cNvPr>
          <p:cNvGraphicFramePr/>
          <p:nvPr>
            <p:extLst>
              <p:ext uri="{D42A27DB-BD31-4B8C-83A1-F6EECF244321}">
                <p14:modId xmlns:p14="http://schemas.microsoft.com/office/powerpoint/2010/main" val="954798303"/>
              </p:ext>
            </p:extLst>
          </p:nvPr>
        </p:nvGraphicFramePr>
        <p:xfrm>
          <a:off x="1171625" y="2966996"/>
          <a:ext cx="8743236" cy="112935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a:extLst>
              <a:ext uri="{FF2B5EF4-FFF2-40B4-BE49-F238E27FC236}">
                <a16:creationId xmlns:a16="http://schemas.microsoft.com/office/drawing/2014/main" id="{B83338AA-709F-788D-8AAC-E9EF69F23C80}"/>
              </a:ext>
            </a:extLst>
          </p:cNvPr>
          <p:cNvGraphicFramePr/>
          <p:nvPr>
            <p:extLst>
              <p:ext uri="{D42A27DB-BD31-4B8C-83A1-F6EECF244321}">
                <p14:modId xmlns:p14="http://schemas.microsoft.com/office/powerpoint/2010/main" val="276186025"/>
              </p:ext>
            </p:extLst>
          </p:nvPr>
        </p:nvGraphicFramePr>
        <p:xfrm>
          <a:off x="1171625" y="4134415"/>
          <a:ext cx="8743236" cy="112935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Chart 9">
            <a:extLst>
              <a:ext uri="{FF2B5EF4-FFF2-40B4-BE49-F238E27FC236}">
                <a16:creationId xmlns:a16="http://schemas.microsoft.com/office/drawing/2014/main" id="{C68F55D1-ACF8-3559-8442-28650F70146C}"/>
              </a:ext>
            </a:extLst>
          </p:cNvPr>
          <p:cNvGraphicFramePr/>
          <p:nvPr>
            <p:extLst>
              <p:ext uri="{D42A27DB-BD31-4B8C-83A1-F6EECF244321}">
                <p14:modId xmlns:p14="http://schemas.microsoft.com/office/powerpoint/2010/main" val="33903433"/>
              </p:ext>
            </p:extLst>
          </p:nvPr>
        </p:nvGraphicFramePr>
        <p:xfrm>
          <a:off x="1171625" y="5301833"/>
          <a:ext cx="8743236" cy="1129351"/>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885160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56</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Market minus one-month Treasury bills: </a:t>
            </a:r>
            <a:r>
              <a:rPr lang="en-AU"/>
              <a:t>Emerging Markets</a:t>
            </a:r>
            <a:br>
              <a:rPr lang="en-US"/>
            </a:br>
            <a:r>
              <a:rPr lang="en-US"/>
              <a:t>1994–2022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Five-year premiums are calculated as the difference in annualised five-year returns between the two indices described. </a:t>
            </a:r>
            <a:r>
              <a:rPr lang="en-US">
                <a:solidFill>
                  <a:srgbClr val="000000">
                    <a:lumMod val="75000"/>
                    <a:lumOff val="25000"/>
                  </a:srgbClr>
                </a:solidFill>
                <a:latin typeface="Arial Narrow" panose="020B0606020202030204" pitchFamily="34" charset="0"/>
              </a:rPr>
              <a:t>Market minus Bills: </a:t>
            </a:r>
            <a:r>
              <a:rPr lang="en-US">
                <a:solidFill>
                  <a:srgbClr val="000000">
                    <a:lumMod val="75000"/>
                    <a:lumOff val="25000"/>
                  </a:srgbClr>
                </a:solidFill>
              </a:rPr>
              <a:t>Fama/French Emerging Markets Index minus the One-Month US Treasury Bill, which is the IA SBBI US 30 Day TBill TR USD, provided by Morningstar</a:t>
            </a:r>
            <a:r>
              <a:rPr lang="en-US">
                <a:solidFill>
                  <a:srgbClr val="000000">
                    <a:lumMod val="75000"/>
                    <a:lumOff val="25000"/>
                  </a:srgbClr>
                </a:solidFill>
                <a:latin typeface="Arial Narrow" panose="020B0606020202030204" pitchFamily="34" charset="0"/>
              </a:rPr>
              <a:t>. </a:t>
            </a:r>
            <a:r>
              <a:rPr lang="en-US">
                <a:solidFill>
                  <a:srgbClr val="000000">
                    <a:lumMod val="75000"/>
                    <a:lumOff val="25000"/>
                  </a:srgbClr>
                </a:solidFill>
              </a:rPr>
              <a:t>See “Index Descriptions” in the appendix for descriptions of Fama/French index data.</a:t>
            </a:r>
            <a:r>
              <a:rPr lang="en-US">
                <a:solidFill>
                  <a:srgbClr val="000000">
                    <a:lumMod val="75000"/>
                    <a:lumOff val="25000"/>
                  </a:srgbClr>
                </a:solidFill>
                <a:latin typeface="Arial Narrow" panose="020B0606020202030204" pitchFamily="34" charset="0"/>
              </a:rPr>
              <a:t> Eugene Fama and Ken French are members of the Board of Directors of the general partner of, and provide consulting services to, Dimensional Fund Advisors LP. MSCI data © MSCI 2023, all rights reserved.</a:t>
            </a:r>
          </a:p>
        </p:txBody>
      </p:sp>
      <p:sp>
        <p:nvSpPr>
          <p:cNvPr id="2" name="AssetID" descr="svtx:content/slide/@id"/>
          <p:cNvSpPr>
            <a:spLocks noGrp="1"/>
          </p:cNvSpPr>
          <p:nvPr>
            <p:ph type="body" sz="quarter" idx="20"/>
          </p:nvPr>
        </p:nvSpPr>
        <p:spPr/>
        <p:txBody>
          <a:bodyPr/>
          <a:lstStyle/>
          <a:p>
            <a:r>
              <a:rPr lang="en-US"/>
              <a:t>28832</a:t>
            </a:r>
          </a:p>
        </p:txBody>
      </p:sp>
      <p:sp>
        <p:nvSpPr>
          <p:cNvPr id="10" name="Rectangle 9">
            <a:extLst>
              <a:ext uri="{FF2B5EF4-FFF2-40B4-BE49-F238E27FC236}">
                <a16:creationId xmlns:a16="http://schemas.microsoft.com/office/drawing/2014/main" id="{2C481332-EB61-4EA5-BBCA-65E4981809F8}"/>
              </a:ext>
            </a:extLst>
          </p:cNvPr>
          <p:cNvSpPr/>
          <p:nvPr/>
        </p:nvSpPr>
        <p:spPr>
          <a:xfrm>
            <a:off x="11030600" y="1138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2" name="TextBox 11">
            <a:extLst>
              <a:ext uri="{FF2B5EF4-FFF2-40B4-BE49-F238E27FC236}">
                <a16:creationId xmlns:a16="http://schemas.microsoft.com/office/drawing/2014/main" id="{FEDDF8A9-1590-4900-99F8-BD9FDE840A8A}"/>
              </a:ext>
            </a:extLst>
          </p:cNvPr>
          <p:cNvSpPr txBox="1"/>
          <p:nvPr/>
        </p:nvSpPr>
        <p:spPr>
          <a:xfrm>
            <a:off x="-949771"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238</a:t>
            </a:r>
          </a:p>
        </p:txBody>
      </p:sp>
      <p:graphicFrame>
        <p:nvGraphicFramePr>
          <p:cNvPr id="4" name="Chart 3">
            <a:extLst>
              <a:ext uri="{FF2B5EF4-FFF2-40B4-BE49-F238E27FC236}">
                <a16:creationId xmlns:a16="http://schemas.microsoft.com/office/drawing/2014/main" id="{3B6A4C6C-C6A2-A0FA-D5E7-205768F03234}"/>
              </a:ext>
            </a:extLst>
          </p:cNvPr>
          <p:cNvGraphicFramePr/>
          <p:nvPr>
            <p:extLst>
              <p:ext uri="{D42A27DB-BD31-4B8C-83A1-F6EECF244321}">
                <p14:modId xmlns:p14="http://schemas.microsoft.com/office/powerpoint/2010/main" val="3124096631"/>
              </p:ext>
            </p:extLst>
          </p:nvPr>
        </p:nvGraphicFramePr>
        <p:xfrm>
          <a:off x="862535" y="1981319"/>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918634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AU"/>
              <a:t>Historical Observations of Five-Year Premiums</a:t>
            </a:r>
            <a:endParaRPr lang="en-US"/>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57</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Small cap minus large cap: </a:t>
            </a:r>
            <a:r>
              <a:rPr lang="en-AU"/>
              <a:t>Emerging Markets</a:t>
            </a:r>
            <a:br>
              <a:rPr lang="en-US"/>
            </a:br>
            <a:r>
              <a:rPr lang="en-US"/>
              <a:t>1994–2022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Five-year premiums are calculated as the difference in annualised five-year returns between the two indices described.</a:t>
            </a:r>
            <a:r>
              <a:rPr lang="en-US">
                <a:latin typeface="Arial Narrow" panose="020B0606020202030204" pitchFamily="34" charset="0"/>
              </a:rPr>
              <a:t> Small Cap minus Large Cap: Dimensional Emerging Markets Small Cap Index minus MSCI Emerging Markets Index (gross div).</a:t>
            </a:r>
            <a:r>
              <a:rPr lang="en-US">
                <a:solidFill>
                  <a:srgbClr val="000000">
                    <a:lumMod val="75000"/>
                    <a:lumOff val="25000"/>
                  </a:srgbClr>
                </a:solidFill>
              </a:rPr>
              <a:t> See “Index Descriptions” in the appendix for descriptions of Dimensional index data.</a:t>
            </a:r>
            <a:r>
              <a:rPr lang="en-US" b="1"/>
              <a:t> </a:t>
            </a:r>
            <a:r>
              <a:rPr lang="en-US"/>
              <a:t>MSCI data © MSCI 2023, all rights reserved.</a:t>
            </a:r>
            <a:endParaRPr lang="en-US">
              <a:latin typeface="Arial Narrow" panose="020B0606020202030204" pitchFamily="34" charset="0"/>
            </a:endParaRPr>
          </a:p>
        </p:txBody>
      </p:sp>
      <p:sp>
        <p:nvSpPr>
          <p:cNvPr id="2" name="AssetID" descr="svtx:content/slide/@id"/>
          <p:cNvSpPr>
            <a:spLocks noGrp="1"/>
          </p:cNvSpPr>
          <p:nvPr>
            <p:ph type="body" sz="quarter" idx="20"/>
          </p:nvPr>
        </p:nvSpPr>
        <p:spPr/>
        <p:txBody>
          <a:bodyPr/>
          <a:lstStyle/>
          <a:p>
            <a:r>
              <a:rPr lang="en-US"/>
              <a:t>28833</a:t>
            </a:r>
          </a:p>
        </p:txBody>
      </p:sp>
      <p:sp>
        <p:nvSpPr>
          <p:cNvPr id="10" name="Rectangle 9">
            <a:extLst>
              <a:ext uri="{FF2B5EF4-FFF2-40B4-BE49-F238E27FC236}">
                <a16:creationId xmlns:a16="http://schemas.microsoft.com/office/drawing/2014/main" id="{23BD44DD-5479-4F36-9142-C8AC1EC1AEF5}"/>
              </a:ext>
            </a:extLst>
          </p:cNvPr>
          <p:cNvSpPr/>
          <p:nvPr/>
        </p:nvSpPr>
        <p:spPr>
          <a:xfrm>
            <a:off x="10864345" y="65958"/>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1" name="TextBox 10">
            <a:extLst>
              <a:ext uri="{FF2B5EF4-FFF2-40B4-BE49-F238E27FC236}">
                <a16:creationId xmlns:a16="http://schemas.microsoft.com/office/drawing/2014/main" id="{994C4868-1BC8-4C55-8D21-135E02B7BEFD}"/>
              </a:ext>
            </a:extLst>
          </p:cNvPr>
          <p:cNvSpPr txBox="1"/>
          <p:nvPr/>
        </p:nvSpPr>
        <p:spPr>
          <a:xfrm>
            <a:off x="-1014426" y="184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238</a:t>
            </a:r>
          </a:p>
        </p:txBody>
      </p:sp>
      <p:graphicFrame>
        <p:nvGraphicFramePr>
          <p:cNvPr id="4" name="Chart 3">
            <a:extLst>
              <a:ext uri="{FF2B5EF4-FFF2-40B4-BE49-F238E27FC236}">
                <a16:creationId xmlns:a16="http://schemas.microsoft.com/office/drawing/2014/main" id="{EFFCF7EF-8FD3-42A6-35C1-91BA20887A4F}"/>
              </a:ext>
            </a:extLst>
          </p:cNvPr>
          <p:cNvGraphicFramePr/>
          <p:nvPr>
            <p:extLst>
              <p:ext uri="{D42A27DB-BD31-4B8C-83A1-F6EECF244321}">
                <p14:modId xmlns:p14="http://schemas.microsoft.com/office/powerpoint/2010/main" val="971243769"/>
              </p:ext>
            </p:extLst>
          </p:nvPr>
        </p:nvGraphicFramePr>
        <p:xfrm>
          <a:off x="862535" y="1981319"/>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798842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58</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Value minus growth: </a:t>
            </a:r>
            <a:r>
              <a:rPr lang="en-AU"/>
              <a:t>Emerging Markets</a:t>
            </a:r>
            <a:br>
              <a:rPr lang="en-US"/>
            </a:br>
            <a:r>
              <a:rPr lang="en-US"/>
              <a:t>1994–2022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Five-year premiums are calculated as the difference in annualised five-year returns between the two indices described.</a:t>
            </a:r>
            <a:r>
              <a:rPr lang="en-US">
                <a:latin typeface="Arial Narrow" panose="020B0606020202030204" pitchFamily="34" charset="0"/>
              </a:rPr>
              <a:t> Value minus Growth: Fama/French Emerging Markets Value Index minus Fama/French Emerging Markets Growth Index. </a:t>
            </a:r>
            <a:r>
              <a:rPr lang="en-US">
                <a:solidFill>
                  <a:srgbClr val="000000">
                    <a:lumMod val="75000"/>
                    <a:lumOff val="25000"/>
                  </a:srgbClr>
                </a:solidFill>
              </a:rPr>
              <a:t>See “Index Descriptions” in the appendix for descriptions of Fama/French index data.</a:t>
            </a:r>
            <a:r>
              <a:rPr lang="en-US">
                <a:latin typeface="Arial Narrow" panose="020B0606020202030204" pitchFamily="34" charset="0"/>
              </a:rPr>
              <a:t> Eugene Fama and Ken French are members of the Board of Directors of the general partner of, and provide consulting services to, Dimensional Fund Advisors LP.</a:t>
            </a:r>
          </a:p>
        </p:txBody>
      </p:sp>
      <p:sp>
        <p:nvSpPr>
          <p:cNvPr id="2" name="AssetID" descr="svtx:content/slide/@id"/>
          <p:cNvSpPr>
            <a:spLocks noGrp="1"/>
          </p:cNvSpPr>
          <p:nvPr>
            <p:ph type="body" sz="quarter" idx="20"/>
          </p:nvPr>
        </p:nvSpPr>
        <p:spPr/>
        <p:txBody>
          <a:bodyPr/>
          <a:lstStyle/>
          <a:p>
            <a:r>
              <a:rPr lang="en-US"/>
              <a:t>28834</a:t>
            </a:r>
          </a:p>
        </p:txBody>
      </p:sp>
      <p:sp>
        <p:nvSpPr>
          <p:cNvPr id="10" name="Rectangle 9">
            <a:extLst>
              <a:ext uri="{FF2B5EF4-FFF2-40B4-BE49-F238E27FC236}">
                <a16:creationId xmlns:a16="http://schemas.microsoft.com/office/drawing/2014/main" id="{4B7F9ACC-06ED-4570-9D48-3598929B362D}"/>
              </a:ext>
            </a:extLst>
          </p:cNvPr>
          <p:cNvSpPr/>
          <p:nvPr/>
        </p:nvSpPr>
        <p:spPr>
          <a:xfrm>
            <a:off x="10790453" y="1656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1" name="TextBox 10">
            <a:extLst>
              <a:ext uri="{FF2B5EF4-FFF2-40B4-BE49-F238E27FC236}">
                <a16:creationId xmlns:a16="http://schemas.microsoft.com/office/drawing/2014/main" id="{0ED8FDDE-6CAE-40D1-9731-62D7C2C9044D}"/>
              </a:ext>
            </a:extLst>
          </p:cNvPr>
          <p:cNvSpPr txBox="1"/>
          <p:nvPr/>
        </p:nvSpPr>
        <p:spPr>
          <a:xfrm>
            <a:off x="-912825" y="0"/>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238</a:t>
            </a:r>
          </a:p>
        </p:txBody>
      </p:sp>
      <p:graphicFrame>
        <p:nvGraphicFramePr>
          <p:cNvPr id="4" name="Chart 3">
            <a:extLst>
              <a:ext uri="{FF2B5EF4-FFF2-40B4-BE49-F238E27FC236}">
                <a16:creationId xmlns:a16="http://schemas.microsoft.com/office/drawing/2014/main" id="{A346B4F6-5D29-CC63-4833-07FBC9804936}"/>
              </a:ext>
            </a:extLst>
          </p:cNvPr>
          <p:cNvGraphicFramePr/>
          <p:nvPr>
            <p:extLst>
              <p:ext uri="{D42A27DB-BD31-4B8C-83A1-F6EECF244321}">
                <p14:modId xmlns:p14="http://schemas.microsoft.com/office/powerpoint/2010/main" val="1786391528"/>
              </p:ext>
            </p:extLst>
          </p:nvPr>
        </p:nvGraphicFramePr>
        <p:xfrm>
          <a:off x="862535" y="1981319"/>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909981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Five-Year Premiums</a:t>
            </a:r>
          </a:p>
        </p:txBody>
      </p:sp>
      <p:sp>
        <p:nvSpPr>
          <p:cNvPr id="7" name="Slide Number Placeholder 6"/>
          <p:cNvSpPr>
            <a:spLocks noGrp="1"/>
          </p:cNvSpPr>
          <p:nvPr>
            <p:ph type="sldNum" sz="quarter" idx="11"/>
          </p:nvPr>
        </p:nvSpPr>
        <p:spPr/>
        <p:txBody>
          <a:bodyPr/>
          <a:lstStyle/>
          <a:p>
            <a:fld id="{2034FC25-B418-4D16-BAD8-8F5CA44C04B9}" type="slidenum">
              <a:rPr lang="en-US" smtClean="0">
                <a:solidFill>
                  <a:srgbClr val="000000">
                    <a:lumMod val="65000"/>
                    <a:lumOff val="35000"/>
                  </a:srgbClr>
                </a:solidFill>
              </a:rPr>
              <a:t>59</a:t>
            </a:fld>
            <a:endParaRPr lang="en-US">
              <a:solidFill>
                <a:srgbClr val="000000">
                  <a:lumMod val="65000"/>
                  <a:lumOff val="35000"/>
                </a:srgbClr>
              </a:solidFill>
            </a:endParaRPr>
          </a:p>
        </p:txBody>
      </p:sp>
      <p:sp>
        <p:nvSpPr>
          <p:cNvPr id="9" name="Text Placeholder 8"/>
          <p:cNvSpPr>
            <a:spLocks noGrp="1"/>
          </p:cNvSpPr>
          <p:nvPr>
            <p:ph type="body" sz="quarter" idx="13"/>
          </p:nvPr>
        </p:nvSpPr>
        <p:spPr/>
        <p:txBody>
          <a:bodyPr/>
          <a:lstStyle/>
          <a:p>
            <a:r>
              <a:rPr lang="en-US"/>
              <a:t>High profitability minus low profitability: </a:t>
            </a:r>
            <a:r>
              <a:rPr lang="en-AU"/>
              <a:t>Emerging Markets</a:t>
            </a:r>
            <a:br>
              <a:rPr lang="en-US"/>
            </a:br>
            <a:r>
              <a:rPr lang="en-US"/>
              <a:t>1996–2022</a:t>
            </a:r>
          </a:p>
        </p:txBody>
      </p:sp>
      <p:sp>
        <p:nvSpPr>
          <p:cNvPr id="3" name="Text Placeholder 2"/>
          <p:cNvSpPr>
            <a:spLocks noGrp="1"/>
          </p:cNvSpPr>
          <p:nvPr>
            <p:ph type="body" sz="quarter" idx="15"/>
          </p:nvPr>
        </p:nvSpPr>
        <p:spPr/>
        <p:txBody>
          <a:bodyPr/>
          <a:lstStyle/>
          <a:p>
            <a:pPr lvl="0"/>
            <a:r>
              <a:rPr lang="en-AU" sz="899" b="1">
                <a:solidFill>
                  <a:srgbClr val="005E74"/>
                </a:solidFill>
                <a:latin typeface="Arial Narrow" panose="020B0606020202030204" pitchFamily="34" charset="0"/>
              </a:rPr>
              <a:t>For educational purposes only. This document is intended to be used in conversation with a licensed financial adviser.</a:t>
            </a:r>
            <a:endParaRPr lang="en-US" sz="899" b="1">
              <a:solidFill>
                <a:srgbClr val="005E74"/>
              </a:solidFill>
              <a:latin typeface="Arial Narrow" panose="020B0606020202030204" pitchFamily="34" charset="0"/>
            </a:endParaRPr>
          </a:p>
          <a:p>
            <a:pPr lvl="0"/>
            <a:r>
              <a:rPr lang="en-US">
                <a:solidFill>
                  <a:srgbClr val="005E74"/>
                </a:solidFill>
                <a:latin typeface="Arial Narrow" panose="020B0606020202030204" pitchFamily="34" charset="0"/>
              </a:rPr>
              <a:t>This publication has been prepared by Dimensional Fund Advisors LP and is provided in Australia by DFA Australia Limited, AFS Licence No. 238093.</a:t>
            </a:r>
            <a:br>
              <a:rPr lang="en-AU">
                <a:solidFill>
                  <a:srgbClr val="005E74"/>
                </a:solidFill>
                <a:latin typeface="Arial Narrow" panose="020B0606020202030204" pitchFamily="34" charset="0"/>
              </a:rPr>
            </a:br>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USD.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 </a:t>
            </a:r>
            <a:r>
              <a:rPr lang="en-US">
                <a:solidFill>
                  <a:srgbClr val="000000">
                    <a:lumMod val="75000"/>
                    <a:lumOff val="25000"/>
                  </a:srgbClr>
                </a:solidFill>
              </a:rPr>
              <a:t>Five-year premiums are calculated as the difference in annualised five-year returns between the two indices described.</a:t>
            </a:r>
            <a:r>
              <a:rPr lang="en-US">
                <a:latin typeface="Arial Narrow" panose="020B0606020202030204" pitchFamily="34" charset="0"/>
              </a:rPr>
              <a:t> High Prof minus Low Prof: </a:t>
            </a:r>
            <a:r>
              <a:rPr lang="en-US"/>
              <a:t>Fama/French Emerging </a:t>
            </a:r>
            <a:r>
              <a:rPr lang="en-US">
                <a:latin typeface="Arial Narrow" panose="020B0606020202030204" pitchFamily="34" charset="0"/>
              </a:rPr>
              <a:t>Markets High Profitability Index minus the </a:t>
            </a:r>
            <a:r>
              <a:rPr lang="en-US"/>
              <a:t>Fama/French </a:t>
            </a:r>
            <a:r>
              <a:rPr lang="en-US">
                <a:latin typeface="Arial Narrow" panose="020B0606020202030204" pitchFamily="34" charset="0"/>
              </a:rPr>
              <a:t>Emerging Markets Low Profitability Index.</a:t>
            </a:r>
          </a:p>
          <a:p>
            <a:r>
              <a:rPr lang="en-US">
                <a:latin typeface="Arial Narrow" panose="020B0606020202030204" pitchFamily="34" charset="0"/>
              </a:rPr>
              <a:t>Profitability is measured as operating income before depreciation and amortisation minus interest expense, scaled by book. </a:t>
            </a:r>
            <a:r>
              <a:rPr lang="en-US">
                <a:solidFill>
                  <a:srgbClr val="000000">
                    <a:lumMod val="75000"/>
                    <a:lumOff val="25000"/>
                  </a:srgbClr>
                </a:solidFill>
              </a:rPr>
              <a:t>See “Index Descriptions” in the appendix for descriptions of Fama/French index data.</a:t>
            </a:r>
            <a:r>
              <a:rPr lang="en-US" b="1">
                <a:latin typeface="Arial Narrow" panose="020B0606020202030204" pitchFamily="34" charset="0"/>
              </a:rPr>
              <a:t> </a:t>
            </a:r>
            <a:r>
              <a:rPr lang="en-US">
                <a:latin typeface="Arial Narrow" panose="020B0606020202030204" pitchFamily="34" charset="0"/>
              </a:rPr>
              <a:t>Eugene Fama and Ken French are members of the Board of Directors of the general partner of, and provide consulting services to, Dimensional Fund Advisors LP. </a:t>
            </a:r>
          </a:p>
        </p:txBody>
      </p:sp>
      <p:sp>
        <p:nvSpPr>
          <p:cNvPr id="2" name="AssetID" descr="svtx:content/slide/@id"/>
          <p:cNvSpPr>
            <a:spLocks noGrp="1"/>
          </p:cNvSpPr>
          <p:nvPr>
            <p:ph type="body" sz="quarter" idx="20"/>
          </p:nvPr>
        </p:nvSpPr>
        <p:spPr/>
        <p:txBody>
          <a:bodyPr/>
          <a:lstStyle/>
          <a:p>
            <a:r>
              <a:rPr lang="en-US"/>
              <a:t>28835</a:t>
            </a:r>
          </a:p>
        </p:txBody>
      </p:sp>
      <p:sp>
        <p:nvSpPr>
          <p:cNvPr id="10" name="Rectangle 9">
            <a:extLst>
              <a:ext uri="{FF2B5EF4-FFF2-40B4-BE49-F238E27FC236}">
                <a16:creationId xmlns:a16="http://schemas.microsoft.com/office/drawing/2014/main" id="{4F6AB780-50F7-4265-BCD6-79B628E44E75}"/>
              </a:ext>
            </a:extLst>
          </p:cNvPr>
          <p:cNvSpPr/>
          <p:nvPr/>
        </p:nvSpPr>
        <p:spPr>
          <a:xfrm>
            <a:off x="10808926" y="53515"/>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
        <p:nvSpPr>
          <p:cNvPr id="11" name="TextBox 10">
            <a:extLst>
              <a:ext uri="{FF2B5EF4-FFF2-40B4-BE49-F238E27FC236}">
                <a16:creationId xmlns:a16="http://schemas.microsoft.com/office/drawing/2014/main" id="{435F1255-7E45-48BD-AD63-5911D580A5C8}"/>
              </a:ext>
            </a:extLst>
          </p:cNvPr>
          <p:cNvSpPr txBox="1"/>
          <p:nvPr/>
        </p:nvSpPr>
        <p:spPr>
          <a:xfrm>
            <a:off x="-88511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t>SC: EC01</a:t>
            </a:r>
            <a:br>
              <a:rPr lang="en-US" sz="899"/>
            </a:br>
            <a:r>
              <a:rPr lang="en-US" sz="899"/>
              <a:t>MID 238</a:t>
            </a:r>
          </a:p>
        </p:txBody>
      </p:sp>
      <p:graphicFrame>
        <p:nvGraphicFramePr>
          <p:cNvPr id="4" name="Chart 3">
            <a:extLst>
              <a:ext uri="{FF2B5EF4-FFF2-40B4-BE49-F238E27FC236}">
                <a16:creationId xmlns:a16="http://schemas.microsoft.com/office/drawing/2014/main" id="{62916D0F-181E-065E-9D94-904ED150972E}"/>
              </a:ext>
            </a:extLst>
          </p:cNvPr>
          <p:cNvGraphicFramePr/>
          <p:nvPr>
            <p:extLst>
              <p:ext uri="{D42A27DB-BD31-4B8C-83A1-F6EECF244321}">
                <p14:modId xmlns:p14="http://schemas.microsoft.com/office/powerpoint/2010/main" val="1597727562"/>
              </p:ext>
            </p:extLst>
          </p:nvPr>
        </p:nvGraphicFramePr>
        <p:xfrm>
          <a:off x="862535" y="1981319"/>
          <a:ext cx="9320469" cy="4239253"/>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193903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6. Practice Smart Diversification</a:t>
            </a:r>
          </a:p>
        </p:txBody>
      </p:sp>
      <p:sp>
        <p:nvSpPr>
          <p:cNvPr id="4" name="Text Placeholder 3"/>
          <p:cNvSpPr>
            <a:spLocks noGrp="1"/>
          </p:cNvSpPr>
          <p:nvPr>
            <p:ph type="body" sz="quarter" idx="15"/>
          </p:nvPr>
        </p:nvSpPr>
        <p:spPr/>
        <p:txBody>
          <a:bodyPr/>
          <a:lstStyle/>
          <a:p>
            <a:pPr>
              <a:defRPr/>
            </a:pPr>
            <a:r>
              <a:rPr lang="en-US"/>
              <a:t>Number of holdings and countries for the S&amp;P/ASX 300 Index and MSCI ACWI IMI (All Country World IMI Index) as at 31 December 2022. S&amp;P/ASX data © 2023 S&amp;P Dow Jones Indices LLC, a division of S&amp;P Global. All rights reserved. MSCI data © MSCI 2023, all rights reserved. Indices are not available for direct investment. Their performance does not reflect the expenses associated with the management of an actual portfolio. International investing involves special risks such as currency fluctuation and political instability. Investing in emerging markets may accentuate these risks. Past performance is not a guarantee of future results. Diversification does not eliminate the risk of market loss.</a:t>
            </a:r>
            <a:endParaRPr lang="en-US">
              <a:solidFill>
                <a:srgbClr val="000000">
                  <a:lumMod val="65000"/>
                  <a:lumOff val="35000"/>
                </a:srgbClr>
              </a:solidFill>
            </a:endParaRPr>
          </a:p>
        </p:txBody>
      </p:sp>
      <p:sp>
        <p:nvSpPr>
          <p:cNvPr id="5" name="Text Placeholder 10"/>
          <p:cNvSpPr txBox="1"/>
          <p:nvPr/>
        </p:nvSpPr>
        <p:spPr>
          <a:xfrm>
            <a:off x="6743700" y="1781175"/>
            <a:ext cx="3418734" cy="3648097"/>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r>
              <a:rPr lang="en-US" sz="1599"/>
              <a:t>Holding securities across many market segments can help manage overall risk. But diversifying within your home market may not be enough. Global diversification can broaden your investment universe.</a:t>
            </a:r>
          </a:p>
        </p:txBody>
      </p:sp>
      <p:sp>
        <p:nvSpPr>
          <p:cNvPr id="50" name="TextBox 49">
            <a:extLst>
              <a:ext uri="{FF2B5EF4-FFF2-40B4-BE49-F238E27FC236}">
                <a16:creationId xmlns:a16="http://schemas.microsoft.com/office/drawing/2014/main" id="{BD2C4D7D-9D25-41D9-9F06-8791C82411F5}"/>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ctr" defTabSz="913851" fontAlgn="base">
              <a:spcBef>
                <a:spcPct val="0"/>
              </a:spcBef>
              <a:spcAft>
                <a:spcPct val="0"/>
              </a:spcAft>
              <a:defRPr/>
            </a:pPr>
            <a:r>
              <a:rPr lang="en-US" sz="900">
                <a:solidFill>
                  <a:srgbClr val="000000"/>
                </a:solidFill>
                <a:latin typeface="Arial" pitchFamily="34" charset="0"/>
                <a:cs typeface="Arial" pitchFamily="34" charset="0"/>
              </a:rPr>
              <a:t>SC: EC43</a:t>
            </a:r>
          </a:p>
          <a:p>
            <a:pPr algn="ctr" defTabSz="913851" fontAlgn="base">
              <a:spcBef>
                <a:spcPct val="0"/>
              </a:spcBef>
              <a:spcAft>
                <a:spcPct val="0"/>
              </a:spcAft>
              <a:defRPr/>
            </a:pPr>
            <a:r>
              <a:rPr lang="en-US" sz="900">
                <a:solidFill>
                  <a:srgbClr val="000000"/>
                </a:solidFill>
                <a:latin typeface="Arial" pitchFamily="34" charset="0"/>
                <a:cs typeface="Arial" pitchFamily="34" charset="0"/>
              </a:rPr>
              <a:t>MID PAB6</a:t>
            </a:r>
          </a:p>
        </p:txBody>
      </p:sp>
      <p:sp>
        <p:nvSpPr>
          <p:cNvPr id="3" name="AssetID" descr="svtx:content/slide/@id">
            <a:extLst>
              <a:ext uri="{FF2B5EF4-FFF2-40B4-BE49-F238E27FC236}">
                <a16:creationId xmlns:a16="http://schemas.microsoft.com/office/drawing/2014/main" id="{F6D2862F-54D5-65A7-221A-22D4C0DE561A}"/>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r"/>
            <a:r>
              <a:rPr lang="en-US" sz="700">
                <a:solidFill>
                  <a:schemeClr val="bg1">
                    <a:lumMod val="50000"/>
                  </a:schemeClr>
                </a:solidFill>
                <a:latin typeface="Arial Narrow" panose="020B0606020202030204" pitchFamily="34" charset="0"/>
              </a:rPr>
              <a:t>28771</a:t>
            </a:r>
          </a:p>
        </p:txBody>
      </p:sp>
      <p:sp>
        <p:nvSpPr>
          <p:cNvPr id="24" name="Title 10">
            <a:extLst>
              <a:ext uri="{FF2B5EF4-FFF2-40B4-BE49-F238E27FC236}">
                <a16:creationId xmlns:a16="http://schemas.microsoft.com/office/drawing/2014/main" id="{71578A9D-FD59-1A64-F0D9-074549F9DFB5}"/>
              </a:ext>
            </a:extLst>
          </p:cNvPr>
          <p:cNvSpPr txBox="1"/>
          <p:nvPr/>
        </p:nvSpPr>
        <p:spPr>
          <a:xfrm>
            <a:off x="464884" y="1781175"/>
            <a:ext cx="2901619" cy="566892"/>
          </a:xfrm>
          <a:prstGeom prst="rect">
            <a:avLst/>
          </a:prstGeom>
        </p:spPr>
        <p:txBody>
          <a:bodyPr vert="horz" lIns="91383" tIns="54829" rIns="91383" bIns="54829" rtlCol="0" anchor="t">
            <a:noAutofit/>
          </a:bodyPr>
          <a:lstStyle>
            <a:defPPr>
              <a:defRPr lang="en-US"/>
            </a:defPPr>
            <a:lvl1pPr marL="0" algn="l" defTabSz="1018824" rtl="0" eaLnBrk="1" fontAlgn="base" latinLnBrk="0" hangingPunct="1">
              <a:spcBef>
                <a:spcPct val="0"/>
              </a:spcBef>
              <a:spcAft>
                <a:spcPct val="0"/>
              </a:spcAft>
              <a:buNone/>
              <a:defRPr sz="1600" kern="1200">
                <a:solidFill>
                  <a:srgbClr val="495965"/>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824"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Single Market </a:t>
            </a:r>
            <a:b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b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Example</a:t>
            </a:r>
          </a:p>
        </p:txBody>
      </p:sp>
      <p:sp>
        <p:nvSpPr>
          <p:cNvPr id="36" name="Title 10">
            <a:extLst>
              <a:ext uri="{FF2B5EF4-FFF2-40B4-BE49-F238E27FC236}">
                <a16:creationId xmlns:a16="http://schemas.microsoft.com/office/drawing/2014/main" id="{7EB18706-36DA-B0D2-F496-037F06579C24}"/>
              </a:ext>
            </a:extLst>
          </p:cNvPr>
          <p:cNvSpPr txBox="1"/>
          <p:nvPr/>
        </p:nvSpPr>
        <p:spPr>
          <a:xfrm>
            <a:off x="3590665" y="1781175"/>
            <a:ext cx="3256384" cy="566892"/>
          </a:xfrm>
          <a:prstGeom prst="rect">
            <a:avLst/>
          </a:prstGeom>
        </p:spPr>
        <p:txBody>
          <a:bodyPr vert="horz" lIns="91383" tIns="54829" rIns="91383" bIns="54829" rtlCol="0" anchor="t">
            <a:noAutofit/>
          </a:bodyPr>
          <a:lstStyle>
            <a:defPPr>
              <a:defRPr lang="en-US"/>
            </a:defPPr>
            <a:lvl1pPr marL="0" algn="l" defTabSz="1018824" rtl="0" eaLnBrk="1" fontAlgn="base" latinLnBrk="0" hangingPunct="1">
              <a:spcBef>
                <a:spcPct val="0"/>
              </a:spcBef>
              <a:spcAft>
                <a:spcPct val="0"/>
              </a:spcAft>
              <a:buNone/>
              <a:defRPr sz="1600" kern="1200">
                <a:solidFill>
                  <a:srgbClr val="495965"/>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824"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Global Market </a:t>
            </a:r>
            <a:b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b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Example</a:t>
            </a:r>
          </a:p>
        </p:txBody>
      </p:sp>
      <p:sp>
        <p:nvSpPr>
          <p:cNvPr id="37" name="TextBox 36">
            <a:extLst>
              <a:ext uri="{FF2B5EF4-FFF2-40B4-BE49-F238E27FC236}">
                <a16:creationId xmlns:a16="http://schemas.microsoft.com/office/drawing/2014/main" id="{2728EC23-B09A-F502-70B6-4455B1C0C075}"/>
              </a:ext>
            </a:extLst>
          </p:cNvPr>
          <p:cNvSpPr txBox="1"/>
          <p:nvPr/>
        </p:nvSpPr>
        <p:spPr>
          <a:xfrm>
            <a:off x="1720739" y="2536917"/>
            <a:ext cx="1460612" cy="723275"/>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defTabSz="889711" fontAlgn="base">
              <a:spcBef>
                <a:spcPts val="1168"/>
              </a:spcBef>
              <a:spcAft>
                <a:spcPct val="0"/>
              </a:spcAft>
              <a:defRPr/>
            </a:pPr>
            <a:r>
              <a:rPr lang="en-US" sz="1200" b="1">
                <a:solidFill>
                  <a:srgbClr val="000000">
                    <a:lumMod val="65000"/>
                    <a:lumOff val="35000"/>
                  </a:srgbClr>
                </a:solidFill>
                <a:latin typeface="Arial"/>
                <a:cs typeface="Arial" pitchFamily="34" charset="0"/>
              </a:rPr>
              <a:t>AUSTRALIAN MARKET</a:t>
            </a:r>
          </a:p>
          <a:p>
            <a:pPr defTabSz="889711" fontAlgn="base">
              <a:spcBef>
                <a:spcPts val="584"/>
              </a:spcBef>
              <a:spcAft>
                <a:spcPct val="0"/>
              </a:spcAft>
              <a:defRPr/>
            </a:pPr>
            <a:r>
              <a:rPr lang="en-US" sz="1200">
                <a:solidFill>
                  <a:srgbClr val="000000">
                    <a:lumMod val="65000"/>
                    <a:lumOff val="35000"/>
                  </a:srgbClr>
                </a:solidFill>
                <a:latin typeface="Arial"/>
                <a:cs typeface="Arial" pitchFamily="34" charset="0"/>
              </a:rPr>
              <a:t>298 companies</a:t>
            </a:r>
            <a:endParaRPr kumimoji="0" lang="en-US" sz="1200"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endParaRPr>
          </a:p>
        </p:txBody>
      </p:sp>
      <p:sp>
        <p:nvSpPr>
          <p:cNvPr id="38" name="TextBox 37">
            <a:extLst>
              <a:ext uri="{FF2B5EF4-FFF2-40B4-BE49-F238E27FC236}">
                <a16:creationId xmlns:a16="http://schemas.microsoft.com/office/drawing/2014/main" id="{B2B6ED16-1961-2CB7-8029-70FDAFB595F8}"/>
              </a:ext>
            </a:extLst>
          </p:cNvPr>
          <p:cNvSpPr txBox="1"/>
          <p:nvPr/>
        </p:nvSpPr>
        <p:spPr>
          <a:xfrm>
            <a:off x="4838020" y="2536918"/>
            <a:ext cx="1484078" cy="1092148"/>
          </a:xfrm>
          <a:prstGeom prst="rect">
            <a:avLst/>
          </a:prstGeom>
          <a:noFill/>
        </p:spPr>
        <p:txBody>
          <a:bodyPr wrap="non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defTabSz="913851" fontAlgn="base">
              <a:spcBef>
                <a:spcPts val="1200"/>
              </a:spcBef>
              <a:spcAft>
                <a:spcPct val="0"/>
              </a:spcAft>
              <a:defRPr/>
            </a:pPr>
            <a:r>
              <a:rPr lang="en-US" sz="1200" b="1">
                <a:solidFill>
                  <a:srgbClr val="000000">
                    <a:lumMod val="65000"/>
                    <a:lumOff val="35000"/>
                  </a:srgbClr>
                </a:solidFill>
                <a:latin typeface="Arial"/>
                <a:cs typeface="Arial" pitchFamily="34" charset="0"/>
              </a:rPr>
              <a:t>MSCI ACWI </a:t>
            </a:r>
            <a:br>
              <a:rPr lang="en-US" sz="1200" b="1">
                <a:solidFill>
                  <a:srgbClr val="000000">
                    <a:lumMod val="65000"/>
                    <a:lumOff val="35000"/>
                  </a:srgbClr>
                </a:solidFill>
                <a:latin typeface="Arial"/>
                <a:cs typeface="Arial" pitchFamily="34" charset="0"/>
              </a:rPr>
            </a:br>
            <a:r>
              <a:rPr lang="en-US" sz="1200" b="1">
                <a:solidFill>
                  <a:srgbClr val="000000">
                    <a:lumMod val="65000"/>
                    <a:lumOff val="35000"/>
                  </a:srgbClr>
                </a:solidFill>
                <a:latin typeface="Arial"/>
                <a:cs typeface="Arial" pitchFamily="34" charset="0"/>
              </a:rPr>
              <a:t>Investable</a:t>
            </a:r>
            <a:br>
              <a:rPr lang="en-US" sz="1200" b="1">
                <a:solidFill>
                  <a:srgbClr val="000000">
                    <a:lumMod val="65000"/>
                    <a:lumOff val="35000"/>
                  </a:srgbClr>
                </a:solidFill>
                <a:latin typeface="Arial"/>
                <a:cs typeface="Arial" pitchFamily="34" charset="0"/>
              </a:rPr>
            </a:br>
            <a:r>
              <a:rPr lang="en-US" sz="1200" b="1">
                <a:solidFill>
                  <a:srgbClr val="000000">
                    <a:lumMod val="65000"/>
                    <a:lumOff val="35000"/>
                  </a:srgbClr>
                </a:solidFill>
                <a:latin typeface="Arial"/>
                <a:cs typeface="Arial" pitchFamily="34" charset="0"/>
              </a:rPr>
              <a:t>Market Index (IMI)</a:t>
            </a:r>
          </a:p>
          <a:p>
            <a:pPr defTabSz="913851" fontAlgn="base">
              <a:spcBef>
                <a:spcPts val="600"/>
              </a:spcBef>
              <a:spcAft>
                <a:spcPct val="0"/>
              </a:spcAft>
              <a:defRPr/>
            </a:pPr>
            <a:r>
              <a:rPr lang="en-US" sz="1200">
                <a:solidFill>
                  <a:srgbClr val="000000">
                    <a:lumMod val="65000"/>
                    <a:lumOff val="35000"/>
                  </a:srgbClr>
                </a:solidFill>
                <a:latin typeface="Arial"/>
                <a:cs typeface="Arial" pitchFamily="34" charset="0"/>
              </a:rPr>
              <a:t>47 countries,</a:t>
            </a:r>
            <a:br>
              <a:rPr lang="en-US" sz="1200">
                <a:solidFill>
                  <a:srgbClr val="000000">
                    <a:lumMod val="65000"/>
                    <a:lumOff val="35000"/>
                  </a:srgbClr>
                </a:solidFill>
                <a:latin typeface="Arial"/>
                <a:cs typeface="Arial" pitchFamily="34" charset="0"/>
              </a:rPr>
            </a:br>
            <a:r>
              <a:rPr lang="en-US" sz="1200">
                <a:solidFill>
                  <a:srgbClr val="000000">
                    <a:lumMod val="65000"/>
                    <a:lumOff val="35000"/>
                  </a:srgbClr>
                </a:solidFill>
                <a:cs typeface="Arial" pitchFamily="34" charset="0"/>
              </a:rPr>
              <a:t>9,040 </a:t>
            </a:r>
            <a:r>
              <a:rPr lang="en-US" sz="1200">
                <a:solidFill>
                  <a:srgbClr val="000000">
                    <a:lumMod val="65000"/>
                    <a:lumOff val="35000"/>
                  </a:srgbClr>
                </a:solidFill>
                <a:latin typeface="Arial"/>
                <a:cs typeface="Arial" pitchFamily="34" charset="0"/>
              </a:rPr>
              <a:t>companies</a:t>
            </a:r>
            <a:endParaRPr kumimoji="0" lang="en-US" sz="1200"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endParaRPr>
          </a:p>
        </p:txBody>
      </p:sp>
      <p:grpSp>
        <p:nvGrpSpPr>
          <p:cNvPr id="39" name="Group 6">
            <a:extLst>
              <a:ext uri="{FF2B5EF4-FFF2-40B4-BE49-F238E27FC236}">
                <a16:creationId xmlns:a16="http://schemas.microsoft.com/office/drawing/2014/main" id="{3F7B23CC-821F-0ECC-5438-4EFA1BA2D031}"/>
              </a:ext>
            </a:extLst>
          </p:cNvPr>
          <p:cNvGrpSpPr>
            <a:grpSpLocks noChangeAspect="1"/>
          </p:cNvGrpSpPr>
          <p:nvPr/>
        </p:nvGrpSpPr>
        <p:grpSpPr>
          <a:xfrm>
            <a:off x="560082" y="2538762"/>
            <a:ext cx="1142280" cy="1256699"/>
            <a:chOff x="350" y="1543"/>
            <a:chExt cx="1198" cy="1318"/>
          </a:xfrm>
        </p:grpSpPr>
        <p:sp>
          <p:nvSpPr>
            <p:cNvPr id="40" name="AutoShape 5">
              <a:extLst>
                <a:ext uri="{FF2B5EF4-FFF2-40B4-BE49-F238E27FC236}">
                  <a16:creationId xmlns:a16="http://schemas.microsoft.com/office/drawing/2014/main" id="{8D52AC18-0B5E-3394-56BE-70B1B03A466A}"/>
                </a:ext>
              </a:extLst>
            </p:cNvPr>
            <p:cNvSpPr>
              <a:spLocks noChangeAspect="1" noChangeArrowheads="1" noTextEdit="1"/>
            </p:cNvSpPr>
            <p:nvPr/>
          </p:nvSpPr>
          <p:spPr bwMode="auto">
            <a:xfrm>
              <a:off x="350" y="1543"/>
              <a:ext cx="1198" cy="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1" name="Rectangle 7">
              <a:extLst>
                <a:ext uri="{FF2B5EF4-FFF2-40B4-BE49-F238E27FC236}">
                  <a16:creationId xmlns:a16="http://schemas.microsoft.com/office/drawing/2014/main" id="{AD5BB20F-387D-363B-771F-CC188015C462}"/>
                </a:ext>
              </a:extLst>
            </p:cNvPr>
            <p:cNvSpPr>
              <a:spLocks noChangeArrowheads="1"/>
            </p:cNvSpPr>
            <p:nvPr/>
          </p:nvSpPr>
          <p:spPr bwMode="auto">
            <a:xfrm>
              <a:off x="390" y="1583"/>
              <a:ext cx="1123" cy="1233"/>
            </a:xfrm>
            <a:prstGeom prst="rect">
              <a:avLst/>
            </a:prstGeom>
            <a:solidFill>
              <a:srgbClr val="A6A8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2" name="Rectangle 41">
              <a:extLst>
                <a:ext uri="{FF2B5EF4-FFF2-40B4-BE49-F238E27FC236}">
                  <a16:creationId xmlns:a16="http://schemas.microsoft.com/office/drawing/2014/main" id="{FEC400AD-1A02-A6CD-3082-881971729587}"/>
                </a:ext>
              </a:extLst>
            </p:cNvPr>
            <p:cNvSpPr>
              <a:spLocks noChangeArrowheads="1"/>
            </p:cNvSpPr>
            <p:nvPr/>
          </p:nvSpPr>
          <p:spPr bwMode="auto">
            <a:xfrm>
              <a:off x="355" y="1543"/>
              <a:ext cx="1193" cy="1313"/>
            </a:xfrm>
            <a:prstGeom prst="rect">
              <a:avLst/>
            </a:prstGeom>
            <a:noFill/>
            <a:ln w="11113" cap="flat">
              <a:solidFill>
                <a:srgbClr val="231F20"/>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grpSp>
        <p:nvGrpSpPr>
          <p:cNvPr id="43" name="Group 11">
            <a:extLst>
              <a:ext uri="{FF2B5EF4-FFF2-40B4-BE49-F238E27FC236}">
                <a16:creationId xmlns:a16="http://schemas.microsoft.com/office/drawing/2014/main" id="{CC72B9FF-66DF-CEC8-2DE9-36DB04464839}"/>
              </a:ext>
            </a:extLst>
          </p:cNvPr>
          <p:cNvGrpSpPr>
            <a:grpSpLocks noChangeAspect="1"/>
          </p:cNvGrpSpPr>
          <p:nvPr/>
        </p:nvGrpSpPr>
        <p:grpSpPr>
          <a:xfrm>
            <a:off x="3691604" y="2538762"/>
            <a:ext cx="1142280" cy="1256699"/>
            <a:chOff x="2569" y="1791"/>
            <a:chExt cx="1198" cy="1318"/>
          </a:xfrm>
        </p:grpSpPr>
        <p:sp>
          <p:nvSpPr>
            <p:cNvPr id="44" name="AutoShape 10">
              <a:extLst>
                <a:ext uri="{FF2B5EF4-FFF2-40B4-BE49-F238E27FC236}">
                  <a16:creationId xmlns:a16="http://schemas.microsoft.com/office/drawing/2014/main" id="{E9D03FF9-9DE4-D0C2-12E8-5A825D831CB3}"/>
                </a:ext>
              </a:extLst>
            </p:cNvPr>
            <p:cNvSpPr>
              <a:spLocks noChangeAspect="1" noChangeArrowheads="1" noTextEdit="1"/>
            </p:cNvSpPr>
            <p:nvPr/>
          </p:nvSpPr>
          <p:spPr bwMode="auto">
            <a:xfrm>
              <a:off x="2569" y="1791"/>
              <a:ext cx="1198" cy="1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5" name="Rectangle 12">
              <a:extLst>
                <a:ext uri="{FF2B5EF4-FFF2-40B4-BE49-F238E27FC236}">
                  <a16:creationId xmlns:a16="http://schemas.microsoft.com/office/drawing/2014/main" id="{F9B2F52A-A408-551C-B4C3-F7D6960ACA8A}"/>
                </a:ext>
              </a:extLst>
            </p:cNvPr>
            <p:cNvSpPr>
              <a:spLocks noChangeArrowheads="1"/>
            </p:cNvSpPr>
            <p:nvPr/>
          </p:nvSpPr>
          <p:spPr bwMode="auto">
            <a:xfrm>
              <a:off x="2604" y="2915"/>
              <a:ext cx="1125" cy="147"/>
            </a:xfrm>
            <a:prstGeom prst="rect">
              <a:avLst/>
            </a:prstGeom>
            <a:solidFill>
              <a:srgbClr val="93AA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6" name="Rectangle 13">
              <a:extLst>
                <a:ext uri="{FF2B5EF4-FFF2-40B4-BE49-F238E27FC236}">
                  <a16:creationId xmlns:a16="http://schemas.microsoft.com/office/drawing/2014/main" id="{AE751DF8-A28C-9B8C-2FAF-B8DFA43708D0}"/>
                </a:ext>
              </a:extLst>
            </p:cNvPr>
            <p:cNvSpPr>
              <a:spLocks noChangeArrowheads="1"/>
            </p:cNvSpPr>
            <p:nvPr/>
          </p:nvSpPr>
          <p:spPr bwMode="auto">
            <a:xfrm>
              <a:off x="2604" y="2734"/>
              <a:ext cx="1125" cy="146"/>
            </a:xfrm>
            <a:prstGeom prst="rect">
              <a:avLst/>
            </a:prstGeom>
            <a:solidFill>
              <a:srgbClr val="6D6E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7" name="Rectangle 14">
              <a:extLst>
                <a:ext uri="{FF2B5EF4-FFF2-40B4-BE49-F238E27FC236}">
                  <a16:creationId xmlns:a16="http://schemas.microsoft.com/office/drawing/2014/main" id="{DF030F3A-F093-E34C-B628-29EB0C7A28F3}"/>
                </a:ext>
              </a:extLst>
            </p:cNvPr>
            <p:cNvSpPr>
              <a:spLocks noChangeArrowheads="1"/>
            </p:cNvSpPr>
            <p:nvPr/>
          </p:nvSpPr>
          <p:spPr bwMode="auto">
            <a:xfrm>
              <a:off x="2604" y="2554"/>
              <a:ext cx="1125" cy="144"/>
            </a:xfrm>
            <a:prstGeom prst="rect">
              <a:avLst/>
            </a:prstGeom>
            <a:solidFill>
              <a:srgbClr val="8AC9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8" name="Rectangle 15">
              <a:extLst>
                <a:ext uri="{FF2B5EF4-FFF2-40B4-BE49-F238E27FC236}">
                  <a16:creationId xmlns:a16="http://schemas.microsoft.com/office/drawing/2014/main" id="{B0B5F945-C4A0-D0D8-C93A-E7D6E6EAC789}"/>
                </a:ext>
              </a:extLst>
            </p:cNvPr>
            <p:cNvSpPr>
              <a:spLocks noChangeArrowheads="1"/>
            </p:cNvSpPr>
            <p:nvPr/>
          </p:nvSpPr>
          <p:spPr bwMode="auto">
            <a:xfrm>
              <a:off x="2604" y="2372"/>
              <a:ext cx="1125" cy="144"/>
            </a:xfrm>
            <a:prstGeom prst="rect">
              <a:avLst/>
            </a:prstGeom>
            <a:solidFill>
              <a:srgbClr val="80818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9" name="Rectangle 16">
              <a:extLst>
                <a:ext uri="{FF2B5EF4-FFF2-40B4-BE49-F238E27FC236}">
                  <a16:creationId xmlns:a16="http://schemas.microsoft.com/office/drawing/2014/main" id="{64DEFA1B-9340-D2EF-FFB5-373C36FB208D}"/>
                </a:ext>
              </a:extLst>
            </p:cNvPr>
            <p:cNvSpPr>
              <a:spLocks noChangeArrowheads="1"/>
            </p:cNvSpPr>
            <p:nvPr/>
          </p:nvSpPr>
          <p:spPr bwMode="auto">
            <a:xfrm>
              <a:off x="2604" y="2190"/>
              <a:ext cx="1125" cy="147"/>
            </a:xfrm>
            <a:prstGeom prst="rect">
              <a:avLst/>
            </a:prstGeom>
            <a:solidFill>
              <a:srgbClr val="009D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58" name="Rectangle 17">
              <a:extLst>
                <a:ext uri="{FF2B5EF4-FFF2-40B4-BE49-F238E27FC236}">
                  <a16:creationId xmlns:a16="http://schemas.microsoft.com/office/drawing/2014/main" id="{8877CE44-EE91-6928-4159-8ADE574321B0}"/>
                </a:ext>
              </a:extLst>
            </p:cNvPr>
            <p:cNvSpPr>
              <a:spLocks noChangeArrowheads="1"/>
            </p:cNvSpPr>
            <p:nvPr/>
          </p:nvSpPr>
          <p:spPr bwMode="auto">
            <a:xfrm>
              <a:off x="2604" y="2008"/>
              <a:ext cx="1125" cy="147"/>
            </a:xfrm>
            <a:prstGeom prst="rect">
              <a:avLst/>
            </a:prstGeom>
            <a:solidFill>
              <a:srgbClr val="648C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59" name="Rectangle 18">
              <a:extLst>
                <a:ext uri="{FF2B5EF4-FFF2-40B4-BE49-F238E27FC236}">
                  <a16:creationId xmlns:a16="http://schemas.microsoft.com/office/drawing/2014/main" id="{387512DD-C7A6-69D3-F4F0-41F1A6601D2D}"/>
                </a:ext>
              </a:extLst>
            </p:cNvPr>
            <p:cNvSpPr>
              <a:spLocks noChangeArrowheads="1"/>
            </p:cNvSpPr>
            <p:nvPr/>
          </p:nvSpPr>
          <p:spPr bwMode="auto">
            <a:xfrm>
              <a:off x="2604" y="1829"/>
              <a:ext cx="1125" cy="144"/>
            </a:xfrm>
            <a:prstGeom prst="rect">
              <a:avLst/>
            </a:prstGeom>
            <a:solidFill>
              <a:srgbClr val="A6A8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0" name="Rectangle 19">
              <a:extLst>
                <a:ext uri="{FF2B5EF4-FFF2-40B4-BE49-F238E27FC236}">
                  <a16:creationId xmlns:a16="http://schemas.microsoft.com/office/drawing/2014/main" id="{A4E1247F-6D9C-EFD5-DA01-99CDC1FA1C82}"/>
                </a:ext>
              </a:extLst>
            </p:cNvPr>
            <p:cNvSpPr>
              <a:spLocks noChangeArrowheads="1"/>
            </p:cNvSpPr>
            <p:nvPr/>
          </p:nvSpPr>
          <p:spPr bwMode="auto">
            <a:xfrm>
              <a:off x="2571" y="1791"/>
              <a:ext cx="1194" cy="1313"/>
            </a:xfrm>
            <a:prstGeom prst="rect">
              <a:avLst/>
            </a:prstGeom>
            <a:noFill/>
            <a:ln w="11113" cap="flat">
              <a:solidFill>
                <a:srgbClr val="231F20"/>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383" tIns="45691" rIns="91383" bIns="45691" numCol="1" anchor="t"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913851" rtl="0" eaLnBrk="1" fontAlgn="base" latinLnBrk="0" hangingPunct="1">
                <a:lnSpc>
                  <a:spcPct val="100000"/>
                </a:lnSpc>
                <a:spcBef>
                  <a:spcPct val="0"/>
                </a:spcBef>
                <a:spcAft>
                  <a:spcPct val="0"/>
                </a:spcAft>
                <a:buClrTx/>
                <a:buSzTx/>
                <a:buFontTx/>
                <a:buNone/>
                <a:defRPr/>
              </a:pPr>
              <a:endParaRPr kumimoji="0" lang="en-US" sz="1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sp>
        <p:nvSpPr>
          <p:cNvPr id="61" name="TextBox 60">
            <a:extLst>
              <a:ext uri="{FF2B5EF4-FFF2-40B4-BE49-F238E27FC236}">
                <a16:creationId xmlns:a16="http://schemas.microsoft.com/office/drawing/2014/main" id="{6B30441A-1535-1223-E625-DD604D492D7C}"/>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extLst>
      <p:ext uri="{BB962C8B-B14F-4D97-AF65-F5344CB8AC3E}">
        <p14:creationId xmlns:p14="http://schemas.microsoft.com/office/powerpoint/2010/main" val="1229500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Ten-Year Premiums</a:t>
            </a:r>
          </a:p>
        </p:txBody>
      </p:sp>
      <p:sp>
        <p:nvSpPr>
          <p:cNvPr id="7" name="Slide Number Placeholder 6"/>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60</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 name="Text Placeholder 8"/>
          <p:cNvSpPr>
            <a:spLocks noGrp="1"/>
          </p:cNvSpPr>
          <p:nvPr>
            <p:ph type="body" sz="quarter" idx="13"/>
          </p:nvPr>
        </p:nvSpPr>
        <p:spPr/>
        <p:txBody>
          <a:bodyPr/>
          <a:lstStyle/>
          <a:p>
            <a:r>
              <a:rPr lang="en-US"/>
              <a:t>Equity, size, relative price and profitability: Australian Markets</a:t>
            </a:r>
          </a:p>
        </p:txBody>
      </p:sp>
      <p:sp>
        <p:nvSpPr>
          <p:cNvPr id="3" name="Text Placeholder 2"/>
          <p:cNvSpPr>
            <a:spLocks noGrp="1"/>
          </p:cNvSpPr>
          <p:nvPr>
            <p:ph type="body" sz="quarter" idx="15"/>
          </p:nvPr>
        </p:nvSpPr>
        <p:spPr>
          <a:xfrm>
            <a:off x="704856" y="6056938"/>
            <a:ext cx="9223672" cy="1390552"/>
          </a:xfrm>
        </p:spPr>
        <p:txBody>
          <a:bodyPr/>
          <a:lstStyle/>
          <a:p>
            <a:pPr lvl="0"/>
            <a:r>
              <a:rPr lang="en-AU" b="1">
                <a:solidFill>
                  <a:srgbClr val="005E74"/>
                </a:solidFill>
              </a:rPr>
              <a:t>For educational purposes only. This document is intended to be used in conversation with a licensed financial adviser.</a:t>
            </a:r>
            <a:endParaRPr lang="en-US"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a:t>
            </a:r>
            <a:br>
              <a:rPr lang="en-AU">
                <a:solidFill>
                  <a:srgbClr val="005E74"/>
                </a:solidFill>
              </a:rPr>
            </a:br>
            <a:r>
              <a:rPr lang="en-US" b="1">
                <a:solidFill>
                  <a:srgbClr val="000000">
                    <a:lumMod val="75000"/>
                    <a:lumOff val="25000"/>
                  </a:srgbClr>
                </a:solidFill>
              </a:rPr>
              <a:t>Past performance is no guarantee of future results. Actual returns may be lower.</a:t>
            </a:r>
          </a:p>
          <a:p>
            <a:pPr lvl="0"/>
            <a:r>
              <a:rPr lang="en-US">
                <a:solidFill>
                  <a:srgbClr val="000000">
                    <a:lumMod val="75000"/>
                    <a:lumOff val="25000"/>
                  </a:srgbClr>
                </a:solidFill>
              </a:rPr>
              <a:t>In AUD. Indices are not available for direct investment. Index returns are not representative of actual portfolios and do not reflect costs and fees associated with an actual investment. Ten-year premiums are calculated as the difference in annualised ten-year returns between the two indices described. Market minus Bills: Fama/French Australia Market Index minus the Bloomberg AusBond Bank Bill Index. Small Cap minus Large Cap: Dimensional Australia Small Index minus the MSCI Australia Index (gross div.). Value minus Growth: Fama/French Australia Value Index minus the Fama/French Australia Growth Index. High Prof minus Low Prof: Fama/French Australia High Profitability Index minus the Fama/French Australia Low Profitability Index. Profitability is measured as operating income before depreciation and amortisation minus interest expense, scaled by book.</a:t>
            </a:r>
          </a:p>
          <a:p>
            <a:pPr lvl="0"/>
            <a:r>
              <a:rPr lang="en-US">
                <a:solidFill>
                  <a:srgbClr val="000000">
                    <a:lumMod val="75000"/>
                    <a:lumOff val="25000"/>
                  </a:srgbClr>
                </a:solidFill>
              </a:rPr>
              <a:t>See “Index Descriptions” in the appendix for descriptions of Dimensional and Fama/French index data. Eugene Fama and Ken French are members of the Board of Directors of the general partner of, and provide consulting services to, Dimensional Fund Advisors LP. MSCI data © MSCI 2023, all rights reserved. Bloomberg AusBond data © 2023 Bloomberg.</a:t>
            </a:r>
          </a:p>
        </p:txBody>
      </p:sp>
      <p:sp>
        <p:nvSpPr>
          <p:cNvPr id="2" name="AssetID" descr="svtx:content/slide/@id"/>
          <p:cNvSpPr>
            <a:spLocks noGrp="1"/>
          </p:cNvSpPr>
          <p:nvPr>
            <p:ph type="body" sz="quarter" idx="20"/>
          </p:nvPr>
        </p:nvSpPr>
        <p:spPr/>
        <p:txBody>
          <a:bodyPr/>
          <a:lstStyle/>
          <a:p>
            <a:r>
              <a:rPr lang="en-US"/>
              <a:t>28836</a:t>
            </a:r>
          </a:p>
        </p:txBody>
      </p:sp>
      <p:sp>
        <p:nvSpPr>
          <p:cNvPr id="11" name="TextBox 10"/>
          <p:cNvSpPr txBox="1"/>
          <p:nvPr/>
        </p:nvSpPr>
        <p:spPr>
          <a:xfrm>
            <a:off x="-85740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EC01</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2003</a:t>
            </a:r>
          </a:p>
        </p:txBody>
      </p:sp>
      <p:sp>
        <p:nvSpPr>
          <p:cNvPr id="19" name="Rectangle 18">
            <a:extLst>
              <a:ext uri="{FF2B5EF4-FFF2-40B4-BE49-F238E27FC236}">
                <a16:creationId xmlns:a16="http://schemas.microsoft.com/office/drawing/2014/main" id="{0188F130-B7EB-4AC8-98F6-8EFC3C1F7BC5}"/>
              </a:ext>
            </a:extLst>
          </p:cNvPr>
          <p:cNvSpPr/>
          <p:nvPr/>
        </p:nvSpPr>
        <p:spPr>
          <a:xfrm>
            <a:off x="10984416" y="62751"/>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graphicFrame>
        <p:nvGraphicFramePr>
          <p:cNvPr id="4" name="Table 3">
            <a:extLst>
              <a:ext uri="{FF2B5EF4-FFF2-40B4-BE49-F238E27FC236}">
                <a16:creationId xmlns:a16="http://schemas.microsoft.com/office/drawing/2014/main" id="{C51AEF07-D91F-4675-E0E3-8AFD28F035F4}"/>
              </a:ext>
            </a:extLst>
          </p:cNvPr>
          <p:cNvGraphicFramePr>
            <a:graphicFrameLocks noGrp="1"/>
          </p:cNvGraphicFramePr>
          <p:nvPr/>
        </p:nvGraphicFramePr>
        <p:xfrm>
          <a:off x="792207" y="1732094"/>
          <a:ext cx="9136323" cy="4593540"/>
        </p:xfrm>
        <a:graphic>
          <a:graphicData uri="http://schemas.openxmlformats.org/drawingml/2006/table">
            <a:tbl>
              <a:tblPr firstRow="1" bandRow="1">
                <a:tableStyleId>{5C22544A-7EE6-4342-B048-85BDC9FD1C3A}</a:tableStyleId>
              </a:tblPr>
              <a:tblGrid>
                <a:gridCol w="414699">
                  <a:extLst>
                    <a:ext uri="{9D8B030D-6E8A-4147-A177-3AD203B41FA5}">
                      <a16:colId xmlns:a16="http://schemas.microsoft.com/office/drawing/2014/main" val="20000"/>
                    </a:ext>
                  </a:extLst>
                </a:gridCol>
                <a:gridCol w="8721624">
                  <a:extLst>
                    <a:ext uri="{9D8B030D-6E8A-4147-A177-3AD203B41FA5}">
                      <a16:colId xmlns:a16="http://schemas.microsoft.com/office/drawing/2014/main" val="20001"/>
                    </a:ext>
                  </a:extLst>
                </a:gridCol>
              </a:tblGrid>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a:solidFill>
                            <a:schemeClr val="bg1"/>
                          </a:solidFill>
                          <a:latin typeface="+mn-lt"/>
                          <a:cs typeface="Arial" pitchFamily="34" charset="0"/>
                        </a:rPr>
                        <a:t>Market </a:t>
                      </a:r>
                      <a:br>
                        <a:rPr lang="en-US" sz="899" b="1" cap="all">
                          <a:solidFill>
                            <a:schemeClr val="bg1"/>
                          </a:solidFill>
                          <a:latin typeface="+mn-lt"/>
                          <a:cs typeface="Arial" pitchFamily="34" charset="0"/>
                        </a:rPr>
                      </a:br>
                      <a:r>
                        <a:rPr lang="en-US" sz="899" b="1" cap="none" baseline="0">
                          <a:solidFill>
                            <a:schemeClr val="bg1"/>
                          </a:solidFill>
                          <a:latin typeface="+mn-lt"/>
                          <a:cs typeface="Arial" pitchFamily="34" charset="0"/>
                        </a:rPr>
                        <a:t>minus</a:t>
                      </a:r>
                      <a:r>
                        <a:rPr lang="en-US" sz="899" b="1" cap="all" baseline="0">
                          <a:solidFill>
                            <a:schemeClr val="bg1"/>
                          </a:solidFill>
                          <a:latin typeface="+mn-lt"/>
                          <a:cs typeface="Arial" pitchFamily="34" charset="0"/>
                        </a:rPr>
                        <a:t> Bills</a:t>
                      </a:r>
                      <a:endParaRPr lang="en-US" sz="900" b="1" cap="all">
                        <a:solidFill>
                          <a:schemeClr val="bg1"/>
                        </a:solidFill>
                        <a:latin typeface="+mn-lt"/>
                        <a:cs typeface="Arial" pitchFamily="34" charset="0"/>
                      </a:endParaRPr>
                    </a:p>
                  </a:txBody>
                  <a:tcPr marL="0" marR="0" marT="0" marB="0" vert="vert270" anchor="ctr">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12700" cmpd="sng">
                      <a:noFill/>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0"/>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a:solidFill>
                            <a:schemeClr val="bg1"/>
                          </a:solidFill>
                          <a:latin typeface="Arial" pitchFamily="34" charset="0"/>
                          <a:cs typeface="Arial" pitchFamily="34" charset="0"/>
                        </a:rPr>
                        <a:t>Small Cap</a:t>
                      </a:r>
                      <a:br>
                        <a:rPr lang="en-US" sz="899" b="1" cap="all">
                          <a:solidFill>
                            <a:schemeClr val="bg1"/>
                          </a:solidFill>
                          <a:latin typeface="Arial" pitchFamily="34" charset="0"/>
                          <a:cs typeface="Arial" pitchFamily="34" charset="0"/>
                        </a:rPr>
                      </a:br>
                      <a:r>
                        <a:rPr lang="en-US" sz="899" b="1" cap="all">
                          <a:solidFill>
                            <a:schemeClr val="bg1"/>
                          </a:solidFill>
                          <a:latin typeface="Arial" pitchFamily="34" charset="0"/>
                          <a:cs typeface="Arial" pitchFamily="34" charset="0"/>
                        </a:rPr>
                        <a:t> </a:t>
                      </a:r>
                      <a:r>
                        <a:rPr lang="en-US" sz="899" b="1" cap="none" baseline="0">
                          <a:solidFill>
                            <a:schemeClr val="bg1"/>
                          </a:solidFill>
                          <a:latin typeface="Arial" pitchFamily="34" charset="0"/>
                          <a:cs typeface="Arial" pitchFamily="34" charset="0"/>
                        </a:rPr>
                        <a:t>minus </a:t>
                      </a:r>
                      <a:r>
                        <a:rPr lang="en-US" sz="899" b="1" cap="all">
                          <a:solidFill>
                            <a:schemeClr val="bg1"/>
                          </a:solidFill>
                          <a:latin typeface="Arial" pitchFamily="34" charset="0"/>
                          <a:cs typeface="Arial" pitchFamily="34" charset="0"/>
                        </a:rPr>
                        <a:t>LARGE CAP</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148385">
                <a:tc>
                  <a:txBody>
                    <a:bodyPr/>
                    <a:lstStyle/>
                    <a:p>
                      <a:pPr algn="ctr"/>
                      <a:r>
                        <a:rPr lang="en-US" sz="899" b="1" cap="all">
                          <a:solidFill>
                            <a:schemeClr val="bg1"/>
                          </a:solidFill>
                          <a:latin typeface="Arial" pitchFamily="34" charset="0"/>
                          <a:cs typeface="Arial" pitchFamily="34" charset="0"/>
                        </a:rPr>
                        <a:t>Value</a:t>
                      </a:r>
                      <a:br>
                        <a:rPr lang="en-US" sz="899" b="1" cap="all">
                          <a:solidFill>
                            <a:schemeClr val="bg1"/>
                          </a:solidFill>
                          <a:latin typeface="Arial" pitchFamily="34" charset="0"/>
                          <a:cs typeface="Arial" pitchFamily="34" charset="0"/>
                        </a:rPr>
                      </a:br>
                      <a:r>
                        <a:rPr lang="en-US" sz="899" b="1" cap="all">
                          <a:solidFill>
                            <a:schemeClr val="bg1"/>
                          </a:solidFill>
                          <a:latin typeface="Arial" pitchFamily="34" charset="0"/>
                          <a:cs typeface="Arial" pitchFamily="34" charset="0"/>
                        </a:rPr>
                        <a:t> </a:t>
                      </a:r>
                      <a:r>
                        <a:rPr lang="en-US" sz="899" b="1" cap="none" baseline="0">
                          <a:solidFill>
                            <a:schemeClr val="bg1"/>
                          </a:solidFill>
                          <a:latin typeface="Arial" pitchFamily="34" charset="0"/>
                          <a:cs typeface="Arial" pitchFamily="34" charset="0"/>
                        </a:rPr>
                        <a:t>minus </a:t>
                      </a:r>
                      <a:r>
                        <a:rPr lang="en-US" sz="899" b="1" cap="all">
                          <a:solidFill>
                            <a:schemeClr val="bg1"/>
                          </a:solidFill>
                          <a:latin typeface="Arial" pitchFamily="34" charset="0"/>
                          <a:cs typeface="Arial" pitchFamily="34" charset="0"/>
                        </a:rPr>
                        <a:t>Growth</a:t>
                      </a:r>
                      <a:endParaRPr lang="en-US" sz="900" b="1">
                        <a:solidFill>
                          <a:schemeClr val="bg1"/>
                        </a:solidFill>
                        <a:latin typeface="Arial" pitchFamily="34" charset="0"/>
                        <a:cs typeface="Arial" pitchFamily="34" charset="0"/>
                      </a:endParaRP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148385">
                <a:tc>
                  <a:txBody>
                    <a:bodyPr/>
                    <a:lstStyle/>
                    <a:p>
                      <a:pPr marL="0" marR="0" indent="0" algn="ctr" defTabSz="816036" rtl="0" eaLnBrk="1" fontAlgn="auto" latinLnBrk="0" hangingPunct="1">
                        <a:lnSpc>
                          <a:spcPct val="100000"/>
                        </a:lnSpc>
                        <a:spcBef>
                          <a:spcPct val="0"/>
                        </a:spcBef>
                        <a:spcAft>
                          <a:spcPct val="0"/>
                        </a:spcAft>
                        <a:buClrTx/>
                        <a:buSzTx/>
                        <a:buFontTx/>
                        <a:buNone/>
                        <a:defRPr/>
                      </a:pPr>
                      <a:r>
                        <a:rPr lang="en-US" sz="899" b="1" cap="all">
                          <a:solidFill>
                            <a:schemeClr val="bg1"/>
                          </a:solidFill>
                          <a:latin typeface="Arial" pitchFamily="34" charset="0"/>
                          <a:cs typeface="Arial" pitchFamily="34" charset="0"/>
                        </a:rPr>
                        <a:t>High Prof </a:t>
                      </a:r>
                    </a:p>
                    <a:p>
                      <a:pPr marL="0" marR="0" indent="0" algn="ctr" defTabSz="816036" rtl="0" eaLnBrk="1" fontAlgn="auto" latinLnBrk="0" hangingPunct="1">
                        <a:lnSpc>
                          <a:spcPct val="100000"/>
                        </a:lnSpc>
                        <a:spcBef>
                          <a:spcPct val="0"/>
                        </a:spcBef>
                        <a:spcAft>
                          <a:spcPct val="0"/>
                        </a:spcAft>
                        <a:buClrTx/>
                        <a:buSzTx/>
                        <a:buFontTx/>
                        <a:buNone/>
                        <a:defRPr/>
                      </a:pPr>
                      <a:r>
                        <a:rPr lang="en-US" sz="899" b="1" cap="none" baseline="0">
                          <a:solidFill>
                            <a:schemeClr val="bg1"/>
                          </a:solidFill>
                          <a:latin typeface="Arial" pitchFamily="34" charset="0"/>
                          <a:cs typeface="Arial" pitchFamily="34" charset="0"/>
                        </a:rPr>
                        <a:t>minus</a:t>
                      </a:r>
                      <a:r>
                        <a:rPr lang="en-US" sz="899" b="1" cap="all">
                          <a:solidFill>
                            <a:schemeClr val="bg1"/>
                          </a:solidFill>
                          <a:latin typeface="Arial" pitchFamily="34" charset="0"/>
                          <a:cs typeface="Arial" pitchFamily="34" charset="0"/>
                        </a:rPr>
                        <a:t> LOW PROF</a:t>
                      </a:r>
                    </a:p>
                  </a:txBody>
                  <a:tcPr marL="0" marR="0" marT="0" marB="0" vert="vert270" anchor="ctr">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109CBF"/>
                    </a:solidFill>
                  </a:tcPr>
                </a:tc>
                <a:tc>
                  <a:txBody>
                    <a:bodyPr/>
                    <a:lstStyle/>
                    <a:p>
                      <a:endParaRPr lang="en-US" sz="2000">
                        <a:latin typeface="Arial" pitchFamily="34" charset="0"/>
                        <a:cs typeface="Arial" pitchFamily="34" charset="0"/>
                      </a:endParaRPr>
                    </a:p>
                  </a:txBody>
                  <a:tcPr marL="0" marR="0" marT="0" marB="0">
                    <a:lnL w="12700" cmpd="sng">
                      <a:noFill/>
                    </a:lnL>
                    <a:lnR w="12700" cmpd="sng">
                      <a:noFill/>
                    </a:lnR>
                    <a:lnT w="5715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bl>
          </a:graphicData>
        </a:graphic>
      </p:graphicFrame>
      <p:sp>
        <p:nvSpPr>
          <p:cNvPr id="5" name="TextBox 4">
            <a:extLst>
              <a:ext uri="{FF2B5EF4-FFF2-40B4-BE49-F238E27FC236}">
                <a16:creationId xmlns:a16="http://schemas.microsoft.com/office/drawing/2014/main" id="{E534F0A6-FEB7-8265-EDEE-FFFA6B282678}"/>
              </a:ext>
            </a:extLst>
          </p:cNvPr>
          <p:cNvSpPr txBox="1"/>
          <p:nvPr/>
        </p:nvSpPr>
        <p:spPr bwMode="auto">
          <a:xfrm rot="16200000">
            <a:off x="962121" y="2141582"/>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rtl="0" eaLnBrk="1" fontAlgn="base" latinLnBrk="0" hangingPunct="1">
              <a:lnSpc>
                <a:spcPct val="100000"/>
              </a:lnSpc>
              <a:spcBef>
                <a:spcPct val="0"/>
              </a:spcBef>
              <a:spcAft>
                <a:spcPct val="0"/>
              </a:spcAft>
              <a:buClrTx/>
              <a:buSzTx/>
              <a:buFontTx/>
              <a:buNone/>
              <a:defRPr/>
            </a:pPr>
            <a:r>
              <a:rPr kumimoji="0" lang="en-US" sz="799" b="1" i="0" u="none" strike="noStrike" kern="1200" cap="none" spc="0" normalizeH="0" baseline="0" noProof="0">
                <a:ln>
                  <a:noFill/>
                </a:ln>
                <a:solidFill>
                  <a:srgbClr val="000000"/>
                </a:solidFill>
                <a:effectLst/>
                <a:uLnTx/>
                <a:uFillTx/>
                <a:latin typeface="Avenir LT 55 Roman" pitchFamily="34" charset="0"/>
                <a:ea typeface="+mn-ea"/>
                <a:cs typeface="Arial" pitchFamily="34" charset="0"/>
              </a:rPr>
              <a:t>Premiums</a:t>
            </a:r>
          </a:p>
        </p:txBody>
      </p:sp>
      <p:sp>
        <p:nvSpPr>
          <p:cNvPr id="6" name="TextBox 5">
            <a:extLst>
              <a:ext uri="{FF2B5EF4-FFF2-40B4-BE49-F238E27FC236}">
                <a16:creationId xmlns:a16="http://schemas.microsoft.com/office/drawing/2014/main" id="{EDDAFCE9-C8E4-D7DB-8D30-EC2DB4001826}"/>
              </a:ext>
            </a:extLst>
          </p:cNvPr>
          <p:cNvSpPr txBox="1"/>
          <p:nvPr/>
        </p:nvSpPr>
        <p:spPr bwMode="auto">
          <a:xfrm rot="16200000">
            <a:off x="970661" y="3294813"/>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rtl="0" eaLnBrk="1" fontAlgn="base" latinLnBrk="0" hangingPunct="1">
              <a:lnSpc>
                <a:spcPct val="100000"/>
              </a:lnSpc>
              <a:spcBef>
                <a:spcPct val="0"/>
              </a:spcBef>
              <a:spcAft>
                <a:spcPct val="0"/>
              </a:spcAft>
              <a:buClrTx/>
              <a:buSzTx/>
              <a:buFontTx/>
              <a:buNone/>
              <a:defRPr/>
            </a:pPr>
            <a:r>
              <a:rPr kumimoji="0" lang="en-US" sz="799" b="1" i="0" u="none" strike="noStrike" kern="1200" cap="none" spc="0" normalizeH="0" baseline="0" noProof="0">
                <a:ln>
                  <a:noFill/>
                </a:ln>
                <a:solidFill>
                  <a:srgbClr val="000000"/>
                </a:solidFill>
                <a:effectLst/>
                <a:uLnTx/>
                <a:uFillTx/>
                <a:latin typeface="Avenir LT 55 Roman" pitchFamily="34" charset="0"/>
                <a:ea typeface="+mn-ea"/>
                <a:cs typeface="Arial" pitchFamily="34" charset="0"/>
              </a:rPr>
              <a:t>Premiums</a:t>
            </a:r>
          </a:p>
        </p:txBody>
      </p:sp>
      <p:sp>
        <p:nvSpPr>
          <p:cNvPr id="8" name="TextBox 7">
            <a:extLst>
              <a:ext uri="{FF2B5EF4-FFF2-40B4-BE49-F238E27FC236}">
                <a16:creationId xmlns:a16="http://schemas.microsoft.com/office/drawing/2014/main" id="{563E308D-FC6E-1FA9-0047-4FF13A4D4524}"/>
              </a:ext>
            </a:extLst>
          </p:cNvPr>
          <p:cNvSpPr txBox="1"/>
          <p:nvPr/>
        </p:nvSpPr>
        <p:spPr bwMode="auto">
          <a:xfrm rot="16200000">
            <a:off x="979197" y="4436801"/>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rtl="0" eaLnBrk="1" fontAlgn="base" latinLnBrk="0" hangingPunct="1">
              <a:lnSpc>
                <a:spcPct val="100000"/>
              </a:lnSpc>
              <a:spcBef>
                <a:spcPct val="0"/>
              </a:spcBef>
              <a:spcAft>
                <a:spcPct val="0"/>
              </a:spcAft>
              <a:buClrTx/>
              <a:buSzTx/>
              <a:buFontTx/>
              <a:buNone/>
              <a:defRPr/>
            </a:pPr>
            <a:r>
              <a:rPr kumimoji="0" lang="en-US" sz="799" b="1" i="0" u="none" strike="noStrike" kern="1200" cap="none" spc="0" normalizeH="0" baseline="0" noProof="0">
                <a:ln>
                  <a:noFill/>
                </a:ln>
                <a:solidFill>
                  <a:srgbClr val="000000"/>
                </a:solidFill>
                <a:effectLst/>
                <a:uLnTx/>
                <a:uFillTx/>
                <a:latin typeface="Avenir LT 55 Roman" pitchFamily="34" charset="0"/>
                <a:ea typeface="+mn-ea"/>
                <a:cs typeface="Arial" pitchFamily="34" charset="0"/>
              </a:rPr>
              <a:t>Premiums</a:t>
            </a:r>
          </a:p>
        </p:txBody>
      </p:sp>
      <p:sp>
        <p:nvSpPr>
          <p:cNvPr id="10" name="TextBox 9">
            <a:extLst>
              <a:ext uri="{FF2B5EF4-FFF2-40B4-BE49-F238E27FC236}">
                <a16:creationId xmlns:a16="http://schemas.microsoft.com/office/drawing/2014/main" id="{C22D1B6E-0543-D9B2-FBA1-A1C50E2D8434}"/>
              </a:ext>
            </a:extLst>
          </p:cNvPr>
          <p:cNvSpPr txBox="1"/>
          <p:nvPr/>
        </p:nvSpPr>
        <p:spPr bwMode="auto">
          <a:xfrm rot="16200000">
            <a:off x="987737" y="5590031"/>
            <a:ext cx="72578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rtl="0" eaLnBrk="1" fontAlgn="base" latinLnBrk="0" hangingPunct="1">
              <a:lnSpc>
                <a:spcPct val="100000"/>
              </a:lnSpc>
              <a:spcBef>
                <a:spcPct val="0"/>
              </a:spcBef>
              <a:spcAft>
                <a:spcPct val="0"/>
              </a:spcAft>
              <a:buClrTx/>
              <a:buSzTx/>
              <a:buFontTx/>
              <a:buNone/>
              <a:defRPr/>
            </a:pPr>
            <a:r>
              <a:rPr kumimoji="0" lang="en-US" sz="799" b="1" i="0" u="none" strike="noStrike" kern="1200" cap="none" spc="0" normalizeH="0" baseline="0" noProof="0">
                <a:ln>
                  <a:noFill/>
                </a:ln>
                <a:solidFill>
                  <a:srgbClr val="000000"/>
                </a:solidFill>
                <a:effectLst/>
                <a:uLnTx/>
                <a:uFillTx/>
                <a:latin typeface="Avenir LT 55 Roman" pitchFamily="34" charset="0"/>
                <a:ea typeface="+mn-ea"/>
                <a:cs typeface="Arial" pitchFamily="34" charset="0"/>
              </a:rPr>
              <a:t>Premiums</a:t>
            </a:r>
          </a:p>
        </p:txBody>
      </p:sp>
      <p:graphicFrame>
        <p:nvGraphicFramePr>
          <p:cNvPr id="12" name="Chart 11">
            <a:extLst>
              <a:ext uri="{FF2B5EF4-FFF2-40B4-BE49-F238E27FC236}">
                <a16:creationId xmlns:a16="http://schemas.microsoft.com/office/drawing/2014/main" id="{C3947349-3A2E-A66C-8AA3-8DDAE48AE560}"/>
              </a:ext>
            </a:extLst>
          </p:cNvPr>
          <p:cNvGraphicFramePr/>
          <p:nvPr/>
        </p:nvGraphicFramePr>
        <p:xfrm>
          <a:off x="1347708" y="1742324"/>
          <a:ext cx="8567999" cy="110427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a:extLst>
              <a:ext uri="{FF2B5EF4-FFF2-40B4-BE49-F238E27FC236}">
                <a16:creationId xmlns:a16="http://schemas.microsoft.com/office/drawing/2014/main" id="{E12B8BFC-4352-A49E-9269-E65B0EC9FB20}"/>
              </a:ext>
            </a:extLst>
          </p:cNvPr>
          <p:cNvGraphicFramePr/>
          <p:nvPr/>
        </p:nvGraphicFramePr>
        <p:xfrm>
          <a:off x="1346861" y="2878859"/>
          <a:ext cx="8567999" cy="110427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Chart 13">
            <a:extLst>
              <a:ext uri="{FF2B5EF4-FFF2-40B4-BE49-F238E27FC236}">
                <a16:creationId xmlns:a16="http://schemas.microsoft.com/office/drawing/2014/main" id="{4CD0F226-BB79-67CB-7C4B-D89E133F0D51}"/>
              </a:ext>
            </a:extLst>
          </p:cNvPr>
          <p:cNvGraphicFramePr/>
          <p:nvPr/>
        </p:nvGraphicFramePr>
        <p:xfrm>
          <a:off x="1346861" y="4040870"/>
          <a:ext cx="8567999" cy="110427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 name="Chart 14">
            <a:extLst>
              <a:ext uri="{FF2B5EF4-FFF2-40B4-BE49-F238E27FC236}">
                <a16:creationId xmlns:a16="http://schemas.microsoft.com/office/drawing/2014/main" id="{088744C7-5EE2-3C26-8AD2-24EA6D48D29A}"/>
              </a:ext>
            </a:extLst>
          </p:cNvPr>
          <p:cNvGraphicFramePr/>
          <p:nvPr/>
        </p:nvGraphicFramePr>
        <p:xfrm>
          <a:off x="1346861" y="5203227"/>
          <a:ext cx="8567999" cy="1104272"/>
        </p:xfrm>
        <a:graphic>
          <a:graphicData uri="http://schemas.openxmlformats.org/drawingml/2006/chart">
            <c:chart xmlns:c="http://schemas.openxmlformats.org/drawingml/2006/chart" xmlns:r="http://schemas.openxmlformats.org/officeDocument/2006/relationships" r:id="rId7"/>
          </a:graphicData>
        </a:graphic>
      </p:graphicFrame>
    </p:spTree>
    <p:custDataLst>
      <p:tags r:id="rId1"/>
    </p:custDataLst>
    <p:extLst>
      <p:ext uri="{BB962C8B-B14F-4D97-AF65-F5344CB8AC3E}">
        <p14:creationId xmlns:p14="http://schemas.microsoft.com/office/powerpoint/2010/main" val="791287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Ten-Year Premiums</a:t>
            </a:r>
          </a:p>
        </p:txBody>
      </p:sp>
      <p:sp>
        <p:nvSpPr>
          <p:cNvPr id="7" name="Slide Number Placeholder 6"/>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61</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 name="Text Placeholder 8"/>
          <p:cNvSpPr>
            <a:spLocks noGrp="1"/>
          </p:cNvSpPr>
          <p:nvPr>
            <p:ph type="body" sz="quarter" idx="13"/>
          </p:nvPr>
        </p:nvSpPr>
        <p:spPr/>
        <p:txBody>
          <a:bodyPr/>
          <a:lstStyle/>
          <a:p>
            <a:r>
              <a:rPr lang="en-US"/>
              <a:t>Market minus bills: Australian Markets</a:t>
            </a:r>
            <a:br>
              <a:rPr lang="en-US"/>
            </a:br>
            <a:r>
              <a:rPr lang="en-US"/>
              <a:t>1986–2022</a:t>
            </a:r>
          </a:p>
          <a:p>
            <a:br>
              <a:rPr lang="en-US"/>
            </a:br>
            <a:endParaRPr lang="en-US"/>
          </a:p>
        </p:txBody>
      </p:sp>
      <p:sp>
        <p:nvSpPr>
          <p:cNvPr id="3" name="Text Placeholder 2"/>
          <p:cNvSpPr>
            <a:spLocks noGrp="1"/>
          </p:cNvSpPr>
          <p:nvPr>
            <p:ph type="body" sz="quarter" idx="15"/>
          </p:nvPr>
        </p:nvSpPr>
        <p:spPr>
          <a:xfrm>
            <a:off x="704857" y="7031989"/>
            <a:ext cx="9136322" cy="282200"/>
          </a:xfrm>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solidFill>
                  <a:srgbClr val="000000">
                    <a:lumMod val="75000"/>
                    <a:lumOff val="25000"/>
                  </a:srgbClr>
                </a:solidFill>
              </a:rPr>
              <a:t> 10-year premiums are calculated as the difference in annualised 10-year returns between the two indices described. Market minus Bills: Fama/French Australia Market Index minus the Bloomberg AusBond Bank Bill Index. </a:t>
            </a:r>
          </a:p>
          <a:p>
            <a:pPr lvl="0"/>
            <a:r>
              <a:rPr lang="en-US">
                <a:solidFill>
                  <a:srgbClr val="000000">
                    <a:lumMod val="75000"/>
                    <a:lumOff val="25000"/>
                  </a:srgbClr>
                </a:solidFill>
              </a:rPr>
              <a:t>See “Index Descriptions” in the appendix for descriptions of Fama/French index data. Eugene Fama and Ken French are members of the Board of Directors of the general partner of, and provide consulting services to, Dimensional Fund Advisors LP. Bloomberg AusBond data © 2023 Bloomberg.</a:t>
            </a:r>
          </a:p>
        </p:txBody>
      </p:sp>
      <p:sp>
        <p:nvSpPr>
          <p:cNvPr id="2" name="AssetID" descr="svtx:content/slide/@id"/>
          <p:cNvSpPr>
            <a:spLocks noGrp="1"/>
          </p:cNvSpPr>
          <p:nvPr>
            <p:ph type="body" sz="quarter" idx="20"/>
          </p:nvPr>
        </p:nvSpPr>
        <p:spPr/>
        <p:txBody>
          <a:bodyPr/>
          <a:lstStyle/>
          <a:p>
            <a:r>
              <a:rPr lang="en-US"/>
              <a:t>28837</a:t>
            </a:r>
          </a:p>
        </p:txBody>
      </p:sp>
      <p:sp>
        <p:nvSpPr>
          <p:cNvPr id="10" name="Rectangle 9">
            <a:extLst>
              <a:ext uri="{FF2B5EF4-FFF2-40B4-BE49-F238E27FC236}">
                <a16:creationId xmlns:a16="http://schemas.microsoft.com/office/drawing/2014/main" id="{F26E5971-8E30-411C-BB86-C48B7F6F015F}"/>
              </a:ext>
            </a:extLst>
          </p:cNvPr>
          <p:cNvSpPr/>
          <p:nvPr/>
        </p:nvSpPr>
        <p:spPr>
          <a:xfrm>
            <a:off x="10799689" y="3504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
        <p:nvSpPr>
          <p:cNvPr id="13" name="TextBox 12">
            <a:extLst>
              <a:ext uri="{FF2B5EF4-FFF2-40B4-BE49-F238E27FC236}">
                <a16:creationId xmlns:a16="http://schemas.microsoft.com/office/drawing/2014/main" id="{3031654E-CC90-4198-B101-F8F6882BC9B3}"/>
              </a:ext>
            </a:extLst>
          </p:cNvPr>
          <p:cNvSpPr txBox="1"/>
          <p:nvPr/>
        </p:nvSpPr>
        <p:spPr>
          <a:xfrm>
            <a:off x="-848169"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EC01</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2003</a:t>
            </a:r>
          </a:p>
        </p:txBody>
      </p:sp>
      <p:sp>
        <p:nvSpPr>
          <p:cNvPr id="4" name="TextBox 3">
            <a:extLst>
              <a:ext uri="{FF2B5EF4-FFF2-40B4-BE49-F238E27FC236}">
                <a16:creationId xmlns:a16="http://schemas.microsoft.com/office/drawing/2014/main" id="{DDA0D989-0973-F33E-8F45-76F1F48CACFB}"/>
              </a:ext>
            </a:extLst>
          </p:cNvPr>
          <p:cNvSpPr txBox="1"/>
          <p:nvPr/>
        </p:nvSpPr>
        <p:spPr bwMode="auto">
          <a:xfrm rot="16200000">
            <a:off x="451622" y="3843532"/>
            <a:ext cx="1010050"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rial" pitchFamily="34" charset="0"/>
                <a:ea typeface="+mn-ea"/>
                <a:cs typeface="Arial" pitchFamily="34" charset="0"/>
              </a:rPr>
              <a:t>Premiums</a:t>
            </a:r>
          </a:p>
        </p:txBody>
      </p:sp>
      <p:graphicFrame>
        <p:nvGraphicFramePr>
          <p:cNvPr id="5" name="Chart 4">
            <a:extLst>
              <a:ext uri="{FF2B5EF4-FFF2-40B4-BE49-F238E27FC236}">
                <a16:creationId xmlns:a16="http://schemas.microsoft.com/office/drawing/2014/main" id="{E79CFF15-B59A-2BA5-5B59-0B1E1186705B}"/>
              </a:ext>
            </a:extLst>
          </p:cNvPr>
          <p:cNvGraphicFramePr/>
          <p:nvPr/>
        </p:nvGraphicFramePr>
        <p:xfrm>
          <a:off x="837997" y="1809642"/>
          <a:ext cx="9190277" cy="4402700"/>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801049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Ten-Year Premiums</a:t>
            </a:r>
          </a:p>
        </p:txBody>
      </p:sp>
      <p:sp>
        <p:nvSpPr>
          <p:cNvPr id="7" name="Slide Number Placeholder 6"/>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62</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 name="Text Placeholder 8"/>
          <p:cNvSpPr>
            <a:spLocks noGrp="1"/>
          </p:cNvSpPr>
          <p:nvPr>
            <p:ph type="body" sz="quarter" idx="13"/>
          </p:nvPr>
        </p:nvSpPr>
        <p:spPr/>
        <p:txBody>
          <a:bodyPr/>
          <a:lstStyle/>
          <a:p>
            <a:r>
              <a:rPr lang="en-US"/>
              <a:t>Small cap minus large cap: Australian Markets</a:t>
            </a:r>
            <a:br>
              <a:rPr lang="en-US"/>
            </a:br>
            <a:r>
              <a:rPr lang="en-US"/>
              <a:t>1986–2022</a:t>
            </a:r>
          </a:p>
        </p:txBody>
      </p:sp>
      <p:sp>
        <p:nvSpPr>
          <p:cNvPr id="3" name="Text Placeholder 2"/>
          <p:cNvSpPr>
            <a:spLocks noGrp="1"/>
          </p:cNvSpPr>
          <p:nvPr>
            <p:ph type="body" sz="quarter" idx="15"/>
          </p:nvPr>
        </p:nvSpPr>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solidFill>
                  <a:srgbClr val="000000">
                    <a:lumMod val="75000"/>
                    <a:lumOff val="25000"/>
                  </a:srgbClr>
                </a:solidFill>
              </a:rPr>
              <a:t> 10-year premiums are calculated as the difference in annualised 10-year returns between the two indices described. Small Cap minus Large Cap: Dimensional Australia Small Index minus the MSCI Australia Index (gross div.). </a:t>
            </a:r>
          </a:p>
          <a:p>
            <a:pPr lvl="0"/>
            <a:r>
              <a:rPr lang="en-US">
                <a:solidFill>
                  <a:srgbClr val="000000">
                    <a:lumMod val="75000"/>
                    <a:lumOff val="25000"/>
                  </a:srgbClr>
                </a:solidFill>
              </a:rPr>
              <a:t>See “Index Descriptions” in the appendix for descriptions of Dimensional index data. MSCI data © MSCI 2023, all rights reserved.</a:t>
            </a:r>
          </a:p>
        </p:txBody>
      </p:sp>
      <p:sp>
        <p:nvSpPr>
          <p:cNvPr id="2" name="AssetID" descr="svtx:content/slide/@id"/>
          <p:cNvSpPr>
            <a:spLocks noGrp="1"/>
          </p:cNvSpPr>
          <p:nvPr>
            <p:ph type="body" sz="quarter" idx="20"/>
          </p:nvPr>
        </p:nvSpPr>
        <p:spPr/>
        <p:txBody>
          <a:bodyPr/>
          <a:lstStyle/>
          <a:p>
            <a:r>
              <a:rPr lang="en-US"/>
              <a:t>28668</a:t>
            </a:r>
          </a:p>
        </p:txBody>
      </p:sp>
      <p:sp>
        <p:nvSpPr>
          <p:cNvPr id="11" name="Rectangle 10">
            <a:extLst>
              <a:ext uri="{FF2B5EF4-FFF2-40B4-BE49-F238E27FC236}">
                <a16:creationId xmlns:a16="http://schemas.microsoft.com/office/drawing/2014/main" id="{8DA18E93-36BA-4543-8474-F9E8D55E98C0}"/>
              </a:ext>
            </a:extLst>
          </p:cNvPr>
          <p:cNvSpPr/>
          <p:nvPr/>
        </p:nvSpPr>
        <p:spPr>
          <a:xfrm>
            <a:off x="10808926" y="62751"/>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
        <p:nvSpPr>
          <p:cNvPr id="15" name="TextBox 14">
            <a:extLst>
              <a:ext uri="{FF2B5EF4-FFF2-40B4-BE49-F238E27FC236}">
                <a16:creationId xmlns:a16="http://schemas.microsoft.com/office/drawing/2014/main" id="{0BC525A5-1902-424D-AA4F-A99B81E45AD1}"/>
              </a:ext>
            </a:extLst>
          </p:cNvPr>
          <p:cNvSpPr txBox="1"/>
          <p:nvPr/>
        </p:nvSpPr>
        <p:spPr bwMode="auto">
          <a:xfrm rot="16200000">
            <a:off x="451622" y="3843532"/>
            <a:ext cx="1010050"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rial" pitchFamily="34" charset="0"/>
                <a:ea typeface="+mn-ea"/>
                <a:cs typeface="Arial" pitchFamily="34" charset="0"/>
              </a:rPr>
              <a:t>Premiums</a:t>
            </a:r>
          </a:p>
        </p:txBody>
      </p:sp>
      <p:sp>
        <p:nvSpPr>
          <p:cNvPr id="13" name="TextBox 12">
            <a:extLst>
              <a:ext uri="{FF2B5EF4-FFF2-40B4-BE49-F238E27FC236}">
                <a16:creationId xmlns:a16="http://schemas.microsoft.com/office/drawing/2014/main" id="{555720E8-D48E-409A-B5A7-4F7F3F9ADC2D}"/>
              </a:ext>
            </a:extLst>
          </p:cNvPr>
          <p:cNvSpPr txBox="1"/>
          <p:nvPr/>
        </p:nvSpPr>
        <p:spPr>
          <a:xfrm>
            <a:off x="-792749"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EC01</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2003</a:t>
            </a:r>
          </a:p>
        </p:txBody>
      </p:sp>
      <p:graphicFrame>
        <p:nvGraphicFramePr>
          <p:cNvPr id="4" name="Chart 3">
            <a:extLst>
              <a:ext uri="{FF2B5EF4-FFF2-40B4-BE49-F238E27FC236}">
                <a16:creationId xmlns:a16="http://schemas.microsoft.com/office/drawing/2014/main" id="{2FCCA337-253C-B1E9-1DFB-BFADE32F3634}"/>
              </a:ext>
            </a:extLst>
          </p:cNvPr>
          <p:cNvGraphicFramePr/>
          <p:nvPr/>
        </p:nvGraphicFramePr>
        <p:xfrm>
          <a:off x="838589" y="1803052"/>
          <a:ext cx="9190277" cy="4402700"/>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005597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Ten-Year Premiums</a:t>
            </a:r>
          </a:p>
        </p:txBody>
      </p:sp>
      <p:sp>
        <p:nvSpPr>
          <p:cNvPr id="7" name="Slide Number Placeholder 6"/>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63</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 name="Text Placeholder 8"/>
          <p:cNvSpPr>
            <a:spLocks noGrp="1"/>
          </p:cNvSpPr>
          <p:nvPr>
            <p:ph type="body" sz="quarter" idx="13"/>
          </p:nvPr>
        </p:nvSpPr>
        <p:spPr/>
        <p:txBody>
          <a:bodyPr/>
          <a:lstStyle/>
          <a:p>
            <a:r>
              <a:rPr lang="en-US"/>
              <a:t>Value minus growth: Australian Markets </a:t>
            </a:r>
            <a:br>
              <a:rPr lang="en-US"/>
            </a:br>
            <a:r>
              <a:rPr lang="en-US"/>
              <a:t>1986–2022</a:t>
            </a:r>
          </a:p>
          <a:p>
            <a:endParaRPr lang="en-US"/>
          </a:p>
        </p:txBody>
      </p:sp>
      <p:sp>
        <p:nvSpPr>
          <p:cNvPr id="3" name="Text Placeholder 2"/>
          <p:cNvSpPr>
            <a:spLocks noGrp="1"/>
          </p:cNvSpPr>
          <p:nvPr>
            <p:ph type="body" sz="quarter" idx="15"/>
          </p:nvPr>
        </p:nvSpPr>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solidFill>
                  <a:srgbClr val="000000">
                    <a:lumMod val="75000"/>
                    <a:lumOff val="25000"/>
                  </a:srgbClr>
                </a:solidFill>
              </a:rPr>
              <a:t> 10-year premiums are calculated as the difference in annualised 10-year returns between the two indices described. Value minus Growth: Fama/French Australia Value Index minus the Fama/French Australia Growth Index. </a:t>
            </a:r>
          </a:p>
          <a:p>
            <a:pPr lvl="0"/>
            <a:r>
              <a:rPr lang="en-US">
                <a:solidFill>
                  <a:srgbClr val="000000">
                    <a:lumMod val="75000"/>
                    <a:lumOff val="25000"/>
                  </a:srgbClr>
                </a:solidFill>
              </a:rPr>
              <a:t>See “Index Descriptions” in the appendix for descriptions of Fama/French index data. Eugene Fama and Ken French are members of the Board of Directors of the general partner of, and provide consulting services to, Dimensional Fund Advisors LP. </a:t>
            </a:r>
          </a:p>
        </p:txBody>
      </p:sp>
      <p:sp>
        <p:nvSpPr>
          <p:cNvPr id="2" name="AssetID" descr="svtx:content/slide/@id"/>
          <p:cNvSpPr>
            <a:spLocks noGrp="1"/>
          </p:cNvSpPr>
          <p:nvPr>
            <p:ph type="body" sz="quarter" idx="20"/>
          </p:nvPr>
        </p:nvSpPr>
        <p:spPr/>
        <p:txBody>
          <a:bodyPr/>
          <a:lstStyle/>
          <a:p>
            <a:r>
              <a:rPr lang="en-US"/>
              <a:t>28669</a:t>
            </a:r>
          </a:p>
        </p:txBody>
      </p:sp>
      <p:sp>
        <p:nvSpPr>
          <p:cNvPr id="11" name="Rectangle 10">
            <a:extLst>
              <a:ext uri="{FF2B5EF4-FFF2-40B4-BE49-F238E27FC236}">
                <a16:creationId xmlns:a16="http://schemas.microsoft.com/office/drawing/2014/main" id="{941708AA-25AD-4670-92B1-B2D8F65D9F18}"/>
              </a:ext>
            </a:extLst>
          </p:cNvPr>
          <p:cNvSpPr/>
          <p:nvPr/>
        </p:nvSpPr>
        <p:spPr>
          <a:xfrm>
            <a:off x="10781217" y="4427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
        <p:nvSpPr>
          <p:cNvPr id="15" name="TextBox 14">
            <a:extLst>
              <a:ext uri="{FF2B5EF4-FFF2-40B4-BE49-F238E27FC236}">
                <a16:creationId xmlns:a16="http://schemas.microsoft.com/office/drawing/2014/main" id="{1E7005C3-0E09-4896-9D2A-73735C2A51E8}"/>
              </a:ext>
            </a:extLst>
          </p:cNvPr>
          <p:cNvSpPr txBox="1"/>
          <p:nvPr/>
        </p:nvSpPr>
        <p:spPr bwMode="auto">
          <a:xfrm rot="16200000">
            <a:off x="451622" y="3843532"/>
            <a:ext cx="1010050"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rial" pitchFamily="34" charset="0"/>
                <a:ea typeface="+mn-ea"/>
                <a:cs typeface="Arial" pitchFamily="34" charset="0"/>
              </a:rPr>
              <a:t>Premiums</a:t>
            </a:r>
          </a:p>
        </p:txBody>
      </p:sp>
      <p:sp>
        <p:nvSpPr>
          <p:cNvPr id="13" name="TextBox 12">
            <a:extLst>
              <a:ext uri="{FF2B5EF4-FFF2-40B4-BE49-F238E27FC236}">
                <a16:creationId xmlns:a16="http://schemas.microsoft.com/office/drawing/2014/main" id="{1CC7D95B-EA08-4C58-A5A3-D6D49273FD81}"/>
              </a:ext>
            </a:extLst>
          </p:cNvPr>
          <p:cNvSpPr txBox="1"/>
          <p:nvPr/>
        </p:nvSpPr>
        <p:spPr>
          <a:xfrm>
            <a:off x="-98671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EC01</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2003</a:t>
            </a:r>
          </a:p>
        </p:txBody>
      </p:sp>
      <p:graphicFrame>
        <p:nvGraphicFramePr>
          <p:cNvPr id="4" name="Chart 3">
            <a:extLst>
              <a:ext uri="{FF2B5EF4-FFF2-40B4-BE49-F238E27FC236}">
                <a16:creationId xmlns:a16="http://schemas.microsoft.com/office/drawing/2014/main" id="{F670D0EF-EA3C-D2BE-7B63-DA20F666B730}"/>
              </a:ext>
            </a:extLst>
          </p:cNvPr>
          <p:cNvGraphicFramePr/>
          <p:nvPr/>
        </p:nvGraphicFramePr>
        <p:xfrm>
          <a:off x="838589" y="1803298"/>
          <a:ext cx="9190277" cy="4402700"/>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327315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itle 5"/>
          <p:cNvSpPr>
            <a:spLocks noGrp="1"/>
          </p:cNvSpPr>
          <p:nvPr>
            <p:ph type="title"/>
          </p:nvPr>
        </p:nvSpPr>
        <p:spPr/>
        <p:txBody>
          <a:bodyPr/>
          <a:lstStyle/>
          <a:p>
            <a:r>
              <a:rPr lang="en-US"/>
              <a:t>Historical Observations of Ten-Year Premiums</a:t>
            </a:r>
          </a:p>
        </p:txBody>
      </p:sp>
      <p:sp>
        <p:nvSpPr>
          <p:cNvPr id="7" name="Slide Number Placeholder 6"/>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64</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 name="Text Placeholder 8"/>
          <p:cNvSpPr>
            <a:spLocks noGrp="1"/>
          </p:cNvSpPr>
          <p:nvPr>
            <p:ph type="body" sz="quarter" idx="13"/>
          </p:nvPr>
        </p:nvSpPr>
        <p:spPr/>
        <p:txBody>
          <a:bodyPr/>
          <a:lstStyle/>
          <a:p>
            <a:r>
              <a:rPr lang="en-US"/>
              <a:t>High profitability minus low profitability: Australian Markets</a:t>
            </a:r>
            <a:br>
              <a:rPr lang="en-US"/>
            </a:br>
            <a:r>
              <a:rPr lang="en-US"/>
              <a:t>1992–2022</a:t>
            </a:r>
          </a:p>
          <a:p>
            <a:br>
              <a:rPr lang="en-US"/>
            </a:br>
            <a:br>
              <a:rPr lang="en-US"/>
            </a:br>
            <a:endParaRPr lang="en-US"/>
          </a:p>
        </p:txBody>
      </p:sp>
      <p:sp>
        <p:nvSpPr>
          <p:cNvPr id="3" name="Text Placeholder 2"/>
          <p:cNvSpPr>
            <a:spLocks noGrp="1"/>
          </p:cNvSpPr>
          <p:nvPr>
            <p:ph type="body" sz="quarter" idx="15"/>
          </p:nvPr>
        </p:nvSpPr>
        <p:spPr>
          <a:xfrm>
            <a:off x="704857" y="7031989"/>
            <a:ext cx="9136322" cy="282200"/>
          </a:xfrm>
        </p:spPr>
        <p:txBody>
          <a:bodyPr/>
          <a:lstStyle/>
          <a:p>
            <a:pPr lvl="0"/>
            <a:r>
              <a:rPr lang="en-AU" sz="899" b="1">
                <a:solidFill>
                  <a:srgbClr val="005E74"/>
                </a:solidFill>
              </a:rPr>
              <a:t>For educational purposes only. This document is intended to be used in conversation with a licensed financial adviser.</a:t>
            </a:r>
            <a:endParaRPr lang="en-US" sz="899" b="1">
              <a:solidFill>
                <a:srgbClr val="005E74"/>
              </a:solidFill>
            </a:endParaRPr>
          </a:p>
          <a:p>
            <a:pPr lvl="0"/>
            <a:r>
              <a:rPr lang="en-US">
                <a:solidFill>
                  <a:srgbClr val="005E74"/>
                </a:solidFill>
              </a:rPr>
              <a:t>This publication has been prepared by Dimensional Fund Advisors LP and is provided in Australia by DFA Australia Limited, AFS Licence No. 238093. </a:t>
            </a:r>
          </a:p>
          <a:p>
            <a:pPr lvl="0"/>
            <a:r>
              <a:rPr lang="en-US" b="1">
                <a:solidFill>
                  <a:srgbClr val="000000">
                    <a:lumMod val="75000"/>
                    <a:lumOff val="25000"/>
                  </a:srgbClr>
                </a:solidFill>
              </a:rPr>
              <a:t>Past performance is no guarantee of future results. Actual returns may be lower. </a:t>
            </a:r>
          </a:p>
          <a:p>
            <a:pPr lvl="0"/>
            <a:r>
              <a:rPr lang="en-US">
                <a:solidFill>
                  <a:srgbClr val="000000">
                    <a:lumMod val="75000"/>
                    <a:lumOff val="25000"/>
                  </a:srgbClr>
                </a:solidFill>
              </a:rPr>
              <a:t>In AUD. </a:t>
            </a:r>
            <a:r>
              <a:rPr lang="en-US" b="1">
                <a:solidFill>
                  <a:srgbClr val="000000">
                    <a:lumMod val="75000"/>
                    <a:lumOff val="25000"/>
                  </a:srgbClr>
                </a:solidFill>
              </a:rPr>
              <a:t>Indices are not available for direct investment. Index returns are not representative of actual portfolios and do not reflect costs and fees associated with an actual investment.</a:t>
            </a:r>
            <a:r>
              <a:rPr lang="en-US">
                <a:solidFill>
                  <a:srgbClr val="000000">
                    <a:lumMod val="75000"/>
                    <a:lumOff val="25000"/>
                  </a:srgbClr>
                </a:solidFill>
              </a:rPr>
              <a:t> 10-year premiums are calculated as the difference in annualised 10-year returns between the two indices described. High Prof minus Low Prof: Fama/French Australia High Profitability Index minus the Fama/French Australia Low Profitability Index. Profitability is measured as operating income before depreciation and amortisation minus interest expense, scaled by book.</a:t>
            </a:r>
          </a:p>
          <a:p>
            <a:pPr lvl="0"/>
            <a:r>
              <a:rPr lang="en-US">
                <a:solidFill>
                  <a:srgbClr val="000000">
                    <a:lumMod val="75000"/>
                    <a:lumOff val="25000"/>
                  </a:srgbClr>
                </a:solidFill>
              </a:rPr>
              <a:t>See “Index Descriptions” in the appendix for descriptions of Fama/French index data. Eugene Fama and Ken French are members of the Board of Directors of the general partner of, and provide consulting services to, Dimensional Fund Advisors LP.</a:t>
            </a:r>
          </a:p>
        </p:txBody>
      </p:sp>
      <p:sp>
        <p:nvSpPr>
          <p:cNvPr id="2" name="AssetID" descr="svtx:content/slide/@id"/>
          <p:cNvSpPr>
            <a:spLocks noGrp="1"/>
          </p:cNvSpPr>
          <p:nvPr>
            <p:ph type="body" sz="quarter" idx="20"/>
          </p:nvPr>
        </p:nvSpPr>
        <p:spPr/>
        <p:txBody>
          <a:bodyPr/>
          <a:lstStyle/>
          <a:p>
            <a:r>
              <a:rPr lang="en-US"/>
              <a:t>28670</a:t>
            </a:r>
          </a:p>
        </p:txBody>
      </p:sp>
      <p:sp>
        <p:nvSpPr>
          <p:cNvPr id="12" name="Rectangle 11">
            <a:extLst>
              <a:ext uri="{FF2B5EF4-FFF2-40B4-BE49-F238E27FC236}">
                <a16:creationId xmlns:a16="http://schemas.microsoft.com/office/drawing/2014/main" id="{79252D14-E693-40D7-96E6-10EAFA27B46F}"/>
              </a:ext>
            </a:extLst>
          </p:cNvPr>
          <p:cNvSpPr/>
          <p:nvPr/>
        </p:nvSpPr>
        <p:spPr>
          <a:xfrm>
            <a:off x="10808926" y="53515"/>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Performance of Premiums in the Equity Markets</a:t>
            </a:r>
          </a:p>
        </p:txBody>
      </p:sp>
      <p:sp>
        <p:nvSpPr>
          <p:cNvPr id="17" name="TextBox 16">
            <a:extLst>
              <a:ext uri="{FF2B5EF4-FFF2-40B4-BE49-F238E27FC236}">
                <a16:creationId xmlns:a16="http://schemas.microsoft.com/office/drawing/2014/main" id="{A3F783C1-8EE7-4FDC-8306-56C44F697098}"/>
              </a:ext>
            </a:extLst>
          </p:cNvPr>
          <p:cNvSpPr txBox="1"/>
          <p:nvPr/>
        </p:nvSpPr>
        <p:spPr bwMode="auto">
          <a:xfrm rot="16200000">
            <a:off x="451622" y="3843532"/>
            <a:ext cx="1010050"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rtl="0" eaLnBrk="1" fontAlgn="base" latinLnBrk="0" hangingPunct="1">
              <a:lnSpc>
                <a:spcPct val="100000"/>
              </a:lnSpc>
              <a:spcBef>
                <a:spcPct val="0"/>
              </a:spcBef>
              <a:spcAft>
                <a:spcPct val="0"/>
              </a:spcAft>
              <a:buClrTx/>
              <a:buSzTx/>
              <a:buFontTx/>
              <a:buNone/>
              <a:defRPr/>
            </a:pPr>
            <a:r>
              <a:rPr kumimoji="0" lang="en-US" sz="899" b="1" i="0" u="none" strike="noStrike" kern="1200" cap="none" spc="0" normalizeH="0" baseline="0" noProof="0">
                <a:ln>
                  <a:noFill/>
                </a:ln>
                <a:solidFill>
                  <a:srgbClr val="000000"/>
                </a:solidFill>
                <a:effectLst/>
                <a:uLnTx/>
                <a:uFillTx/>
                <a:latin typeface="Arial" pitchFamily="34" charset="0"/>
                <a:ea typeface="+mn-ea"/>
                <a:cs typeface="Arial" pitchFamily="34" charset="0"/>
              </a:rPr>
              <a:t>Premiums</a:t>
            </a:r>
          </a:p>
        </p:txBody>
      </p:sp>
      <p:sp>
        <p:nvSpPr>
          <p:cNvPr id="11" name="TextBox 10">
            <a:extLst>
              <a:ext uri="{FF2B5EF4-FFF2-40B4-BE49-F238E27FC236}">
                <a16:creationId xmlns:a16="http://schemas.microsoft.com/office/drawing/2014/main" id="{A4DFD6B8-7E90-4EEF-AAB5-1E55C9BF9DCB}"/>
              </a:ext>
            </a:extLst>
          </p:cNvPr>
          <p:cNvSpPr txBox="1"/>
          <p:nvPr/>
        </p:nvSpPr>
        <p:spPr>
          <a:xfrm>
            <a:off x="-885115" y="3173"/>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EC01</a:t>
            </a:r>
            <a:br>
              <a:rPr kumimoji="0" lang="en-US" sz="899" b="0" i="0" u="none" strike="noStrike" kern="1200" cap="none" spc="0" normalizeH="0" baseline="0" noProof="0">
                <a:ln>
                  <a:noFill/>
                </a:ln>
                <a:solidFill>
                  <a:srgbClr val="000000"/>
                </a:solidFill>
                <a:effectLst/>
                <a:uLnTx/>
                <a:uFillTx/>
                <a:latin typeface="Avenir LT 55 Roman"/>
                <a:ea typeface="+mn-ea"/>
                <a:cs typeface="+mn-cs"/>
              </a:rPr>
            </a:br>
            <a:r>
              <a:rPr kumimoji="0" lang="en-US" sz="899" b="0" i="0" u="none" strike="noStrike" kern="1200" cap="none" spc="0" normalizeH="0" baseline="0" noProof="0">
                <a:ln>
                  <a:noFill/>
                </a:ln>
                <a:solidFill>
                  <a:srgbClr val="000000"/>
                </a:solidFill>
                <a:effectLst/>
                <a:uLnTx/>
                <a:uFillTx/>
                <a:latin typeface="Avenir LT 55 Roman"/>
                <a:ea typeface="+mn-ea"/>
                <a:cs typeface="+mn-cs"/>
              </a:rPr>
              <a:t>MID 2003</a:t>
            </a:r>
          </a:p>
        </p:txBody>
      </p:sp>
      <p:graphicFrame>
        <p:nvGraphicFramePr>
          <p:cNvPr id="4" name="Chart 3">
            <a:extLst>
              <a:ext uri="{FF2B5EF4-FFF2-40B4-BE49-F238E27FC236}">
                <a16:creationId xmlns:a16="http://schemas.microsoft.com/office/drawing/2014/main" id="{39526CEE-7E9A-3BCA-9C7D-A9A9F6CE7A09}"/>
              </a:ext>
            </a:extLst>
          </p:cNvPr>
          <p:cNvGraphicFramePr/>
          <p:nvPr/>
        </p:nvGraphicFramePr>
        <p:xfrm>
          <a:off x="841237" y="1802353"/>
          <a:ext cx="9190277" cy="4402700"/>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520104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noAutofit/>
          </a:bodyPr>
          <a:lstStyle/>
          <a:p>
            <a:r>
              <a:rPr lang="en-US"/>
              <a:t>Impact of Home Bias</a:t>
            </a:r>
          </a:p>
        </p:txBody>
      </p:sp>
      <p:sp>
        <p:nvSpPr>
          <p:cNvPr id="15364" name="Slide Number Placeholder 5"/>
          <p:cNvSpPr>
            <a:spLocks noGrp="1"/>
          </p:cNvSpPr>
          <p:nvPr>
            <p:ph type="sldNum" sz="quarter" idx="1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venir LT 85 Heavy" pitchFamily="18" charset="0"/>
              </a:defRPr>
            </a:lvl1pPr>
            <a:lvl2pPr marL="789696" indent="-303730" eaLnBrk="0" hangingPunct="0">
              <a:defRPr>
                <a:solidFill>
                  <a:schemeClr val="tx1"/>
                </a:solidFill>
                <a:latin typeface="Avenir LT 85 Heavy" pitchFamily="18" charset="0"/>
              </a:defRPr>
            </a:lvl2pPr>
            <a:lvl3pPr marL="1214917" indent="-242984" eaLnBrk="0" hangingPunct="0">
              <a:defRPr>
                <a:solidFill>
                  <a:schemeClr val="tx1"/>
                </a:solidFill>
                <a:latin typeface="Avenir LT 85 Heavy" pitchFamily="18" charset="0"/>
              </a:defRPr>
            </a:lvl3pPr>
            <a:lvl4pPr marL="1700884" indent="-242984" eaLnBrk="0" hangingPunct="0">
              <a:defRPr>
                <a:solidFill>
                  <a:schemeClr val="tx1"/>
                </a:solidFill>
                <a:latin typeface="Avenir LT 85 Heavy" pitchFamily="18" charset="0"/>
              </a:defRPr>
            </a:lvl4pPr>
            <a:lvl5pPr marL="2186851" indent="-242984" eaLnBrk="0" hangingPunct="0">
              <a:defRPr>
                <a:solidFill>
                  <a:schemeClr val="tx1"/>
                </a:solidFill>
                <a:latin typeface="Avenir LT 85 Heavy" pitchFamily="18" charset="0"/>
              </a:defRPr>
            </a:lvl5pPr>
            <a:lvl6pPr marL="2672818" indent="-242984" eaLnBrk="0" fontAlgn="base" hangingPunct="0">
              <a:spcBef>
                <a:spcPct val="0"/>
              </a:spcBef>
              <a:spcAft>
                <a:spcPct val="0"/>
              </a:spcAft>
              <a:defRPr>
                <a:solidFill>
                  <a:schemeClr val="tx1"/>
                </a:solidFill>
                <a:latin typeface="Avenir LT 85 Heavy" pitchFamily="18" charset="0"/>
              </a:defRPr>
            </a:lvl6pPr>
            <a:lvl7pPr marL="3158784" indent="-242984" eaLnBrk="0" fontAlgn="base" hangingPunct="0">
              <a:spcBef>
                <a:spcPct val="0"/>
              </a:spcBef>
              <a:spcAft>
                <a:spcPct val="0"/>
              </a:spcAft>
              <a:defRPr>
                <a:solidFill>
                  <a:schemeClr val="tx1"/>
                </a:solidFill>
                <a:latin typeface="Avenir LT 85 Heavy" pitchFamily="18" charset="0"/>
              </a:defRPr>
            </a:lvl7pPr>
            <a:lvl8pPr marL="3644750" indent="-242984" eaLnBrk="0" fontAlgn="base" hangingPunct="0">
              <a:spcBef>
                <a:spcPct val="0"/>
              </a:spcBef>
              <a:spcAft>
                <a:spcPct val="0"/>
              </a:spcAft>
              <a:defRPr>
                <a:solidFill>
                  <a:schemeClr val="tx1"/>
                </a:solidFill>
                <a:latin typeface="Avenir LT 85 Heavy" pitchFamily="18" charset="0"/>
              </a:defRPr>
            </a:lvl8pPr>
            <a:lvl9pPr marL="4130718" indent="-242984" eaLnBrk="0" fontAlgn="base" hangingPunct="0">
              <a:spcBef>
                <a:spcPct val="0"/>
              </a:spcBef>
              <a:spcAft>
                <a:spcPct val="0"/>
              </a:spcAft>
              <a:defRPr>
                <a:solidFill>
                  <a:schemeClr val="tx1"/>
                </a:solidFill>
                <a:latin typeface="Avenir LT 85 Heavy" pitchFamily="18" charset="0"/>
              </a:defRPr>
            </a:lvl9pPr>
          </a:lstStyle>
          <a:p>
            <a:pPr eaLnBrk="1" hangingPunct="1"/>
            <a:fld id="{7D43A73F-48DF-4B1A-9106-1228C854BCFF}" type="slidenum">
              <a:rPr lang="en-US" smtClean="0">
                <a:solidFill>
                  <a:srgbClr val="595959"/>
                </a:solidFill>
                <a:latin typeface="+mj-lt"/>
              </a:rPr>
              <a:pPr eaLnBrk="1" hangingPunct="1"/>
              <a:t>65</a:t>
            </a:fld>
            <a:endParaRPr lang="en-US">
              <a:solidFill>
                <a:srgbClr val="595959"/>
              </a:solidFill>
              <a:latin typeface="+mj-lt"/>
            </a:endParaRPr>
          </a:p>
        </p:txBody>
      </p:sp>
      <p:sp>
        <p:nvSpPr>
          <p:cNvPr id="2" name="Text Placeholder 1"/>
          <p:cNvSpPr>
            <a:spLocks noGrp="1"/>
          </p:cNvSpPr>
          <p:nvPr>
            <p:ph type="body" sz="quarter" idx="13"/>
          </p:nvPr>
        </p:nvSpPr>
        <p:spPr/>
        <p:txBody>
          <a:bodyPr/>
          <a:lstStyle/>
          <a:p>
            <a:r>
              <a:rPr lang="en-US"/>
              <a:t>Fund Allocation of 60% to Australian Equities</a:t>
            </a:r>
          </a:p>
        </p:txBody>
      </p:sp>
      <p:sp>
        <p:nvSpPr>
          <p:cNvPr id="8" name="Text Placeholder 7"/>
          <p:cNvSpPr>
            <a:spLocks noGrp="1"/>
          </p:cNvSpPr>
          <p:nvPr>
            <p:ph type="body" sz="quarter" idx="15"/>
          </p:nvPr>
        </p:nvSpPr>
        <p:spPr/>
        <p:txBody>
          <a:bodyPr/>
          <a:lstStyle/>
          <a:p>
            <a:r>
              <a:rPr lang="en-US"/>
              <a:t>Data as at 31 December, 2022. Portfolio consists of the MSCI All Country World IMI Index re-scaled with 60% allocation to Australia. MSCI data © MSCI 2022, all rights reserved.</a:t>
            </a:r>
          </a:p>
        </p:txBody>
      </p:sp>
      <p:sp>
        <p:nvSpPr>
          <p:cNvPr id="11" name="AssetID" descr="svtx:content/slide/@id"/>
          <p:cNvSpPr>
            <a:spLocks noGrp="1"/>
          </p:cNvSpPr>
          <p:nvPr>
            <p:ph type="body" sz="quarter" idx="20"/>
          </p:nvPr>
        </p:nvSpPr>
        <p:spPr/>
        <p:txBody>
          <a:bodyPr/>
          <a:lstStyle/>
          <a:p>
            <a:r>
              <a:rPr lang="en-US"/>
              <a:t>28746</a:t>
            </a:r>
          </a:p>
        </p:txBody>
      </p:sp>
      <p:sp>
        <p:nvSpPr>
          <p:cNvPr id="10" name="Rectangle 9">
            <a:extLst>
              <a:ext uri="{FF2B5EF4-FFF2-40B4-BE49-F238E27FC236}">
                <a16:creationId xmlns:a16="http://schemas.microsoft.com/office/drawing/2014/main" id="{8659E8D2-6BE9-4325-869D-D258D53F0E59}"/>
              </a:ext>
            </a:extLst>
          </p:cNvPr>
          <p:cNvSpPr>
            <a:spLocks noChangeAspect="1"/>
          </p:cNvSpPr>
          <p:nvPr/>
        </p:nvSpPr>
        <p:spPr bwMode="auto">
          <a:xfrm>
            <a:off x="3859437" y="2751689"/>
            <a:ext cx="2677072" cy="2677072"/>
          </a:xfrm>
          <a:prstGeom prst="rect">
            <a:avLst/>
          </a:prstGeom>
          <a:solidFill>
            <a:schemeClr val="accent4"/>
          </a:solidFill>
          <a:ln w="25400" cap="flat" cmpd="sng" algn="ctr">
            <a:noFill/>
            <a:prstDash val="solid"/>
          </a:ln>
          <a:effectLst/>
        </p:spPr>
        <p:txBody>
          <a:bodyPr rtlCol="0" anchor="b"/>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eaLnBrk="1" fontAlgn="auto" latinLnBrk="0" hangingPunct="1">
              <a:lnSpc>
                <a:spcPct val="100000"/>
              </a:lnSpc>
              <a:spcBef>
                <a:spcPct val="0"/>
              </a:spcBef>
              <a:spcAft>
                <a:spcPct val="0"/>
              </a:spcAft>
              <a:buClrTx/>
              <a:buSzTx/>
              <a:buFontTx/>
              <a:buNone/>
              <a:defRPr/>
            </a:pPr>
            <a:r>
              <a:rPr kumimoji="0" lang="en-US" sz="2398" b="0" i="0" u="none" strike="noStrike" kern="0" cap="none" spc="0" normalizeH="0" baseline="0" noProof="0">
                <a:ln>
                  <a:noFill/>
                </a:ln>
                <a:solidFill>
                  <a:sysClr val="window" lastClr="FFFFFF"/>
                </a:solidFill>
                <a:effectLst/>
                <a:uLnTx/>
                <a:uFillTx/>
              </a:rPr>
              <a:t>Weight in All countries except Australia and United States</a:t>
            </a:r>
          </a:p>
          <a:p>
            <a:pPr marL="0" marR="0" lvl="0" indent="0" algn="ctr" defTabSz="913632" eaLnBrk="1" fontAlgn="auto" latinLnBrk="0" hangingPunct="1">
              <a:lnSpc>
                <a:spcPct val="100000"/>
              </a:lnSpc>
              <a:spcBef>
                <a:spcPct val="0"/>
              </a:spcBef>
              <a:spcAft>
                <a:spcPct val="0"/>
              </a:spcAft>
              <a:buClrTx/>
              <a:buSzTx/>
              <a:buFontTx/>
              <a:buNone/>
              <a:defRPr/>
            </a:pPr>
            <a:endParaRPr kumimoji="0" lang="en-US" sz="1798" b="0" i="0" u="none" strike="noStrike" kern="0" cap="none" spc="0" normalizeH="0" baseline="0" noProof="0">
              <a:ln>
                <a:noFill/>
              </a:ln>
              <a:solidFill>
                <a:sysClr val="window" lastClr="FFFFFF"/>
              </a:solidFill>
              <a:effectLst/>
              <a:uLnTx/>
              <a:uFillTx/>
            </a:endParaRPr>
          </a:p>
          <a:p>
            <a:pPr marL="0" marR="0" lvl="0" indent="0" algn="ctr" defTabSz="913632" eaLnBrk="1" fontAlgn="auto" latinLnBrk="0" hangingPunct="1">
              <a:lnSpc>
                <a:spcPct val="100000"/>
              </a:lnSpc>
              <a:spcBef>
                <a:spcPct val="0"/>
              </a:spcBef>
              <a:spcAft>
                <a:spcPct val="0"/>
              </a:spcAft>
              <a:buClrTx/>
              <a:buSzTx/>
              <a:buFontTx/>
              <a:buNone/>
              <a:defRPr/>
            </a:pPr>
            <a:r>
              <a:rPr kumimoji="0" lang="en-US" sz="3997" b="0" i="0" u="none" strike="noStrike" kern="0" cap="none" spc="0" normalizeH="0" baseline="0" noProof="0">
                <a:ln>
                  <a:noFill/>
                </a:ln>
                <a:solidFill>
                  <a:sysClr val="window" lastClr="FFFFFF"/>
                </a:solidFill>
                <a:effectLst/>
                <a:uLnTx/>
                <a:uFillTx/>
              </a:rPr>
              <a:t>15.76%</a:t>
            </a:r>
          </a:p>
        </p:txBody>
      </p:sp>
      <p:sp>
        <p:nvSpPr>
          <p:cNvPr id="12" name="Rectangle 11">
            <a:extLst>
              <a:ext uri="{FF2B5EF4-FFF2-40B4-BE49-F238E27FC236}">
                <a16:creationId xmlns:a16="http://schemas.microsoft.com/office/drawing/2014/main" id="{8D774992-FC96-4CB7-8545-D3D12FBFBFEB}"/>
              </a:ext>
            </a:extLst>
          </p:cNvPr>
          <p:cNvSpPr>
            <a:spLocks noChangeAspect="1"/>
          </p:cNvSpPr>
          <p:nvPr/>
        </p:nvSpPr>
        <p:spPr bwMode="auto">
          <a:xfrm>
            <a:off x="6791609" y="2305509"/>
            <a:ext cx="3123252" cy="3123252"/>
          </a:xfrm>
          <a:prstGeom prst="rect">
            <a:avLst/>
          </a:prstGeom>
          <a:solidFill>
            <a:schemeClr val="accent1"/>
          </a:solidFill>
          <a:ln w="25400" cap="flat" cmpd="sng" algn="ctr">
            <a:noFill/>
            <a:prstDash val="solid"/>
          </a:ln>
          <a:effectLst/>
        </p:spPr>
        <p:txBody>
          <a:bodyPr rtlCol="0" anchor="b"/>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eaLnBrk="1" fontAlgn="auto" latinLnBrk="0" hangingPunct="1">
              <a:lnSpc>
                <a:spcPct val="100000"/>
              </a:lnSpc>
              <a:spcBef>
                <a:spcPct val="0"/>
              </a:spcBef>
              <a:spcAft>
                <a:spcPct val="0"/>
              </a:spcAft>
              <a:buClrTx/>
              <a:buSzTx/>
              <a:buFontTx/>
              <a:buNone/>
              <a:defRPr/>
            </a:pPr>
            <a:r>
              <a:rPr kumimoji="0" lang="en-US" sz="2398" b="0" i="0" u="none" strike="noStrike" kern="0" cap="none" spc="0" normalizeH="0" baseline="0" noProof="0">
                <a:ln>
                  <a:noFill/>
                </a:ln>
                <a:solidFill>
                  <a:sysClr val="window" lastClr="FFFFFF"/>
                </a:solidFill>
                <a:effectLst/>
                <a:uLnTx/>
                <a:uFillTx/>
              </a:rPr>
              <a:t>Weight in </a:t>
            </a:r>
          </a:p>
          <a:p>
            <a:pPr marL="0" marR="0" lvl="0" indent="0" algn="ctr" defTabSz="913632" eaLnBrk="1" fontAlgn="auto" latinLnBrk="0" hangingPunct="1">
              <a:lnSpc>
                <a:spcPct val="100000"/>
              </a:lnSpc>
              <a:spcBef>
                <a:spcPct val="0"/>
              </a:spcBef>
              <a:spcAft>
                <a:spcPct val="0"/>
              </a:spcAft>
              <a:buClrTx/>
              <a:buSzTx/>
              <a:buFontTx/>
              <a:buNone/>
              <a:defRPr/>
            </a:pPr>
            <a:r>
              <a:rPr kumimoji="0" lang="en-US" sz="2398" b="0" i="0" u="none" strike="noStrike" kern="0" cap="none" spc="0" normalizeH="0" baseline="0" noProof="0">
                <a:ln>
                  <a:noFill/>
                </a:ln>
                <a:solidFill>
                  <a:sysClr val="window" lastClr="FFFFFF"/>
                </a:solidFill>
                <a:effectLst/>
                <a:uLnTx/>
                <a:uFillTx/>
              </a:rPr>
              <a:t>United States</a:t>
            </a:r>
          </a:p>
          <a:p>
            <a:pPr marL="0" marR="0" lvl="0" indent="0" algn="ctr" defTabSz="913632" eaLnBrk="1" fontAlgn="auto" latinLnBrk="0" hangingPunct="1">
              <a:lnSpc>
                <a:spcPct val="100000"/>
              </a:lnSpc>
              <a:spcBef>
                <a:spcPct val="0"/>
              </a:spcBef>
              <a:spcAft>
                <a:spcPct val="0"/>
              </a:spcAft>
              <a:buClrTx/>
              <a:buSzTx/>
              <a:buFontTx/>
              <a:buNone/>
              <a:defRPr/>
            </a:pPr>
            <a:endParaRPr kumimoji="0" lang="en-US" sz="1599" b="0" i="0" u="none" strike="noStrike" kern="0" cap="none" spc="0" normalizeH="0" baseline="0" noProof="0">
              <a:ln>
                <a:noFill/>
              </a:ln>
              <a:solidFill>
                <a:sysClr val="window" lastClr="FFFFFF"/>
              </a:solidFill>
              <a:effectLst/>
              <a:uLnTx/>
              <a:uFillTx/>
            </a:endParaRPr>
          </a:p>
          <a:p>
            <a:pPr marL="0" marR="0" lvl="0" indent="0" algn="ctr" defTabSz="913632" eaLnBrk="1" fontAlgn="auto" latinLnBrk="0" hangingPunct="1">
              <a:lnSpc>
                <a:spcPct val="100000"/>
              </a:lnSpc>
              <a:spcBef>
                <a:spcPct val="0"/>
              </a:spcBef>
              <a:spcAft>
                <a:spcPct val="0"/>
              </a:spcAft>
              <a:buClrTx/>
              <a:buSzTx/>
              <a:buFontTx/>
              <a:buNone/>
              <a:defRPr/>
            </a:pPr>
            <a:endParaRPr kumimoji="0" lang="en-US" sz="1599" b="0" i="0" u="none" strike="noStrike" kern="0" cap="none" spc="0" normalizeH="0" baseline="0" noProof="0">
              <a:ln>
                <a:noFill/>
              </a:ln>
              <a:solidFill>
                <a:sysClr val="window" lastClr="FFFFFF"/>
              </a:solidFill>
              <a:effectLst/>
              <a:uLnTx/>
              <a:uFillTx/>
            </a:endParaRPr>
          </a:p>
          <a:p>
            <a:pPr marL="0" marR="0" lvl="0" indent="0" algn="ctr" defTabSz="913632" eaLnBrk="1" fontAlgn="auto" latinLnBrk="0" hangingPunct="1">
              <a:lnSpc>
                <a:spcPct val="100000"/>
              </a:lnSpc>
              <a:spcBef>
                <a:spcPct val="0"/>
              </a:spcBef>
              <a:spcAft>
                <a:spcPct val="0"/>
              </a:spcAft>
              <a:buClrTx/>
              <a:buSzTx/>
              <a:buFontTx/>
              <a:buNone/>
              <a:defRPr/>
            </a:pPr>
            <a:endParaRPr kumimoji="0" lang="en-US" sz="1599" b="0" i="0" u="none" strike="noStrike" kern="0" cap="none" spc="0" normalizeH="0" baseline="0" noProof="0">
              <a:ln>
                <a:noFill/>
              </a:ln>
              <a:solidFill>
                <a:sysClr val="window" lastClr="FFFFFF"/>
              </a:solidFill>
              <a:effectLst/>
              <a:uLnTx/>
              <a:uFillTx/>
            </a:endParaRPr>
          </a:p>
          <a:p>
            <a:pPr marL="0" marR="0" lvl="0" indent="0" algn="ctr" defTabSz="913632" eaLnBrk="1" fontAlgn="auto" latinLnBrk="0" hangingPunct="1">
              <a:lnSpc>
                <a:spcPct val="100000"/>
              </a:lnSpc>
              <a:spcBef>
                <a:spcPct val="0"/>
              </a:spcBef>
              <a:spcAft>
                <a:spcPct val="0"/>
              </a:spcAft>
              <a:buClrTx/>
              <a:buSzTx/>
              <a:buFontTx/>
              <a:buNone/>
              <a:defRPr/>
            </a:pPr>
            <a:r>
              <a:rPr kumimoji="0" lang="en-US" sz="3997" b="0" i="0" u="none" strike="noStrike" kern="0" cap="none" spc="0" normalizeH="0" baseline="0" noProof="0">
                <a:ln>
                  <a:noFill/>
                </a:ln>
                <a:solidFill>
                  <a:sysClr val="window" lastClr="FFFFFF"/>
                </a:solidFill>
                <a:effectLst/>
                <a:uLnTx/>
                <a:uFillTx/>
              </a:rPr>
              <a:t>24.24%</a:t>
            </a:r>
          </a:p>
        </p:txBody>
      </p:sp>
      <p:sp>
        <p:nvSpPr>
          <p:cNvPr id="13" name="Rectangle 12">
            <a:extLst>
              <a:ext uri="{FF2B5EF4-FFF2-40B4-BE49-F238E27FC236}">
                <a16:creationId xmlns:a16="http://schemas.microsoft.com/office/drawing/2014/main" id="{097F060E-9546-49B0-A00B-8A32DB296299}"/>
              </a:ext>
            </a:extLst>
          </p:cNvPr>
          <p:cNvSpPr>
            <a:spLocks noChangeAspect="1"/>
          </p:cNvSpPr>
          <p:nvPr/>
        </p:nvSpPr>
        <p:spPr bwMode="auto">
          <a:xfrm>
            <a:off x="778539" y="2602962"/>
            <a:ext cx="2825799" cy="2825799"/>
          </a:xfrm>
          <a:prstGeom prst="rect">
            <a:avLst/>
          </a:prstGeom>
          <a:solidFill>
            <a:schemeClr val="accent2"/>
          </a:solidFill>
          <a:ln w="25400" cap="flat" cmpd="sng" algn="ctr">
            <a:noFill/>
            <a:prstDash val="solid"/>
          </a:ln>
          <a:effectLst/>
        </p:spPr>
        <p:txBody>
          <a:bodyPr rtlCol="0" anchor="b"/>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eaLnBrk="1" fontAlgn="auto" latinLnBrk="0" hangingPunct="1">
              <a:lnSpc>
                <a:spcPct val="100000"/>
              </a:lnSpc>
              <a:spcBef>
                <a:spcPct val="0"/>
              </a:spcBef>
              <a:spcAft>
                <a:spcPct val="0"/>
              </a:spcAft>
              <a:buClrTx/>
              <a:buSzTx/>
              <a:buFontTx/>
              <a:buNone/>
              <a:defRPr/>
            </a:pPr>
            <a:r>
              <a:rPr kumimoji="0" lang="en-US" sz="2398" b="0" i="0" u="none" strike="noStrike" kern="0" cap="none" spc="0" normalizeH="0" baseline="0" noProof="0">
                <a:ln>
                  <a:noFill/>
                </a:ln>
                <a:solidFill>
                  <a:sysClr val="window" lastClr="FFFFFF"/>
                </a:solidFill>
                <a:effectLst/>
                <a:uLnTx/>
                <a:uFillTx/>
              </a:rPr>
              <a:t>Top 5 Stocks</a:t>
            </a:r>
          </a:p>
          <a:p>
            <a:pPr marL="0" marR="0" lvl="0" indent="0" algn="ctr" defTabSz="913632" eaLnBrk="1" fontAlgn="auto" latinLnBrk="0" hangingPunct="1">
              <a:lnSpc>
                <a:spcPct val="100000"/>
              </a:lnSpc>
              <a:spcBef>
                <a:spcPct val="0"/>
              </a:spcBef>
              <a:spcAft>
                <a:spcPct val="0"/>
              </a:spcAft>
              <a:buClrTx/>
              <a:buSzTx/>
              <a:buFontTx/>
              <a:buNone/>
              <a:defRPr/>
            </a:pPr>
            <a:r>
              <a:rPr lang="en-US" sz="1798" kern="0">
                <a:solidFill>
                  <a:sysClr val="window" lastClr="FFFFFF"/>
                </a:solidFill>
              </a:rPr>
              <a:t>BHP</a:t>
            </a:r>
            <a:endParaRPr kumimoji="0" lang="en-US" sz="1798" b="0" i="0" u="none" strike="noStrike" kern="0" cap="none" spc="0" normalizeH="0" baseline="0" noProof="0">
              <a:ln>
                <a:noFill/>
              </a:ln>
              <a:solidFill>
                <a:sysClr val="window" lastClr="FFFFFF"/>
              </a:solidFill>
              <a:effectLst/>
              <a:uLnTx/>
              <a:uFillTx/>
            </a:endParaRPr>
          </a:p>
          <a:p>
            <a:pPr marL="0" marR="0" lvl="0" indent="0" algn="ctr" defTabSz="913632" eaLnBrk="1" fontAlgn="auto" latinLnBrk="0" hangingPunct="1">
              <a:lnSpc>
                <a:spcPct val="100000"/>
              </a:lnSpc>
              <a:spcBef>
                <a:spcPct val="0"/>
              </a:spcBef>
              <a:spcAft>
                <a:spcPct val="0"/>
              </a:spcAft>
              <a:buClrTx/>
              <a:buSzTx/>
              <a:buFontTx/>
              <a:buNone/>
              <a:defRPr/>
            </a:pPr>
            <a:r>
              <a:rPr kumimoji="0" lang="en-US" sz="1798" b="0" i="0" u="none" strike="noStrike" kern="0" cap="none" spc="0" normalizeH="0" baseline="0" noProof="0">
                <a:ln>
                  <a:noFill/>
                </a:ln>
                <a:solidFill>
                  <a:sysClr val="window" lastClr="FFFFFF"/>
                </a:solidFill>
                <a:effectLst/>
                <a:uLnTx/>
                <a:uFillTx/>
              </a:rPr>
              <a:t>CBA</a:t>
            </a:r>
          </a:p>
          <a:p>
            <a:pPr lvl="0" algn="ctr" defTabSz="913632">
              <a:defRPr/>
            </a:pPr>
            <a:r>
              <a:rPr lang="en-US" sz="1798" kern="0">
                <a:solidFill>
                  <a:sysClr val="window" lastClr="FFFFFF"/>
                </a:solidFill>
              </a:rPr>
              <a:t>CSL</a:t>
            </a:r>
          </a:p>
          <a:p>
            <a:pPr marL="0" marR="0" lvl="0" indent="0" algn="ctr" defTabSz="913632" eaLnBrk="1" fontAlgn="auto" latinLnBrk="0" hangingPunct="1">
              <a:lnSpc>
                <a:spcPct val="100000"/>
              </a:lnSpc>
              <a:spcBef>
                <a:spcPct val="0"/>
              </a:spcBef>
              <a:spcAft>
                <a:spcPct val="0"/>
              </a:spcAft>
              <a:buClrTx/>
              <a:buSzTx/>
              <a:buFontTx/>
              <a:buNone/>
              <a:defRPr/>
            </a:pPr>
            <a:r>
              <a:rPr kumimoji="0" lang="en-US" sz="1798" b="0" i="0" u="none" strike="noStrike" kern="0" cap="none" spc="0" normalizeH="0" baseline="0" noProof="0">
                <a:ln>
                  <a:noFill/>
                </a:ln>
                <a:solidFill>
                  <a:sysClr val="window" lastClr="FFFFFF"/>
                </a:solidFill>
                <a:effectLst/>
                <a:uLnTx/>
                <a:uFillTx/>
              </a:rPr>
              <a:t>NAB</a:t>
            </a:r>
            <a:br>
              <a:rPr kumimoji="0" lang="en-US" sz="1798" b="0" i="0" u="none" strike="noStrike" kern="0" cap="none" spc="0" normalizeH="0" baseline="0" noProof="0">
                <a:ln>
                  <a:noFill/>
                </a:ln>
                <a:solidFill>
                  <a:sysClr val="window" lastClr="FFFFFF"/>
                </a:solidFill>
                <a:effectLst/>
                <a:uLnTx/>
                <a:uFillTx/>
              </a:rPr>
            </a:br>
            <a:r>
              <a:rPr kumimoji="0" lang="en-US" sz="1798" b="0" i="0" u="none" strike="noStrike" kern="0" cap="none" spc="0" normalizeH="0" baseline="0" noProof="0">
                <a:ln>
                  <a:noFill/>
                </a:ln>
                <a:solidFill>
                  <a:sysClr val="window" lastClr="FFFFFF"/>
                </a:solidFill>
                <a:effectLst/>
                <a:uLnTx/>
                <a:uFillTx/>
              </a:rPr>
              <a:t>WBC</a:t>
            </a:r>
          </a:p>
          <a:p>
            <a:pPr marL="0" marR="0" lvl="0" indent="0" algn="ctr" defTabSz="913632" eaLnBrk="1" fontAlgn="auto" latinLnBrk="0" hangingPunct="1">
              <a:lnSpc>
                <a:spcPct val="100000"/>
              </a:lnSpc>
              <a:spcBef>
                <a:spcPct val="0"/>
              </a:spcBef>
              <a:spcAft>
                <a:spcPct val="0"/>
              </a:spcAft>
              <a:buClrTx/>
              <a:buSzTx/>
              <a:buFontTx/>
              <a:buNone/>
              <a:defRPr/>
            </a:pPr>
            <a:endParaRPr kumimoji="0" lang="en-US" sz="1798" b="0" i="0" u="none" strike="noStrike" kern="0" cap="none" spc="0" normalizeH="0" baseline="0" noProof="0">
              <a:ln>
                <a:noFill/>
              </a:ln>
              <a:solidFill>
                <a:sysClr val="window" lastClr="FFFFFF"/>
              </a:solidFill>
              <a:effectLst/>
              <a:uLnTx/>
              <a:uFillTx/>
            </a:endParaRPr>
          </a:p>
          <a:p>
            <a:pPr marL="0" marR="0" lvl="0" indent="0" algn="ctr" defTabSz="913632" eaLnBrk="1" fontAlgn="auto" latinLnBrk="0" hangingPunct="1">
              <a:lnSpc>
                <a:spcPct val="100000"/>
              </a:lnSpc>
              <a:spcBef>
                <a:spcPct val="0"/>
              </a:spcBef>
              <a:spcAft>
                <a:spcPct val="0"/>
              </a:spcAft>
              <a:buClrTx/>
              <a:buSzTx/>
              <a:buFontTx/>
              <a:buNone/>
              <a:defRPr/>
            </a:pPr>
            <a:r>
              <a:rPr lang="en-US" sz="3997" kern="0">
                <a:solidFill>
                  <a:sysClr val="window" lastClr="FFFFFF"/>
                </a:solidFill>
              </a:rPr>
              <a:t>21</a:t>
            </a:r>
            <a:r>
              <a:rPr kumimoji="0" lang="en-US" sz="3997" b="0" i="0" u="none" strike="noStrike" kern="0" cap="none" spc="0" normalizeH="0" baseline="0" noProof="0">
                <a:ln>
                  <a:noFill/>
                </a:ln>
                <a:solidFill>
                  <a:sysClr val="window" lastClr="FFFFFF"/>
                </a:solidFill>
                <a:effectLst/>
                <a:uLnTx/>
                <a:uFillTx/>
              </a:rPr>
              <a:t>.34%</a:t>
            </a:r>
          </a:p>
        </p:txBody>
      </p:sp>
    </p:spTree>
    <p:extLst>
      <p:ext uri="{BB962C8B-B14F-4D97-AF65-F5344CB8AC3E}">
        <p14:creationId xmlns:p14="http://schemas.microsoft.com/office/powerpoint/2010/main" val="440886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Investment Management</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66</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2" name="Text Placeholder 1"/>
          <p:cNvSpPr>
            <a:spLocks noGrp="1"/>
          </p:cNvSpPr>
          <p:nvPr>
            <p:ph type="body" sz="quarter" idx="13"/>
          </p:nvPr>
        </p:nvSpPr>
        <p:spPr/>
        <p:txBody>
          <a:bodyPr/>
          <a:lstStyle/>
          <a:p>
            <a:endParaRPr lang="en-US"/>
          </a:p>
        </p:txBody>
      </p:sp>
      <p:sp>
        <p:nvSpPr>
          <p:cNvPr id="4" name="Text Placeholder 3"/>
          <p:cNvSpPr>
            <a:spLocks noGrp="1"/>
          </p:cNvSpPr>
          <p:nvPr>
            <p:ph type="body" sz="quarter" idx="15"/>
          </p:nvPr>
        </p:nvSpPr>
        <p:spPr/>
        <p:txBody>
          <a:bodyPr/>
          <a:lstStyle/>
          <a:p>
            <a:endParaRPr lang="en-US"/>
          </a:p>
        </p:txBody>
      </p:sp>
      <p:sp>
        <p:nvSpPr>
          <p:cNvPr id="5" name="AssetID" descr="svtx:content/slide/@id"/>
          <p:cNvSpPr>
            <a:spLocks noGrp="1"/>
          </p:cNvSpPr>
          <p:nvPr>
            <p:ph type="body" sz="quarter" idx="20"/>
          </p:nvPr>
        </p:nvSpPr>
        <p:spPr/>
        <p:txBody>
          <a:bodyPr/>
          <a:lstStyle/>
          <a:p>
            <a:r>
              <a:rPr lang="en-US"/>
              <a:t>28794</a:t>
            </a:r>
          </a:p>
        </p:txBody>
      </p:sp>
      <p:sp>
        <p:nvSpPr>
          <p:cNvPr id="9" name="TextBox 8"/>
          <p:cNvSpPr txBox="1"/>
          <p:nvPr/>
        </p:nvSpPr>
        <p:spPr>
          <a:xfrm>
            <a:off x="-828710"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a:t>
            </a:r>
            <a:r>
              <a:rPr kumimoji="0" lang="en-US" sz="8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LC30</a:t>
            </a:r>
          </a:p>
        </p:txBody>
      </p:sp>
      <p:sp>
        <p:nvSpPr>
          <p:cNvPr id="69" name="Content Placeholder 2"/>
          <p:cNvSpPr txBox="1"/>
          <p:nvPr/>
        </p:nvSpPr>
        <p:spPr>
          <a:xfrm>
            <a:off x="795148" y="1827648"/>
            <a:ext cx="8993964" cy="5144860"/>
          </a:xfrm>
          <a:prstGeom prst="rect">
            <a:avLst/>
          </a:prstGeom>
        </p:spPr>
        <p:txBody>
          <a:bodyPr/>
          <a:lstStyle>
            <a:defPPr>
              <a:defRPr lang="en-US"/>
            </a:defPPr>
            <a:lvl1pPr marL="0" indent="1702" algn="l" defTabSz="1062660" rtl="0" eaLnBrk="1" fontAlgn="base" latinLnBrk="0" hangingPunct="1">
              <a:lnSpc>
                <a:spcPct val="110000"/>
              </a:lnSpc>
              <a:spcBef>
                <a:spcPts val="1199"/>
              </a:spcBef>
              <a:spcAft>
                <a:spcPct val="0"/>
              </a:spcAft>
              <a:buNone/>
              <a:defRPr sz="1798" kern="1200" baseline="0">
                <a:solidFill>
                  <a:schemeClr val="tx1"/>
                </a:solidFill>
                <a:latin typeface="Arial" pitchFamily="34" charset="0"/>
                <a:ea typeface="+mn-ea"/>
                <a:cs typeface="Arial" pitchFamily="34" charset="0"/>
              </a:defRPr>
            </a:lvl1pPr>
            <a:lvl2pPr marL="182726" indent="-182726" algn="l" defTabSz="1062660" rtl="0" eaLnBrk="1" fontAlgn="base" latinLnBrk="0" hangingPunct="1">
              <a:lnSpc>
                <a:spcPct val="110000"/>
              </a:lnSpc>
              <a:spcBef>
                <a:spcPts val="599"/>
              </a:spcBef>
              <a:spcAft>
                <a:spcPct val="0"/>
              </a:spcAft>
              <a:buClr>
                <a:schemeClr val="tx1"/>
              </a:buClr>
              <a:buSzTx/>
              <a:buFont typeface="Arial" pitchFamily="34" charset="0"/>
              <a:buChar char="•"/>
              <a:defRPr sz="1599" kern="1200" baseline="0">
                <a:solidFill>
                  <a:schemeClr val="tx1"/>
                </a:solidFill>
                <a:latin typeface="Arial" pitchFamily="34" charset="0"/>
                <a:ea typeface="+mn-ea"/>
                <a:cs typeface="Arial" pitchFamily="34" charset="0"/>
              </a:defRPr>
            </a:lvl2pPr>
            <a:lvl3pPr marL="411134" indent="-182726" algn="l" defTabSz="1062660" rtl="0" eaLnBrk="1" fontAlgn="base" latinLnBrk="0" hangingPunct="1">
              <a:lnSpc>
                <a:spcPct val="110000"/>
              </a:lnSpc>
              <a:spcBef>
                <a:spcPts val="599"/>
              </a:spcBef>
              <a:spcAft>
                <a:spcPct val="0"/>
              </a:spcAft>
              <a:buClr>
                <a:schemeClr val="tx1"/>
              </a:buClr>
              <a:buSzTx/>
              <a:buFont typeface="Avenir LT Std 35 Light" pitchFamily="34" charset="0"/>
              <a:buChar char="–"/>
              <a:defRPr sz="1399" kern="1200" baseline="0">
                <a:solidFill>
                  <a:schemeClr val="tx1"/>
                </a:solidFill>
                <a:latin typeface="Arial" pitchFamily="34" charset="0"/>
                <a:ea typeface="+mn-ea"/>
                <a:cs typeface="Arial" pitchFamily="34" charset="0"/>
              </a:defRPr>
            </a:lvl3pPr>
            <a:lvl4pPr marL="593861" indent="-182726" algn="l" defTabSz="1062660" rtl="0" eaLnBrk="1" fontAlgn="base" latinLnBrk="0" hangingPunct="1">
              <a:lnSpc>
                <a:spcPct val="110000"/>
              </a:lnSpc>
              <a:spcBef>
                <a:spcPts val="599"/>
              </a:spcBef>
              <a:spcAft>
                <a:spcPct val="0"/>
              </a:spcAft>
              <a:buClr>
                <a:schemeClr val="tx1"/>
              </a:buClr>
              <a:buSzTx/>
              <a:buFont typeface="Arial" pitchFamily="34" charset="0"/>
              <a:buChar char="•"/>
              <a:defRPr sz="1199" kern="1200" baseline="0">
                <a:solidFill>
                  <a:schemeClr val="tx1"/>
                </a:solidFill>
                <a:latin typeface="Arial" pitchFamily="34" charset="0"/>
                <a:ea typeface="+mn-ea"/>
                <a:cs typeface="Arial" pitchFamily="34" charset="0"/>
              </a:defRPr>
            </a:lvl4pPr>
            <a:lvl5pPr marL="794023" indent="0" algn="l" defTabSz="1062660" rtl="0" eaLnBrk="1" fontAlgn="base" latinLnBrk="0" hangingPunct="1">
              <a:spcBef>
                <a:spcPct val="20000"/>
              </a:spcBef>
              <a:spcAft>
                <a:spcPct val="0"/>
              </a:spcAft>
              <a:buClr>
                <a:srgbClr val="6E6E6E"/>
              </a:buClr>
              <a:buSzPct val="130000"/>
              <a:buFont typeface="Arial"/>
              <a:buNone/>
              <a:defRPr sz="899" kern="1200">
                <a:solidFill>
                  <a:schemeClr val="tx1"/>
                </a:solidFill>
                <a:latin typeface="+mn-lt"/>
                <a:ea typeface="+mn-ea"/>
                <a:cs typeface="+mn-cs"/>
              </a:defRPr>
            </a:lvl5pPr>
            <a:lvl6pPr marL="1508742" indent="-249033" algn="l" defTabSz="1064040"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6pPr>
            <a:lvl7pPr marL="1974462" indent="-249033" algn="l" defTabSz="1064040"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7pPr>
            <a:lvl8pPr marL="2440186" indent="-249033" algn="l" defTabSz="1064040"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8pPr>
            <a:lvl9pPr marL="2905903" indent="-249033" algn="l" defTabSz="1064040"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9pPr>
          </a:lstStyle>
          <a:p>
            <a:pPr marL="0" marR="0" lvl="0" indent="1702" algn="l" defTabSz="1062660" rtl="0" eaLnBrk="1" fontAlgn="base" latinLnBrk="0" hangingPunct="1">
              <a:lnSpc>
                <a:spcPct val="110000"/>
              </a:lnSpc>
              <a:spcBef>
                <a:spcPts val="2398"/>
              </a:spcBef>
              <a:spcAft>
                <a:spcPct val="0"/>
              </a:spcAft>
              <a:buClrTx/>
              <a:buSzTx/>
              <a:buFontTx/>
              <a:buNone/>
              <a:defRPr/>
            </a:pPr>
            <a:r>
              <a:rPr kumimoji="0" lang="en-US" sz="1599" b="1" i="0" u="none" strike="noStrike" kern="1200" cap="none" spc="0" normalizeH="0" baseline="0" noProof="0" dirty="0">
                <a:ln>
                  <a:noFill/>
                </a:ln>
                <a:solidFill>
                  <a:srgbClr val="1398A4">
                    <a:lumMod val="75000"/>
                  </a:srgbClr>
                </a:solidFill>
                <a:effectLst/>
                <a:uLnTx/>
                <a:uFillTx/>
                <a:latin typeface="Arial" pitchFamily="34" charset="0"/>
                <a:ea typeface="+mn-ea"/>
                <a:cs typeface="Arial" pitchFamily="34" charset="0"/>
              </a:rPr>
              <a:t>Conventional Management</a:t>
            </a:r>
          </a:p>
          <a:p>
            <a:pPr marL="228454" marR="0" lvl="2"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3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Attempts to identify mispricing in securities	</a:t>
            </a:r>
          </a:p>
          <a:p>
            <a:pPr marL="228454" marR="0" lvl="2"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3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Relies on forecasting to select “undervalued” securities or time markets</a:t>
            </a:r>
          </a:p>
          <a:p>
            <a:pPr marL="228454" marR="0" lvl="2"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3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Generates higher expenses, trading costs, and risks</a:t>
            </a:r>
          </a:p>
          <a:p>
            <a:pPr marL="0" marR="0" lvl="0" indent="1702" algn="l" defTabSz="1062660" rtl="0" eaLnBrk="1" fontAlgn="base" latinLnBrk="0" hangingPunct="1">
              <a:lnSpc>
                <a:spcPct val="110000"/>
              </a:lnSpc>
              <a:spcBef>
                <a:spcPts val="2398"/>
              </a:spcBef>
              <a:spcAft>
                <a:spcPct val="0"/>
              </a:spcAft>
              <a:buClrTx/>
              <a:buSzTx/>
              <a:buFontTx/>
              <a:buNone/>
              <a:defRPr/>
            </a:pPr>
            <a:r>
              <a:rPr kumimoji="0" lang="en-US" sz="1599" b="1" i="0" u="none" strike="noStrike" kern="1200" cap="none" spc="0" normalizeH="0" baseline="0" noProof="0" dirty="0">
                <a:ln>
                  <a:noFill/>
                </a:ln>
                <a:solidFill>
                  <a:srgbClr val="1398A4">
                    <a:lumMod val="75000"/>
                  </a:srgbClr>
                </a:solidFill>
                <a:effectLst/>
                <a:uLnTx/>
                <a:uFillTx/>
                <a:latin typeface="Arial" pitchFamily="34" charset="0"/>
                <a:ea typeface="+mn-ea"/>
                <a:cs typeface="Arial" pitchFamily="34" charset="0"/>
              </a:rPr>
              <a:t>Index Management</a:t>
            </a:r>
          </a:p>
          <a:p>
            <a:pPr marL="228454" marR="0" lvl="2"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3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Allows commercial index to determine strategy	</a:t>
            </a:r>
          </a:p>
          <a:p>
            <a:pPr marL="228454" marR="0" lvl="2"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3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Attempts to match index performance, restricting which securities to hold and when to trade</a:t>
            </a:r>
          </a:p>
          <a:p>
            <a:pPr marL="228454" marR="0" lvl="2"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3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Prioritizes low tracking error over higher expected returns</a:t>
            </a:r>
          </a:p>
          <a:p>
            <a:pPr marL="0" marR="0" lvl="0" indent="1702" algn="l" defTabSz="1062660" rtl="0" eaLnBrk="1" fontAlgn="base" latinLnBrk="0" hangingPunct="1">
              <a:lnSpc>
                <a:spcPct val="110000"/>
              </a:lnSpc>
              <a:spcBef>
                <a:spcPts val="2398"/>
              </a:spcBef>
              <a:spcAft>
                <a:spcPct val="0"/>
              </a:spcAft>
              <a:buClrTx/>
              <a:buSzTx/>
              <a:buFontTx/>
              <a:buNone/>
              <a:defRPr/>
            </a:pPr>
            <a:r>
              <a:rPr kumimoji="0" lang="en-US" sz="1599" b="1" i="0" u="none" strike="noStrike" kern="1200" cap="none" spc="0" normalizeH="0" baseline="0" noProof="0" dirty="0">
                <a:ln>
                  <a:noFill/>
                </a:ln>
                <a:solidFill>
                  <a:srgbClr val="1398A4">
                    <a:lumMod val="75000"/>
                  </a:srgbClr>
                </a:solidFill>
                <a:effectLst/>
                <a:uLnTx/>
                <a:uFillTx/>
                <a:latin typeface="Arial" pitchFamily="34" charset="0"/>
                <a:ea typeface="+mn-ea"/>
                <a:cs typeface="Arial" pitchFamily="34" charset="0"/>
              </a:rPr>
              <a:t>An Alternate Approach</a:t>
            </a:r>
          </a:p>
          <a:p>
            <a:pPr marL="228454" marR="0" lvl="2"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3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Gains insights about markets and returns from academic research</a:t>
            </a:r>
          </a:p>
          <a:p>
            <a:pPr marL="228454" marR="0" lvl="2"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3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Structures portfolios along the dimensions of expected returns</a:t>
            </a:r>
          </a:p>
          <a:p>
            <a:pPr marL="228454" marR="0" lvl="2"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399" b="0" i="0" u="none" strike="noStrike" kern="0" cap="none" spc="0" normalizeH="0" baseline="0" noProof="0" dirty="0">
                <a:ln>
                  <a:noFill/>
                </a:ln>
                <a:solidFill>
                  <a:srgbClr val="000000"/>
                </a:solidFill>
                <a:effectLst/>
                <a:uLnTx/>
                <a:uFillTx/>
                <a:latin typeface="Arial" pitchFamily="34" charset="0"/>
                <a:ea typeface="+mn-ea"/>
                <a:cs typeface="Arial" pitchFamily="34" charset="0"/>
              </a:rPr>
              <a:t>Adds value by integrating research, portfolio structure, and implementation</a:t>
            </a:r>
          </a:p>
          <a:p>
            <a:pPr marL="0" marR="0" lvl="0" indent="1702" algn="l" defTabSz="1062660" rtl="0" eaLnBrk="1" fontAlgn="base" latinLnBrk="0" hangingPunct="1">
              <a:lnSpc>
                <a:spcPct val="110000"/>
              </a:lnSpc>
              <a:spcBef>
                <a:spcPts val="1199"/>
              </a:spcBef>
              <a:spcAft>
                <a:spcPct val="0"/>
              </a:spcAft>
              <a:buClrTx/>
              <a:buSzTx/>
              <a:buFontTx/>
              <a:buNone/>
              <a:defRPr/>
            </a:pPr>
            <a:endParaRPr kumimoji="0" lang="en-US" sz="1798"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marL="0" marR="0" lvl="0" indent="1702" algn="l" defTabSz="1062660" rtl="0" eaLnBrk="1" fontAlgn="base" latinLnBrk="0" hangingPunct="1">
              <a:lnSpc>
                <a:spcPct val="110000"/>
              </a:lnSpc>
              <a:spcBef>
                <a:spcPts val="1199"/>
              </a:spcBef>
              <a:spcAft>
                <a:spcPct val="0"/>
              </a:spcAft>
              <a:buClrTx/>
              <a:buSzTx/>
              <a:buFontTx/>
              <a:buNone/>
              <a:defRPr/>
            </a:pPr>
            <a:endParaRPr kumimoji="0" lang="en-US" sz="1798"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marL="0" marR="0" lvl="0" indent="1702" algn="l" defTabSz="1062660" rtl="0" eaLnBrk="1" fontAlgn="base" latinLnBrk="0" hangingPunct="1">
              <a:lnSpc>
                <a:spcPct val="110000"/>
              </a:lnSpc>
              <a:spcBef>
                <a:spcPts val="1199"/>
              </a:spcBef>
              <a:spcAft>
                <a:spcPct val="0"/>
              </a:spcAft>
              <a:buClrTx/>
              <a:buSzTx/>
              <a:buFontTx/>
              <a:buNone/>
              <a:defRPr/>
            </a:pPr>
            <a:endParaRPr kumimoji="0" lang="en-US" sz="1798"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a:p>
            <a:pPr marL="0" marR="0" lvl="0" indent="1702" algn="l" defTabSz="1062660" rtl="0" eaLnBrk="1" fontAlgn="base" latinLnBrk="0" hangingPunct="1">
              <a:lnSpc>
                <a:spcPct val="110000"/>
              </a:lnSpc>
              <a:spcBef>
                <a:spcPts val="1199"/>
              </a:spcBef>
              <a:spcAft>
                <a:spcPct val="0"/>
              </a:spcAft>
              <a:buClrTx/>
              <a:buSzTx/>
              <a:buFontTx/>
              <a:buNone/>
              <a:defRPr/>
            </a:pPr>
            <a:endParaRPr kumimoji="0" lang="en-US" sz="1798" b="0" i="0" u="none" strike="noStrike" kern="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0" name="Rectangle 9">
            <a:extLst>
              <a:ext uri="{FF2B5EF4-FFF2-40B4-BE49-F238E27FC236}">
                <a16:creationId xmlns:a16="http://schemas.microsoft.com/office/drawing/2014/main" id="{CDCF6084-1D1C-4341-B424-17C001F8C607}"/>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The Evolution of Investing</a:t>
            </a:r>
          </a:p>
        </p:txBody>
      </p:sp>
    </p:spTree>
    <p:custDataLst>
      <p:tags r:id="rId1"/>
    </p:custDataLst>
    <p:extLst>
      <p:ext uri="{BB962C8B-B14F-4D97-AF65-F5344CB8AC3E}">
        <p14:creationId xmlns:p14="http://schemas.microsoft.com/office/powerpoint/2010/main" val="2362822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Content Placeholder 2"/>
          <p:cNvSpPr txBox="1"/>
          <p:nvPr/>
        </p:nvSpPr>
        <p:spPr>
          <a:xfrm>
            <a:off x="795148" y="1827648"/>
            <a:ext cx="8993964" cy="5144860"/>
          </a:xfrm>
          <a:prstGeom prst="rect">
            <a:avLst/>
          </a:prstGeom>
        </p:spPr>
        <p:txBody>
          <a:bodyPr/>
          <a:lstStyle>
            <a:defPPr>
              <a:defRPr lang="en-US"/>
            </a:defPPr>
            <a:lvl1pPr marL="0" indent="1702" algn="l" defTabSz="1062660" rtl="0" eaLnBrk="1" fontAlgn="base" latinLnBrk="0" hangingPunct="1">
              <a:lnSpc>
                <a:spcPct val="110000"/>
              </a:lnSpc>
              <a:spcBef>
                <a:spcPts val="1199"/>
              </a:spcBef>
              <a:spcAft>
                <a:spcPct val="0"/>
              </a:spcAft>
              <a:buNone/>
              <a:defRPr sz="1798" kern="1200" baseline="0">
                <a:solidFill>
                  <a:schemeClr val="tx1"/>
                </a:solidFill>
                <a:latin typeface="Arial" pitchFamily="34" charset="0"/>
                <a:ea typeface="+mn-ea"/>
                <a:cs typeface="Arial" pitchFamily="34" charset="0"/>
              </a:defRPr>
            </a:lvl1pPr>
            <a:lvl2pPr marL="182726" indent="-182726" algn="l" defTabSz="1062660" rtl="0" eaLnBrk="1" fontAlgn="base" latinLnBrk="0" hangingPunct="1">
              <a:lnSpc>
                <a:spcPct val="110000"/>
              </a:lnSpc>
              <a:spcBef>
                <a:spcPts val="599"/>
              </a:spcBef>
              <a:spcAft>
                <a:spcPct val="0"/>
              </a:spcAft>
              <a:buClr>
                <a:schemeClr val="tx1"/>
              </a:buClr>
              <a:buSzTx/>
              <a:buFont typeface="Arial" pitchFamily="34" charset="0"/>
              <a:buChar char="•"/>
              <a:defRPr sz="1599" kern="1200" baseline="0">
                <a:solidFill>
                  <a:schemeClr val="tx1"/>
                </a:solidFill>
                <a:latin typeface="Arial" pitchFamily="34" charset="0"/>
                <a:ea typeface="+mn-ea"/>
                <a:cs typeface="Arial" pitchFamily="34" charset="0"/>
              </a:defRPr>
            </a:lvl2pPr>
            <a:lvl3pPr marL="411134" indent="-182726" algn="l" defTabSz="1062660" rtl="0" eaLnBrk="1" fontAlgn="base" latinLnBrk="0" hangingPunct="1">
              <a:lnSpc>
                <a:spcPct val="110000"/>
              </a:lnSpc>
              <a:spcBef>
                <a:spcPts val="599"/>
              </a:spcBef>
              <a:spcAft>
                <a:spcPct val="0"/>
              </a:spcAft>
              <a:buClr>
                <a:schemeClr val="tx1"/>
              </a:buClr>
              <a:buSzTx/>
              <a:buFont typeface="Avenir LT Std 35 Light" pitchFamily="34" charset="0"/>
              <a:buChar char="–"/>
              <a:defRPr sz="1399" kern="1200" baseline="0">
                <a:solidFill>
                  <a:schemeClr val="tx1"/>
                </a:solidFill>
                <a:latin typeface="Arial" pitchFamily="34" charset="0"/>
                <a:ea typeface="+mn-ea"/>
                <a:cs typeface="Arial" pitchFamily="34" charset="0"/>
              </a:defRPr>
            </a:lvl3pPr>
            <a:lvl4pPr marL="593861" indent="-182726" algn="l" defTabSz="1062660" rtl="0" eaLnBrk="1" fontAlgn="base" latinLnBrk="0" hangingPunct="1">
              <a:lnSpc>
                <a:spcPct val="110000"/>
              </a:lnSpc>
              <a:spcBef>
                <a:spcPts val="599"/>
              </a:spcBef>
              <a:spcAft>
                <a:spcPct val="0"/>
              </a:spcAft>
              <a:buClr>
                <a:schemeClr val="tx1"/>
              </a:buClr>
              <a:buSzTx/>
              <a:buFont typeface="Arial" pitchFamily="34" charset="0"/>
              <a:buChar char="•"/>
              <a:defRPr sz="1199" kern="1200" baseline="0">
                <a:solidFill>
                  <a:schemeClr val="tx1"/>
                </a:solidFill>
                <a:latin typeface="Arial" pitchFamily="34" charset="0"/>
                <a:ea typeface="+mn-ea"/>
                <a:cs typeface="Arial" pitchFamily="34" charset="0"/>
              </a:defRPr>
            </a:lvl4pPr>
            <a:lvl5pPr marL="794023" indent="0" algn="l" defTabSz="1062660" rtl="0" eaLnBrk="1" fontAlgn="base" latinLnBrk="0" hangingPunct="1">
              <a:spcBef>
                <a:spcPct val="20000"/>
              </a:spcBef>
              <a:spcAft>
                <a:spcPct val="0"/>
              </a:spcAft>
              <a:buClr>
                <a:srgbClr val="6E6E6E"/>
              </a:buClr>
              <a:buSzPct val="130000"/>
              <a:buFont typeface="Arial"/>
              <a:buNone/>
              <a:defRPr sz="899" kern="1200">
                <a:solidFill>
                  <a:schemeClr val="tx1"/>
                </a:solidFill>
                <a:latin typeface="+mn-lt"/>
                <a:ea typeface="+mn-ea"/>
                <a:cs typeface="+mn-cs"/>
              </a:defRPr>
            </a:lvl5pPr>
            <a:lvl6pPr marL="1508742" indent="-249033" algn="l" defTabSz="1064040"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6pPr>
            <a:lvl7pPr marL="1974462" indent="-249033" algn="l" defTabSz="1064040"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7pPr>
            <a:lvl8pPr marL="2440186" indent="-249033" algn="l" defTabSz="1064040"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8pPr>
            <a:lvl9pPr marL="2905903" indent="-249033" algn="l" defTabSz="1064040" rtl="0" eaLnBrk="1" fontAlgn="base" latinLnBrk="0" hangingPunct="1">
              <a:spcBef>
                <a:spcPct val="20000"/>
              </a:spcBef>
              <a:spcAft>
                <a:spcPct val="0"/>
              </a:spcAft>
              <a:buClr>
                <a:srgbClr val="6E6E6E"/>
              </a:buClr>
              <a:buSzPct val="130000"/>
              <a:buFont typeface="Arial"/>
              <a:buChar char="−"/>
              <a:defRPr sz="899" kern="1200">
                <a:solidFill>
                  <a:schemeClr val="tx1"/>
                </a:solidFill>
                <a:latin typeface="Avenir LT 45 Book" pitchFamily="18" charset="0"/>
                <a:ea typeface="+mn-ea"/>
                <a:cs typeface="+mn-cs"/>
              </a:defRPr>
            </a:lvl9pPr>
          </a:lstStyle>
          <a:p>
            <a:pPr marL="0" marR="0" lvl="0" indent="1702" algn="l" defTabSz="1062660" rtl="0" eaLnBrk="1" fontAlgn="base" latinLnBrk="0" hangingPunct="1">
              <a:lnSpc>
                <a:spcPct val="110000"/>
              </a:lnSpc>
              <a:spcBef>
                <a:spcPts val="1199"/>
              </a:spcBef>
              <a:spcAft>
                <a:spcPct val="0"/>
              </a:spcAft>
              <a:buClrTx/>
              <a:buSzTx/>
              <a:buFontTx/>
              <a:buNone/>
              <a:defRPr/>
            </a:pPr>
            <a:r>
              <a:rPr kumimoji="0" lang="en-US" sz="1599" b="1" i="0" u="none" strike="noStrike" kern="1200" cap="none" spc="0" normalizeH="0" baseline="0" noProof="0">
                <a:ln>
                  <a:noFill/>
                </a:ln>
                <a:solidFill>
                  <a:srgbClr val="1398A4">
                    <a:lumMod val="75000"/>
                  </a:srgbClr>
                </a:solidFill>
                <a:effectLst/>
                <a:uLnTx/>
                <a:uFillTx/>
                <a:latin typeface="Arial" pitchFamily="34" charset="0"/>
                <a:ea typeface="+mn-ea"/>
                <a:cs typeface="Arial" pitchFamily="34" charset="0"/>
              </a:rPr>
              <a:t>The Hypothesis States:</a:t>
            </a:r>
          </a:p>
          <a:p>
            <a:pPr marL="228454" marR="0" lvl="1"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Current prices incorporate all available information and expectations.</a:t>
            </a:r>
          </a:p>
          <a:p>
            <a:pPr marL="228454" marR="0" lvl="1"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Current prices are the best approximation of intrinsic value.</a:t>
            </a:r>
          </a:p>
          <a:p>
            <a:pPr marL="228454" marR="0" lvl="1"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Price changes are due to unforeseen events.</a:t>
            </a:r>
          </a:p>
          <a:p>
            <a:pPr marL="228454" marR="0" lvl="1"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“Mispricings” can occur but not in predictable patterns that can lead to consistent outperformance.</a:t>
            </a:r>
          </a:p>
          <a:p>
            <a:pPr marL="228454" marR="0" lvl="1"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endPar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1702" algn="l" defTabSz="1062660" rtl="0" eaLnBrk="1" fontAlgn="base" latinLnBrk="0" hangingPunct="1">
              <a:lnSpc>
                <a:spcPct val="110000"/>
              </a:lnSpc>
              <a:spcBef>
                <a:spcPts val="1199"/>
              </a:spcBef>
              <a:spcAft>
                <a:spcPct val="0"/>
              </a:spcAft>
              <a:buClrTx/>
              <a:buSzTx/>
              <a:buFontTx/>
              <a:buNone/>
              <a:defRPr/>
            </a:pPr>
            <a:r>
              <a:rPr kumimoji="0" lang="en-US" sz="1599" b="1" i="0" u="none" strike="noStrike" kern="1200" cap="none" spc="0" normalizeH="0" baseline="0" noProof="0">
                <a:ln>
                  <a:noFill/>
                </a:ln>
                <a:solidFill>
                  <a:srgbClr val="1398A4">
                    <a:lumMod val="75000"/>
                  </a:srgbClr>
                </a:solidFill>
                <a:effectLst/>
                <a:uLnTx/>
                <a:uFillTx/>
                <a:latin typeface="Arial" pitchFamily="34" charset="0"/>
                <a:ea typeface="+mn-ea"/>
                <a:cs typeface="Arial" pitchFamily="34" charset="0"/>
              </a:rPr>
              <a:t>The Hypothesis Does not State:</a:t>
            </a:r>
          </a:p>
          <a:p>
            <a:pPr marL="228454" marR="0" lvl="1"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All investors are rational.</a:t>
            </a:r>
          </a:p>
          <a:p>
            <a:pPr marL="228454" marR="0" lvl="1"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Prices are always right.</a:t>
            </a:r>
          </a:p>
          <a:p>
            <a:pPr marL="228454" marR="0" lvl="1"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Prices should be stable.</a:t>
            </a:r>
          </a:p>
          <a:p>
            <a:pPr marL="228454" marR="0" lvl="1" indent="-228454" algn="l" defTabSz="1062660" rtl="0" eaLnBrk="1" fontAlgn="base" latinLnBrk="0" hangingPunct="1">
              <a:lnSpc>
                <a:spcPct val="110000"/>
              </a:lnSpc>
              <a:spcBef>
                <a:spcPts val="599"/>
              </a:spcBef>
              <a:spcAft>
                <a:spcPct val="0"/>
              </a:spcAft>
              <a:buClr>
                <a:srgbClr val="000000"/>
              </a:buClr>
              <a:buSzTx/>
              <a:buFont typeface="Arial" pitchFamily="34" charset="0"/>
              <a:buChar char="•"/>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Professional money managers can’t earn higher than market returns.</a:t>
            </a:r>
          </a:p>
          <a:p>
            <a:pPr marL="0" marR="0" lvl="0" indent="1702" algn="l" defTabSz="1062660" rtl="0" eaLnBrk="1" fontAlgn="base" latinLnBrk="0" hangingPunct="1">
              <a:lnSpc>
                <a:spcPct val="110000"/>
              </a:lnSpc>
              <a:spcBef>
                <a:spcPts val="1199"/>
              </a:spcBef>
              <a:spcAft>
                <a:spcPct val="0"/>
              </a:spcAft>
              <a:buClrTx/>
              <a:buSzTx/>
              <a:buFontTx/>
              <a:buNone/>
              <a:defRPr/>
            </a:pPr>
            <a:endParaRPr kumimoji="0" lang="en-US" sz="1798" b="0" i="0" u="none" strike="noStrike" kern="0" cap="none" spc="0" normalizeH="0" baseline="0" noProof="0">
              <a:ln>
                <a:noFill/>
              </a:ln>
              <a:solidFill>
                <a:srgbClr val="000000"/>
              </a:solidFill>
              <a:effectLst/>
              <a:uLnTx/>
              <a:uFillTx/>
              <a:latin typeface="Arial" pitchFamily="34" charset="0"/>
              <a:ea typeface="+mn-ea"/>
              <a:cs typeface="Arial" pitchFamily="34" charset="0"/>
            </a:endParaRPr>
          </a:p>
          <a:p>
            <a:pPr marL="0" marR="0" lvl="0" indent="1702" algn="l" defTabSz="1062660" rtl="0" eaLnBrk="1" fontAlgn="base" latinLnBrk="0" hangingPunct="1">
              <a:lnSpc>
                <a:spcPct val="110000"/>
              </a:lnSpc>
              <a:spcBef>
                <a:spcPts val="1199"/>
              </a:spcBef>
              <a:spcAft>
                <a:spcPct val="0"/>
              </a:spcAft>
              <a:buClrTx/>
              <a:buSzTx/>
              <a:buFontTx/>
              <a:buNone/>
              <a:defRPr/>
            </a:pPr>
            <a:endParaRPr kumimoji="0" lang="en-US" sz="1798" b="0" i="0" u="none" strike="noStrike" kern="0" cap="none" spc="0" normalizeH="0" baseline="0" noProof="0">
              <a:ln>
                <a:noFill/>
              </a:ln>
              <a:solidFill>
                <a:srgbClr val="000000"/>
              </a:solidFill>
              <a:effectLst/>
              <a:uLnTx/>
              <a:uFillTx/>
              <a:latin typeface="Arial" pitchFamily="34" charset="0"/>
              <a:ea typeface="+mn-ea"/>
              <a:cs typeface="Arial" pitchFamily="34" charset="0"/>
            </a:endParaRPr>
          </a:p>
          <a:p>
            <a:pPr marL="0" marR="0" lvl="0" indent="1702" algn="l" defTabSz="1062660" rtl="0" eaLnBrk="1" fontAlgn="base" latinLnBrk="0" hangingPunct="1">
              <a:lnSpc>
                <a:spcPct val="110000"/>
              </a:lnSpc>
              <a:spcBef>
                <a:spcPts val="1199"/>
              </a:spcBef>
              <a:spcAft>
                <a:spcPct val="0"/>
              </a:spcAft>
              <a:buClrTx/>
              <a:buSzTx/>
              <a:buFontTx/>
              <a:buNone/>
              <a:defRPr/>
            </a:pPr>
            <a:endParaRPr kumimoji="0" lang="en-US" sz="1798" b="0" i="0" u="none" strike="noStrike" kern="0" cap="none" spc="0" normalizeH="0" baseline="0" noProof="0">
              <a:ln>
                <a:noFill/>
              </a:ln>
              <a:solidFill>
                <a:srgbClr val="000000"/>
              </a:solidFill>
              <a:effectLst/>
              <a:uLnTx/>
              <a:uFillTx/>
              <a:latin typeface="Arial" pitchFamily="34" charset="0"/>
              <a:ea typeface="+mn-ea"/>
              <a:cs typeface="Arial" pitchFamily="34" charset="0"/>
            </a:endParaRPr>
          </a:p>
          <a:p>
            <a:pPr marL="0" marR="0" lvl="0" indent="1702" algn="l" defTabSz="1062660" rtl="0" eaLnBrk="1" fontAlgn="base" latinLnBrk="0" hangingPunct="1">
              <a:lnSpc>
                <a:spcPct val="110000"/>
              </a:lnSpc>
              <a:spcBef>
                <a:spcPts val="1199"/>
              </a:spcBef>
              <a:spcAft>
                <a:spcPct val="0"/>
              </a:spcAft>
              <a:buClrTx/>
              <a:buSzTx/>
              <a:buFontTx/>
              <a:buNone/>
              <a:defRPr/>
            </a:pPr>
            <a:endParaRPr kumimoji="0" lang="en-US" sz="1798" b="0" i="0" u="none" strike="noStrike" kern="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8603" name="Title 13"/>
          <p:cNvSpPr>
            <a:spLocks noGrp="1"/>
          </p:cNvSpPr>
          <p:nvPr>
            <p:ph type="title"/>
          </p:nvPr>
        </p:nvSpPr>
        <p:spPr/>
        <p:txBody>
          <a:bodyPr/>
          <a:lstStyle/>
          <a:p>
            <a:r>
              <a:rPr lang="en-US"/>
              <a:t>Investment Management</a:t>
            </a: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67</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6" name="Text Placeholder 5"/>
          <p:cNvSpPr>
            <a:spLocks noGrp="1"/>
          </p:cNvSpPr>
          <p:nvPr>
            <p:ph type="body" sz="quarter" idx="13"/>
          </p:nvPr>
        </p:nvSpPr>
        <p:spPr/>
        <p:txBody>
          <a:bodyPr/>
          <a:lstStyle/>
          <a:p>
            <a:r>
              <a:rPr lang="en-US"/>
              <a:t>Eugene F. Fama</a:t>
            </a:r>
          </a:p>
        </p:txBody>
      </p:sp>
      <p:sp>
        <p:nvSpPr>
          <p:cNvPr id="3" name="Text Placeholder 2"/>
          <p:cNvSpPr>
            <a:spLocks noGrp="1"/>
          </p:cNvSpPr>
          <p:nvPr>
            <p:ph type="body" sz="quarter" idx="15"/>
          </p:nvPr>
        </p:nvSpPr>
        <p:spPr/>
        <p:txBody>
          <a:bodyPr/>
          <a:lstStyle/>
          <a:p>
            <a:r>
              <a:rPr lang="en-US"/>
              <a:t>Eugene F. Fama, “Efficient Capital Markets: A Review of Theory and Empirical Work,” Journal of Finance 25, no. 2 (May 1970): 383-417. </a:t>
            </a:r>
            <a:br>
              <a:rPr lang="en-US"/>
            </a:br>
            <a:r>
              <a:rPr lang="en-US"/>
              <a:t>Eugene F. Fama, “Foundations of Finance,” Journal of Finance 32, no. 3 (June 1977): 961-64.</a:t>
            </a:r>
          </a:p>
        </p:txBody>
      </p:sp>
      <p:sp>
        <p:nvSpPr>
          <p:cNvPr id="2" name="AssetID" descr="svtx:content/slide/@id"/>
          <p:cNvSpPr>
            <a:spLocks noGrp="1"/>
          </p:cNvSpPr>
          <p:nvPr>
            <p:ph type="body" sz="quarter" idx="20"/>
          </p:nvPr>
        </p:nvSpPr>
        <p:spPr/>
        <p:txBody>
          <a:bodyPr/>
          <a:lstStyle/>
          <a:p>
            <a:r>
              <a:rPr lang="en-US"/>
              <a:t>28805</a:t>
            </a:r>
          </a:p>
        </p:txBody>
      </p:sp>
      <p:sp>
        <p:nvSpPr>
          <p:cNvPr id="9" name="TextBox 8"/>
          <p:cNvSpPr txBox="1"/>
          <p:nvPr/>
        </p:nvSpPr>
        <p:spPr>
          <a:xfrm>
            <a:off x="-884127"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a:t>
            </a:r>
            <a:r>
              <a:rPr kumimoji="0" lang="en-US" sz="8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LC31</a:t>
            </a:r>
          </a:p>
        </p:txBody>
      </p:sp>
      <p:sp>
        <p:nvSpPr>
          <p:cNvPr id="10" name="Rectangle 9">
            <a:extLst>
              <a:ext uri="{FF2B5EF4-FFF2-40B4-BE49-F238E27FC236}">
                <a16:creationId xmlns:a16="http://schemas.microsoft.com/office/drawing/2014/main" id="{F9BF37A3-0B3A-4B7D-8759-E84D4186770C}"/>
              </a:ext>
            </a:extLst>
          </p:cNvPr>
          <p:cNvSpPr/>
          <p:nvPr/>
        </p:nvSpPr>
        <p:spPr>
          <a:xfrm>
            <a:off x="10836635" y="62751"/>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The Evolution of Investing</a:t>
            </a:r>
          </a:p>
        </p:txBody>
      </p:sp>
    </p:spTree>
    <p:custDataLst>
      <p:tags r:id="rId1"/>
    </p:custDataLst>
    <p:extLst>
      <p:ext uri="{BB962C8B-B14F-4D97-AF65-F5344CB8AC3E}">
        <p14:creationId xmlns:p14="http://schemas.microsoft.com/office/powerpoint/2010/main" val="1710834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Innovations in Finance</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68</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3" name="Text Placeholder 2"/>
          <p:cNvSpPr>
            <a:spLocks noGrp="1"/>
          </p:cNvSpPr>
          <p:nvPr>
            <p:ph type="body" sz="quarter" idx="13"/>
          </p:nvPr>
        </p:nvSpPr>
        <p:spPr/>
        <p:txBody>
          <a:bodyPr/>
          <a:lstStyle/>
          <a:p>
            <a:endParaRPr lang="en-US"/>
          </a:p>
        </p:txBody>
      </p:sp>
      <p:sp>
        <p:nvSpPr>
          <p:cNvPr id="2" name="Text Placeholder 1"/>
          <p:cNvSpPr>
            <a:spLocks noGrp="1"/>
          </p:cNvSpPr>
          <p:nvPr>
            <p:ph type="body" sz="quarter" idx="15"/>
          </p:nvPr>
        </p:nvSpPr>
        <p:spPr/>
        <p:txBody>
          <a:bodyPr/>
          <a:lstStyle/>
          <a:p>
            <a:r>
              <a:rPr lang="en-US">
                <a:latin typeface="Arial Narrow" panose="020B0606020202030204" pitchFamily="34" charset="0"/>
              </a:rPr>
              <a:t>1. Member of the board of directors of the general partner of, member of the Investment Research Committee of, and consultant to Dimensional Fund Advisors LP</a:t>
            </a:r>
          </a:p>
        </p:txBody>
      </p:sp>
      <p:sp>
        <p:nvSpPr>
          <p:cNvPr id="4" name="AssetID" descr="svtx:content/slide/@id"/>
          <p:cNvSpPr>
            <a:spLocks noGrp="1"/>
          </p:cNvSpPr>
          <p:nvPr>
            <p:ph type="body" sz="quarter" idx="20"/>
          </p:nvPr>
        </p:nvSpPr>
        <p:spPr/>
        <p:txBody>
          <a:bodyPr/>
          <a:lstStyle/>
          <a:p>
            <a:r>
              <a:rPr lang="en-US"/>
              <a:t>28750</a:t>
            </a:r>
          </a:p>
        </p:txBody>
      </p:sp>
      <p:sp>
        <p:nvSpPr>
          <p:cNvPr id="9" name="TextBox 8"/>
          <p:cNvSpPr txBox="1"/>
          <p:nvPr/>
        </p:nvSpPr>
        <p:spPr>
          <a:xfrm>
            <a:off x="-782528"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a:t>
            </a:r>
            <a:r>
              <a:rPr kumimoji="0" lang="en-US" sz="8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GC27</a:t>
            </a:r>
          </a:p>
        </p:txBody>
      </p:sp>
      <p:graphicFrame>
        <p:nvGraphicFramePr>
          <p:cNvPr id="44" name="Group 452"/>
          <p:cNvGraphicFramePr>
            <a:graphicFrameLocks noGrp="1"/>
          </p:cNvGraphicFramePr>
          <p:nvPr/>
        </p:nvGraphicFramePr>
        <p:xfrm>
          <a:off x="878023" y="4143999"/>
          <a:ext cx="8859021" cy="191967"/>
        </p:xfrm>
        <a:graphic>
          <a:graphicData uri="http://schemas.openxmlformats.org/drawingml/2006/table">
            <a:tbl>
              <a:tblPr/>
              <a:tblGrid>
                <a:gridCol w="424647">
                  <a:extLst>
                    <a:ext uri="{9D8B030D-6E8A-4147-A177-3AD203B41FA5}">
                      <a16:colId xmlns:a16="http://schemas.microsoft.com/office/drawing/2014/main" val="20000"/>
                    </a:ext>
                  </a:extLst>
                </a:gridCol>
                <a:gridCol w="419157">
                  <a:extLst>
                    <a:ext uri="{9D8B030D-6E8A-4147-A177-3AD203B41FA5}">
                      <a16:colId xmlns:a16="http://schemas.microsoft.com/office/drawing/2014/main" val="20001"/>
                    </a:ext>
                  </a:extLst>
                </a:gridCol>
                <a:gridCol w="422817">
                  <a:extLst>
                    <a:ext uri="{9D8B030D-6E8A-4147-A177-3AD203B41FA5}">
                      <a16:colId xmlns:a16="http://schemas.microsoft.com/office/drawing/2014/main" val="20002"/>
                    </a:ext>
                  </a:extLst>
                </a:gridCol>
                <a:gridCol w="419157">
                  <a:extLst>
                    <a:ext uri="{9D8B030D-6E8A-4147-A177-3AD203B41FA5}">
                      <a16:colId xmlns:a16="http://schemas.microsoft.com/office/drawing/2014/main" val="20003"/>
                    </a:ext>
                  </a:extLst>
                </a:gridCol>
                <a:gridCol w="422817">
                  <a:extLst>
                    <a:ext uri="{9D8B030D-6E8A-4147-A177-3AD203B41FA5}">
                      <a16:colId xmlns:a16="http://schemas.microsoft.com/office/drawing/2014/main" val="20004"/>
                    </a:ext>
                  </a:extLst>
                </a:gridCol>
                <a:gridCol w="424647">
                  <a:extLst>
                    <a:ext uri="{9D8B030D-6E8A-4147-A177-3AD203B41FA5}">
                      <a16:colId xmlns:a16="http://schemas.microsoft.com/office/drawing/2014/main" val="20005"/>
                    </a:ext>
                  </a:extLst>
                </a:gridCol>
                <a:gridCol w="419157">
                  <a:extLst>
                    <a:ext uri="{9D8B030D-6E8A-4147-A177-3AD203B41FA5}">
                      <a16:colId xmlns:a16="http://schemas.microsoft.com/office/drawing/2014/main" val="20006"/>
                    </a:ext>
                  </a:extLst>
                </a:gridCol>
                <a:gridCol w="420986">
                  <a:extLst>
                    <a:ext uri="{9D8B030D-6E8A-4147-A177-3AD203B41FA5}">
                      <a16:colId xmlns:a16="http://schemas.microsoft.com/office/drawing/2014/main" val="20007"/>
                    </a:ext>
                  </a:extLst>
                </a:gridCol>
                <a:gridCol w="422817">
                  <a:extLst>
                    <a:ext uri="{9D8B030D-6E8A-4147-A177-3AD203B41FA5}">
                      <a16:colId xmlns:a16="http://schemas.microsoft.com/office/drawing/2014/main" val="20008"/>
                    </a:ext>
                  </a:extLst>
                </a:gridCol>
                <a:gridCol w="420986">
                  <a:extLst>
                    <a:ext uri="{9D8B030D-6E8A-4147-A177-3AD203B41FA5}">
                      <a16:colId xmlns:a16="http://schemas.microsoft.com/office/drawing/2014/main" val="20009"/>
                    </a:ext>
                  </a:extLst>
                </a:gridCol>
                <a:gridCol w="422818">
                  <a:extLst>
                    <a:ext uri="{9D8B030D-6E8A-4147-A177-3AD203B41FA5}">
                      <a16:colId xmlns:a16="http://schemas.microsoft.com/office/drawing/2014/main" val="20010"/>
                    </a:ext>
                  </a:extLst>
                </a:gridCol>
                <a:gridCol w="420986">
                  <a:extLst>
                    <a:ext uri="{9D8B030D-6E8A-4147-A177-3AD203B41FA5}">
                      <a16:colId xmlns:a16="http://schemas.microsoft.com/office/drawing/2014/main" val="20011"/>
                    </a:ext>
                  </a:extLst>
                </a:gridCol>
                <a:gridCol w="420986">
                  <a:extLst>
                    <a:ext uri="{9D8B030D-6E8A-4147-A177-3AD203B41FA5}">
                      <a16:colId xmlns:a16="http://schemas.microsoft.com/office/drawing/2014/main" val="20012"/>
                    </a:ext>
                  </a:extLst>
                </a:gridCol>
                <a:gridCol w="422817">
                  <a:extLst>
                    <a:ext uri="{9D8B030D-6E8A-4147-A177-3AD203B41FA5}">
                      <a16:colId xmlns:a16="http://schemas.microsoft.com/office/drawing/2014/main" val="20013"/>
                    </a:ext>
                  </a:extLst>
                </a:gridCol>
                <a:gridCol w="420986">
                  <a:extLst>
                    <a:ext uri="{9D8B030D-6E8A-4147-A177-3AD203B41FA5}">
                      <a16:colId xmlns:a16="http://schemas.microsoft.com/office/drawing/2014/main" val="20014"/>
                    </a:ext>
                  </a:extLst>
                </a:gridCol>
                <a:gridCol w="422818">
                  <a:extLst>
                    <a:ext uri="{9D8B030D-6E8A-4147-A177-3AD203B41FA5}">
                      <a16:colId xmlns:a16="http://schemas.microsoft.com/office/drawing/2014/main" val="20015"/>
                    </a:ext>
                  </a:extLst>
                </a:gridCol>
                <a:gridCol w="420986">
                  <a:extLst>
                    <a:ext uri="{9D8B030D-6E8A-4147-A177-3AD203B41FA5}">
                      <a16:colId xmlns:a16="http://schemas.microsoft.com/office/drawing/2014/main" val="20016"/>
                    </a:ext>
                  </a:extLst>
                </a:gridCol>
                <a:gridCol w="420986">
                  <a:extLst>
                    <a:ext uri="{9D8B030D-6E8A-4147-A177-3AD203B41FA5}">
                      <a16:colId xmlns:a16="http://schemas.microsoft.com/office/drawing/2014/main" val="20017"/>
                    </a:ext>
                  </a:extLst>
                </a:gridCol>
                <a:gridCol w="422817">
                  <a:extLst>
                    <a:ext uri="{9D8B030D-6E8A-4147-A177-3AD203B41FA5}">
                      <a16:colId xmlns:a16="http://schemas.microsoft.com/office/drawing/2014/main" val="20018"/>
                    </a:ext>
                  </a:extLst>
                </a:gridCol>
                <a:gridCol w="420986">
                  <a:extLst>
                    <a:ext uri="{9D8B030D-6E8A-4147-A177-3AD203B41FA5}">
                      <a16:colId xmlns:a16="http://schemas.microsoft.com/office/drawing/2014/main" val="20019"/>
                    </a:ext>
                  </a:extLst>
                </a:gridCol>
                <a:gridCol w="424647">
                  <a:extLst>
                    <a:ext uri="{9D8B030D-6E8A-4147-A177-3AD203B41FA5}">
                      <a16:colId xmlns:a16="http://schemas.microsoft.com/office/drawing/2014/main" val="20020"/>
                    </a:ext>
                  </a:extLst>
                </a:gridCol>
              </a:tblGrid>
              <a:tr h="191967">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1950</a:t>
                      </a:r>
                    </a:p>
                  </a:txBody>
                  <a:tcPr marL="27415" marR="27415" marT="27424" marB="27424"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1951</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1952</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1953</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1954</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1955</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1956</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1957</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1958</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1959</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1960</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1961</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1962</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1963</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1964</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1965</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1966</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1967</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1968</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1969</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1970</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5" name="Text Box 363"/>
          <p:cNvSpPr txBox="1">
            <a:spLocks noChangeArrowheads="1"/>
          </p:cNvSpPr>
          <p:nvPr/>
        </p:nvSpPr>
        <p:spPr bwMode="auto">
          <a:xfrm>
            <a:off x="7538149" y="1968034"/>
            <a:ext cx="1573808" cy="1983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Efficient Markets Hypothesis</a:t>
            </a:r>
          </a:p>
          <a:p>
            <a:pPr marL="0" marR="0" lvl="0" indent="0" algn="l" defTabSz="935845" rtl="0" eaLnBrk="1" fontAlgn="auto" latinLnBrk="0" hangingPunct="1">
              <a:lnSpc>
                <a:spcPct val="5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Eugene F. Fama</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1</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Extensive research on stock price patterns.</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Extensive research on stock price patterns.</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Develops Efficient Markets Hypothesis, which asserts that prices reflect values and information accurately and quickly. It is difficult if not impossible to capture returns in excess of market returns without taking greater than market levels of risk.</a:t>
            </a:r>
          </a:p>
        </p:txBody>
      </p:sp>
      <p:sp>
        <p:nvSpPr>
          <p:cNvPr id="46" name="Line 364"/>
          <p:cNvSpPr>
            <a:spLocks noChangeShapeType="1"/>
          </p:cNvSpPr>
          <p:nvPr/>
        </p:nvSpPr>
        <p:spPr bwMode="auto">
          <a:xfrm>
            <a:off x="7565121" y="3953619"/>
            <a:ext cx="1507175"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47" name="Line 365"/>
          <p:cNvSpPr>
            <a:spLocks noChangeShapeType="1"/>
          </p:cNvSpPr>
          <p:nvPr/>
        </p:nvSpPr>
        <p:spPr bwMode="auto">
          <a:xfrm flipH="1">
            <a:off x="7830066" y="3953619"/>
            <a:ext cx="0" cy="164996"/>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48" name="Text Box 367"/>
          <p:cNvSpPr txBox="1">
            <a:spLocks noChangeArrowheads="1"/>
          </p:cNvSpPr>
          <p:nvPr/>
        </p:nvSpPr>
        <p:spPr bwMode="auto">
          <a:xfrm>
            <a:off x="5559785" y="1938763"/>
            <a:ext cx="1553183" cy="1998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Single-Factor Asset Pricing Risk/Return Model</a:t>
            </a:r>
          </a:p>
          <a:p>
            <a:pPr marL="0" marR="0" lvl="0" indent="0" algn="l" defTabSz="935845" rtl="0" eaLnBrk="1" fontAlgn="auto" latinLnBrk="0" hangingPunct="1">
              <a:lnSpc>
                <a:spcPct val="5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William Sharpe</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Nobel Prize in Economics, 1990</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Capital Asset Pricing Model:</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Theoretical model defines risk as</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market beta, or the covariance of a security with the overall market.</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 stock’s expected return is</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proportional to the stock’s market beta.</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Theoretical model for evaluating the risk and expected return of securities and portfolios.</a:t>
            </a:r>
          </a:p>
        </p:txBody>
      </p:sp>
      <p:sp>
        <p:nvSpPr>
          <p:cNvPr id="49" name="Line 368"/>
          <p:cNvSpPr>
            <a:spLocks noChangeShapeType="1"/>
          </p:cNvSpPr>
          <p:nvPr/>
        </p:nvSpPr>
        <p:spPr bwMode="auto">
          <a:xfrm>
            <a:off x="5588342" y="3953619"/>
            <a:ext cx="1507175"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50" name="Line 369"/>
          <p:cNvSpPr>
            <a:spLocks noChangeShapeType="1"/>
          </p:cNvSpPr>
          <p:nvPr/>
        </p:nvSpPr>
        <p:spPr bwMode="auto">
          <a:xfrm flipH="1">
            <a:off x="7003500" y="3953619"/>
            <a:ext cx="0" cy="164996"/>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51" name="Text Box 372"/>
          <p:cNvSpPr txBox="1">
            <a:spLocks noChangeArrowheads="1"/>
          </p:cNvSpPr>
          <p:nvPr/>
        </p:nvSpPr>
        <p:spPr bwMode="auto">
          <a:xfrm>
            <a:off x="3291883" y="2167220"/>
            <a:ext cx="1553183" cy="1768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The Role of Stocks</a:t>
            </a:r>
          </a:p>
          <a:p>
            <a:pPr marL="0" marR="0" lvl="0" indent="0" algn="l" defTabSz="935845" rtl="0" eaLnBrk="1" fontAlgn="auto" latinLnBrk="0" hangingPunct="1">
              <a:lnSpc>
                <a:spcPct val="50000"/>
              </a:lnSpc>
              <a:spcBef>
                <a:spcPct val="0"/>
              </a:spcBef>
              <a:spcAft>
                <a:spcPct val="0"/>
              </a:spcAft>
              <a:buClrTx/>
              <a:buSzTx/>
              <a:buFontTx/>
              <a:buNone/>
              <a:defRPr/>
            </a:pPr>
            <a:endParaRPr kumimoji="0" lang="en-US" sz="5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James Tobin</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Nobel Prize in Economics, 1981</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Separation Theorem:</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1. Form portfolio of risky assets.</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2. Temper risk by lending and borrowing.</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Shifts focus from security selection to portfolio structure.</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“Liquidity Preference as Behavior Toward Risk,” </a:t>
            </a:r>
            <a:r>
              <a:rPr kumimoji="0" lang="en-US" sz="699" b="0" i="1" u="none" strike="noStrike" kern="1200" cap="none" spc="0" normalizeH="0" baseline="0" noProof="0">
                <a:ln>
                  <a:noFill/>
                </a:ln>
                <a:solidFill>
                  <a:srgbClr val="000000"/>
                </a:solidFill>
                <a:effectLst/>
                <a:uLnTx/>
                <a:uFillTx/>
                <a:latin typeface="Arial" pitchFamily="34" charset="0"/>
                <a:ea typeface="+mn-ea"/>
                <a:cs typeface="Arial" pitchFamily="34" charset="0"/>
              </a:rPr>
              <a:t>Review of Economic Studies, </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February 1958.</a:t>
            </a:r>
          </a:p>
        </p:txBody>
      </p:sp>
      <p:sp>
        <p:nvSpPr>
          <p:cNvPr id="52" name="Line 373"/>
          <p:cNvSpPr>
            <a:spLocks noChangeShapeType="1"/>
          </p:cNvSpPr>
          <p:nvPr/>
        </p:nvSpPr>
        <p:spPr bwMode="auto">
          <a:xfrm>
            <a:off x="3318853" y="3953619"/>
            <a:ext cx="1507175"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53" name="Line 374"/>
          <p:cNvSpPr>
            <a:spLocks noChangeShapeType="1"/>
          </p:cNvSpPr>
          <p:nvPr/>
        </p:nvSpPr>
        <p:spPr bwMode="auto">
          <a:xfrm flipH="1">
            <a:off x="4488105" y="3953619"/>
            <a:ext cx="0" cy="164996"/>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54" name="Text Box 376"/>
          <p:cNvSpPr txBox="1">
            <a:spLocks noChangeArrowheads="1"/>
          </p:cNvSpPr>
          <p:nvPr/>
        </p:nvSpPr>
        <p:spPr bwMode="auto">
          <a:xfrm>
            <a:off x="906580" y="1827915"/>
            <a:ext cx="1553184" cy="2106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Conventional Wisdom circa 1950</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“Once you attain competency, diversification is undesirable. One or two, or at most three or four, securities should be bought. Competent investors will never be satisfied beating the averages by a few small percentage points.”</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5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599" b="0" i="0" u="none" strike="noStrike" kern="1200" cap="none" spc="0" normalizeH="0" baseline="0" noProof="0">
                <a:ln>
                  <a:noFill/>
                </a:ln>
                <a:solidFill>
                  <a:srgbClr val="000000"/>
                </a:solidFill>
                <a:effectLst/>
                <a:uLnTx/>
                <a:uFillTx/>
                <a:latin typeface="Arial" pitchFamily="34" charset="0"/>
                <a:ea typeface="+mn-ea"/>
                <a:cs typeface="Arial" pitchFamily="34" charset="0"/>
              </a:rPr>
              <a:t>Gerald M. Loeb, </a:t>
            </a:r>
            <a:r>
              <a:rPr kumimoji="0" lang="en-US" sz="599" b="0" i="1" u="none" strike="noStrike" kern="1200" cap="none" spc="0" normalizeH="0" baseline="0" noProof="0">
                <a:ln>
                  <a:noFill/>
                </a:ln>
                <a:solidFill>
                  <a:srgbClr val="000000"/>
                </a:solidFill>
                <a:effectLst/>
                <a:uLnTx/>
                <a:uFillTx/>
                <a:latin typeface="Arial" pitchFamily="34" charset="0"/>
                <a:ea typeface="+mn-ea"/>
                <a:cs typeface="Arial" pitchFamily="34" charset="0"/>
              </a:rPr>
              <a:t>The Battle for Investment Survival, </a:t>
            </a:r>
            <a:r>
              <a:rPr kumimoji="0" lang="en-US" sz="599" b="0" i="0" u="none" strike="noStrike" kern="1200" cap="none" spc="0" normalizeH="0" baseline="0" noProof="0">
                <a:ln>
                  <a:noFill/>
                </a:ln>
                <a:solidFill>
                  <a:srgbClr val="000000"/>
                </a:solidFill>
                <a:effectLst/>
                <a:uLnTx/>
                <a:uFillTx/>
                <a:latin typeface="Arial" pitchFamily="34" charset="0"/>
                <a:ea typeface="+mn-ea"/>
                <a:cs typeface="Arial" pitchFamily="34" charset="0"/>
              </a:rPr>
              <a:t>1935</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Analyze securities one by one. Focus on picking winners. Concentrate holdings to maximize returns.</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Broad diversification is considered undesirable.</a:t>
            </a:r>
          </a:p>
        </p:txBody>
      </p:sp>
      <p:sp>
        <p:nvSpPr>
          <p:cNvPr id="55" name="Line 377"/>
          <p:cNvSpPr>
            <a:spLocks noChangeShapeType="1"/>
          </p:cNvSpPr>
          <p:nvPr/>
        </p:nvSpPr>
        <p:spPr bwMode="auto">
          <a:xfrm>
            <a:off x="924032" y="3952033"/>
            <a:ext cx="1507175"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56" name="Line 378"/>
          <p:cNvSpPr>
            <a:spLocks noChangeShapeType="1"/>
          </p:cNvSpPr>
          <p:nvPr/>
        </p:nvSpPr>
        <p:spPr bwMode="auto">
          <a:xfrm flipH="1">
            <a:off x="1089027" y="3952032"/>
            <a:ext cx="0" cy="164996"/>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nvGrpSpPr>
          <p:cNvPr id="57" name="Group 380"/>
          <p:cNvGrpSpPr/>
          <p:nvPr/>
        </p:nvGrpSpPr>
        <p:grpSpPr>
          <a:xfrm>
            <a:off x="1047779" y="4366608"/>
            <a:ext cx="1827648" cy="1541588"/>
            <a:chOff x="202" y="2928"/>
            <a:chExt cx="1151" cy="971"/>
          </a:xfrm>
        </p:grpSpPr>
        <p:sp>
          <p:nvSpPr>
            <p:cNvPr id="58" name="Text Box 381"/>
            <p:cNvSpPr txBox="1">
              <a:spLocks noChangeArrowheads="1"/>
            </p:cNvSpPr>
            <p:nvPr/>
          </p:nvSpPr>
          <p:spPr bwMode="auto">
            <a:xfrm>
              <a:off x="202" y="3057"/>
              <a:ext cx="1151" cy="8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Diversification and Portfolio Risk</a:t>
              </a:r>
            </a:p>
            <a:p>
              <a:pPr marL="0" marR="0" lvl="0" indent="0" algn="l" defTabSz="935845" rtl="0" eaLnBrk="1" fontAlgn="auto" latinLnBrk="0" hangingPunct="1">
                <a:lnSpc>
                  <a:spcPct val="5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Harry Markowitz</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Nobel Prize in Economics, 1990</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Diversification reduces risk.</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Assets evaluated not by individual characteristics but by their effect on a portfolio. An optimal portfolio can be constructed to maximize return for a given standard deviation.</a:t>
              </a:r>
            </a:p>
          </p:txBody>
        </p:sp>
        <p:sp>
          <p:nvSpPr>
            <p:cNvPr id="59" name="Line 382"/>
            <p:cNvSpPr>
              <a:spLocks noChangeShapeType="1"/>
            </p:cNvSpPr>
            <p:nvPr/>
          </p:nvSpPr>
          <p:spPr bwMode="auto">
            <a:xfrm>
              <a:off x="213" y="3032"/>
              <a:ext cx="1117" cy="1"/>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60" name="Line 383"/>
            <p:cNvSpPr>
              <a:spLocks noChangeShapeType="1"/>
            </p:cNvSpPr>
            <p:nvPr/>
          </p:nvSpPr>
          <p:spPr bwMode="auto">
            <a:xfrm flipH="1">
              <a:off x="772" y="2926"/>
              <a:ext cx="0" cy="104"/>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grpSp>
        <p:nvGrpSpPr>
          <p:cNvPr id="61" name="Group 384"/>
          <p:cNvGrpSpPr/>
          <p:nvPr/>
        </p:nvGrpSpPr>
        <p:grpSpPr>
          <a:xfrm>
            <a:off x="4358804" y="4362941"/>
            <a:ext cx="1534146" cy="1883180"/>
            <a:chOff x="1979" y="2926"/>
            <a:chExt cx="966" cy="1186"/>
          </a:xfrm>
        </p:grpSpPr>
        <p:sp>
          <p:nvSpPr>
            <p:cNvPr id="62" name="Text Box 385"/>
            <p:cNvSpPr txBox="1">
              <a:spLocks noChangeArrowheads="1"/>
            </p:cNvSpPr>
            <p:nvPr/>
          </p:nvSpPr>
          <p:spPr bwMode="auto">
            <a:xfrm>
              <a:off x="1979" y="3056"/>
              <a:ext cx="92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Investments and Capital Structure</a:t>
              </a:r>
            </a:p>
            <a:p>
              <a:pPr marL="0" marR="0" lvl="0" indent="0" algn="l" defTabSz="935845" rtl="0" eaLnBrk="1" fontAlgn="auto" latinLnBrk="0" hangingPunct="1">
                <a:lnSpc>
                  <a:spcPct val="5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Merton Miller and Franco Modigliani</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Nobel Prizes in Economics,</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1990 and 1985</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Theorem relating corporate finance to returns.</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 firm’s value is unrelated to its dividend policy.</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Dividend policy is an unreliable guide for stock selection.</a:t>
              </a:r>
            </a:p>
          </p:txBody>
        </p:sp>
        <p:sp>
          <p:nvSpPr>
            <p:cNvPr id="63" name="Line 386"/>
            <p:cNvSpPr>
              <a:spLocks noChangeShapeType="1"/>
            </p:cNvSpPr>
            <p:nvPr/>
          </p:nvSpPr>
          <p:spPr bwMode="auto">
            <a:xfrm>
              <a:off x="1996" y="3032"/>
              <a:ext cx="949"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64" name="Line 387"/>
            <p:cNvSpPr>
              <a:spLocks noChangeShapeType="1"/>
            </p:cNvSpPr>
            <p:nvPr/>
          </p:nvSpPr>
          <p:spPr bwMode="auto">
            <a:xfrm flipH="1">
              <a:off x="2843" y="2926"/>
              <a:ext cx="0" cy="104"/>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grpSp>
        <p:nvGrpSpPr>
          <p:cNvPr id="65" name="Group 388"/>
          <p:cNvGrpSpPr/>
          <p:nvPr/>
        </p:nvGrpSpPr>
        <p:grpSpPr>
          <a:xfrm>
            <a:off x="6175346" y="4362941"/>
            <a:ext cx="1524628" cy="1959332"/>
            <a:chOff x="2975" y="2926"/>
            <a:chExt cx="960" cy="1234"/>
          </a:xfrm>
        </p:grpSpPr>
        <p:sp>
          <p:nvSpPr>
            <p:cNvPr id="66" name="Text Box 389"/>
            <p:cNvSpPr txBox="1">
              <a:spLocks noChangeArrowheads="1"/>
            </p:cNvSpPr>
            <p:nvPr/>
          </p:nvSpPr>
          <p:spPr bwMode="auto">
            <a:xfrm>
              <a:off x="2975" y="3056"/>
              <a:ext cx="907" cy="1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Behavior of Securities Prices</a:t>
              </a:r>
            </a:p>
            <a:p>
              <a:pPr marL="0" marR="0" lvl="0" indent="0" algn="l" defTabSz="935845" rtl="0" eaLnBrk="1" fontAlgn="auto" latinLnBrk="0" hangingPunct="1">
                <a:lnSpc>
                  <a:spcPct val="5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Paul Samuelson, MIT</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Nobel Prize in Economics, 1970</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Market prices are the best estimates of value.</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Price changes follow random patterns. Future share prices are unpredictable.</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5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“Proof That Properly Anticipated Prices Fluctuate Randomly,” </a:t>
              </a:r>
              <a:r>
                <a:rPr kumimoji="0" lang="en-US" sz="699" b="0" i="1" u="none" strike="noStrike" kern="1200" cap="none" spc="0" normalizeH="0" baseline="0" noProof="0">
                  <a:ln>
                    <a:noFill/>
                  </a:ln>
                  <a:solidFill>
                    <a:srgbClr val="000000"/>
                  </a:solidFill>
                  <a:effectLst/>
                  <a:uLnTx/>
                  <a:uFillTx/>
                  <a:latin typeface="Arial" pitchFamily="34" charset="0"/>
                  <a:ea typeface="+mn-ea"/>
                  <a:cs typeface="Arial" pitchFamily="34" charset="0"/>
                </a:rPr>
                <a:t>Industrial Management Review, </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Spring 1965.</a:t>
              </a:r>
            </a:p>
          </p:txBody>
        </p:sp>
        <p:sp>
          <p:nvSpPr>
            <p:cNvPr id="67" name="Line 390"/>
            <p:cNvSpPr>
              <a:spLocks noChangeShapeType="1"/>
            </p:cNvSpPr>
            <p:nvPr/>
          </p:nvSpPr>
          <p:spPr bwMode="auto">
            <a:xfrm>
              <a:off x="2986" y="3032"/>
              <a:ext cx="949"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68" name="Line 391"/>
            <p:cNvSpPr>
              <a:spLocks noChangeShapeType="1"/>
            </p:cNvSpPr>
            <p:nvPr/>
          </p:nvSpPr>
          <p:spPr bwMode="auto">
            <a:xfrm flipH="1">
              <a:off x="3780" y="2926"/>
              <a:ext cx="0" cy="104"/>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grpSp>
        <p:nvGrpSpPr>
          <p:cNvPr id="69" name="Group 392"/>
          <p:cNvGrpSpPr/>
          <p:nvPr/>
        </p:nvGrpSpPr>
        <p:grpSpPr>
          <a:xfrm>
            <a:off x="7887182" y="4362941"/>
            <a:ext cx="1526214" cy="1884764"/>
            <a:chOff x="3964" y="2926"/>
            <a:chExt cx="961" cy="1187"/>
          </a:xfrm>
        </p:grpSpPr>
        <p:sp>
          <p:nvSpPr>
            <p:cNvPr id="70" name="Text Box 393"/>
            <p:cNvSpPr txBox="1">
              <a:spLocks noChangeArrowheads="1"/>
            </p:cNvSpPr>
            <p:nvPr/>
          </p:nvSpPr>
          <p:spPr bwMode="auto">
            <a:xfrm>
              <a:off x="3964" y="3057"/>
              <a:ext cx="961"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First Major Study of Manager Performance</a:t>
              </a:r>
            </a:p>
            <a:p>
              <a:pPr marL="0" marR="0" lvl="0" indent="0" algn="l" defTabSz="935845" rtl="0" eaLnBrk="1" fontAlgn="auto" latinLnBrk="0" hangingPunct="1">
                <a:lnSpc>
                  <a:spcPct val="5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Michael Jensen, 1965</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A.G. Becker Corporation, 1968</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First studies of mutual funds (Jensen) and of institutional plans (A.G. Becker Corp.) indicate active managers underperform indices.</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Becker Corp. gives rise to consulting industry with creation of “Green Book” performance tables comparing results to benchmarks.</a:t>
              </a:r>
            </a:p>
          </p:txBody>
        </p:sp>
        <p:sp>
          <p:nvSpPr>
            <p:cNvPr id="71" name="Line 394"/>
            <p:cNvSpPr>
              <a:spLocks noChangeShapeType="1"/>
            </p:cNvSpPr>
            <p:nvPr/>
          </p:nvSpPr>
          <p:spPr bwMode="auto">
            <a:xfrm>
              <a:off x="3976" y="3032"/>
              <a:ext cx="949"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72" name="Line 395"/>
            <p:cNvSpPr>
              <a:spLocks noChangeShapeType="1"/>
            </p:cNvSpPr>
            <p:nvPr/>
          </p:nvSpPr>
          <p:spPr bwMode="auto">
            <a:xfrm flipH="1">
              <a:off x="4464" y="2926"/>
              <a:ext cx="0" cy="104"/>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sp>
        <p:nvSpPr>
          <p:cNvPr id="37" name="Rectangle 36">
            <a:extLst>
              <a:ext uri="{FF2B5EF4-FFF2-40B4-BE49-F238E27FC236}">
                <a16:creationId xmlns:a16="http://schemas.microsoft.com/office/drawing/2014/main" id="{223DCEB3-BB0E-449E-80FF-6BB19B88DD48}"/>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The Evolution of Investing</a:t>
            </a:r>
          </a:p>
        </p:txBody>
      </p:sp>
    </p:spTree>
    <p:custDataLst>
      <p:tags r:id="rId1"/>
    </p:custDataLst>
    <p:extLst>
      <p:ext uri="{BB962C8B-B14F-4D97-AF65-F5344CB8AC3E}">
        <p14:creationId xmlns:p14="http://schemas.microsoft.com/office/powerpoint/2010/main" val="711187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Innovations in Finance</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69</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3" name="Text Placeholder 2"/>
          <p:cNvSpPr>
            <a:spLocks noGrp="1"/>
          </p:cNvSpPr>
          <p:nvPr>
            <p:ph type="body" sz="quarter" idx="13"/>
          </p:nvPr>
        </p:nvSpPr>
        <p:spPr/>
        <p:txBody>
          <a:bodyPr/>
          <a:lstStyle/>
          <a:p>
            <a:endParaRPr lang="en-US"/>
          </a:p>
        </p:txBody>
      </p:sp>
      <p:sp>
        <p:nvSpPr>
          <p:cNvPr id="2" name="Text Placeholder 1"/>
          <p:cNvSpPr>
            <a:spLocks noGrp="1"/>
          </p:cNvSpPr>
          <p:nvPr>
            <p:ph type="body" sz="quarter" idx="15"/>
          </p:nvPr>
        </p:nvSpPr>
        <p:spPr/>
        <p:txBody>
          <a:bodyPr/>
          <a:lstStyle/>
          <a:p>
            <a:r>
              <a:rPr lang="en-US"/>
              <a:t>1. Member of the board of directors of the general partner of Dimensional Fund Advisors LP.</a:t>
            </a:r>
          </a:p>
          <a:p>
            <a:r>
              <a:rPr lang="en-US"/>
              <a:t>2. Member of the Investment Research Committee of and consultant to Dimensional Fund Advisors LP.</a:t>
            </a:r>
          </a:p>
          <a:p>
            <a:r>
              <a:rPr lang="en-US"/>
              <a:t>3. Member of the board of directors of the general partner of, mmber of the Investment Research Committee of, and consultant to Dimensional Fund Advisors LP.</a:t>
            </a:r>
          </a:p>
        </p:txBody>
      </p:sp>
      <p:sp>
        <p:nvSpPr>
          <p:cNvPr id="4" name="AssetID" descr="svtx:content/slide/@id"/>
          <p:cNvSpPr>
            <a:spLocks noGrp="1"/>
          </p:cNvSpPr>
          <p:nvPr>
            <p:ph type="body" sz="quarter" idx="20"/>
          </p:nvPr>
        </p:nvSpPr>
        <p:spPr/>
        <p:txBody>
          <a:bodyPr/>
          <a:lstStyle/>
          <a:p>
            <a:r>
              <a:rPr lang="en-US"/>
              <a:t>28761</a:t>
            </a:r>
          </a:p>
        </p:txBody>
      </p:sp>
      <p:sp>
        <p:nvSpPr>
          <p:cNvPr id="9" name="TextBox 8"/>
          <p:cNvSpPr txBox="1"/>
          <p:nvPr/>
        </p:nvSpPr>
        <p:spPr>
          <a:xfrm>
            <a:off x="-967256"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a:t>
            </a:r>
            <a:r>
              <a:rPr kumimoji="0" lang="en-US" sz="8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GC27</a:t>
            </a:r>
          </a:p>
        </p:txBody>
      </p:sp>
      <p:sp>
        <p:nvSpPr>
          <p:cNvPr id="44" name="Rectangle 43">
            <a:extLst>
              <a:ext uri="{FF2B5EF4-FFF2-40B4-BE49-F238E27FC236}">
                <a16:creationId xmlns:a16="http://schemas.microsoft.com/office/drawing/2014/main" id="{5999E2D9-889A-42A6-97C8-CD99E862DD93}"/>
              </a:ext>
            </a:extLst>
          </p:cNvPr>
          <p:cNvSpPr/>
          <p:nvPr/>
        </p:nvSpPr>
        <p:spPr>
          <a:xfrm>
            <a:off x="10753507" y="35042"/>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The Evolution of Investing</a:t>
            </a:r>
          </a:p>
        </p:txBody>
      </p:sp>
      <p:graphicFrame>
        <p:nvGraphicFramePr>
          <p:cNvPr id="82" name="Group 452">
            <a:extLst>
              <a:ext uri="{FF2B5EF4-FFF2-40B4-BE49-F238E27FC236}">
                <a16:creationId xmlns:a16="http://schemas.microsoft.com/office/drawing/2014/main" id="{23CE1D13-492C-4466-A9C4-B91F27143B79}"/>
              </a:ext>
            </a:extLst>
          </p:cNvPr>
          <p:cNvGraphicFramePr>
            <a:graphicFrameLocks noGrp="1"/>
          </p:cNvGraphicFramePr>
          <p:nvPr/>
        </p:nvGraphicFramePr>
        <p:xfrm>
          <a:off x="887007" y="4143999"/>
          <a:ext cx="8841573" cy="191967"/>
        </p:xfrm>
        <a:graphic>
          <a:graphicData uri="http://schemas.openxmlformats.org/drawingml/2006/table">
            <a:tbl>
              <a:tblPr/>
              <a:tblGrid>
                <a:gridCol w="445148">
                  <a:extLst>
                    <a:ext uri="{9D8B030D-6E8A-4147-A177-3AD203B41FA5}">
                      <a16:colId xmlns:a16="http://schemas.microsoft.com/office/drawing/2014/main" val="20000"/>
                    </a:ext>
                  </a:extLst>
                </a:gridCol>
                <a:gridCol w="439393">
                  <a:extLst>
                    <a:ext uri="{9D8B030D-6E8A-4147-A177-3AD203B41FA5}">
                      <a16:colId xmlns:a16="http://schemas.microsoft.com/office/drawing/2014/main" val="20001"/>
                    </a:ext>
                  </a:extLst>
                </a:gridCol>
                <a:gridCol w="443230">
                  <a:extLst>
                    <a:ext uri="{9D8B030D-6E8A-4147-A177-3AD203B41FA5}">
                      <a16:colId xmlns:a16="http://schemas.microsoft.com/office/drawing/2014/main" val="20002"/>
                    </a:ext>
                  </a:extLst>
                </a:gridCol>
                <a:gridCol w="439393">
                  <a:extLst>
                    <a:ext uri="{9D8B030D-6E8A-4147-A177-3AD203B41FA5}">
                      <a16:colId xmlns:a16="http://schemas.microsoft.com/office/drawing/2014/main" val="20003"/>
                    </a:ext>
                  </a:extLst>
                </a:gridCol>
                <a:gridCol w="443230">
                  <a:extLst>
                    <a:ext uri="{9D8B030D-6E8A-4147-A177-3AD203B41FA5}">
                      <a16:colId xmlns:a16="http://schemas.microsoft.com/office/drawing/2014/main" val="20004"/>
                    </a:ext>
                  </a:extLst>
                </a:gridCol>
                <a:gridCol w="445148">
                  <a:extLst>
                    <a:ext uri="{9D8B030D-6E8A-4147-A177-3AD203B41FA5}">
                      <a16:colId xmlns:a16="http://schemas.microsoft.com/office/drawing/2014/main" val="20005"/>
                    </a:ext>
                  </a:extLst>
                </a:gridCol>
                <a:gridCol w="439393">
                  <a:extLst>
                    <a:ext uri="{9D8B030D-6E8A-4147-A177-3AD203B41FA5}">
                      <a16:colId xmlns:a16="http://schemas.microsoft.com/office/drawing/2014/main" val="20006"/>
                    </a:ext>
                  </a:extLst>
                </a:gridCol>
                <a:gridCol w="441311">
                  <a:extLst>
                    <a:ext uri="{9D8B030D-6E8A-4147-A177-3AD203B41FA5}">
                      <a16:colId xmlns:a16="http://schemas.microsoft.com/office/drawing/2014/main" val="20007"/>
                    </a:ext>
                  </a:extLst>
                </a:gridCol>
                <a:gridCol w="443230">
                  <a:extLst>
                    <a:ext uri="{9D8B030D-6E8A-4147-A177-3AD203B41FA5}">
                      <a16:colId xmlns:a16="http://schemas.microsoft.com/office/drawing/2014/main" val="20008"/>
                    </a:ext>
                  </a:extLst>
                </a:gridCol>
                <a:gridCol w="441311">
                  <a:extLst>
                    <a:ext uri="{9D8B030D-6E8A-4147-A177-3AD203B41FA5}">
                      <a16:colId xmlns:a16="http://schemas.microsoft.com/office/drawing/2014/main" val="20009"/>
                    </a:ext>
                  </a:extLst>
                </a:gridCol>
                <a:gridCol w="443230">
                  <a:extLst>
                    <a:ext uri="{9D8B030D-6E8A-4147-A177-3AD203B41FA5}">
                      <a16:colId xmlns:a16="http://schemas.microsoft.com/office/drawing/2014/main" val="20010"/>
                    </a:ext>
                  </a:extLst>
                </a:gridCol>
                <a:gridCol w="441311">
                  <a:extLst>
                    <a:ext uri="{9D8B030D-6E8A-4147-A177-3AD203B41FA5}">
                      <a16:colId xmlns:a16="http://schemas.microsoft.com/office/drawing/2014/main" val="20011"/>
                    </a:ext>
                  </a:extLst>
                </a:gridCol>
                <a:gridCol w="441311">
                  <a:extLst>
                    <a:ext uri="{9D8B030D-6E8A-4147-A177-3AD203B41FA5}">
                      <a16:colId xmlns:a16="http://schemas.microsoft.com/office/drawing/2014/main" val="20012"/>
                    </a:ext>
                  </a:extLst>
                </a:gridCol>
                <a:gridCol w="443230">
                  <a:extLst>
                    <a:ext uri="{9D8B030D-6E8A-4147-A177-3AD203B41FA5}">
                      <a16:colId xmlns:a16="http://schemas.microsoft.com/office/drawing/2014/main" val="20013"/>
                    </a:ext>
                  </a:extLst>
                </a:gridCol>
                <a:gridCol w="441311">
                  <a:extLst>
                    <a:ext uri="{9D8B030D-6E8A-4147-A177-3AD203B41FA5}">
                      <a16:colId xmlns:a16="http://schemas.microsoft.com/office/drawing/2014/main" val="20014"/>
                    </a:ext>
                  </a:extLst>
                </a:gridCol>
                <a:gridCol w="443230">
                  <a:extLst>
                    <a:ext uri="{9D8B030D-6E8A-4147-A177-3AD203B41FA5}">
                      <a16:colId xmlns:a16="http://schemas.microsoft.com/office/drawing/2014/main" val="20015"/>
                    </a:ext>
                  </a:extLst>
                </a:gridCol>
                <a:gridCol w="441311">
                  <a:extLst>
                    <a:ext uri="{9D8B030D-6E8A-4147-A177-3AD203B41FA5}">
                      <a16:colId xmlns:a16="http://schemas.microsoft.com/office/drawing/2014/main" val="20016"/>
                    </a:ext>
                  </a:extLst>
                </a:gridCol>
                <a:gridCol w="441311">
                  <a:extLst>
                    <a:ext uri="{9D8B030D-6E8A-4147-A177-3AD203B41FA5}">
                      <a16:colId xmlns:a16="http://schemas.microsoft.com/office/drawing/2014/main" val="20017"/>
                    </a:ext>
                  </a:extLst>
                </a:gridCol>
                <a:gridCol w="443230">
                  <a:extLst>
                    <a:ext uri="{9D8B030D-6E8A-4147-A177-3AD203B41FA5}">
                      <a16:colId xmlns:a16="http://schemas.microsoft.com/office/drawing/2014/main" val="20018"/>
                    </a:ext>
                  </a:extLst>
                </a:gridCol>
                <a:gridCol w="441311">
                  <a:extLst>
                    <a:ext uri="{9D8B030D-6E8A-4147-A177-3AD203B41FA5}">
                      <a16:colId xmlns:a16="http://schemas.microsoft.com/office/drawing/2014/main" val="20019"/>
                    </a:ext>
                  </a:extLst>
                </a:gridCol>
              </a:tblGrid>
              <a:tr h="191967">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1971</a:t>
                      </a:r>
                    </a:p>
                  </a:txBody>
                  <a:tcPr marL="27415" marR="27415" marT="27424" marB="27424" horzOverflow="overflow">
                    <a:lnL cap="flat">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kern="1200" cap="none" normalizeH="0" baseline="0">
                          <a:ln>
                            <a:noFill/>
                          </a:ln>
                          <a:solidFill>
                            <a:schemeClr val="accent1"/>
                          </a:solidFill>
                          <a:effectLst/>
                          <a:latin typeface="Arial" pitchFamily="34" charset="0"/>
                          <a:ea typeface="+mn-ea"/>
                          <a:cs typeface="+mn-cs"/>
                        </a:rPr>
                        <a:t>1972</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1973</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1974</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1975</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1976</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1977</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1978</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1979</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1980</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1981</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1982</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1983</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1984</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1985</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1986</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1987</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1988</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1989</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1990</a:t>
                      </a:r>
                    </a:p>
                  </a:txBody>
                  <a:tcPr marL="27415" marR="27415" marT="27424" marB="27424"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83" name="Group 82">
            <a:extLst>
              <a:ext uri="{FF2B5EF4-FFF2-40B4-BE49-F238E27FC236}">
                <a16:creationId xmlns:a16="http://schemas.microsoft.com/office/drawing/2014/main" id="{57C7F5AF-7A03-40D3-AD29-4A0885C2ADFA}"/>
              </a:ext>
            </a:extLst>
          </p:cNvPr>
          <p:cNvGrpSpPr/>
          <p:nvPr/>
        </p:nvGrpSpPr>
        <p:grpSpPr>
          <a:xfrm>
            <a:off x="8161589" y="3953619"/>
            <a:ext cx="1507175" cy="164996"/>
            <a:chOff x="6119288" y="3997178"/>
            <a:chExt cx="1506858" cy="164961"/>
          </a:xfrm>
        </p:grpSpPr>
        <p:sp>
          <p:nvSpPr>
            <p:cNvPr id="84" name="Line 368">
              <a:extLst>
                <a:ext uri="{FF2B5EF4-FFF2-40B4-BE49-F238E27FC236}">
                  <a16:creationId xmlns:a16="http://schemas.microsoft.com/office/drawing/2014/main" id="{7FDD9542-4FEF-42BC-A495-8E6D0A02C6A2}"/>
                </a:ext>
              </a:extLst>
            </p:cNvPr>
            <p:cNvSpPr>
              <a:spLocks noChangeShapeType="1"/>
            </p:cNvSpPr>
            <p:nvPr/>
          </p:nvSpPr>
          <p:spPr bwMode="auto">
            <a:xfrm>
              <a:off x="6119288" y="3997178"/>
              <a:ext cx="1506859"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85" name="Line 369">
              <a:extLst>
                <a:ext uri="{FF2B5EF4-FFF2-40B4-BE49-F238E27FC236}">
                  <a16:creationId xmlns:a16="http://schemas.microsoft.com/office/drawing/2014/main" id="{5ECE27DA-2349-4AC8-B276-1F588AFA2BD0}"/>
                </a:ext>
              </a:extLst>
            </p:cNvPr>
            <p:cNvSpPr>
              <a:spLocks noChangeShapeType="1"/>
            </p:cNvSpPr>
            <p:nvPr/>
          </p:nvSpPr>
          <p:spPr bwMode="auto">
            <a:xfrm flipH="1">
              <a:off x="7427557" y="3997178"/>
              <a:ext cx="0" cy="164961"/>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sp>
        <p:nvSpPr>
          <p:cNvPr id="86" name="Line 373">
            <a:extLst>
              <a:ext uri="{FF2B5EF4-FFF2-40B4-BE49-F238E27FC236}">
                <a16:creationId xmlns:a16="http://schemas.microsoft.com/office/drawing/2014/main" id="{71952FA9-49EF-4E57-BF47-AD8732973E1C}"/>
              </a:ext>
            </a:extLst>
          </p:cNvPr>
          <p:cNvSpPr>
            <a:spLocks noChangeShapeType="1"/>
          </p:cNvSpPr>
          <p:nvPr/>
        </p:nvSpPr>
        <p:spPr bwMode="auto">
          <a:xfrm>
            <a:off x="5307157" y="3953619"/>
            <a:ext cx="1507175"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87" name="Line 374">
            <a:extLst>
              <a:ext uri="{FF2B5EF4-FFF2-40B4-BE49-F238E27FC236}">
                <a16:creationId xmlns:a16="http://schemas.microsoft.com/office/drawing/2014/main" id="{E51FF2AA-E5C8-4EF2-BB72-17E88E463BD4}"/>
              </a:ext>
            </a:extLst>
          </p:cNvPr>
          <p:cNvSpPr>
            <a:spLocks noChangeShapeType="1"/>
          </p:cNvSpPr>
          <p:nvPr/>
        </p:nvSpPr>
        <p:spPr bwMode="auto">
          <a:xfrm flipH="1">
            <a:off x="5581937" y="3953619"/>
            <a:ext cx="0" cy="164996"/>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88" name="Line 377">
            <a:extLst>
              <a:ext uri="{FF2B5EF4-FFF2-40B4-BE49-F238E27FC236}">
                <a16:creationId xmlns:a16="http://schemas.microsoft.com/office/drawing/2014/main" id="{E4D90C7F-443C-433C-82DA-AEE1B21619E4}"/>
              </a:ext>
            </a:extLst>
          </p:cNvPr>
          <p:cNvSpPr>
            <a:spLocks noChangeShapeType="1"/>
          </p:cNvSpPr>
          <p:nvPr/>
        </p:nvSpPr>
        <p:spPr bwMode="auto">
          <a:xfrm>
            <a:off x="2730680" y="3952033"/>
            <a:ext cx="1507175"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89" name="Line 378">
            <a:extLst>
              <a:ext uri="{FF2B5EF4-FFF2-40B4-BE49-F238E27FC236}">
                <a16:creationId xmlns:a16="http://schemas.microsoft.com/office/drawing/2014/main" id="{D46E7F3C-9DA2-4CF8-91D3-1FC8E02AD639}"/>
              </a:ext>
            </a:extLst>
          </p:cNvPr>
          <p:cNvSpPr>
            <a:spLocks noChangeShapeType="1"/>
          </p:cNvSpPr>
          <p:nvPr/>
        </p:nvSpPr>
        <p:spPr bwMode="auto">
          <a:xfrm flipH="1">
            <a:off x="2895677" y="3952032"/>
            <a:ext cx="0" cy="164996"/>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90" name="Line 382">
            <a:extLst>
              <a:ext uri="{FF2B5EF4-FFF2-40B4-BE49-F238E27FC236}">
                <a16:creationId xmlns:a16="http://schemas.microsoft.com/office/drawing/2014/main" id="{A48D89AE-234D-4E86-A8D9-2674B1C31A7D}"/>
              </a:ext>
            </a:extLst>
          </p:cNvPr>
          <p:cNvSpPr>
            <a:spLocks noChangeShapeType="1"/>
          </p:cNvSpPr>
          <p:nvPr/>
        </p:nvSpPr>
        <p:spPr bwMode="auto">
          <a:xfrm>
            <a:off x="3427630" y="4531104"/>
            <a:ext cx="1553500" cy="1587"/>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91" name="Line 383">
            <a:extLst>
              <a:ext uri="{FF2B5EF4-FFF2-40B4-BE49-F238E27FC236}">
                <a16:creationId xmlns:a16="http://schemas.microsoft.com/office/drawing/2014/main" id="{96AAFB48-28F5-48E7-9584-A3B16AA980EC}"/>
              </a:ext>
            </a:extLst>
          </p:cNvPr>
          <p:cNvSpPr>
            <a:spLocks noChangeShapeType="1"/>
          </p:cNvSpPr>
          <p:nvPr/>
        </p:nvSpPr>
        <p:spPr bwMode="auto">
          <a:xfrm flipH="1">
            <a:off x="3781418" y="4362936"/>
            <a:ext cx="0" cy="164996"/>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nvGrpSpPr>
          <p:cNvPr id="92" name="Group 91">
            <a:extLst>
              <a:ext uri="{FF2B5EF4-FFF2-40B4-BE49-F238E27FC236}">
                <a16:creationId xmlns:a16="http://schemas.microsoft.com/office/drawing/2014/main" id="{F8DD3641-3559-49AE-AFCB-E669322A5516}"/>
              </a:ext>
            </a:extLst>
          </p:cNvPr>
          <p:cNvGrpSpPr/>
          <p:nvPr/>
        </p:nvGrpSpPr>
        <p:grpSpPr>
          <a:xfrm>
            <a:off x="6136421" y="4362936"/>
            <a:ext cx="1507176" cy="168169"/>
            <a:chOff x="3103945" y="4406409"/>
            <a:chExt cx="1506859" cy="168134"/>
          </a:xfrm>
        </p:grpSpPr>
        <p:sp>
          <p:nvSpPr>
            <p:cNvPr id="93" name="Line 386">
              <a:extLst>
                <a:ext uri="{FF2B5EF4-FFF2-40B4-BE49-F238E27FC236}">
                  <a16:creationId xmlns:a16="http://schemas.microsoft.com/office/drawing/2014/main" id="{B03CEF53-13D3-473B-80C6-EE8996F9240C}"/>
                </a:ext>
              </a:extLst>
            </p:cNvPr>
            <p:cNvSpPr>
              <a:spLocks noChangeShapeType="1"/>
            </p:cNvSpPr>
            <p:nvPr/>
          </p:nvSpPr>
          <p:spPr bwMode="auto">
            <a:xfrm>
              <a:off x="3103945" y="4574543"/>
              <a:ext cx="1506859"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94" name="Line 387">
              <a:extLst>
                <a:ext uri="{FF2B5EF4-FFF2-40B4-BE49-F238E27FC236}">
                  <a16:creationId xmlns:a16="http://schemas.microsoft.com/office/drawing/2014/main" id="{9EE7A316-F8A0-431A-9D64-4C500C9D3B70}"/>
                </a:ext>
              </a:extLst>
            </p:cNvPr>
            <p:cNvSpPr>
              <a:spLocks noChangeShapeType="1"/>
            </p:cNvSpPr>
            <p:nvPr/>
          </p:nvSpPr>
          <p:spPr bwMode="auto">
            <a:xfrm flipH="1">
              <a:off x="3845953" y="4406409"/>
              <a:ext cx="0" cy="164961"/>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sp>
        <p:nvSpPr>
          <p:cNvPr id="95" name="Text Box 305">
            <a:extLst>
              <a:ext uri="{FF2B5EF4-FFF2-40B4-BE49-F238E27FC236}">
                <a16:creationId xmlns:a16="http://schemas.microsoft.com/office/drawing/2014/main" id="{AC4F96D2-431B-47D2-AC61-D2BB7AF3808F}"/>
              </a:ext>
            </a:extLst>
          </p:cNvPr>
          <p:cNvSpPr txBox="1">
            <a:spLocks noChangeArrowheads="1"/>
          </p:cNvSpPr>
          <p:nvPr/>
        </p:nvSpPr>
        <p:spPr bwMode="auto">
          <a:xfrm>
            <a:off x="2748133" y="1856860"/>
            <a:ext cx="1553184" cy="206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nchor="b">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A Major Plan First </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Commits to Indexing</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New York Telephone Company</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invests $40 million in an S&amp;P 500</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Index fund.</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first major plan to index.</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Helps launch the era of indexed </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investing.</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“Fund spokesmen are quick to point out you can’t buy the market averages. It’s time the public could.”</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Burton G. Malkiel, </a:t>
            </a:r>
            <a:r>
              <a:rPr kumimoji="0" lang="en-US" sz="699" b="0" i="1" u="none" strike="noStrike" kern="1200" cap="none" spc="0" normalizeH="0" baseline="0" noProof="0">
                <a:ln>
                  <a:noFill/>
                </a:ln>
                <a:solidFill>
                  <a:srgbClr val="000000"/>
                </a:solidFill>
                <a:effectLst/>
                <a:uLnTx/>
                <a:uFillTx/>
                <a:latin typeface="Arial" pitchFamily="34" charset="0"/>
                <a:ea typeface="+mn-ea"/>
                <a:cs typeface="Arial" pitchFamily="34" charset="0"/>
              </a:rPr>
              <a:t>A Random Walk Down Wall Street, </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1973 ed.</a:t>
            </a:r>
          </a:p>
        </p:txBody>
      </p:sp>
      <p:sp>
        <p:nvSpPr>
          <p:cNvPr id="96" name="Text Box 289">
            <a:extLst>
              <a:ext uri="{FF2B5EF4-FFF2-40B4-BE49-F238E27FC236}">
                <a16:creationId xmlns:a16="http://schemas.microsoft.com/office/drawing/2014/main" id="{57E35E7F-8DE1-4294-A6E2-9A15D129576C}"/>
              </a:ext>
            </a:extLst>
          </p:cNvPr>
          <p:cNvSpPr txBox="1">
            <a:spLocks noChangeArrowheads="1"/>
          </p:cNvSpPr>
          <p:nvPr/>
        </p:nvSpPr>
        <p:spPr bwMode="auto">
          <a:xfrm>
            <a:off x="8172220" y="2191969"/>
            <a:ext cx="1553184" cy="173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Nobel Prize Recognizes </a:t>
            </a:r>
            <a:b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b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Modern Finance</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Economists who shaped the way we invest are recognized, emphasizing the role of science in finance.</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William Sharpe for the Capital Asset Pricing Model.</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Harry Markowitz for portfolio theory.</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Merton Miller for work on the effect of firms’ capital structure and dividend policy on their prices.</a:t>
            </a:r>
          </a:p>
        </p:txBody>
      </p:sp>
      <p:sp>
        <p:nvSpPr>
          <p:cNvPr id="97" name="Text Box 293">
            <a:extLst>
              <a:ext uri="{FF2B5EF4-FFF2-40B4-BE49-F238E27FC236}">
                <a16:creationId xmlns:a16="http://schemas.microsoft.com/office/drawing/2014/main" id="{C3C403BF-2405-47A8-9F1A-60F3CF9EB496}"/>
              </a:ext>
            </a:extLst>
          </p:cNvPr>
          <p:cNvSpPr txBox="1">
            <a:spLocks noChangeArrowheads="1"/>
          </p:cNvSpPr>
          <p:nvPr/>
        </p:nvSpPr>
        <p:spPr bwMode="auto">
          <a:xfrm>
            <a:off x="6136422" y="4572988"/>
            <a:ext cx="1553183" cy="1722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Variable Maturity Strategy Implemented</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Eugene F. Fama</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3</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With no prediction of interest rates, Eugene Fama develops a method of shifting maturities that identifies optimal positions on the fixed income yield curve.</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Information in the Term Structure,” </a:t>
            </a:r>
            <a:r>
              <a:rPr kumimoji="0" lang="en-US" sz="699" b="0" i="1" u="none" strike="noStrike" kern="1200" cap="none" spc="0" normalizeH="0" baseline="0" noProof="0">
                <a:ln>
                  <a:noFill/>
                </a:ln>
                <a:solidFill>
                  <a:srgbClr val="000000"/>
                </a:solidFill>
                <a:effectLst/>
                <a:uLnTx/>
                <a:uFillTx/>
                <a:latin typeface="Arial" pitchFamily="34" charset="0"/>
                <a:ea typeface="+mn-ea"/>
                <a:cs typeface="Arial" pitchFamily="34" charset="0"/>
              </a:rPr>
              <a:t>Journal of Financial Economics</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 13, no. 4 (December 1984): 509-28.</a:t>
            </a:r>
          </a:p>
        </p:txBody>
      </p:sp>
      <p:sp>
        <p:nvSpPr>
          <p:cNvPr id="98" name="Text Box 301">
            <a:extLst>
              <a:ext uri="{FF2B5EF4-FFF2-40B4-BE49-F238E27FC236}">
                <a16:creationId xmlns:a16="http://schemas.microsoft.com/office/drawing/2014/main" id="{C2FBB9FA-C7F5-483F-BFC5-E4E696092FEE}"/>
              </a:ext>
            </a:extLst>
          </p:cNvPr>
          <p:cNvSpPr txBox="1">
            <a:spLocks noChangeArrowheads="1"/>
          </p:cNvSpPr>
          <p:nvPr/>
        </p:nvSpPr>
        <p:spPr bwMode="auto">
          <a:xfrm>
            <a:off x="3468877" y="4572989"/>
            <a:ext cx="1511936" cy="1937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Database of Securities Prices since 1926</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Roger Ibbotson and</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Rex Sinquefield,</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1" u="none" strike="noStrike" kern="1200" cap="none" spc="0" normalizeH="0" baseline="0" noProof="0">
                <a:ln>
                  <a:noFill/>
                </a:ln>
                <a:solidFill>
                  <a:srgbClr val="000000"/>
                </a:solidFill>
                <a:effectLst/>
                <a:uLnTx/>
                <a:uFillTx/>
                <a:latin typeface="Arial" pitchFamily="34" charset="0"/>
                <a:ea typeface="+mn-ea"/>
                <a:cs typeface="Arial" pitchFamily="34" charset="0"/>
              </a:rPr>
              <a:t>Stocks, Bonds, Bills, and Inflation</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1"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An extensive returns database for multiple asset classes is first developed and will become one of the most widely used investment databases.</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first extensive, empirical basis for making asset allocation decisions changes the way investors build portfolios.</a:t>
            </a:r>
          </a:p>
        </p:txBody>
      </p:sp>
      <p:sp>
        <p:nvSpPr>
          <p:cNvPr id="99" name="Text Box 313">
            <a:extLst>
              <a:ext uri="{FF2B5EF4-FFF2-40B4-BE49-F238E27FC236}">
                <a16:creationId xmlns:a16="http://schemas.microsoft.com/office/drawing/2014/main" id="{5EC6C81F-464E-493F-892A-4381878A521A}"/>
              </a:ext>
            </a:extLst>
          </p:cNvPr>
          <p:cNvSpPr txBox="1">
            <a:spLocks noChangeArrowheads="1"/>
          </p:cNvSpPr>
          <p:nvPr/>
        </p:nvSpPr>
        <p:spPr bwMode="auto">
          <a:xfrm>
            <a:off x="5315565" y="2635585"/>
            <a:ext cx="1553184" cy="1276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nchor="b">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The Size Effect</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Rolf Banz</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Analyzed NYSE stocks,</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1926-1975.</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Finds that, in the long term, small companies have higher expected returns than large companies and behave differently.</a:t>
            </a:r>
          </a:p>
        </p:txBody>
      </p:sp>
      <p:sp>
        <p:nvSpPr>
          <p:cNvPr id="100" name="Text Box 359">
            <a:extLst>
              <a:ext uri="{FF2B5EF4-FFF2-40B4-BE49-F238E27FC236}">
                <a16:creationId xmlns:a16="http://schemas.microsoft.com/office/drawing/2014/main" id="{8CDD0757-4762-4BAE-9E9D-EBDCD0608A17}"/>
              </a:ext>
            </a:extLst>
          </p:cNvPr>
          <p:cNvSpPr txBox="1">
            <a:spLocks noChangeArrowheads="1"/>
          </p:cNvSpPr>
          <p:nvPr/>
        </p:nvSpPr>
        <p:spPr bwMode="auto">
          <a:xfrm>
            <a:off x="902876" y="2901356"/>
            <a:ext cx="1553183" cy="1015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nchor="b">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The Birth of Index Funds</a:t>
            </a:r>
          </a:p>
          <a:p>
            <a:pPr marL="0" marR="0" lvl="0" indent="0" algn="l" defTabSz="935845" rtl="0" eaLnBrk="1" fontAlgn="auto" latinLnBrk="0" hangingPunct="1">
              <a:lnSpc>
                <a:spcPct val="5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John McQuown</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1</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Wells Fargo Bank, 1971;</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Rex Sinquefield,</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American National Bank, 1973</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Banks develop the first passive S&amp;P 500 Index funds. </a:t>
            </a:r>
          </a:p>
        </p:txBody>
      </p:sp>
      <p:sp>
        <p:nvSpPr>
          <p:cNvPr id="101" name="Line 360">
            <a:extLst>
              <a:ext uri="{FF2B5EF4-FFF2-40B4-BE49-F238E27FC236}">
                <a16:creationId xmlns:a16="http://schemas.microsoft.com/office/drawing/2014/main" id="{ADEFDE46-6153-40B2-9835-0E4158DFAFB6}"/>
              </a:ext>
            </a:extLst>
          </p:cNvPr>
          <p:cNvSpPr>
            <a:spLocks noChangeShapeType="1"/>
          </p:cNvSpPr>
          <p:nvPr/>
        </p:nvSpPr>
        <p:spPr bwMode="auto">
          <a:xfrm flipH="1">
            <a:off x="1110709" y="3953619"/>
            <a:ext cx="0" cy="164996"/>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102" name="Line 361">
            <a:extLst>
              <a:ext uri="{FF2B5EF4-FFF2-40B4-BE49-F238E27FC236}">
                <a16:creationId xmlns:a16="http://schemas.microsoft.com/office/drawing/2014/main" id="{37649EA0-FF4E-4C6F-AFF3-05FC1486FC02}"/>
              </a:ext>
            </a:extLst>
          </p:cNvPr>
          <p:cNvSpPr>
            <a:spLocks noChangeShapeType="1"/>
          </p:cNvSpPr>
          <p:nvPr/>
        </p:nvSpPr>
        <p:spPr bwMode="auto">
          <a:xfrm>
            <a:off x="863215" y="3953619"/>
            <a:ext cx="1507175"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nvGrpSpPr>
          <p:cNvPr id="103" name="Group 396">
            <a:extLst>
              <a:ext uri="{FF2B5EF4-FFF2-40B4-BE49-F238E27FC236}">
                <a16:creationId xmlns:a16="http://schemas.microsoft.com/office/drawing/2014/main" id="{AA63F4B4-EA29-49DE-936E-35491049677C}"/>
              </a:ext>
            </a:extLst>
          </p:cNvPr>
          <p:cNvGrpSpPr/>
          <p:nvPr/>
        </p:nvGrpSpPr>
        <p:grpSpPr>
          <a:xfrm>
            <a:off x="1226524" y="4366611"/>
            <a:ext cx="1553184" cy="1540002"/>
            <a:chOff x="5169" y="2928"/>
            <a:chExt cx="978" cy="970"/>
          </a:xfrm>
        </p:grpSpPr>
        <p:sp>
          <p:nvSpPr>
            <p:cNvPr id="104" name="Text Box 397">
              <a:extLst>
                <a:ext uri="{FF2B5EF4-FFF2-40B4-BE49-F238E27FC236}">
                  <a16:creationId xmlns:a16="http://schemas.microsoft.com/office/drawing/2014/main" id="{05991E5A-296C-489D-9860-8EBF8370CA45}"/>
                </a:ext>
              </a:extLst>
            </p:cNvPr>
            <p:cNvSpPr txBox="1">
              <a:spLocks noChangeArrowheads="1"/>
            </p:cNvSpPr>
            <p:nvPr/>
          </p:nvSpPr>
          <p:spPr bwMode="auto">
            <a:xfrm>
              <a:off x="5169" y="3056"/>
              <a:ext cx="978" cy="8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7" rIns="18277">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Options Pricing Model</a:t>
              </a:r>
            </a:p>
            <a:p>
              <a:pPr marL="0" marR="0" lvl="0" indent="0" algn="l" defTabSz="935845" rtl="0" eaLnBrk="1" fontAlgn="auto" latinLnBrk="0" hangingPunct="1">
                <a:lnSpc>
                  <a:spcPct val="5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Fischer Black, Robert Merton</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2</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 and Myron Scholes</a:t>
              </a:r>
              <a:endPar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Nobel Prize in Economics, 1997</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development of the Options Pricing Model allows new ways to segment, quantify, and manage risk.</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model spurs the development of a market for alternative investments.</a:t>
              </a:r>
            </a:p>
          </p:txBody>
        </p:sp>
        <p:sp>
          <p:nvSpPr>
            <p:cNvPr id="105" name="Line 398">
              <a:extLst>
                <a:ext uri="{FF2B5EF4-FFF2-40B4-BE49-F238E27FC236}">
                  <a16:creationId xmlns:a16="http://schemas.microsoft.com/office/drawing/2014/main" id="{2C8ADA1E-3B1C-4B58-A0CB-74AF4C619FC9}"/>
                </a:ext>
              </a:extLst>
            </p:cNvPr>
            <p:cNvSpPr>
              <a:spLocks noChangeShapeType="1"/>
            </p:cNvSpPr>
            <p:nvPr/>
          </p:nvSpPr>
          <p:spPr bwMode="auto">
            <a:xfrm>
              <a:off x="5184" y="3032"/>
              <a:ext cx="949"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sp>
          <p:nvSpPr>
            <p:cNvPr id="106" name="Line 399">
              <a:extLst>
                <a:ext uri="{FF2B5EF4-FFF2-40B4-BE49-F238E27FC236}">
                  <a16:creationId xmlns:a16="http://schemas.microsoft.com/office/drawing/2014/main" id="{685F34A6-9413-492F-A1D0-ED28C5F4EF89}"/>
                </a:ext>
              </a:extLst>
            </p:cNvPr>
            <p:cNvSpPr>
              <a:spLocks noChangeShapeType="1"/>
            </p:cNvSpPr>
            <p:nvPr/>
          </p:nvSpPr>
          <p:spPr bwMode="auto">
            <a:xfrm flipH="1">
              <a:off x="5386" y="2926"/>
              <a:ext cx="0" cy="104"/>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endParaRPr>
            </a:p>
          </p:txBody>
        </p:sp>
      </p:grpSp>
    </p:spTree>
    <p:custDataLst>
      <p:tags r:id="rId1"/>
    </p:custDataLst>
    <p:extLst>
      <p:ext uri="{BB962C8B-B14F-4D97-AF65-F5344CB8AC3E}">
        <p14:creationId xmlns:p14="http://schemas.microsoft.com/office/powerpoint/2010/main" val="960677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7. Avoid Market Timing </a:t>
            </a:r>
          </a:p>
        </p:txBody>
      </p:sp>
      <p:sp>
        <p:nvSpPr>
          <p:cNvPr id="4" name="Text Placeholder 3"/>
          <p:cNvSpPr>
            <a:spLocks noGrp="1"/>
          </p:cNvSpPr>
          <p:nvPr>
            <p:ph type="body" sz="quarter" idx="15"/>
          </p:nvPr>
        </p:nvSpPr>
        <p:spPr/>
        <p:txBody>
          <a:bodyPr/>
          <a:lstStyle/>
          <a:p>
            <a:pPr>
              <a:defRPr/>
            </a:pPr>
            <a:r>
              <a:rPr lang="en-US">
                <a:solidFill>
                  <a:srgbClr val="000000">
                    <a:lumMod val="75000"/>
                    <a:lumOff val="25000"/>
                  </a:srgbClr>
                </a:solidFill>
              </a:rPr>
              <a:t>In AUD. Data is the annual return to 31 December 2022. Data used for each asset class is as follows: Australian Large: S&amp;P/ASX100 Index (Total Return), Australian Small: S&amp;P/ASX Small Ordinaries Index (Total Return), Australian Value: S&amp;P Australia BMI Value Index (gross dividends), Property: S&amp;P Global REIT Index (gross dividends), Global Large + Mid: MSCI World Index, (gross dividends), Global Small: MSCI World Small Cap Index (gross dividends), Global Value: MSCI World Value Index (gross dividends), Cash: Bloomberg AusBond Bank Bill Index, Emerging Markets: MSCI Emerging Markets Index (gross dividends), Fixed Interest: Bloomberg Global Aggregate Bond Index (hedged to AUD). S&amp;P data © 2023 S&amp;P Dow Jones Indices LLC, a division of S&amp;P Global. All rights reserved. MSCI data © MSCI 2023, all rights reserved. Bloomberg data provided by Bloomberg. Indices are not available for direct investment. Their performance does not reflect the expenses associated with the management of an actual portfolio.</a:t>
            </a:r>
            <a:endParaRPr lang="en-GB">
              <a:solidFill>
                <a:srgbClr val="000000">
                  <a:lumMod val="65000"/>
                  <a:lumOff val="35000"/>
                </a:srgbClr>
              </a:solidFill>
            </a:endParaRPr>
          </a:p>
        </p:txBody>
      </p:sp>
      <p:sp>
        <p:nvSpPr>
          <p:cNvPr id="17" name="TextBox 16">
            <a:extLst>
              <a:ext uri="{FF2B5EF4-FFF2-40B4-BE49-F238E27FC236}">
                <a16:creationId xmlns:a16="http://schemas.microsoft.com/office/drawing/2014/main" id="{388190A7-422E-42F6-9AA5-B95C3D04BB3C}"/>
              </a:ext>
            </a:extLst>
          </p:cNvPr>
          <p:cNvSpPr txBox="1"/>
          <p:nvPr/>
        </p:nvSpPr>
        <p:spPr>
          <a:xfrm>
            <a:off x="-745655" y="4135"/>
            <a:ext cx="731059" cy="36917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ctr" defTabSz="913851" fontAlgn="base">
              <a:spcBef>
                <a:spcPct val="0"/>
              </a:spcBef>
              <a:spcAft>
                <a:spcPct val="0"/>
              </a:spcAft>
              <a:defRPr/>
            </a:pPr>
            <a:r>
              <a:rPr lang="en-US" sz="900">
                <a:solidFill>
                  <a:srgbClr val="000000"/>
                </a:solidFill>
                <a:latin typeface="Arial" pitchFamily="34" charset="0"/>
                <a:cs typeface="Arial" pitchFamily="34" charset="0"/>
              </a:rPr>
              <a:t>SC: EC06</a:t>
            </a:r>
          </a:p>
          <a:p>
            <a:pPr algn="ctr" defTabSz="913851" fontAlgn="base">
              <a:spcBef>
                <a:spcPct val="0"/>
              </a:spcBef>
              <a:spcAft>
                <a:spcPct val="0"/>
              </a:spcAft>
              <a:defRPr/>
            </a:pPr>
            <a:r>
              <a:rPr lang="en-US" sz="900">
                <a:solidFill>
                  <a:srgbClr val="000000"/>
                </a:solidFill>
                <a:latin typeface="Arial" pitchFamily="34" charset="0"/>
                <a:cs typeface="Arial" pitchFamily="34" charset="0"/>
              </a:rPr>
              <a:t>MID PAB7</a:t>
            </a:r>
          </a:p>
        </p:txBody>
      </p:sp>
      <p:sp>
        <p:nvSpPr>
          <p:cNvPr id="18" name="Text Placeholder 10">
            <a:extLst>
              <a:ext uri="{FF2B5EF4-FFF2-40B4-BE49-F238E27FC236}">
                <a16:creationId xmlns:a16="http://schemas.microsoft.com/office/drawing/2014/main" id="{BBD1C4FE-2100-4BA9-B0AF-4A998D6D0AFC}"/>
              </a:ext>
            </a:extLst>
          </p:cNvPr>
          <p:cNvSpPr txBox="1"/>
          <p:nvPr/>
        </p:nvSpPr>
        <p:spPr>
          <a:xfrm>
            <a:off x="6743700" y="1781175"/>
            <a:ext cx="3248681" cy="4654934"/>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r>
              <a:rPr lang="en-US" sz="1599"/>
              <a:t>You never know which market segments will outperform from year to year. By holding a globally diversified portfolio, investors are well positioned to seek returns wherever they occur.</a:t>
            </a:r>
          </a:p>
        </p:txBody>
      </p:sp>
      <p:sp>
        <p:nvSpPr>
          <p:cNvPr id="3" name="AssetID" descr="svtx:content/slide/@id">
            <a:extLst>
              <a:ext uri="{FF2B5EF4-FFF2-40B4-BE49-F238E27FC236}">
                <a16:creationId xmlns:a16="http://schemas.microsoft.com/office/drawing/2014/main" id="{2BBAA263-1F66-DD97-4E35-3696E4162475}"/>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algn="r"/>
            <a:r>
              <a:rPr lang="en-US" sz="700">
                <a:solidFill>
                  <a:schemeClr val="bg1">
                    <a:lumMod val="50000"/>
                  </a:schemeClr>
                </a:solidFill>
                <a:latin typeface="Arial Narrow" panose="020B0606020202030204" pitchFamily="34" charset="0"/>
              </a:rPr>
              <a:t>28773</a:t>
            </a:r>
          </a:p>
        </p:txBody>
      </p:sp>
      <p:sp>
        <p:nvSpPr>
          <p:cNvPr id="6" name="Title 10">
            <a:extLst>
              <a:ext uri="{FF2B5EF4-FFF2-40B4-BE49-F238E27FC236}">
                <a16:creationId xmlns:a16="http://schemas.microsoft.com/office/drawing/2014/main" id="{A6942336-714B-AE92-1414-DC3F2BE28F68}"/>
              </a:ext>
            </a:extLst>
          </p:cNvPr>
          <p:cNvSpPr txBox="1"/>
          <p:nvPr/>
        </p:nvSpPr>
        <p:spPr>
          <a:xfrm>
            <a:off x="464884" y="1781175"/>
            <a:ext cx="5278234" cy="566892"/>
          </a:xfrm>
          <a:prstGeom prst="rect">
            <a:avLst/>
          </a:prstGeom>
        </p:spPr>
        <p:txBody>
          <a:bodyPr vert="horz" lIns="91383" tIns="54829" rIns="91383" bIns="54829" rtlCol="0" anchor="t">
            <a:noAutofit/>
          </a:bodyPr>
          <a:lstStyle>
            <a:defPPr>
              <a:defRPr lang="en-US"/>
            </a:defPPr>
            <a:lvl1pPr marL="0" algn="l" defTabSz="1018824" rtl="0" eaLnBrk="1" fontAlgn="base" latinLnBrk="0" hangingPunct="1">
              <a:spcBef>
                <a:spcPct val="0"/>
              </a:spcBef>
              <a:spcAft>
                <a:spcPct val="0"/>
              </a:spcAft>
              <a:buNone/>
              <a:defRPr sz="1600" kern="1200">
                <a:solidFill>
                  <a:srgbClr val="495965"/>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213"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Annual Returns by Market Index</a:t>
            </a:r>
          </a:p>
        </p:txBody>
      </p:sp>
      <p:grpSp>
        <p:nvGrpSpPr>
          <p:cNvPr id="7" name="Group 6">
            <a:extLst>
              <a:ext uri="{FF2B5EF4-FFF2-40B4-BE49-F238E27FC236}">
                <a16:creationId xmlns:a16="http://schemas.microsoft.com/office/drawing/2014/main" id="{D560EE1A-8101-9ABF-DC5B-29F3402DE325}"/>
              </a:ext>
            </a:extLst>
          </p:cNvPr>
          <p:cNvGrpSpPr/>
          <p:nvPr/>
        </p:nvGrpSpPr>
        <p:grpSpPr>
          <a:xfrm>
            <a:off x="1989753" y="2536978"/>
            <a:ext cx="610680" cy="2702349"/>
            <a:chOff x="3271050" y="2309011"/>
            <a:chExt cx="611065" cy="2704052"/>
          </a:xfrm>
        </p:grpSpPr>
        <p:cxnSp>
          <p:nvCxnSpPr>
            <p:cNvPr id="8" name="Straight Arrow Connector 7">
              <a:extLst>
                <a:ext uri="{FF2B5EF4-FFF2-40B4-BE49-F238E27FC236}">
                  <a16:creationId xmlns:a16="http://schemas.microsoft.com/office/drawing/2014/main" id="{7D8F0000-BF30-C538-BC43-24DBF76C86BA}"/>
                </a:ext>
              </a:extLst>
            </p:cNvPr>
            <p:cNvCxnSpPr/>
            <p:nvPr/>
          </p:nvCxnSpPr>
          <p:spPr>
            <a:xfrm flipH="1">
              <a:off x="3585334" y="2628503"/>
              <a:ext cx="0" cy="2053574"/>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37AD1A7-06CD-55EF-F421-E0E4260C3DC2}"/>
                </a:ext>
              </a:extLst>
            </p:cNvPr>
            <p:cNvSpPr txBox="1"/>
            <p:nvPr/>
          </p:nvSpPr>
          <p:spPr>
            <a:xfrm>
              <a:off x="3271050" y="2309011"/>
              <a:ext cx="611065" cy="338554"/>
            </a:xfrm>
            <a:prstGeom prst="rect">
              <a:avLst/>
            </a:prstGeom>
            <a:noFill/>
          </p:spPr>
          <p:txBody>
            <a:bodyPr wrap="non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42453" rtl="0" eaLnBrk="1" fontAlgn="auto" latinLnBrk="0" hangingPunct="1">
                <a:lnSpc>
                  <a:spcPct val="100000"/>
                </a:lnSpc>
                <a:spcBef>
                  <a:spcPct val="0"/>
                </a:spcBef>
                <a:spcAft>
                  <a:spcPct val="0"/>
                </a:spcAft>
                <a:buClrTx/>
                <a:buSzTx/>
                <a:buFontTx/>
                <a:buNone/>
                <a:defRPr/>
              </a:pPr>
              <a:r>
                <a:rPr kumimoji="0" lang="en-GB" sz="800" b="1" i="0" u="none" strike="noStrike" kern="1200" cap="none" spc="0" normalizeH="0" baseline="0" noProof="0">
                  <a:ln>
                    <a:noFill/>
                  </a:ln>
                  <a:solidFill>
                    <a:srgbClr val="000000"/>
                  </a:solidFill>
                  <a:effectLst/>
                  <a:uLnTx/>
                  <a:uFillTx/>
                  <a:latin typeface="Arial"/>
                  <a:ea typeface="+mn-ea"/>
                  <a:cs typeface="+mn-cs"/>
                </a:rPr>
                <a:t>HIGHER</a:t>
              </a:r>
            </a:p>
            <a:p>
              <a:pPr marL="0" marR="0" lvl="0" indent="0" algn="ctr" defTabSz="1042453" rtl="0" eaLnBrk="1" fontAlgn="auto" latinLnBrk="0" hangingPunct="1">
                <a:lnSpc>
                  <a:spcPct val="100000"/>
                </a:lnSpc>
                <a:spcBef>
                  <a:spcPct val="0"/>
                </a:spcBef>
                <a:spcAft>
                  <a:spcPct val="0"/>
                </a:spcAft>
                <a:buClrTx/>
                <a:buSzTx/>
                <a:buFontTx/>
                <a:buNone/>
                <a:defRPr/>
              </a:pPr>
              <a:r>
                <a:rPr kumimoji="0" lang="en-GB" sz="800" b="1" i="0" u="none" strike="noStrike" kern="1200" cap="none" spc="0" normalizeH="0" baseline="0" noProof="0">
                  <a:ln>
                    <a:noFill/>
                  </a:ln>
                  <a:solidFill>
                    <a:srgbClr val="000000"/>
                  </a:solidFill>
                  <a:effectLst/>
                  <a:uLnTx/>
                  <a:uFillTx/>
                  <a:latin typeface="Arial"/>
                  <a:ea typeface="+mn-ea"/>
                  <a:cs typeface="+mn-cs"/>
                </a:rPr>
                <a:t>RETURN</a:t>
              </a:r>
            </a:p>
          </p:txBody>
        </p:sp>
        <p:sp>
          <p:nvSpPr>
            <p:cNvPr id="10" name="TextBox 9">
              <a:extLst>
                <a:ext uri="{FF2B5EF4-FFF2-40B4-BE49-F238E27FC236}">
                  <a16:creationId xmlns:a16="http://schemas.microsoft.com/office/drawing/2014/main" id="{4BB41D9D-F642-389B-0921-BB7D25A39B33}"/>
                </a:ext>
              </a:extLst>
            </p:cNvPr>
            <p:cNvSpPr txBox="1"/>
            <p:nvPr/>
          </p:nvSpPr>
          <p:spPr>
            <a:xfrm>
              <a:off x="3271050" y="4674509"/>
              <a:ext cx="611065" cy="338554"/>
            </a:xfrm>
            <a:prstGeom prst="rect">
              <a:avLst/>
            </a:prstGeom>
            <a:noFill/>
          </p:spPr>
          <p:txBody>
            <a:bodyPr wrap="non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42453" rtl="0" eaLnBrk="1" fontAlgn="auto" latinLnBrk="0" hangingPunct="1">
                <a:lnSpc>
                  <a:spcPct val="100000"/>
                </a:lnSpc>
                <a:spcBef>
                  <a:spcPct val="0"/>
                </a:spcBef>
                <a:spcAft>
                  <a:spcPct val="0"/>
                </a:spcAft>
                <a:buClrTx/>
                <a:buSzTx/>
                <a:buFontTx/>
                <a:buNone/>
                <a:defRPr/>
              </a:pPr>
              <a:r>
                <a:rPr kumimoji="0" lang="en-GB" sz="800" b="1" i="0" u="none" strike="noStrike" kern="1200" cap="none" spc="0" normalizeH="0" baseline="0" noProof="0">
                  <a:ln>
                    <a:noFill/>
                  </a:ln>
                  <a:solidFill>
                    <a:srgbClr val="000000"/>
                  </a:solidFill>
                  <a:effectLst/>
                  <a:uLnTx/>
                  <a:uFillTx/>
                  <a:latin typeface="Arial"/>
                  <a:ea typeface="+mn-ea"/>
                  <a:cs typeface="+mn-cs"/>
                </a:rPr>
                <a:t>LOWER</a:t>
              </a:r>
            </a:p>
            <a:p>
              <a:pPr marL="0" marR="0" lvl="0" indent="0" algn="ctr" defTabSz="1042453" rtl="0" eaLnBrk="1" fontAlgn="auto" latinLnBrk="0" hangingPunct="1">
                <a:lnSpc>
                  <a:spcPct val="100000"/>
                </a:lnSpc>
                <a:spcBef>
                  <a:spcPct val="0"/>
                </a:spcBef>
                <a:spcAft>
                  <a:spcPct val="0"/>
                </a:spcAft>
                <a:buClrTx/>
                <a:buSzTx/>
                <a:buFontTx/>
                <a:buNone/>
                <a:defRPr/>
              </a:pPr>
              <a:r>
                <a:rPr kumimoji="0" lang="en-GB" sz="800" b="1" i="0" u="none" strike="noStrike" kern="1200" cap="none" spc="0" normalizeH="0" baseline="0" noProof="0">
                  <a:ln>
                    <a:noFill/>
                  </a:ln>
                  <a:solidFill>
                    <a:srgbClr val="000000"/>
                  </a:solidFill>
                  <a:effectLst/>
                  <a:uLnTx/>
                  <a:uFillTx/>
                  <a:latin typeface="Arial"/>
                  <a:ea typeface="+mn-ea"/>
                  <a:cs typeface="+mn-cs"/>
                </a:rPr>
                <a:t>RETURN</a:t>
              </a:r>
            </a:p>
          </p:txBody>
        </p:sp>
      </p:grpSp>
      <p:sp>
        <p:nvSpPr>
          <p:cNvPr id="19" name="TextBox 18">
            <a:extLst>
              <a:ext uri="{FF2B5EF4-FFF2-40B4-BE49-F238E27FC236}">
                <a16:creationId xmlns:a16="http://schemas.microsoft.com/office/drawing/2014/main" id="{6DF1ECBD-6FF6-F983-FCAB-F5DB2059781C}"/>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graphicFrame>
        <p:nvGraphicFramePr>
          <p:cNvPr id="5" name="Table 4">
            <a:extLst>
              <a:ext uri="{FF2B5EF4-FFF2-40B4-BE49-F238E27FC236}">
                <a16:creationId xmlns:a16="http://schemas.microsoft.com/office/drawing/2014/main" id="{711CFA67-F0DE-0615-1423-040D756C8439}"/>
              </a:ext>
            </a:extLst>
          </p:cNvPr>
          <p:cNvGraphicFramePr>
            <a:graphicFrameLocks noGrp="1"/>
          </p:cNvGraphicFramePr>
          <p:nvPr>
            <p:extLst>
              <p:ext uri="{D42A27DB-BD31-4B8C-83A1-F6EECF244321}">
                <p14:modId xmlns:p14="http://schemas.microsoft.com/office/powerpoint/2010/main" val="1165809468"/>
              </p:ext>
            </p:extLst>
          </p:nvPr>
        </p:nvGraphicFramePr>
        <p:xfrm>
          <a:off x="563118" y="2272830"/>
          <a:ext cx="5590032" cy="2981325"/>
        </p:xfrm>
        <a:graphic>
          <a:graphicData uri="http://schemas.openxmlformats.org/drawingml/2006/table">
            <a:tbl>
              <a:tblPr/>
              <a:tblGrid>
                <a:gridCol w="139700">
                  <a:extLst>
                    <a:ext uri="{9D8B030D-6E8A-4147-A177-3AD203B41FA5}">
                      <a16:colId xmlns:a16="http://schemas.microsoft.com/office/drawing/2014/main" val="2253501519"/>
                    </a:ext>
                  </a:extLst>
                </a:gridCol>
                <a:gridCol w="1859407">
                  <a:extLst>
                    <a:ext uri="{9D8B030D-6E8A-4147-A177-3AD203B41FA5}">
                      <a16:colId xmlns:a16="http://schemas.microsoft.com/office/drawing/2014/main" val="1961005576"/>
                    </a:ext>
                  </a:extLst>
                </a:gridCol>
                <a:gridCol w="239395">
                  <a:extLst>
                    <a:ext uri="{9D8B030D-6E8A-4147-A177-3AD203B41FA5}">
                      <a16:colId xmlns:a16="http://schemas.microsoft.com/office/drawing/2014/main" val="3673653040"/>
                    </a:ext>
                  </a:extLst>
                </a:gridCol>
                <a:gridCol w="239395">
                  <a:extLst>
                    <a:ext uri="{9D8B030D-6E8A-4147-A177-3AD203B41FA5}">
                      <a16:colId xmlns:a16="http://schemas.microsoft.com/office/drawing/2014/main" val="2426103534"/>
                    </a:ext>
                  </a:extLst>
                </a:gridCol>
                <a:gridCol w="239395">
                  <a:extLst>
                    <a:ext uri="{9D8B030D-6E8A-4147-A177-3AD203B41FA5}">
                      <a16:colId xmlns:a16="http://schemas.microsoft.com/office/drawing/2014/main" val="848889792"/>
                    </a:ext>
                  </a:extLst>
                </a:gridCol>
                <a:gridCol w="239395">
                  <a:extLst>
                    <a:ext uri="{9D8B030D-6E8A-4147-A177-3AD203B41FA5}">
                      <a16:colId xmlns:a16="http://schemas.microsoft.com/office/drawing/2014/main" val="1808001524"/>
                    </a:ext>
                  </a:extLst>
                </a:gridCol>
                <a:gridCol w="239395">
                  <a:extLst>
                    <a:ext uri="{9D8B030D-6E8A-4147-A177-3AD203B41FA5}">
                      <a16:colId xmlns:a16="http://schemas.microsoft.com/office/drawing/2014/main" val="1415759244"/>
                    </a:ext>
                  </a:extLst>
                </a:gridCol>
                <a:gridCol w="239395">
                  <a:extLst>
                    <a:ext uri="{9D8B030D-6E8A-4147-A177-3AD203B41FA5}">
                      <a16:colId xmlns:a16="http://schemas.microsoft.com/office/drawing/2014/main" val="836926955"/>
                    </a:ext>
                  </a:extLst>
                </a:gridCol>
                <a:gridCol w="239395">
                  <a:extLst>
                    <a:ext uri="{9D8B030D-6E8A-4147-A177-3AD203B41FA5}">
                      <a16:colId xmlns:a16="http://schemas.microsoft.com/office/drawing/2014/main" val="2944662372"/>
                    </a:ext>
                  </a:extLst>
                </a:gridCol>
                <a:gridCol w="239395">
                  <a:extLst>
                    <a:ext uri="{9D8B030D-6E8A-4147-A177-3AD203B41FA5}">
                      <a16:colId xmlns:a16="http://schemas.microsoft.com/office/drawing/2014/main" val="3050880784"/>
                    </a:ext>
                  </a:extLst>
                </a:gridCol>
                <a:gridCol w="239395">
                  <a:extLst>
                    <a:ext uri="{9D8B030D-6E8A-4147-A177-3AD203B41FA5}">
                      <a16:colId xmlns:a16="http://schemas.microsoft.com/office/drawing/2014/main" val="1128383436"/>
                    </a:ext>
                  </a:extLst>
                </a:gridCol>
                <a:gridCol w="239395">
                  <a:extLst>
                    <a:ext uri="{9D8B030D-6E8A-4147-A177-3AD203B41FA5}">
                      <a16:colId xmlns:a16="http://schemas.microsoft.com/office/drawing/2014/main" val="2159432881"/>
                    </a:ext>
                  </a:extLst>
                </a:gridCol>
                <a:gridCol w="239395">
                  <a:extLst>
                    <a:ext uri="{9D8B030D-6E8A-4147-A177-3AD203B41FA5}">
                      <a16:colId xmlns:a16="http://schemas.microsoft.com/office/drawing/2014/main" val="739918865"/>
                    </a:ext>
                  </a:extLst>
                </a:gridCol>
                <a:gridCol w="239395">
                  <a:extLst>
                    <a:ext uri="{9D8B030D-6E8A-4147-A177-3AD203B41FA5}">
                      <a16:colId xmlns:a16="http://schemas.microsoft.com/office/drawing/2014/main" val="1941525932"/>
                    </a:ext>
                  </a:extLst>
                </a:gridCol>
                <a:gridCol w="239395">
                  <a:extLst>
                    <a:ext uri="{9D8B030D-6E8A-4147-A177-3AD203B41FA5}">
                      <a16:colId xmlns:a16="http://schemas.microsoft.com/office/drawing/2014/main" val="2660344157"/>
                    </a:ext>
                  </a:extLst>
                </a:gridCol>
                <a:gridCol w="239395">
                  <a:extLst>
                    <a:ext uri="{9D8B030D-6E8A-4147-A177-3AD203B41FA5}">
                      <a16:colId xmlns:a16="http://schemas.microsoft.com/office/drawing/2014/main" val="1958956421"/>
                    </a:ext>
                  </a:extLst>
                </a:gridCol>
                <a:gridCol w="239395">
                  <a:extLst>
                    <a:ext uri="{9D8B030D-6E8A-4147-A177-3AD203B41FA5}">
                      <a16:colId xmlns:a16="http://schemas.microsoft.com/office/drawing/2014/main" val="2343741675"/>
                    </a:ext>
                  </a:extLst>
                </a:gridCol>
              </a:tblGrid>
              <a:tr h="314325">
                <a:tc>
                  <a:txBody>
                    <a:bodyPr/>
                    <a:lstStyle/>
                    <a:p>
                      <a:pPr algn="l" fontAlgn="b"/>
                      <a:endParaRPr lang="en-US" sz="11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l" fontAlgn="ctr"/>
                      <a:endParaRPr lang="en-US" sz="1000" b="0" i="0" u="none" strike="noStrike">
                        <a:solidFill>
                          <a:srgbClr val="000000"/>
                        </a:solidFill>
                        <a:effectLst/>
                        <a:latin typeface="Arial" pitchFamily="34" charset="0"/>
                      </a:endParaRPr>
                    </a:p>
                  </a:txBody>
                  <a:tcPr marL="0" marR="0" marT="9525" marB="0" anchor="ctr">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2008</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2010</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2012</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2014</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2016</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2018</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2020</a:t>
                      </a:r>
                    </a:p>
                  </a:txBody>
                  <a:tcPr marL="0" marR="0" marT="9525" marB="0" anchor="b">
                    <a:lnL>
                      <a:noFill/>
                    </a:lnL>
                    <a:lnR>
                      <a:noFill/>
                    </a:lnR>
                    <a:lnT>
                      <a:noFill/>
                    </a:lnT>
                    <a:lnB>
                      <a:noFill/>
                    </a:lnB>
                  </a:tcPr>
                </a:tc>
                <a:tc>
                  <a:txBody>
                    <a:bodyPr/>
                    <a:lstStyle/>
                    <a:p>
                      <a:pPr algn="r" fontAlgn="b"/>
                      <a:endParaRPr lang="en-US" sz="800" b="0" i="0" u="none" strike="noStrike">
                        <a:solidFill>
                          <a:srgbClr val="000000"/>
                        </a:solidFill>
                        <a:effectLst/>
                        <a:latin typeface="Arial" pitchFamily="34" charset="0"/>
                      </a:endParaRPr>
                    </a:p>
                  </a:txBody>
                  <a:tcPr marL="0" marR="0" marT="9525" marB="0" anchor="b">
                    <a:lnL>
                      <a:noFill/>
                    </a:lnL>
                    <a:lnR>
                      <a:noFill/>
                    </a:lnR>
                    <a:lnT>
                      <a:noFill/>
                    </a:lnT>
                    <a:lnB>
                      <a:noFill/>
                    </a:lnB>
                  </a:tcPr>
                </a:tc>
                <a:tc>
                  <a:txBody>
                    <a:bodyPr/>
                    <a:lstStyle/>
                    <a:p>
                      <a:pPr algn="r" fontAlgn="b"/>
                      <a:r>
                        <a:rPr lang="en-US" sz="800" b="0" i="0" u="none" strike="noStrike">
                          <a:solidFill>
                            <a:srgbClr val="000000"/>
                          </a:solidFill>
                          <a:effectLst/>
                          <a:latin typeface="Arial" pitchFamily="34" charset="0"/>
                        </a:rPr>
                        <a:t>2022</a:t>
                      </a:r>
                    </a:p>
                  </a:txBody>
                  <a:tcPr marL="0" marR="0" marT="9525" marB="0" anchor="b">
                    <a:lnL>
                      <a:noFill/>
                    </a:lnL>
                    <a:lnR>
                      <a:noFill/>
                    </a:lnR>
                    <a:lnT>
                      <a:noFill/>
                    </a:lnT>
                    <a:lnB>
                      <a:noFill/>
                    </a:lnB>
                  </a:tcPr>
                </a:tc>
                <a:extLst>
                  <a:ext uri="{0D108BD9-81ED-4DB2-BD59-A6C34878D82A}">
                    <a16:rowId xmlns:a16="http://schemas.microsoft.com/office/drawing/2014/main" val="2995253959"/>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a:noFill/>
                    </a:lnT>
                    <a:lnB w="6350" cap="flat" cmpd="sng" algn="ctr">
                      <a:solidFill>
                        <a:srgbClr val="FFFFFF"/>
                      </a:solidFill>
                      <a:prstDash val="solid"/>
                      <a:round/>
                      <a:headEnd type="none" w="med" len="med"/>
                      <a:tailEnd type="none" w="med" len="med"/>
                    </a:lnB>
                    <a:solidFill>
                      <a:srgbClr val="009DBB"/>
                    </a:solidFill>
                  </a:tcPr>
                </a:tc>
                <a:tc>
                  <a:txBody>
                    <a:bodyPr/>
                    <a:lstStyle/>
                    <a:p>
                      <a:pPr algn="l" fontAlgn="ctr"/>
                      <a:r>
                        <a:rPr lang="en-US" sz="800" b="0" i="0" u="none" strike="noStrike">
                          <a:solidFill>
                            <a:srgbClr val="000000"/>
                          </a:solidFill>
                          <a:effectLst/>
                          <a:latin typeface="Arial" pitchFamily="34" charset="0"/>
                        </a:rPr>
                        <a:t>Australian Large</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extLst>
                  <a:ext uri="{0D108BD9-81ED-4DB2-BD59-A6C34878D82A}">
                    <a16:rowId xmlns:a16="http://schemas.microsoft.com/office/drawing/2014/main" val="3830002831"/>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00ABC5"/>
                    </a:solidFill>
                  </a:tcPr>
                </a:tc>
                <a:tc>
                  <a:txBody>
                    <a:bodyPr/>
                    <a:lstStyle/>
                    <a:p>
                      <a:pPr algn="l" fontAlgn="ctr"/>
                      <a:r>
                        <a:rPr lang="en-US" sz="800" b="0" i="0" u="none" strike="noStrike">
                          <a:solidFill>
                            <a:srgbClr val="000000"/>
                          </a:solidFill>
                          <a:effectLst/>
                          <a:latin typeface="Arial" pitchFamily="34" charset="0"/>
                        </a:rPr>
                        <a:t>Australian Small</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extLst>
                  <a:ext uri="{0D108BD9-81ED-4DB2-BD59-A6C34878D82A}">
                    <a16:rowId xmlns:a16="http://schemas.microsoft.com/office/drawing/2014/main" val="2945425795"/>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4CBBD1"/>
                    </a:solidFill>
                  </a:tcPr>
                </a:tc>
                <a:tc>
                  <a:txBody>
                    <a:bodyPr/>
                    <a:lstStyle/>
                    <a:p>
                      <a:pPr algn="l" fontAlgn="ctr"/>
                      <a:r>
                        <a:rPr lang="en-US" sz="800" b="0" i="0" u="none" strike="noStrike">
                          <a:solidFill>
                            <a:srgbClr val="000000"/>
                          </a:solidFill>
                          <a:effectLst/>
                          <a:latin typeface="Arial" pitchFamily="34" charset="0"/>
                        </a:rPr>
                        <a:t>Australian Value</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extLst>
                  <a:ext uri="{0D108BD9-81ED-4DB2-BD59-A6C34878D82A}">
                    <a16:rowId xmlns:a16="http://schemas.microsoft.com/office/drawing/2014/main" val="3424516321"/>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444E20"/>
                    </a:solidFill>
                  </a:tcPr>
                </a:tc>
                <a:tc>
                  <a:txBody>
                    <a:bodyPr/>
                    <a:lstStyle/>
                    <a:p>
                      <a:pPr algn="l" fontAlgn="ctr"/>
                      <a:r>
                        <a:rPr lang="en-US" sz="800" b="0" i="0" u="none" strike="noStrike">
                          <a:solidFill>
                            <a:srgbClr val="000000"/>
                          </a:solidFill>
                          <a:effectLst/>
                          <a:latin typeface="Arial" pitchFamily="34" charset="0"/>
                        </a:rPr>
                        <a:t>Cash</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extLst>
                  <a:ext uri="{0D108BD9-81ED-4DB2-BD59-A6C34878D82A}">
                    <a16:rowId xmlns:a16="http://schemas.microsoft.com/office/drawing/2014/main" val="2326409068"/>
                  </a:ext>
                </a:extLst>
              </a:tr>
              <a:tr h="266700">
                <a:tc>
                  <a:txBody>
                    <a:bodyPr/>
                    <a:lstStyle/>
                    <a:p>
                      <a:pPr algn="r" fontAlgn="ctr"/>
                      <a:r>
                        <a:rPr lang="en-US" sz="900" b="1" i="0" u="none" strike="noStrike">
                          <a:solidFill>
                            <a:srgbClr val="000000"/>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88B0A1"/>
                    </a:solidFill>
                  </a:tcPr>
                </a:tc>
                <a:tc>
                  <a:txBody>
                    <a:bodyPr/>
                    <a:lstStyle/>
                    <a:p>
                      <a:pPr algn="l" fontAlgn="ctr"/>
                      <a:r>
                        <a:rPr lang="en-US" sz="800" b="0" i="0" u="none" strike="noStrike">
                          <a:solidFill>
                            <a:srgbClr val="000000"/>
                          </a:solidFill>
                          <a:effectLst/>
                          <a:latin typeface="Arial" pitchFamily="34" charset="0"/>
                        </a:rPr>
                        <a:t>Emerging Markets</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extLst>
                  <a:ext uri="{0D108BD9-81ED-4DB2-BD59-A6C34878D82A}">
                    <a16:rowId xmlns:a16="http://schemas.microsoft.com/office/drawing/2014/main" val="863102857"/>
                  </a:ext>
                </a:extLst>
              </a:tr>
              <a:tr h="266700">
                <a:tc>
                  <a:txBody>
                    <a:bodyPr/>
                    <a:lstStyle/>
                    <a:p>
                      <a:pPr algn="r" fontAlgn="ctr"/>
                      <a:r>
                        <a:rPr lang="en-US" sz="900" b="1" i="0" u="none" strike="noStrike">
                          <a:solidFill>
                            <a:srgbClr val="000000"/>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658D3C"/>
                    </a:solidFill>
                  </a:tcPr>
                </a:tc>
                <a:tc>
                  <a:txBody>
                    <a:bodyPr/>
                    <a:lstStyle/>
                    <a:p>
                      <a:pPr algn="l" fontAlgn="ctr"/>
                      <a:r>
                        <a:rPr lang="en-US" sz="800" b="0" i="0" u="none" strike="noStrike">
                          <a:solidFill>
                            <a:srgbClr val="000000"/>
                          </a:solidFill>
                          <a:effectLst/>
                          <a:latin typeface="Arial" pitchFamily="34" charset="0"/>
                        </a:rPr>
                        <a:t>Fixed Interest</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extLst>
                  <a:ext uri="{0D108BD9-81ED-4DB2-BD59-A6C34878D82A}">
                    <a16:rowId xmlns:a16="http://schemas.microsoft.com/office/drawing/2014/main" val="3966654684"/>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B6870"/>
                    </a:solidFill>
                  </a:tcPr>
                </a:tc>
                <a:tc>
                  <a:txBody>
                    <a:bodyPr/>
                    <a:lstStyle/>
                    <a:p>
                      <a:pPr algn="l" fontAlgn="ctr"/>
                      <a:r>
                        <a:rPr lang="en-US" sz="800" b="0" i="0" u="none" strike="noStrike">
                          <a:solidFill>
                            <a:srgbClr val="000000"/>
                          </a:solidFill>
                          <a:effectLst/>
                          <a:latin typeface="Arial" pitchFamily="34" charset="0"/>
                        </a:rPr>
                        <a:t>Global Large + Mid</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extLst>
                  <a:ext uri="{0D108BD9-81ED-4DB2-BD59-A6C34878D82A}">
                    <a16:rowId xmlns:a16="http://schemas.microsoft.com/office/drawing/2014/main" val="3919431574"/>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939FA7"/>
                    </a:solidFill>
                  </a:tcPr>
                </a:tc>
                <a:tc>
                  <a:txBody>
                    <a:bodyPr/>
                    <a:lstStyle/>
                    <a:p>
                      <a:pPr algn="l" fontAlgn="ctr"/>
                      <a:r>
                        <a:rPr lang="en-US" sz="800" b="0" i="0" u="none" strike="noStrike">
                          <a:solidFill>
                            <a:srgbClr val="000000"/>
                          </a:solidFill>
                          <a:effectLst/>
                          <a:latin typeface="Arial" pitchFamily="34" charset="0"/>
                        </a:rPr>
                        <a:t>Global Small</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9DBB"/>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939FA7"/>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extLst>
                  <a:ext uri="{0D108BD9-81ED-4DB2-BD59-A6C34878D82A}">
                    <a16:rowId xmlns:a16="http://schemas.microsoft.com/office/drawing/2014/main" val="3853145190"/>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5DCE0"/>
                    </a:solidFill>
                  </a:tcPr>
                </a:tc>
                <a:tc>
                  <a:txBody>
                    <a:bodyPr/>
                    <a:lstStyle/>
                    <a:p>
                      <a:pPr algn="l" fontAlgn="ctr"/>
                      <a:r>
                        <a:rPr lang="en-US" sz="800" b="0" i="0" u="none" strike="noStrike">
                          <a:solidFill>
                            <a:srgbClr val="000000"/>
                          </a:solidFill>
                          <a:effectLst/>
                          <a:latin typeface="Arial" pitchFamily="34" charset="0"/>
                        </a:rPr>
                        <a:t>Global Value</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5B687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CBBD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extLst>
                  <a:ext uri="{0D108BD9-81ED-4DB2-BD59-A6C34878D82A}">
                    <a16:rowId xmlns:a16="http://schemas.microsoft.com/office/drawing/2014/main" val="842386523"/>
                  </a:ext>
                </a:extLst>
              </a:tr>
              <a:tr h="266700">
                <a:tc>
                  <a:txBody>
                    <a:bodyPr/>
                    <a:lstStyle/>
                    <a:p>
                      <a:pPr algn="r" fontAlgn="ctr"/>
                      <a:r>
                        <a:rPr lang="en-US" sz="900" b="1" i="0" u="none" strike="noStrike">
                          <a:solidFill>
                            <a:srgbClr val="FFFFFF"/>
                          </a:solidFill>
                          <a:effectLst/>
                          <a:latin typeface="Avenir LT 55 Roman" pitchFamily="34" charset="0"/>
                        </a:rPr>
                        <a:t> </a:t>
                      </a:r>
                    </a:p>
                  </a:txBody>
                  <a:tcPr marL="9525" marR="9525" marT="9525"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CB4B2"/>
                    </a:solidFill>
                  </a:tcPr>
                </a:tc>
                <a:tc>
                  <a:txBody>
                    <a:bodyPr/>
                    <a:lstStyle/>
                    <a:p>
                      <a:pPr algn="l" fontAlgn="ctr"/>
                      <a:r>
                        <a:rPr lang="en-US" sz="800" b="0" i="0" u="none" strike="noStrike">
                          <a:solidFill>
                            <a:srgbClr val="000000"/>
                          </a:solidFill>
                          <a:effectLst/>
                          <a:latin typeface="Arial" pitchFamily="34" charset="0"/>
                        </a:rPr>
                        <a:t>Property</a:t>
                      </a:r>
                    </a:p>
                  </a:txBody>
                  <a:tcPr marL="85725" marR="9525" marT="9525" marB="0" anchor="ctr">
                    <a:lnL>
                      <a:noFill/>
                    </a:lnL>
                    <a:lnR>
                      <a:noFill/>
                    </a:lnR>
                    <a:lnT>
                      <a:noFill/>
                    </a:lnT>
                    <a:lnB>
                      <a:noFill/>
                    </a:lnB>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D5DCE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000000"/>
                        </a:solidFill>
                        <a:effectLst/>
                        <a:latin typeface="Avenir LT 55 Roman" pitchFamily="34" charset="0"/>
                      </a:endParaRPr>
                    </a:p>
                  </a:txBody>
                  <a:tcPr marL="9525" marR="9525" marT="9525" marB="0" anchor="ctr">
                    <a:lnL>
                      <a:noFill/>
                    </a:lnL>
                    <a:lnR>
                      <a:noFill/>
                    </a:lnR>
                    <a:lnT>
                      <a:noFill/>
                    </a:lnT>
                    <a:lnB>
                      <a:noFill/>
                    </a:lnB>
                    <a:solidFill>
                      <a:srgbClr val="88B0A1"/>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444E20"/>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BCB4B2"/>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658D3C"/>
                    </a:solidFill>
                  </a:tcPr>
                </a:tc>
                <a:tc>
                  <a:txBody>
                    <a:bodyPr/>
                    <a:lstStyle/>
                    <a:p>
                      <a:pPr algn="r" fontAlgn="ctr"/>
                      <a:endParaRPr lang="en-US" sz="1000" b="1" i="0" u="none" strike="noStrike">
                        <a:solidFill>
                          <a:srgbClr val="FFFFFF"/>
                        </a:solidFill>
                        <a:effectLst/>
                        <a:latin typeface="Avenir LT 55 Roman" pitchFamily="34" charset="0"/>
                      </a:endParaRPr>
                    </a:p>
                  </a:txBody>
                  <a:tcPr marL="9525" marR="9525" marT="9525" marB="0" anchor="ctr">
                    <a:lnL>
                      <a:noFill/>
                    </a:lnL>
                    <a:lnR>
                      <a:noFill/>
                    </a:lnR>
                    <a:lnT>
                      <a:noFill/>
                    </a:lnT>
                    <a:lnB>
                      <a:noFill/>
                    </a:lnB>
                    <a:solidFill>
                      <a:srgbClr val="00ABC5"/>
                    </a:solidFill>
                  </a:tcPr>
                </a:tc>
                <a:extLst>
                  <a:ext uri="{0D108BD9-81ED-4DB2-BD59-A6C34878D82A}">
                    <a16:rowId xmlns:a16="http://schemas.microsoft.com/office/drawing/2014/main" val="1280375854"/>
                  </a:ext>
                </a:extLst>
              </a:tr>
            </a:tbl>
          </a:graphicData>
        </a:graphic>
      </p:graphicFrame>
    </p:spTree>
    <p:extLst>
      <p:ext uri="{BB962C8B-B14F-4D97-AF65-F5344CB8AC3E}">
        <p14:creationId xmlns:p14="http://schemas.microsoft.com/office/powerpoint/2010/main" val="3114866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Innovations in Finance</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70</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3" name="Text Placeholder 2"/>
          <p:cNvSpPr>
            <a:spLocks noGrp="1"/>
          </p:cNvSpPr>
          <p:nvPr>
            <p:ph type="body" sz="quarter" idx="13"/>
          </p:nvPr>
        </p:nvSpPr>
        <p:spPr/>
        <p:txBody>
          <a:bodyPr/>
          <a:lstStyle/>
          <a:p>
            <a:endParaRPr lang="en-US"/>
          </a:p>
        </p:txBody>
      </p:sp>
      <p:sp>
        <p:nvSpPr>
          <p:cNvPr id="2" name="Text Placeholder 1"/>
          <p:cNvSpPr>
            <a:spLocks noGrp="1"/>
          </p:cNvSpPr>
          <p:nvPr>
            <p:ph type="body" sz="quarter" idx="15"/>
          </p:nvPr>
        </p:nvSpPr>
        <p:spPr/>
        <p:txBody>
          <a:bodyPr/>
          <a:lstStyle/>
          <a:p>
            <a:r>
              <a:rPr lang="en-US">
                <a:latin typeface="Arial Narrow" panose="020B0606020202030204" pitchFamily="34" charset="0"/>
              </a:rPr>
              <a:t>1. Member of the board of directors of the general partner of, member of the Investment Research Committee of, and consultant to Dimensional Fund Advisors LP.</a:t>
            </a:r>
          </a:p>
          <a:p>
            <a:r>
              <a:rPr lang="en-US">
                <a:latin typeface="Arial Narrow" panose="020B0606020202030204" pitchFamily="34" charset="0"/>
              </a:rPr>
              <a:t>2. Member of Dimensional Fund Advsiors LP's Investment Research Committee and consultant to Dimensional Fund Advisors LP.</a:t>
            </a:r>
          </a:p>
        </p:txBody>
      </p:sp>
      <p:sp>
        <p:nvSpPr>
          <p:cNvPr id="4" name="AssetID" descr="svtx:content/slide/@id"/>
          <p:cNvSpPr>
            <a:spLocks noGrp="1"/>
          </p:cNvSpPr>
          <p:nvPr>
            <p:ph type="body" sz="quarter" idx="20"/>
          </p:nvPr>
        </p:nvSpPr>
        <p:spPr/>
        <p:txBody>
          <a:bodyPr/>
          <a:lstStyle/>
          <a:p>
            <a:r>
              <a:rPr lang="en-US"/>
              <a:t>28772</a:t>
            </a:r>
          </a:p>
        </p:txBody>
      </p:sp>
      <p:sp>
        <p:nvSpPr>
          <p:cNvPr id="9" name="TextBox 8"/>
          <p:cNvSpPr txBox="1"/>
          <p:nvPr/>
        </p:nvSpPr>
        <p:spPr>
          <a:xfrm>
            <a:off x="-782528"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a:t>
            </a:r>
            <a:r>
              <a:rPr kumimoji="0" lang="en-US" sz="899" b="0" i="0" u="none" strike="noStrike" kern="1200" cap="none" spc="0" normalizeH="0" baseline="0" noProof="0">
                <a:ln>
                  <a:noFill/>
                </a:ln>
                <a:solidFill>
                  <a:srgbClr val="000000"/>
                </a:solidFill>
                <a:effectLst/>
                <a:uLnTx/>
                <a:uFillTx/>
                <a:latin typeface="Avenir LT Com 55 Roman" pitchFamily="34" charset="0"/>
                <a:ea typeface="+mn-ea"/>
                <a:cs typeface="Arial" pitchFamily="34" charset="0"/>
              </a:rPr>
              <a:t>GC27</a:t>
            </a:r>
          </a:p>
        </p:txBody>
      </p:sp>
      <p:graphicFrame>
        <p:nvGraphicFramePr>
          <p:cNvPr id="32" name="Group 452">
            <a:extLst>
              <a:ext uri="{FF2B5EF4-FFF2-40B4-BE49-F238E27FC236}">
                <a16:creationId xmlns:a16="http://schemas.microsoft.com/office/drawing/2014/main" id="{027BA13C-9F63-438E-8799-BA0B06089A8A}"/>
              </a:ext>
            </a:extLst>
          </p:cNvPr>
          <p:cNvGraphicFramePr>
            <a:graphicFrameLocks noGrp="1"/>
          </p:cNvGraphicFramePr>
          <p:nvPr/>
        </p:nvGraphicFramePr>
        <p:xfrm>
          <a:off x="1027572" y="4187481"/>
          <a:ext cx="8839712" cy="191927"/>
        </p:xfrm>
        <a:graphic>
          <a:graphicData uri="http://schemas.openxmlformats.org/drawingml/2006/table">
            <a:tbl>
              <a:tblPr/>
              <a:tblGrid>
                <a:gridCol w="315704">
                  <a:extLst>
                    <a:ext uri="{9D8B030D-6E8A-4147-A177-3AD203B41FA5}">
                      <a16:colId xmlns:a16="http://schemas.microsoft.com/office/drawing/2014/main" val="20000"/>
                    </a:ext>
                  </a:extLst>
                </a:gridCol>
                <a:gridCol w="315704">
                  <a:extLst>
                    <a:ext uri="{9D8B030D-6E8A-4147-A177-3AD203B41FA5}">
                      <a16:colId xmlns:a16="http://schemas.microsoft.com/office/drawing/2014/main" val="20001"/>
                    </a:ext>
                  </a:extLst>
                </a:gridCol>
                <a:gridCol w="315704">
                  <a:extLst>
                    <a:ext uri="{9D8B030D-6E8A-4147-A177-3AD203B41FA5}">
                      <a16:colId xmlns:a16="http://schemas.microsoft.com/office/drawing/2014/main" val="20002"/>
                    </a:ext>
                  </a:extLst>
                </a:gridCol>
                <a:gridCol w="315704">
                  <a:extLst>
                    <a:ext uri="{9D8B030D-6E8A-4147-A177-3AD203B41FA5}">
                      <a16:colId xmlns:a16="http://schemas.microsoft.com/office/drawing/2014/main" val="20003"/>
                    </a:ext>
                  </a:extLst>
                </a:gridCol>
                <a:gridCol w="315704">
                  <a:extLst>
                    <a:ext uri="{9D8B030D-6E8A-4147-A177-3AD203B41FA5}">
                      <a16:colId xmlns:a16="http://schemas.microsoft.com/office/drawing/2014/main" val="20004"/>
                    </a:ext>
                  </a:extLst>
                </a:gridCol>
                <a:gridCol w="315704">
                  <a:extLst>
                    <a:ext uri="{9D8B030D-6E8A-4147-A177-3AD203B41FA5}">
                      <a16:colId xmlns:a16="http://schemas.microsoft.com/office/drawing/2014/main" val="20005"/>
                    </a:ext>
                  </a:extLst>
                </a:gridCol>
                <a:gridCol w="315704">
                  <a:extLst>
                    <a:ext uri="{9D8B030D-6E8A-4147-A177-3AD203B41FA5}">
                      <a16:colId xmlns:a16="http://schemas.microsoft.com/office/drawing/2014/main" val="20006"/>
                    </a:ext>
                  </a:extLst>
                </a:gridCol>
                <a:gridCol w="315704">
                  <a:extLst>
                    <a:ext uri="{9D8B030D-6E8A-4147-A177-3AD203B41FA5}">
                      <a16:colId xmlns:a16="http://schemas.microsoft.com/office/drawing/2014/main" val="20007"/>
                    </a:ext>
                  </a:extLst>
                </a:gridCol>
                <a:gridCol w="315704">
                  <a:extLst>
                    <a:ext uri="{9D8B030D-6E8A-4147-A177-3AD203B41FA5}">
                      <a16:colId xmlns:a16="http://schemas.microsoft.com/office/drawing/2014/main" val="20008"/>
                    </a:ext>
                  </a:extLst>
                </a:gridCol>
                <a:gridCol w="315704">
                  <a:extLst>
                    <a:ext uri="{9D8B030D-6E8A-4147-A177-3AD203B41FA5}">
                      <a16:colId xmlns:a16="http://schemas.microsoft.com/office/drawing/2014/main" val="20009"/>
                    </a:ext>
                  </a:extLst>
                </a:gridCol>
                <a:gridCol w="315704">
                  <a:extLst>
                    <a:ext uri="{9D8B030D-6E8A-4147-A177-3AD203B41FA5}">
                      <a16:colId xmlns:a16="http://schemas.microsoft.com/office/drawing/2014/main" val="20010"/>
                    </a:ext>
                  </a:extLst>
                </a:gridCol>
                <a:gridCol w="315704">
                  <a:extLst>
                    <a:ext uri="{9D8B030D-6E8A-4147-A177-3AD203B41FA5}">
                      <a16:colId xmlns:a16="http://schemas.microsoft.com/office/drawing/2014/main" val="20011"/>
                    </a:ext>
                  </a:extLst>
                </a:gridCol>
                <a:gridCol w="315704">
                  <a:extLst>
                    <a:ext uri="{9D8B030D-6E8A-4147-A177-3AD203B41FA5}">
                      <a16:colId xmlns:a16="http://schemas.microsoft.com/office/drawing/2014/main" val="20012"/>
                    </a:ext>
                  </a:extLst>
                </a:gridCol>
                <a:gridCol w="315704">
                  <a:extLst>
                    <a:ext uri="{9D8B030D-6E8A-4147-A177-3AD203B41FA5}">
                      <a16:colId xmlns:a16="http://schemas.microsoft.com/office/drawing/2014/main" val="20013"/>
                    </a:ext>
                  </a:extLst>
                </a:gridCol>
                <a:gridCol w="315704">
                  <a:extLst>
                    <a:ext uri="{9D8B030D-6E8A-4147-A177-3AD203B41FA5}">
                      <a16:colId xmlns:a16="http://schemas.microsoft.com/office/drawing/2014/main" val="20014"/>
                    </a:ext>
                  </a:extLst>
                </a:gridCol>
                <a:gridCol w="315704">
                  <a:extLst>
                    <a:ext uri="{9D8B030D-6E8A-4147-A177-3AD203B41FA5}">
                      <a16:colId xmlns:a16="http://schemas.microsoft.com/office/drawing/2014/main" val="20015"/>
                    </a:ext>
                  </a:extLst>
                </a:gridCol>
                <a:gridCol w="315704">
                  <a:extLst>
                    <a:ext uri="{9D8B030D-6E8A-4147-A177-3AD203B41FA5}">
                      <a16:colId xmlns:a16="http://schemas.microsoft.com/office/drawing/2014/main" val="20016"/>
                    </a:ext>
                  </a:extLst>
                </a:gridCol>
                <a:gridCol w="315704">
                  <a:extLst>
                    <a:ext uri="{9D8B030D-6E8A-4147-A177-3AD203B41FA5}">
                      <a16:colId xmlns:a16="http://schemas.microsoft.com/office/drawing/2014/main" val="20017"/>
                    </a:ext>
                  </a:extLst>
                </a:gridCol>
                <a:gridCol w="315704">
                  <a:extLst>
                    <a:ext uri="{9D8B030D-6E8A-4147-A177-3AD203B41FA5}">
                      <a16:colId xmlns:a16="http://schemas.microsoft.com/office/drawing/2014/main" val="20018"/>
                    </a:ext>
                  </a:extLst>
                </a:gridCol>
                <a:gridCol w="315704">
                  <a:extLst>
                    <a:ext uri="{9D8B030D-6E8A-4147-A177-3AD203B41FA5}">
                      <a16:colId xmlns:a16="http://schemas.microsoft.com/office/drawing/2014/main" val="20019"/>
                    </a:ext>
                  </a:extLst>
                </a:gridCol>
                <a:gridCol w="315704">
                  <a:extLst>
                    <a:ext uri="{9D8B030D-6E8A-4147-A177-3AD203B41FA5}">
                      <a16:colId xmlns:a16="http://schemas.microsoft.com/office/drawing/2014/main" val="20020"/>
                    </a:ext>
                  </a:extLst>
                </a:gridCol>
                <a:gridCol w="315704">
                  <a:extLst>
                    <a:ext uri="{9D8B030D-6E8A-4147-A177-3AD203B41FA5}">
                      <a16:colId xmlns:a16="http://schemas.microsoft.com/office/drawing/2014/main" val="20021"/>
                    </a:ext>
                  </a:extLst>
                </a:gridCol>
                <a:gridCol w="315704">
                  <a:extLst>
                    <a:ext uri="{9D8B030D-6E8A-4147-A177-3AD203B41FA5}">
                      <a16:colId xmlns:a16="http://schemas.microsoft.com/office/drawing/2014/main" val="20022"/>
                    </a:ext>
                  </a:extLst>
                </a:gridCol>
                <a:gridCol w="315704">
                  <a:extLst>
                    <a:ext uri="{9D8B030D-6E8A-4147-A177-3AD203B41FA5}">
                      <a16:colId xmlns:a16="http://schemas.microsoft.com/office/drawing/2014/main" val="20023"/>
                    </a:ext>
                  </a:extLst>
                </a:gridCol>
                <a:gridCol w="315704">
                  <a:extLst>
                    <a:ext uri="{9D8B030D-6E8A-4147-A177-3AD203B41FA5}">
                      <a16:colId xmlns:a16="http://schemas.microsoft.com/office/drawing/2014/main" val="1856252422"/>
                    </a:ext>
                  </a:extLst>
                </a:gridCol>
                <a:gridCol w="315704">
                  <a:extLst>
                    <a:ext uri="{9D8B030D-6E8A-4147-A177-3AD203B41FA5}">
                      <a16:colId xmlns:a16="http://schemas.microsoft.com/office/drawing/2014/main" val="2873539815"/>
                    </a:ext>
                  </a:extLst>
                </a:gridCol>
                <a:gridCol w="315704">
                  <a:extLst>
                    <a:ext uri="{9D8B030D-6E8A-4147-A177-3AD203B41FA5}">
                      <a16:colId xmlns:a16="http://schemas.microsoft.com/office/drawing/2014/main" val="2254968671"/>
                    </a:ext>
                  </a:extLst>
                </a:gridCol>
                <a:gridCol w="315704">
                  <a:extLst>
                    <a:ext uri="{9D8B030D-6E8A-4147-A177-3AD203B41FA5}">
                      <a16:colId xmlns:a16="http://schemas.microsoft.com/office/drawing/2014/main" val="3073846552"/>
                    </a:ext>
                  </a:extLst>
                </a:gridCol>
              </a:tblGrid>
              <a:tr h="191927">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1991</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1992</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1993</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1994</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1995</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1996</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1997</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1998</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1999</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2000</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2001</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2002</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2003</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2004</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2005</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2006</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2007</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2008</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2009</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2010</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2011</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2012</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accent1"/>
                          </a:solidFill>
                          <a:effectLst/>
                          <a:latin typeface="Arial" pitchFamily="34" charset="0"/>
                        </a:rPr>
                        <a:t>2013</a:t>
                      </a:r>
                    </a:p>
                  </a:txBody>
                  <a:tcPr marL="27409" marR="27409" marT="27418" marB="27418" horzOverflow="overflow">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2014</a:t>
                      </a:r>
                    </a:p>
                  </a:txBody>
                  <a:tcPr marL="27409" marR="27409" marT="27418" marB="27418"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2015</a:t>
                      </a:r>
                    </a:p>
                  </a:txBody>
                  <a:tcPr marL="27409" marR="27409" marT="27418" marB="27418"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2016</a:t>
                      </a:r>
                    </a:p>
                  </a:txBody>
                  <a:tcPr marL="27409" marR="27409" marT="27418" marB="27418"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2017</a:t>
                      </a:r>
                    </a:p>
                  </a:txBody>
                  <a:tcPr marL="27409" marR="27409" marT="27418" marB="27418"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3632" rtl="0" eaLnBrk="1" fontAlgn="base" latinLnBrk="0" hangingPunct="1">
                        <a:lnSpc>
                          <a:spcPct val="100000"/>
                        </a:lnSpc>
                        <a:spcBef>
                          <a:spcPct val="0"/>
                        </a:spcBef>
                        <a:spcAft>
                          <a:spcPct val="0"/>
                        </a:spcAft>
                        <a:buClrTx/>
                        <a:buSzTx/>
                        <a:buFontTx/>
                        <a:buNone/>
                      </a:pPr>
                      <a:r>
                        <a:rPr kumimoji="0" lang="en-US" sz="899" b="0" i="0" u="none" strike="noStrike" cap="none" normalizeH="0" baseline="0">
                          <a:ln>
                            <a:noFill/>
                          </a:ln>
                          <a:solidFill>
                            <a:schemeClr val="tx1"/>
                          </a:solidFill>
                          <a:effectLst/>
                          <a:latin typeface="Arial" pitchFamily="34" charset="0"/>
                        </a:rPr>
                        <a:t>2018</a:t>
                      </a:r>
                    </a:p>
                  </a:txBody>
                  <a:tcPr marL="27409" marR="27409" marT="27418" marB="27418" horzOverflow="overflow">
                    <a:lnL>
                      <a:noFill/>
                    </a:lnL>
                    <a:lnR cap="flat">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33" name="Group 32">
            <a:extLst>
              <a:ext uri="{FF2B5EF4-FFF2-40B4-BE49-F238E27FC236}">
                <a16:creationId xmlns:a16="http://schemas.microsoft.com/office/drawing/2014/main" id="{F4FCAAC8-9156-4EF9-A9FA-F105340F4064}"/>
              </a:ext>
            </a:extLst>
          </p:cNvPr>
          <p:cNvGrpSpPr/>
          <p:nvPr/>
        </p:nvGrpSpPr>
        <p:grpSpPr>
          <a:xfrm>
            <a:off x="7726268" y="3997141"/>
            <a:ext cx="1506859" cy="164961"/>
            <a:chOff x="4382993" y="3997141"/>
            <a:chExt cx="1506859" cy="164961"/>
          </a:xfrm>
        </p:grpSpPr>
        <p:sp>
          <p:nvSpPr>
            <p:cNvPr id="34" name="Line 368">
              <a:extLst>
                <a:ext uri="{FF2B5EF4-FFF2-40B4-BE49-F238E27FC236}">
                  <a16:creationId xmlns:a16="http://schemas.microsoft.com/office/drawing/2014/main" id="{D0DA7F69-A4A4-443F-8EED-9E2251274DC6}"/>
                </a:ext>
              </a:extLst>
            </p:cNvPr>
            <p:cNvSpPr>
              <a:spLocks noChangeShapeType="1"/>
            </p:cNvSpPr>
            <p:nvPr/>
          </p:nvSpPr>
          <p:spPr bwMode="auto">
            <a:xfrm>
              <a:off x="4382993" y="3997141"/>
              <a:ext cx="1506859"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5" name="Line 369">
              <a:extLst>
                <a:ext uri="{FF2B5EF4-FFF2-40B4-BE49-F238E27FC236}">
                  <a16:creationId xmlns:a16="http://schemas.microsoft.com/office/drawing/2014/main" id="{E9797A20-F410-499E-B5B7-0B90D083EE7C}"/>
                </a:ext>
              </a:extLst>
            </p:cNvPr>
            <p:cNvSpPr>
              <a:spLocks noChangeShapeType="1"/>
            </p:cNvSpPr>
            <p:nvPr/>
          </p:nvSpPr>
          <p:spPr bwMode="auto">
            <a:xfrm flipH="1">
              <a:off x="4792859" y="3997141"/>
              <a:ext cx="0" cy="164961"/>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grpSp>
        <p:nvGrpSpPr>
          <p:cNvPr id="36" name="Group 35">
            <a:extLst>
              <a:ext uri="{FF2B5EF4-FFF2-40B4-BE49-F238E27FC236}">
                <a16:creationId xmlns:a16="http://schemas.microsoft.com/office/drawing/2014/main" id="{50130646-CA3C-4AF7-8208-49AAF960F6BC}"/>
              </a:ext>
            </a:extLst>
          </p:cNvPr>
          <p:cNvGrpSpPr/>
          <p:nvPr/>
        </p:nvGrpSpPr>
        <p:grpSpPr>
          <a:xfrm>
            <a:off x="6903365" y="4406372"/>
            <a:ext cx="1735901" cy="168134"/>
            <a:chOff x="3499765" y="4406372"/>
            <a:chExt cx="1735901" cy="168134"/>
          </a:xfrm>
        </p:grpSpPr>
        <p:sp>
          <p:nvSpPr>
            <p:cNvPr id="37" name="Line 386">
              <a:extLst>
                <a:ext uri="{FF2B5EF4-FFF2-40B4-BE49-F238E27FC236}">
                  <a16:creationId xmlns:a16="http://schemas.microsoft.com/office/drawing/2014/main" id="{BEE0A670-D5E1-447F-9ED8-3A465786DAB3}"/>
                </a:ext>
              </a:extLst>
            </p:cNvPr>
            <p:cNvSpPr>
              <a:spLocks noChangeShapeType="1"/>
            </p:cNvSpPr>
            <p:nvPr/>
          </p:nvSpPr>
          <p:spPr bwMode="auto">
            <a:xfrm>
              <a:off x="3499765" y="4574506"/>
              <a:ext cx="1735901"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38" name="Line 387">
              <a:extLst>
                <a:ext uri="{FF2B5EF4-FFF2-40B4-BE49-F238E27FC236}">
                  <a16:creationId xmlns:a16="http://schemas.microsoft.com/office/drawing/2014/main" id="{1912442E-F295-4D1E-A309-EDF7B821F3D0}"/>
                </a:ext>
              </a:extLst>
            </p:cNvPr>
            <p:cNvSpPr>
              <a:spLocks noChangeShapeType="1"/>
            </p:cNvSpPr>
            <p:nvPr/>
          </p:nvSpPr>
          <p:spPr bwMode="auto">
            <a:xfrm flipH="1">
              <a:off x="4406736" y="4406372"/>
              <a:ext cx="0" cy="164961"/>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sp>
        <p:nvSpPr>
          <p:cNvPr id="39" name="Text Box 317">
            <a:extLst>
              <a:ext uri="{FF2B5EF4-FFF2-40B4-BE49-F238E27FC236}">
                <a16:creationId xmlns:a16="http://schemas.microsoft.com/office/drawing/2014/main" id="{9DF08F76-A6E1-4BBB-8FE8-E6B4FDA30584}"/>
              </a:ext>
            </a:extLst>
          </p:cNvPr>
          <p:cNvSpPr txBox="1">
            <a:spLocks noChangeArrowheads="1"/>
          </p:cNvSpPr>
          <p:nvPr/>
        </p:nvSpPr>
        <p:spPr bwMode="auto">
          <a:xfrm>
            <a:off x="7726268" y="2800358"/>
            <a:ext cx="1552857" cy="119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3" rIns="18273" anchor="b">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Nobel Prize Recognizes</a:t>
            </a:r>
            <a:b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b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Asset Pricing Research</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Three US academics jointly receive the award for their individual contributions to the empirical analysis of asset prices.</a:t>
            </a:r>
          </a:p>
          <a:p>
            <a:pPr marL="0" marR="0" lvl="0" indent="0" algn="l" defTabSz="913632" rtl="0" eaLnBrk="0" fontAlgn="base" latinLnBrk="0" hangingPunct="0">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 </a:t>
            </a:r>
          </a:p>
          <a:p>
            <a:pPr marL="0" marR="0" lvl="0" indent="0" algn="l" defTabSz="913632" rtl="0" eaLnBrk="0" fontAlgn="base" latinLnBrk="0" hangingPunct="0">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Eugene F. Fama,</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1</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 Lars Peter Hansen, and Robert J. Shiller</a:t>
            </a:r>
          </a:p>
        </p:txBody>
      </p:sp>
      <p:sp>
        <p:nvSpPr>
          <p:cNvPr id="40" name="Text Box 289">
            <a:extLst>
              <a:ext uri="{FF2B5EF4-FFF2-40B4-BE49-F238E27FC236}">
                <a16:creationId xmlns:a16="http://schemas.microsoft.com/office/drawing/2014/main" id="{CFA7D635-3946-44CA-8A0A-8ABC9E157FB4}"/>
              </a:ext>
            </a:extLst>
          </p:cNvPr>
          <p:cNvSpPr txBox="1">
            <a:spLocks noChangeArrowheads="1"/>
          </p:cNvSpPr>
          <p:nvPr/>
        </p:nvSpPr>
        <p:spPr bwMode="auto">
          <a:xfrm>
            <a:off x="6906222" y="4583706"/>
            <a:ext cx="1838366" cy="107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3" rIns="18273">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Profitability</a:t>
            </a:r>
            <a:endParaRPr kumimoji="0" lang="en-US" sz="799" b="0" i="0" u="none" strike="noStrike" kern="1200" cap="none" spc="0" normalizeH="0" baseline="0" noProof="0">
              <a:ln>
                <a:noFill/>
              </a:ln>
              <a:solidFill>
                <a:srgbClr val="FF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Eugene F. Fama,</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1</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 Kenneth R.</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French,</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1</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 and Robert Novy-Marx</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2</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Motivated by valuation theory, academic research identifies profitability as a new dimension of expected returns.</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1" name="Text Box 289">
            <a:extLst>
              <a:ext uri="{FF2B5EF4-FFF2-40B4-BE49-F238E27FC236}">
                <a16:creationId xmlns:a16="http://schemas.microsoft.com/office/drawing/2014/main" id="{6EC65089-24A2-4214-9064-0145598941E5}"/>
              </a:ext>
            </a:extLst>
          </p:cNvPr>
          <p:cNvSpPr txBox="1">
            <a:spLocks noChangeArrowheads="1"/>
          </p:cNvSpPr>
          <p:nvPr/>
        </p:nvSpPr>
        <p:spPr bwMode="auto">
          <a:xfrm>
            <a:off x="4406578" y="2694735"/>
            <a:ext cx="1801728" cy="1306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3" rIns="18273">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Improved Bond Market Transparency</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National Association of Securities</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Dealers (NASD) introduces Trade</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Reporting and Compliance Engine</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(TRACE), which requires the reporting</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of US corporate bond trades. This</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data greatly improved transparency</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in the corporate bond market and</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allows researchers to study trading</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costs in the US corporate bond market.</a:t>
            </a:r>
          </a:p>
        </p:txBody>
      </p:sp>
      <p:grpSp>
        <p:nvGrpSpPr>
          <p:cNvPr id="42" name="Group 41">
            <a:extLst>
              <a:ext uri="{FF2B5EF4-FFF2-40B4-BE49-F238E27FC236}">
                <a16:creationId xmlns:a16="http://schemas.microsoft.com/office/drawing/2014/main" id="{EB240EB3-3A74-499A-9728-19604C709E6B}"/>
              </a:ext>
            </a:extLst>
          </p:cNvPr>
          <p:cNvGrpSpPr/>
          <p:nvPr/>
        </p:nvGrpSpPr>
        <p:grpSpPr>
          <a:xfrm>
            <a:off x="1537676" y="3997141"/>
            <a:ext cx="1918628" cy="164961"/>
            <a:chOff x="7527950" y="3997141"/>
            <a:chExt cx="1918628" cy="164961"/>
          </a:xfrm>
        </p:grpSpPr>
        <p:sp>
          <p:nvSpPr>
            <p:cNvPr id="43" name="Line 360">
              <a:extLst>
                <a:ext uri="{FF2B5EF4-FFF2-40B4-BE49-F238E27FC236}">
                  <a16:creationId xmlns:a16="http://schemas.microsoft.com/office/drawing/2014/main" id="{E575E988-7E2F-4AB4-962F-3FB53A643C5D}"/>
                </a:ext>
              </a:extLst>
            </p:cNvPr>
            <p:cNvSpPr>
              <a:spLocks noChangeShapeType="1"/>
            </p:cNvSpPr>
            <p:nvPr/>
          </p:nvSpPr>
          <p:spPr bwMode="auto">
            <a:xfrm flipH="1">
              <a:off x="8445390" y="3997141"/>
              <a:ext cx="0" cy="164961"/>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68" name="Line 361">
              <a:extLst>
                <a:ext uri="{FF2B5EF4-FFF2-40B4-BE49-F238E27FC236}">
                  <a16:creationId xmlns:a16="http://schemas.microsoft.com/office/drawing/2014/main" id="{67D656E4-90CB-4429-91AA-FD21C7F3052D}"/>
                </a:ext>
              </a:extLst>
            </p:cNvPr>
            <p:cNvSpPr>
              <a:spLocks noChangeShapeType="1"/>
            </p:cNvSpPr>
            <p:nvPr/>
          </p:nvSpPr>
          <p:spPr bwMode="auto">
            <a:xfrm>
              <a:off x="7527950" y="3997141"/>
              <a:ext cx="1918628"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sp>
        <p:nvSpPr>
          <p:cNvPr id="69" name="Line 394">
            <a:extLst>
              <a:ext uri="{FF2B5EF4-FFF2-40B4-BE49-F238E27FC236}">
                <a16:creationId xmlns:a16="http://schemas.microsoft.com/office/drawing/2014/main" id="{8EE37C4F-C6EB-4643-BA04-283380BC2529}"/>
              </a:ext>
            </a:extLst>
          </p:cNvPr>
          <p:cNvSpPr>
            <a:spLocks noChangeShapeType="1"/>
          </p:cNvSpPr>
          <p:nvPr/>
        </p:nvSpPr>
        <p:spPr bwMode="auto">
          <a:xfrm>
            <a:off x="1022491" y="4574506"/>
            <a:ext cx="1506859"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70" name="Line 395">
            <a:extLst>
              <a:ext uri="{FF2B5EF4-FFF2-40B4-BE49-F238E27FC236}">
                <a16:creationId xmlns:a16="http://schemas.microsoft.com/office/drawing/2014/main" id="{C6D0F57C-4B3A-480C-A893-609CE67AFC5E}"/>
              </a:ext>
            </a:extLst>
          </p:cNvPr>
          <p:cNvSpPr>
            <a:spLocks noChangeShapeType="1"/>
          </p:cNvSpPr>
          <p:nvPr/>
        </p:nvSpPr>
        <p:spPr bwMode="auto">
          <a:xfrm flipH="1">
            <a:off x="1843809" y="4418745"/>
            <a:ext cx="0" cy="164961"/>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71" name="Text Box 309">
            <a:extLst>
              <a:ext uri="{FF2B5EF4-FFF2-40B4-BE49-F238E27FC236}">
                <a16:creationId xmlns:a16="http://schemas.microsoft.com/office/drawing/2014/main" id="{95379F04-498B-4D4A-B053-E0E0EF83E8B8}"/>
              </a:ext>
            </a:extLst>
          </p:cNvPr>
          <p:cNvSpPr txBox="1">
            <a:spLocks noChangeArrowheads="1"/>
          </p:cNvSpPr>
          <p:nvPr/>
        </p:nvSpPr>
        <p:spPr bwMode="auto">
          <a:xfrm>
            <a:off x="1557662" y="2505996"/>
            <a:ext cx="1824094" cy="149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3" rIns="18273" anchor="b">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International Size Effect</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5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Steven L. Heston, K. Geert Rouwenhorst, and Roberto E. Wessels</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Find evidence of higher average returns to small companies in twelve international markets.</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Structure of International Stock Returns and the Integration of Capital Markets,” </a:t>
            </a:r>
            <a:r>
              <a:rPr kumimoji="0" lang="en-US" sz="699" b="0" i="1" u="none" strike="noStrike" kern="1200" cap="none" spc="0" normalizeH="0" baseline="0" noProof="0">
                <a:ln>
                  <a:noFill/>
                </a:ln>
                <a:solidFill>
                  <a:srgbClr val="000000"/>
                </a:solidFill>
                <a:effectLst/>
                <a:uLnTx/>
                <a:uFillTx/>
                <a:latin typeface="Arial" pitchFamily="34" charset="0"/>
                <a:ea typeface="+mn-ea"/>
                <a:cs typeface="Arial" pitchFamily="34" charset="0"/>
              </a:rPr>
              <a:t>Journal of Empirical Finance</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 2, no. 3 (September 1995): 173-97.</a:t>
            </a:r>
          </a:p>
        </p:txBody>
      </p:sp>
      <p:sp>
        <p:nvSpPr>
          <p:cNvPr id="72" name="Text Box 297">
            <a:extLst>
              <a:ext uri="{FF2B5EF4-FFF2-40B4-BE49-F238E27FC236}">
                <a16:creationId xmlns:a16="http://schemas.microsoft.com/office/drawing/2014/main" id="{46BD711B-F7A4-48BE-B4F3-6415943D1EDB}"/>
              </a:ext>
            </a:extLst>
          </p:cNvPr>
          <p:cNvSpPr txBox="1">
            <a:spLocks noChangeArrowheads="1"/>
          </p:cNvSpPr>
          <p:nvPr/>
        </p:nvSpPr>
        <p:spPr bwMode="auto">
          <a:xfrm>
            <a:off x="1027568" y="4588832"/>
            <a:ext cx="1552858" cy="2291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73" rIns="18273" anchor="b">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Multifactor Asset Pricing Model and Value Effect</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7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Eugene Fama</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1</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 and </a:t>
            </a: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Kenneth French</a:t>
            </a:r>
            <a:r>
              <a:rPr kumimoji="0" lang="en-US" sz="699" b="0" i="0" u="none" strike="noStrike" kern="1200" cap="none" spc="0" normalizeH="0" baseline="30000" noProof="0">
                <a:ln>
                  <a:noFill/>
                </a:ln>
                <a:solidFill>
                  <a:srgbClr val="000000"/>
                </a:solidFill>
                <a:effectLst/>
                <a:uLnTx/>
                <a:uFillTx/>
                <a:latin typeface="Arial" pitchFamily="34" charset="0"/>
                <a:ea typeface="+mn-ea"/>
                <a:cs typeface="Arial" pitchFamily="34" charset="0"/>
              </a:rPr>
              <a:t>1</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Improves on the single-factor asset pricing model (CAPM).</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Identifies market, size, and “value” factors in returns.</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Develops the three-factor asset pricing model, an invaluable asset allocation and portfolio analysis tool.</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“Common Risk Factors in the Returns on Stocks and Bonds,” </a:t>
            </a:r>
            <a:r>
              <a:rPr kumimoji="0" lang="en-US" sz="699" b="0" i="1" u="none" strike="noStrike" kern="1200" cap="none" spc="0" normalizeH="0" baseline="0" noProof="0">
                <a:ln>
                  <a:noFill/>
                </a:ln>
                <a:solidFill>
                  <a:srgbClr val="000000"/>
                </a:solidFill>
                <a:effectLst/>
                <a:uLnTx/>
                <a:uFillTx/>
                <a:latin typeface="Arial" pitchFamily="34" charset="0"/>
                <a:ea typeface="+mn-ea"/>
                <a:cs typeface="Arial" pitchFamily="34" charset="0"/>
              </a:rPr>
              <a:t>Journal of Financial Economics</a:t>
            </a: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 33, no. 1 (February 1993): 3-56.</a:t>
            </a:r>
          </a:p>
        </p:txBody>
      </p:sp>
      <p:grpSp>
        <p:nvGrpSpPr>
          <p:cNvPr id="73" name="Group 72">
            <a:extLst>
              <a:ext uri="{FF2B5EF4-FFF2-40B4-BE49-F238E27FC236}">
                <a16:creationId xmlns:a16="http://schemas.microsoft.com/office/drawing/2014/main" id="{94B6A3A6-AFFA-4401-A8AD-FF9B7DCD8504}"/>
              </a:ext>
            </a:extLst>
          </p:cNvPr>
          <p:cNvGrpSpPr/>
          <p:nvPr/>
        </p:nvGrpSpPr>
        <p:grpSpPr>
          <a:xfrm>
            <a:off x="2848485" y="4408593"/>
            <a:ext cx="1827264" cy="168134"/>
            <a:chOff x="8773988" y="4408593"/>
            <a:chExt cx="1827264" cy="168134"/>
          </a:xfrm>
        </p:grpSpPr>
        <p:sp>
          <p:nvSpPr>
            <p:cNvPr id="74" name="Line 394">
              <a:extLst>
                <a:ext uri="{FF2B5EF4-FFF2-40B4-BE49-F238E27FC236}">
                  <a16:creationId xmlns:a16="http://schemas.microsoft.com/office/drawing/2014/main" id="{48E69AEC-901C-4BF1-B823-D3A396CD5AC6}"/>
                </a:ext>
              </a:extLst>
            </p:cNvPr>
            <p:cNvSpPr>
              <a:spLocks noChangeShapeType="1"/>
            </p:cNvSpPr>
            <p:nvPr/>
          </p:nvSpPr>
          <p:spPr bwMode="auto">
            <a:xfrm>
              <a:off x="8773988" y="4576727"/>
              <a:ext cx="1827264"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75" name="Line 395">
              <a:extLst>
                <a:ext uri="{FF2B5EF4-FFF2-40B4-BE49-F238E27FC236}">
                  <a16:creationId xmlns:a16="http://schemas.microsoft.com/office/drawing/2014/main" id="{5D6F5CBB-59D4-4AF0-8386-221623F11EE0}"/>
                </a:ext>
              </a:extLst>
            </p:cNvPr>
            <p:cNvSpPr>
              <a:spLocks noChangeShapeType="1"/>
            </p:cNvSpPr>
            <p:nvPr/>
          </p:nvSpPr>
          <p:spPr bwMode="auto">
            <a:xfrm flipH="1">
              <a:off x="9014137" y="4408593"/>
              <a:ext cx="0" cy="164961"/>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sp>
        <p:nvSpPr>
          <p:cNvPr id="76" name="Text Box 297">
            <a:extLst>
              <a:ext uri="{FF2B5EF4-FFF2-40B4-BE49-F238E27FC236}">
                <a16:creationId xmlns:a16="http://schemas.microsoft.com/office/drawing/2014/main" id="{06AD620D-13BD-404F-9850-FADA0A98BFEC}"/>
              </a:ext>
            </a:extLst>
          </p:cNvPr>
          <p:cNvSpPr txBox="1">
            <a:spLocks noChangeArrowheads="1"/>
          </p:cNvSpPr>
          <p:nvPr/>
        </p:nvSpPr>
        <p:spPr bwMode="auto">
          <a:xfrm>
            <a:off x="2836432" y="4587920"/>
            <a:ext cx="1849470" cy="876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3" rIns="18273" anchor="b">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632" rtl="0" eaLnBrk="1" fontAlgn="base"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476B"/>
                </a:solidFill>
                <a:effectLst/>
                <a:uLnTx/>
                <a:uFillTx/>
                <a:latin typeface="Arial" pitchFamily="34" charset="0"/>
                <a:ea typeface="+mn-ea"/>
                <a:cs typeface="Arial" pitchFamily="34" charset="0"/>
              </a:rPr>
              <a:t>Inflation-Protected Bonds</a:t>
            </a:r>
          </a:p>
          <a:p>
            <a:pPr marL="0" marR="0" lvl="0" indent="0" algn="l" defTabSz="913632" rtl="0" eaLnBrk="1" fontAlgn="base" latinLnBrk="0" hangingPunct="1">
              <a:lnSpc>
                <a:spcPct val="100000"/>
              </a:lnSpc>
              <a:spcBef>
                <a:spcPct val="0"/>
              </a:spcBef>
              <a:spcAft>
                <a:spcPct val="0"/>
              </a:spcAft>
              <a:buClrTx/>
              <a:buSzTx/>
              <a:buFontTx/>
              <a:buNone/>
              <a:defRPr/>
            </a:pPr>
            <a:endParaRPr kumimoji="0" lang="en-US" sz="799" b="0" i="0" u="none" strike="noStrike" kern="1200" cap="none" spc="0" normalizeH="0" baseline="0" noProof="0">
              <a:ln>
                <a:noFill/>
              </a:ln>
              <a:solidFill>
                <a:srgbClr val="008000"/>
              </a:solidFill>
              <a:effectLst/>
              <a:uLnTx/>
              <a:uFillTx/>
              <a:latin typeface="Arial" pitchFamily="34" charset="0"/>
              <a:ea typeface="+mn-ea"/>
              <a:cs typeface="Arial" pitchFamily="34" charset="0"/>
            </a:endParaRPr>
          </a:p>
          <a:p>
            <a:pPr marL="0" marR="0" lvl="0" indent="0" algn="l" defTabSz="913632" rtl="0" eaLnBrk="1" fontAlgn="base" latinLnBrk="0" hangingPunct="1">
              <a:lnSpc>
                <a:spcPct val="100000"/>
              </a:lnSpc>
              <a:spcBef>
                <a:spcPct val="0"/>
              </a:spcBef>
              <a:spcAft>
                <a:spcPct val="0"/>
              </a:spcAft>
              <a:buClrTx/>
              <a:buSzTx/>
              <a:buFontTx/>
              <a:buNone/>
              <a:defRPr/>
            </a:pPr>
            <a:r>
              <a:rPr kumimoji="0" lang="en-US" sz="699" b="0" i="0" u="none" strike="noStrike" kern="1200" cap="none" spc="0" normalizeH="0" baseline="0" noProof="0">
                <a:ln>
                  <a:noFill/>
                </a:ln>
                <a:solidFill>
                  <a:srgbClr val="000000"/>
                </a:solidFill>
                <a:effectLst/>
                <a:uLnTx/>
                <a:uFillTx/>
                <a:latin typeface="Arial" pitchFamily="34" charset="0"/>
                <a:ea typeface="+mn-ea"/>
                <a:cs typeface="Arial" pitchFamily="34" charset="0"/>
              </a:rPr>
              <a:t>The Treasury conducts the first auction of Treasury Inflation-Protected Securities (TIPS), thus allowing US investors to invest for long periods with minimal default risk and inflation risk.</a:t>
            </a:r>
            <a:endParaRPr kumimoji="0" lang="en-US" sz="5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nvGrpSpPr>
          <p:cNvPr id="77" name="Group 76">
            <a:extLst>
              <a:ext uri="{FF2B5EF4-FFF2-40B4-BE49-F238E27FC236}">
                <a16:creationId xmlns:a16="http://schemas.microsoft.com/office/drawing/2014/main" id="{44181D84-3C73-43BD-8092-F09245B834F8}"/>
              </a:ext>
            </a:extLst>
          </p:cNvPr>
          <p:cNvGrpSpPr/>
          <p:nvPr/>
        </p:nvGrpSpPr>
        <p:grpSpPr>
          <a:xfrm>
            <a:off x="4406100" y="3997141"/>
            <a:ext cx="1827264" cy="164961"/>
            <a:chOff x="8389139" y="3997141"/>
            <a:chExt cx="1827264" cy="164961"/>
          </a:xfrm>
        </p:grpSpPr>
        <p:sp>
          <p:nvSpPr>
            <p:cNvPr id="78" name="Line 360">
              <a:extLst>
                <a:ext uri="{FF2B5EF4-FFF2-40B4-BE49-F238E27FC236}">
                  <a16:creationId xmlns:a16="http://schemas.microsoft.com/office/drawing/2014/main" id="{8A13483A-C540-4912-9D9A-293DE3A15801}"/>
                </a:ext>
              </a:extLst>
            </p:cNvPr>
            <p:cNvSpPr>
              <a:spLocks noChangeShapeType="1"/>
            </p:cNvSpPr>
            <p:nvPr/>
          </p:nvSpPr>
          <p:spPr bwMode="auto">
            <a:xfrm flipH="1">
              <a:off x="8636583" y="3997141"/>
              <a:ext cx="0" cy="164961"/>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79" name="Line 361">
              <a:extLst>
                <a:ext uri="{FF2B5EF4-FFF2-40B4-BE49-F238E27FC236}">
                  <a16:creationId xmlns:a16="http://schemas.microsoft.com/office/drawing/2014/main" id="{30321286-6D52-4181-8BBC-D42F7A73FB10}"/>
                </a:ext>
              </a:extLst>
            </p:cNvPr>
            <p:cNvSpPr>
              <a:spLocks noChangeShapeType="1"/>
            </p:cNvSpPr>
            <p:nvPr/>
          </p:nvSpPr>
          <p:spPr bwMode="auto">
            <a:xfrm>
              <a:off x="8389139" y="3997141"/>
              <a:ext cx="1827264" cy="0"/>
            </a:xfrm>
            <a:prstGeom prst="line">
              <a:avLst/>
            </a:prstGeom>
            <a:noFill/>
            <a:ln w="9525">
              <a:solidFill>
                <a:schemeClr val="accent1"/>
              </a:solidFill>
              <a:round/>
            </a:ln>
            <a:extLst>
              <a:ext uri="{909E8E84-426E-40DD-AFC4-6F175D3DCCD1}">
                <a14:hiddenFill xmlns:a14="http://schemas.microsoft.com/office/drawing/2010/main">
                  <a:noFill/>
                </a14:hiddenFill>
              </a:ext>
            </a:extLst>
          </p:spPr>
          <p:txBody>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13632" rtl="0" eaLnBrk="1" fontAlgn="base"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grpSp>
      <p:sp>
        <p:nvSpPr>
          <p:cNvPr id="44" name="Rectangle 43">
            <a:extLst>
              <a:ext uri="{FF2B5EF4-FFF2-40B4-BE49-F238E27FC236}">
                <a16:creationId xmlns:a16="http://schemas.microsoft.com/office/drawing/2014/main" id="{FC3EE300-7BED-43E0-AABB-4005E29F1F17}"/>
              </a:ext>
            </a:extLst>
          </p:cNvPr>
          <p:cNvSpPr/>
          <p:nvPr/>
        </p:nvSpPr>
        <p:spPr>
          <a:xfrm>
            <a:off x="10836635" y="62751"/>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The Evolution of Investing</a:t>
            </a:r>
          </a:p>
        </p:txBody>
      </p:sp>
    </p:spTree>
    <p:custDataLst>
      <p:tags r:id="rId1"/>
    </p:custDataLst>
    <p:extLst>
      <p:ext uri="{BB962C8B-B14F-4D97-AF65-F5344CB8AC3E}">
        <p14:creationId xmlns:p14="http://schemas.microsoft.com/office/powerpoint/2010/main" val="1945744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Many Investors Follow Their Emotions</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71</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3" name="Text Placeholder 2">
            <a:extLst>
              <a:ext uri="{FF2B5EF4-FFF2-40B4-BE49-F238E27FC236}">
                <a16:creationId xmlns:a16="http://schemas.microsoft.com/office/drawing/2014/main" id="{543C2C0E-C720-4ADA-9D22-1F10DFA732DF}"/>
              </a:ext>
            </a:extLst>
          </p:cNvPr>
          <p:cNvSpPr>
            <a:spLocks noGrp="1"/>
          </p:cNvSpPr>
          <p:nvPr>
            <p:ph type="body" sz="quarter" idx="13"/>
          </p:nvPr>
        </p:nvSpPr>
        <p:spPr/>
        <p:txBody>
          <a:bodyPr/>
          <a:lstStyle/>
          <a:p>
            <a:endParaRPr lang="en-US"/>
          </a:p>
        </p:txBody>
      </p:sp>
      <p:sp>
        <p:nvSpPr>
          <p:cNvPr id="6" name="Text Placeholder 5">
            <a:extLst>
              <a:ext uri="{FF2B5EF4-FFF2-40B4-BE49-F238E27FC236}">
                <a16:creationId xmlns:a16="http://schemas.microsoft.com/office/drawing/2014/main" id="{34F0805D-F65B-4A76-BEEA-277D7855AE53}"/>
              </a:ext>
            </a:extLst>
          </p:cNvPr>
          <p:cNvSpPr>
            <a:spLocks noGrp="1"/>
          </p:cNvSpPr>
          <p:nvPr>
            <p:ph type="body" sz="quarter" idx="14"/>
          </p:nvPr>
        </p:nvSpPr>
        <p:spPr/>
        <p:txBody>
          <a:bodyPr/>
          <a:lstStyle/>
          <a:p>
            <a:r>
              <a:rPr lang="en-US" b="0"/>
              <a:t>Many people struggle to separate their emotions from investing. Markets go up and down. Reacting to current market conditions may lead to making poor investment decisions.</a:t>
            </a:r>
          </a:p>
          <a:p>
            <a:endParaRPr lang="en-US"/>
          </a:p>
        </p:txBody>
      </p:sp>
      <p:sp>
        <p:nvSpPr>
          <p:cNvPr id="8" name="Text Placeholder 7">
            <a:extLst>
              <a:ext uri="{FF2B5EF4-FFF2-40B4-BE49-F238E27FC236}">
                <a16:creationId xmlns:a16="http://schemas.microsoft.com/office/drawing/2014/main" id="{10DA4F2B-65EF-4599-ABC4-443A4F3204CB}"/>
              </a:ext>
            </a:extLst>
          </p:cNvPr>
          <p:cNvSpPr>
            <a:spLocks noGrp="1"/>
          </p:cNvSpPr>
          <p:nvPr>
            <p:ph type="body" sz="quarter" idx="15"/>
          </p:nvPr>
        </p:nvSpPr>
        <p:spPr/>
        <p:txBody>
          <a:bodyPr/>
          <a:lstStyle/>
          <a:p>
            <a:r>
              <a:rPr lang="en-US"/>
              <a:t>For illustrative purposes only.</a:t>
            </a:r>
          </a:p>
        </p:txBody>
      </p:sp>
      <p:sp>
        <p:nvSpPr>
          <p:cNvPr id="10" name="AssetID" descr="svtx:content/slide/@id">
            <a:extLst>
              <a:ext uri="{FF2B5EF4-FFF2-40B4-BE49-F238E27FC236}">
                <a16:creationId xmlns:a16="http://schemas.microsoft.com/office/drawing/2014/main" id="{7B644820-DE11-497C-9C1F-AF9E551DDDBF}"/>
              </a:ext>
            </a:extLst>
          </p:cNvPr>
          <p:cNvSpPr>
            <a:spLocks noGrp="1"/>
          </p:cNvSpPr>
          <p:nvPr>
            <p:ph type="body" sz="quarter" idx="19"/>
          </p:nvPr>
        </p:nvSpPr>
        <p:spPr/>
        <p:txBody>
          <a:bodyPr/>
          <a:lstStyle/>
          <a:p>
            <a:r>
              <a:rPr lang="en-US"/>
              <a:t>28678</a:t>
            </a:r>
          </a:p>
        </p:txBody>
      </p:sp>
      <p:sp>
        <p:nvSpPr>
          <p:cNvPr id="9" name="TextBox 8"/>
          <p:cNvSpPr txBox="1"/>
          <p:nvPr/>
        </p:nvSpPr>
        <p:spPr>
          <a:xfrm>
            <a:off x="-773289"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LC21</a:t>
            </a:r>
          </a:p>
        </p:txBody>
      </p:sp>
      <p:cxnSp>
        <p:nvCxnSpPr>
          <p:cNvPr id="22" name="Straight Connector 21">
            <a:extLst>
              <a:ext uri="{FF2B5EF4-FFF2-40B4-BE49-F238E27FC236}">
                <a16:creationId xmlns:a16="http://schemas.microsoft.com/office/drawing/2014/main" id="{93744EC5-76CB-4148-85FB-57EEA8F9BE18}"/>
              </a:ext>
            </a:extLst>
          </p:cNvPr>
          <p:cNvCxnSpPr/>
          <p:nvPr/>
        </p:nvCxnSpPr>
        <p:spPr bwMode="auto">
          <a:xfrm>
            <a:off x="1011969" y="4212233"/>
            <a:ext cx="4750010" cy="0"/>
          </a:xfrm>
          <a:prstGeom prst="line">
            <a:avLst/>
          </a:prstGeom>
          <a:solidFill>
            <a:schemeClr val="accent1"/>
          </a:solidFill>
          <a:ln w="9525" cap="flat" cmpd="sng" algn="ctr">
            <a:solidFill>
              <a:schemeClr val="bg1">
                <a:lumMod val="65000"/>
              </a:schemeClr>
            </a:solidFill>
            <a:prstDash val="solid"/>
            <a:round/>
            <a:headEnd type="none" w="med" len="med"/>
            <a:tailEnd type="none" w="med" len="med"/>
          </a:ln>
          <a:effectLst/>
        </p:spPr>
      </p:cxnSp>
      <p:sp>
        <p:nvSpPr>
          <p:cNvPr id="30" name="Title 10">
            <a:extLst>
              <a:ext uri="{FF2B5EF4-FFF2-40B4-BE49-F238E27FC236}">
                <a16:creationId xmlns:a16="http://schemas.microsoft.com/office/drawing/2014/main" id="{8CF3C26A-03FE-4770-A8AB-16529798782F}"/>
              </a:ext>
            </a:extLst>
          </p:cNvPr>
          <p:cNvSpPr txBox="1"/>
          <p:nvPr/>
        </p:nvSpPr>
        <p:spPr>
          <a:xfrm>
            <a:off x="335607" y="4252342"/>
            <a:ext cx="1995326" cy="416734"/>
          </a:xfrm>
          <a:prstGeom prst="rect">
            <a:avLst/>
          </a:prstGeom>
        </p:spPr>
        <p:txBody>
          <a:bodyPr vert="horz" lIns="91363" tIns="54818" rIns="91363" bIns="54818"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7968"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venir LT 55 Roman"/>
                <a:ea typeface="+mj-ea"/>
                <a:cs typeface="Arial" pitchFamily="34" charset="0"/>
              </a:rPr>
              <a:t>Optimism</a:t>
            </a:r>
          </a:p>
        </p:txBody>
      </p:sp>
      <p:sp>
        <p:nvSpPr>
          <p:cNvPr id="31" name="Title 10">
            <a:extLst>
              <a:ext uri="{FF2B5EF4-FFF2-40B4-BE49-F238E27FC236}">
                <a16:creationId xmlns:a16="http://schemas.microsoft.com/office/drawing/2014/main" id="{F20BAD39-96AE-406A-9D1D-0781E5FCB293}"/>
              </a:ext>
            </a:extLst>
          </p:cNvPr>
          <p:cNvSpPr txBox="1"/>
          <p:nvPr/>
        </p:nvSpPr>
        <p:spPr>
          <a:xfrm>
            <a:off x="3526116" y="5189859"/>
            <a:ext cx="1995326" cy="416734"/>
          </a:xfrm>
          <a:prstGeom prst="rect">
            <a:avLst/>
          </a:prstGeom>
        </p:spPr>
        <p:txBody>
          <a:bodyPr vert="horz" lIns="91363" tIns="54818" rIns="91363" bIns="54818"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7968"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venir LT 55 Roman"/>
                <a:ea typeface="+mj-ea"/>
                <a:cs typeface="Arial" pitchFamily="34" charset="0"/>
              </a:rPr>
              <a:t>Fear</a:t>
            </a:r>
          </a:p>
        </p:txBody>
      </p:sp>
      <p:sp>
        <p:nvSpPr>
          <p:cNvPr id="32" name="Title 10">
            <a:extLst>
              <a:ext uri="{FF2B5EF4-FFF2-40B4-BE49-F238E27FC236}">
                <a16:creationId xmlns:a16="http://schemas.microsoft.com/office/drawing/2014/main" id="{D2305E96-2AAB-409B-8E39-031046219182}"/>
              </a:ext>
            </a:extLst>
          </p:cNvPr>
          <p:cNvSpPr txBox="1"/>
          <p:nvPr/>
        </p:nvSpPr>
        <p:spPr>
          <a:xfrm>
            <a:off x="1391767" y="2942459"/>
            <a:ext cx="1995326" cy="416734"/>
          </a:xfrm>
          <a:prstGeom prst="rect">
            <a:avLst/>
          </a:prstGeom>
        </p:spPr>
        <p:txBody>
          <a:bodyPr vert="horz" lIns="91363" tIns="54818" rIns="91363" bIns="54818"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7968"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venir LT 55 Roman"/>
                <a:ea typeface="+mj-ea"/>
                <a:cs typeface="Arial" pitchFamily="34" charset="0"/>
              </a:rPr>
              <a:t>Elation</a:t>
            </a:r>
          </a:p>
        </p:txBody>
      </p:sp>
      <p:sp>
        <p:nvSpPr>
          <p:cNvPr id="33" name="Title 10">
            <a:extLst>
              <a:ext uri="{FF2B5EF4-FFF2-40B4-BE49-F238E27FC236}">
                <a16:creationId xmlns:a16="http://schemas.microsoft.com/office/drawing/2014/main" id="{64354FD5-A130-4691-B03E-5B9EC4BF49C3}"/>
              </a:ext>
            </a:extLst>
          </p:cNvPr>
          <p:cNvSpPr txBox="1"/>
          <p:nvPr/>
        </p:nvSpPr>
        <p:spPr>
          <a:xfrm>
            <a:off x="4376484" y="3804201"/>
            <a:ext cx="2329101" cy="486444"/>
          </a:xfrm>
          <a:prstGeom prst="rect">
            <a:avLst/>
          </a:prstGeom>
        </p:spPr>
        <p:txBody>
          <a:bodyPr vert="horz" lIns="91363" tIns="54818" rIns="91363" bIns="54818" rtlCol="0" anchor="t">
            <a:noAutofit/>
          </a:bodyPr>
          <a:lstStyle>
            <a:defPPr>
              <a:defRPr lang="en-US"/>
            </a:defPPr>
            <a:lvl1pPr marL="0" algn="ctr" defTabSz="1017968" rtl="0" eaLnBrk="1" latinLnBrk="0" hangingPunct="1">
              <a:buNone/>
              <a:defRPr sz="1599" kern="1200">
                <a:solidFill>
                  <a:srgbClr val="D9E155"/>
                </a:solidFill>
                <a:latin typeface="Avenir LT 65 Medium" pitchFamily="34" charset="0"/>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7968"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venir LT 55 Roman"/>
                <a:ea typeface="+mn-ea"/>
                <a:cs typeface="Arial" pitchFamily="34" charset="0"/>
              </a:rPr>
              <a:t>Optimism</a:t>
            </a:r>
          </a:p>
        </p:txBody>
      </p:sp>
      <p:sp>
        <p:nvSpPr>
          <p:cNvPr id="34" name="Oval 33">
            <a:extLst>
              <a:ext uri="{FF2B5EF4-FFF2-40B4-BE49-F238E27FC236}">
                <a16:creationId xmlns:a16="http://schemas.microsoft.com/office/drawing/2014/main" id="{6DBE0625-074D-456C-8611-25100BFF0B1E}"/>
              </a:ext>
            </a:extLst>
          </p:cNvPr>
          <p:cNvSpPr/>
          <p:nvPr/>
        </p:nvSpPr>
        <p:spPr bwMode="auto">
          <a:xfrm>
            <a:off x="1258196" y="4149413"/>
            <a:ext cx="124544" cy="124544"/>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43698" rtl="0" eaLnBrk="1" fontAlgn="auto" latinLnBrk="0" hangingPunct="1">
              <a:lnSpc>
                <a:spcPct val="100000"/>
              </a:lnSpc>
              <a:spcBef>
                <a:spcPct val="0"/>
              </a:spcBef>
              <a:spcAft>
                <a:spcPct val="0"/>
              </a:spcAft>
              <a:buClrTx/>
              <a:buSzTx/>
              <a:buFontTx/>
              <a:buNone/>
              <a:defRPr/>
            </a:pPr>
            <a:endParaRPr kumimoji="0" lang="en-US" sz="2098" b="0" i="0" u="none" strike="noStrike" kern="1200" cap="none" spc="0" normalizeH="0" baseline="0" noProof="0">
              <a:ln>
                <a:noFill/>
              </a:ln>
              <a:solidFill>
                <a:srgbClr val="000000">
                  <a:lumMod val="65000"/>
                  <a:lumOff val="35000"/>
                </a:srgbClr>
              </a:solidFill>
              <a:effectLst/>
              <a:uLnTx/>
              <a:uFillTx/>
              <a:latin typeface="Arial"/>
              <a:ea typeface="+mn-ea"/>
              <a:cs typeface="+mn-cs"/>
            </a:endParaRPr>
          </a:p>
        </p:txBody>
      </p:sp>
      <p:sp>
        <p:nvSpPr>
          <p:cNvPr id="35" name="Oval 34">
            <a:extLst>
              <a:ext uri="{FF2B5EF4-FFF2-40B4-BE49-F238E27FC236}">
                <a16:creationId xmlns:a16="http://schemas.microsoft.com/office/drawing/2014/main" id="{312106B0-F895-4772-8301-90C9E6461281}"/>
              </a:ext>
            </a:extLst>
          </p:cNvPr>
          <p:cNvSpPr/>
          <p:nvPr/>
        </p:nvSpPr>
        <p:spPr bwMode="auto">
          <a:xfrm>
            <a:off x="2324232" y="3242720"/>
            <a:ext cx="124544" cy="124544"/>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43698" rtl="0" eaLnBrk="1" fontAlgn="auto" latinLnBrk="0" hangingPunct="1">
              <a:lnSpc>
                <a:spcPct val="100000"/>
              </a:lnSpc>
              <a:spcBef>
                <a:spcPct val="0"/>
              </a:spcBef>
              <a:spcAft>
                <a:spcPct val="0"/>
              </a:spcAft>
              <a:buClrTx/>
              <a:buSzTx/>
              <a:buFontTx/>
              <a:buNone/>
              <a:defRPr/>
            </a:pPr>
            <a:endParaRPr kumimoji="0" lang="en-US" sz="2098" b="0" i="0" u="none" strike="noStrike" kern="1200" cap="none" spc="0" normalizeH="0" baseline="0" noProof="0">
              <a:ln>
                <a:noFill/>
              </a:ln>
              <a:solidFill>
                <a:srgbClr val="000000">
                  <a:lumMod val="65000"/>
                  <a:lumOff val="35000"/>
                </a:srgbClr>
              </a:solidFill>
              <a:effectLst/>
              <a:uLnTx/>
              <a:uFillTx/>
              <a:latin typeface="Arial"/>
              <a:ea typeface="+mn-ea"/>
              <a:cs typeface="+mn-cs"/>
            </a:endParaRPr>
          </a:p>
        </p:txBody>
      </p:sp>
      <p:sp>
        <p:nvSpPr>
          <p:cNvPr id="36" name="Oval 35">
            <a:extLst>
              <a:ext uri="{FF2B5EF4-FFF2-40B4-BE49-F238E27FC236}">
                <a16:creationId xmlns:a16="http://schemas.microsoft.com/office/drawing/2014/main" id="{7A6F3D17-CF9C-4D96-AB2B-C3D39D98407E}"/>
              </a:ext>
            </a:extLst>
          </p:cNvPr>
          <p:cNvSpPr/>
          <p:nvPr/>
        </p:nvSpPr>
        <p:spPr bwMode="auto">
          <a:xfrm>
            <a:off x="3369404" y="4157715"/>
            <a:ext cx="124544" cy="124544"/>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43698" rtl="0" eaLnBrk="1" fontAlgn="auto" latinLnBrk="0" hangingPunct="1">
              <a:lnSpc>
                <a:spcPct val="100000"/>
              </a:lnSpc>
              <a:spcBef>
                <a:spcPct val="0"/>
              </a:spcBef>
              <a:spcAft>
                <a:spcPct val="0"/>
              </a:spcAft>
              <a:buClrTx/>
              <a:buSzTx/>
              <a:buFontTx/>
              <a:buNone/>
              <a:defRPr/>
            </a:pPr>
            <a:endParaRPr kumimoji="0" lang="en-US" sz="2098" b="0" i="0" u="none" strike="noStrike" kern="1200" cap="none" spc="0" normalizeH="0" baseline="0" noProof="0">
              <a:ln>
                <a:noFill/>
              </a:ln>
              <a:solidFill>
                <a:srgbClr val="000000">
                  <a:lumMod val="65000"/>
                  <a:lumOff val="35000"/>
                </a:srgbClr>
              </a:solidFill>
              <a:effectLst/>
              <a:uLnTx/>
              <a:uFillTx/>
              <a:latin typeface="Arial"/>
              <a:ea typeface="+mn-ea"/>
              <a:cs typeface="+mn-cs"/>
            </a:endParaRPr>
          </a:p>
        </p:txBody>
      </p:sp>
      <p:sp>
        <p:nvSpPr>
          <p:cNvPr id="37" name="Oval 36">
            <a:extLst>
              <a:ext uri="{FF2B5EF4-FFF2-40B4-BE49-F238E27FC236}">
                <a16:creationId xmlns:a16="http://schemas.microsoft.com/office/drawing/2014/main" id="{49DDC335-9308-4A40-A870-4E7D3D5AE9EA}"/>
              </a:ext>
            </a:extLst>
          </p:cNvPr>
          <p:cNvSpPr/>
          <p:nvPr/>
        </p:nvSpPr>
        <p:spPr bwMode="auto">
          <a:xfrm>
            <a:off x="5482714" y="4157715"/>
            <a:ext cx="124544" cy="124544"/>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43698" rtl="0" eaLnBrk="1" fontAlgn="auto" latinLnBrk="0" hangingPunct="1">
              <a:lnSpc>
                <a:spcPct val="100000"/>
              </a:lnSpc>
              <a:spcBef>
                <a:spcPct val="0"/>
              </a:spcBef>
              <a:spcAft>
                <a:spcPct val="0"/>
              </a:spcAft>
              <a:buClrTx/>
              <a:buSzTx/>
              <a:buFontTx/>
              <a:buNone/>
              <a:defRPr/>
            </a:pPr>
            <a:endParaRPr kumimoji="0" lang="en-US" sz="2098" b="0" i="0" u="none" strike="noStrike" kern="1200" cap="none" spc="0" normalizeH="0" baseline="0" noProof="0">
              <a:ln>
                <a:noFill/>
              </a:ln>
              <a:solidFill>
                <a:srgbClr val="000000">
                  <a:lumMod val="65000"/>
                  <a:lumOff val="35000"/>
                </a:srgbClr>
              </a:solidFill>
              <a:effectLst/>
              <a:uLnTx/>
              <a:uFillTx/>
              <a:latin typeface="Arial"/>
              <a:ea typeface="+mn-ea"/>
              <a:cs typeface="+mn-cs"/>
            </a:endParaRPr>
          </a:p>
        </p:txBody>
      </p:sp>
      <p:sp>
        <p:nvSpPr>
          <p:cNvPr id="38" name="Oval 37">
            <a:extLst>
              <a:ext uri="{FF2B5EF4-FFF2-40B4-BE49-F238E27FC236}">
                <a16:creationId xmlns:a16="http://schemas.microsoft.com/office/drawing/2014/main" id="{20F3D8F0-B0BC-49C9-A2DE-63BC57A734D7}"/>
              </a:ext>
            </a:extLst>
          </p:cNvPr>
          <p:cNvSpPr/>
          <p:nvPr/>
        </p:nvSpPr>
        <p:spPr bwMode="auto">
          <a:xfrm>
            <a:off x="4459603" y="5095904"/>
            <a:ext cx="124544" cy="124544"/>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43698" rtl="0" eaLnBrk="1" fontAlgn="auto" latinLnBrk="0" hangingPunct="1">
              <a:lnSpc>
                <a:spcPct val="100000"/>
              </a:lnSpc>
              <a:spcBef>
                <a:spcPct val="0"/>
              </a:spcBef>
              <a:spcAft>
                <a:spcPct val="0"/>
              </a:spcAft>
              <a:buClrTx/>
              <a:buSzTx/>
              <a:buFontTx/>
              <a:buNone/>
              <a:defRPr/>
            </a:pPr>
            <a:endParaRPr kumimoji="0" lang="en-US" sz="2098" b="0" i="0" u="none" strike="noStrike" kern="1200" cap="none" spc="0" normalizeH="0" baseline="0" noProof="0">
              <a:ln>
                <a:noFill/>
              </a:ln>
              <a:solidFill>
                <a:srgbClr val="000000">
                  <a:lumMod val="65000"/>
                  <a:lumOff val="35000"/>
                </a:srgbClr>
              </a:solidFill>
              <a:effectLst/>
              <a:uLnTx/>
              <a:uFillTx/>
              <a:latin typeface="Arial"/>
              <a:ea typeface="+mn-ea"/>
              <a:cs typeface="+mn-cs"/>
            </a:endParaRPr>
          </a:p>
        </p:txBody>
      </p:sp>
      <p:cxnSp>
        <p:nvCxnSpPr>
          <p:cNvPr id="39" name="Straight Connector 38">
            <a:extLst>
              <a:ext uri="{FF2B5EF4-FFF2-40B4-BE49-F238E27FC236}">
                <a16:creationId xmlns:a16="http://schemas.microsoft.com/office/drawing/2014/main" id="{3FC8C8C2-81A3-4667-BF1B-10856AAD7CFA}"/>
              </a:ext>
            </a:extLst>
          </p:cNvPr>
          <p:cNvCxnSpPr>
            <a:stCxn id="35" idx="5"/>
            <a:endCxn id="36" idx="1"/>
          </p:cNvCxnSpPr>
          <p:nvPr/>
        </p:nvCxnSpPr>
        <p:spPr bwMode="auto">
          <a:xfrm>
            <a:off x="2750220" y="3346213"/>
            <a:ext cx="956302" cy="826235"/>
          </a:xfrm>
          <a:prstGeom prst="line">
            <a:avLst/>
          </a:prstGeom>
          <a:solidFill>
            <a:schemeClr val="accent1"/>
          </a:solidFill>
          <a:ln w="25400" cap="rnd" cmpd="sng" algn="ctr">
            <a:solidFill>
              <a:srgbClr val="009DBA"/>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A304601B-1BD0-4BCF-9D42-273CD093BD10}"/>
              </a:ext>
            </a:extLst>
          </p:cNvPr>
          <p:cNvCxnSpPr>
            <a:stCxn id="36" idx="5"/>
            <a:endCxn id="38" idx="1"/>
          </p:cNvCxnSpPr>
          <p:nvPr/>
        </p:nvCxnSpPr>
        <p:spPr bwMode="auto">
          <a:xfrm>
            <a:off x="3794513" y="4260440"/>
            <a:ext cx="1001292" cy="849409"/>
          </a:xfrm>
          <a:prstGeom prst="line">
            <a:avLst/>
          </a:prstGeom>
          <a:solidFill>
            <a:schemeClr val="accent1"/>
          </a:solidFill>
          <a:ln w="25400" cap="rnd" cmpd="sng" algn="ctr">
            <a:solidFill>
              <a:srgbClr val="009DBA"/>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F9D6A78E-2F9B-41FE-A38F-CCD2560F242D}"/>
              </a:ext>
            </a:extLst>
          </p:cNvPr>
          <p:cNvCxnSpPr>
            <a:stCxn id="38" idx="7"/>
            <a:endCxn id="37" idx="3"/>
          </p:cNvCxnSpPr>
          <p:nvPr/>
        </p:nvCxnSpPr>
        <p:spPr bwMode="auto">
          <a:xfrm flipV="1">
            <a:off x="4883797" y="4260440"/>
            <a:ext cx="934260" cy="849409"/>
          </a:xfrm>
          <a:prstGeom prst="line">
            <a:avLst/>
          </a:prstGeom>
          <a:solidFill>
            <a:schemeClr val="accent1"/>
          </a:solidFill>
          <a:ln w="25400" cap="rnd" cmpd="sng" algn="ctr">
            <a:solidFill>
              <a:srgbClr val="009DBA"/>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D58E3C2A-9E60-4135-A908-04A663D304B9}"/>
              </a:ext>
            </a:extLst>
          </p:cNvPr>
          <p:cNvCxnSpPr>
            <a:stCxn id="35" idx="3"/>
            <a:endCxn id="34" idx="7"/>
          </p:cNvCxnSpPr>
          <p:nvPr/>
        </p:nvCxnSpPr>
        <p:spPr bwMode="auto">
          <a:xfrm flipH="1">
            <a:off x="1685079" y="3346213"/>
            <a:ext cx="977149" cy="817940"/>
          </a:xfrm>
          <a:prstGeom prst="line">
            <a:avLst/>
          </a:prstGeom>
          <a:solidFill>
            <a:schemeClr val="accent1"/>
          </a:solidFill>
          <a:ln w="25400" cap="rnd" cmpd="sng" algn="ctr">
            <a:solidFill>
              <a:srgbClr val="009DBA"/>
            </a:solidFill>
            <a:prstDash val="solid"/>
            <a:round/>
            <a:headEnd type="none" w="med" len="med"/>
            <a:tailEnd type="none" w="med" len="med"/>
          </a:ln>
          <a:effectLst/>
        </p:spPr>
      </p:cxnSp>
      <p:sp>
        <p:nvSpPr>
          <p:cNvPr id="43" name="Title 10">
            <a:extLst>
              <a:ext uri="{FF2B5EF4-FFF2-40B4-BE49-F238E27FC236}">
                <a16:creationId xmlns:a16="http://schemas.microsoft.com/office/drawing/2014/main" id="{09EEE0AF-E4C2-42AC-B418-F41794C87362}"/>
              </a:ext>
            </a:extLst>
          </p:cNvPr>
          <p:cNvSpPr txBox="1"/>
          <p:nvPr/>
        </p:nvSpPr>
        <p:spPr>
          <a:xfrm>
            <a:off x="2441220" y="3866586"/>
            <a:ext cx="1995326" cy="205012"/>
          </a:xfrm>
          <a:prstGeom prst="rect">
            <a:avLst/>
          </a:prstGeom>
          <a:solidFill>
            <a:schemeClr val="bg1"/>
          </a:solidFill>
        </p:spPr>
        <p:txBody>
          <a:bodyPr vert="horz" lIns="0" tIns="0" rIns="0" bIns="0" rtlCol="0" anchor="t">
            <a:sp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7968" rtl="0" eaLnBrk="1" fontAlgn="base" latinLnBrk="0" hangingPunct="1">
              <a:lnSpc>
                <a:spcPts val="1599"/>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venir LT 55 Roman"/>
                <a:ea typeface="+mj-ea"/>
                <a:cs typeface="Arial" pitchFamily="34" charset="0"/>
              </a:rPr>
              <a:t>Nervousness</a:t>
            </a:r>
          </a:p>
        </p:txBody>
      </p:sp>
      <p:sp>
        <p:nvSpPr>
          <p:cNvPr id="44" name="Title 10">
            <a:extLst>
              <a:ext uri="{FF2B5EF4-FFF2-40B4-BE49-F238E27FC236}">
                <a16:creationId xmlns:a16="http://schemas.microsoft.com/office/drawing/2014/main" id="{D38F8352-CBAE-4AFA-A17E-A085A2E70D86}"/>
              </a:ext>
            </a:extLst>
          </p:cNvPr>
          <p:cNvSpPr txBox="1"/>
          <p:nvPr/>
        </p:nvSpPr>
        <p:spPr>
          <a:xfrm>
            <a:off x="704857" y="1831364"/>
            <a:ext cx="5278234" cy="566892"/>
          </a:xfrm>
          <a:prstGeom prst="rect">
            <a:avLst/>
          </a:prstGeom>
        </p:spPr>
        <p:txBody>
          <a:bodyPr vert="horz" lIns="91382" tIns="54830" rIns="91382" bIns="54830" rtlCol="0" anchor="t">
            <a:noAutofit/>
          </a:bodyPr>
          <a:lstStyle>
            <a:defPPr>
              <a:defRPr lang="en-US"/>
            </a:defPPr>
            <a:lvl1pPr marL="0" algn="l" defTabSz="1017968" rtl="0" eaLnBrk="1" fontAlgn="base" latinLnBrk="0" hangingPunct="1">
              <a:spcBef>
                <a:spcPct val="0"/>
              </a:spcBef>
              <a:spcAft>
                <a:spcPct val="0"/>
              </a:spcAft>
              <a:buNone/>
              <a:defRPr sz="1599" kern="1200">
                <a:solidFill>
                  <a:srgbClr val="495965"/>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17968"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Avoid Reactive Investing</a:t>
            </a:r>
          </a:p>
        </p:txBody>
      </p:sp>
      <p:sp>
        <p:nvSpPr>
          <p:cNvPr id="25" name="Rectangle 24">
            <a:extLst>
              <a:ext uri="{FF2B5EF4-FFF2-40B4-BE49-F238E27FC236}">
                <a16:creationId xmlns:a16="http://schemas.microsoft.com/office/drawing/2014/main" id="{55CEA4EF-D3B6-4D6E-AA34-3DAA6A1DAE79}"/>
              </a:ext>
            </a:extLst>
          </p:cNvPr>
          <p:cNvSpPr/>
          <p:nvPr/>
        </p:nvSpPr>
        <p:spPr>
          <a:xfrm>
            <a:off x="10781215" y="53515"/>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spTree>
    <p:custDataLst>
      <p:tags r:id="rId1"/>
    </p:custDataLst>
    <p:extLst>
      <p:ext uri="{BB962C8B-B14F-4D97-AF65-F5344CB8AC3E}">
        <p14:creationId xmlns:p14="http://schemas.microsoft.com/office/powerpoint/2010/main" val="1933397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Many of the Greatest Advancements in </a:t>
            </a:r>
            <a:br>
              <a:rPr lang="en-US"/>
            </a:br>
            <a:r>
              <a:rPr lang="en-US"/>
              <a:t>Finance Have Come from Academia</a:t>
            </a:r>
          </a:p>
        </p:txBody>
      </p:sp>
      <p:sp>
        <p:nvSpPr>
          <p:cNvPr id="2" name="Slide Number Placeholder 1"/>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72</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3" name="Text Placeholder 2"/>
          <p:cNvSpPr>
            <a:spLocks noGrp="1"/>
          </p:cNvSpPr>
          <p:nvPr>
            <p:ph type="body" sz="quarter" idx="15"/>
          </p:nvPr>
        </p:nvSpPr>
        <p:spPr/>
        <p:txBody>
          <a:bodyPr/>
          <a:lstStyle/>
          <a:p>
            <a:r>
              <a:rPr lang="en-US"/>
              <a:t>Eugene Fama and Ken French are members of the Board of Directors of the general partner of, and provide consulting services to, Dimensional Fund Advisors LP. Robert Novy-Marx provides consulting services to Dimensional Fund Advisors LP.</a:t>
            </a:r>
          </a:p>
        </p:txBody>
      </p:sp>
      <p:sp>
        <p:nvSpPr>
          <p:cNvPr id="5" name="AssetID" descr="svtx:content/slide/@id"/>
          <p:cNvSpPr>
            <a:spLocks noGrp="1"/>
          </p:cNvSpPr>
          <p:nvPr>
            <p:ph type="body" sz="quarter" idx="19"/>
          </p:nvPr>
        </p:nvSpPr>
        <p:spPr/>
        <p:txBody>
          <a:bodyPr/>
          <a:lstStyle/>
          <a:p>
            <a:r>
              <a:rPr lang="en-US"/>
              <a:t>28725</a:t>
            </a:r>
          </a:p>
        </p:txBody>
      </p:sp>
      <p:sp>
        <p:nvSpPr>
          <p:cNvPr id="19" name="Text Box 363"/>
          <p:cNvSpPr txBox="1">
            <a:spLocks noChangeArrowheads="1"/>
          </p:cNvSpPr>
          <p:nvPr/>
        </p:nvSpPr>
        <p:spPr bwMode="auto">
          <a:xfrm>
            <a:off x="3185849" y="2592882"/>
            <a:ext cx="1891076" cy="1414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nchor="t">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815" rtl="0" eaLnBrk="1" fontAlgn="auto"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00B0AC"/>
                </a:solidFill>
                <a:effectLst/>
                <a:uLnTx/>
                <a:uFillTx/>
                <a:latin typeface="Arial" pitchFamily="34" charset="0"/>
                <a:ea typeface="+mn-ea"/>
                <a:cs typeface="Arial" pitchFamily="34" charset="0"/>
              </a:rPr>
              <a:t>1966</a:t>
            </a:r>
          </a:p>
          <a:p>
            <a:pPr marL="0" marR="0" lvl="0" indent="0" algn="l" defTabSz="913815" rtl="0" eaLnBrk="1" fontAlgn="auto" latinLnBrk="0" hangingPunct="1">
              <a:lnSpc>
                <a:spcPts val="1798"/>
              </a:lnSpc>
              <a:spcBef>
                <a:spcPct val="0"/>
              </a:spcBef>
              <a:spcAft>
                <a:spcPts val="599"/>
              </a:spcAft>
              <a:buClrTx/>
              <a:buSzTx/>
              <a:buFontTx/>
              <a:buNone/>
              <a:defRPr/>
            </a:pP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Efficient Markets Hypothesis</a:t>
            </a:r>
          </a:p>
          <a:p>
            <a:pPr marL="0" marR="0" lvl="0" indent="0" algn="l" defTabSz="913815" rtl="0" eaLnBrk="1" fontAlgn="auto" latinLnBrk="0" hangingPunct="1">
              <a:lnSpc>
                <a:spcPct val="100000"/>
              </a:lnSpc>
              <a:spcBef>
                <a:spcPts val="599"/>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Eugene Fama</a:t>
            </a:r>
            <a:b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br>
            <a:r>
              <a:rPr kumimoji="0" lang="en-US" sz="1049" b="0" i="0" u="none" strike="noStrike" kern="1200" cap="none" spc="0" normalizeH="0" baseline="0" noProof="0">
                <a:ln>
                  <a:noFill/>
                </a:ln>
                <a:solidFill>
                  <a:srgbClr val="7F7F7F"/>
                </a:solidFill>
                <a:effectLst/>
                <a:uLnTx/>
                <a:uFillTx/>
                <a:latin typeface="Arial" pitchFamily="34" charset="0"/>
                <a:ea typeface="+mn-ea"/>
                <a:cs typeface="Arial" pitchFamily="34" charset="0"/>
              </a:rPr>
              <a:t>Nobel Prize in Economics, 2013</a:t>
            </a:r>
          </a:p>
        </p:txBody>
      </p:sp>
      <p:sp>
        <p:nvSpPr>
          <p:cNvPr id="20" name="Text Box 367"/>
          <p:cNvSpPr txBox="1">
            <a:spLocks noChangeArrowheads="1"/>
          </p:cNvSpPr>
          <p:nvPr/>
        </p:nvSpPr>
        <p:spPr bwMode="auto">
          <a:xfrm>
            <a:off x="1738150" y="4582675"/>
            <a:ext cx="1988173" cy="1645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nchor="t">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815" rtl="0" eaLnBrk="1" fontAlgn="auto"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00B0AC"/>
                </a:solidFill>
                <a:effectLst/>
                <a:uLnTx/>
                <a:uFillTx/>
                <a:latin typeface="Arial" pitchFamily="34" charset="0"/>
                <a:ea typeface="+mn-ea"/>
                <a:cs typeface="Arial" pitchFamily="34" charset="0"/>
              </a:rPr>
              <a:t>1964</a:t>
            </a:r>
          </a:p>
          <a:p>
            <a:pPr marL="0" marR="0" lvl="0" indent="0" algn="l" defTabSz="913815" rtl="0" eaLnBrk="1" fontAlgn="auto" latinLnBrk="0" hangingPunct="1">
              <a:lnSpc>
                <a:spcPts val="1798"/>
              </a:lnSpc>
              <a:spcBef>
                <a:spcPct val="0"/>
              </a:spcBef>
              <a:spcAft>
                <a:spcPts val="599"/>
              </a:spcAft>
              <a:buClrTx/>
              <a:buSzTx/>
              <a:buFontTx/>
              <a:buNone/>
              <a:defRPr/>
            </a:pP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Single-Factor </a:t>
            </a:r>
            <a:b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b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Asset Pricing Risk/Return Model</a:t>
            </a:r>
          </a:p>
          <a:p>
            <a:pPr marL="0" marR="0" lvl="0" indent="0" algn="l" defTabSz="913815" rtl="0" eaLnBrk="1" fontAlgn="auto" latinLnBrk="0" hangingPunct="1">
              <a:lnSpc>
                <a:spcPct val="100000"/>
              </a:lnSpc>
              <a:spcBef>
                <a:spcPts val="599"/>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William Sharpe</a:t>
            </a:r>
            <a:br>
              <a:rPr kumimoji="0" lang="en-US" sz="1049" b="0" i="0" u="none" strike="noStrike" kern="1200" cap="none" spc="0" normalizeH="0" baseline="0" noProof="0">
                <a:ln>
                  <a:noFill/>
                </a:ln>
                <a:solidFill>
                  <a:srgbClr val="A6A6A6"/>
                </a:solidFill>
                <a:effectLst/>
                <a:uLnTx/>
                <a:uFillTx/>
                <a:latin typeface="Arial" pitchFamily="34" charset="0"/>
                <a:ea typeface="+mn-ea"/>
                <a:cs typeface="Arial" pitchFamily="34" charset="0"/>
              </a:rPr>
            </a:br>
            <a:r>
              <a:rPr kumimoji="0" lang="en-US" sz="1049" b="0" i="0" u="none" strike="noStrike" kern="1200" cap="none" spc="0" normalizeH="0" baseline="0" noProof="0">
                <a:ln>
                  <a:noFill/>
                </a:ln>
                <a:solidFill>
                  <a:srgbClr val="7F7F7F"/>
                </a:solidFill>
                <a:effectLst/>
                <a:uLnTx/>
                <a:uFillTx/>
                <a:latin typeface="Arial" pitchFamily="34" charset="0"/>
                <a:ea typeface="+mn-ea"/>
                <a:cs typeface="Arial" pitchFamily="34" charset="0"/>
              </a:rPr>
              <a:t>Nobel Prize </a:t>
            </a:r>
            <a:br>
              <a:rPr kumimoji="0" lang="en-US" sz="1049" b="0" i="0" u="none" strike="noStrike" kern="1200" cap="none" spc="0" normalizeH="0" baseline="0" noProof="0">
                <a:ln>
                  <a:noFill/>
                </a:ln>
                <a:solidFill>
                  <a:srgbClr val="7F7F7F"/>
                </a:solidFill>
                <a:effectLst/>
                <a:uLnTx/>
                <a:uFillTx/>
                <a:latin typeface="Arial" pitchFamily="34" charset="0"/>
                <a:ea typeface="+mn-ea"/>
                <a:cs typeface="Arial" pitchFamily="34" charset="0"/>
              </a:rPr>
            </a:br>
            <a:r>
              <a:rPr kumimoji="0" lang="en-US" sz="1049" b="0" i="0" u="none" strike="noStrike" kern="1200" cap="none" spc="0" normalizeH="0" baseline="0" noProof="0">
                <a:ln>
                  <a:noFill/>
                </a:ln>
                <a:solidFill>
                  <a:srgbClr val="7F7F7F"/>
                </a:solidFill>
                <a:effectLst/>
                <a:uLnTx/>
                <a:uFillTx/>
                <a:latin typeface="Arial" pitchFamily="34" charset="0"/>
                <a:ea typeface="+mn-ea"/>
                <a:cs typeface="Arial" pitchFamily="34" charset="0"/>
              </a:rPr>
              <a:t>in Economics, 1990</a:t>
            </a:r>
          </a:p>
        </p:txBody>
      </p:sp>
      <p:sp>
        <p:nvSpPr>
          <p:cNvPr id="21" name="Text Box 381"/>
          <p:cNvSpPr txBox="1">
            <a:spLocks noChangeArrowheads="1"/>
          </p:cNvSpPr>
          <p:nvPr/>
        </p:nvSpPr>
        <p:spPr bwMode="auto">
          <a:xfrm>
            <a:off x="756616" y="2592882"/>
            <a:ext cx="1544946" cy="1568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nchor="t">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815" rtl="0" eaLnBrk="1" fontAlgn="auto"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00B0AC"/>
                </a:solidFill>
                <a:effectLst/>
                <a:uLnTx/>
                <a:uFillTx/>
                <a:latin typeface="Arial" pitchFamily="34" charset="0"/>
                <a:ea typeface="+mn-ea"/>
                <a:cs typeface="Arial" pitchFamily="34" charset="0"/>
              </a:rPr>
              <a:t>1952</a:t>
            </a:r>
          </a:p>
          <a:p>
            <a:pPr marL="0" marR="0" lvl="0" indent="0" algn="l" defTabSz="913815" rtl="0" eaLnBrk="1" fontAlgn="auto" latinLnBrk="0" hangingPunct="1">
              <a:lnSpc>
                <a:spcPts val="1798"/>
              </a:lnSpc>
              <a:spcBef>
                <a:spcPct val="0"/>
              </a:spcBef>
              <a:spcAft>
                <a:spcPts val="599"/>
              </a:spcAft>
              <a:buClrTx/>
              <a:buSzTx/>
              <a:buFontTx/>
              <a:buNone/>
              <a:defRPr/>
            </a:pP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Diversification </a:t>
            </a:r>
            <a:b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b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and </a:t>
            </a:r>
            <a:b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b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Portfolio Risk</a:t>
            </a:r>
          </a:p>
          <a:p>
            <a:pPr marL="0" marR="0" lvl="0" indent="0" algn="l" defTabSz="913815" rtl="0" eaLnBrk="1" fontAlgn="auto" latinLnBrk="0" hangingPunct="1">
              <a:lnSpc>
                <a:spcPct val="100000"/>
              </a:lnSpc>
              <a:spcBef>
                <a:spcPct val="0"/>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Harry Markowitz</a:t>
            </a:r>
          </a:p>
          <a:p>
            <a:pPr marL="0" marR="0" lvl="0" indent="0" algn="l" defTabSz="913815" rtl="0" eaLnBrk="1" fontAlgn="auto" latinLnBrk="0" hangingPunct="1">
              <a:lnSpc>
                <a:spcPct val="100000"/>
              </a:lnSpc>
              <a:spcBef>
                <a:spcPct val="0"/>
              </a:spcBef>
              <a:spcAft>
                <a:spcPct val="0"/>
              </a:spcAft>
              <a:buClrTx/>
              <a:buSzTx/>
              <a:buFontTx/>
              <a:buNone/>
              <a:defRPr/>
            </a:pPr>
            <a:r>
              <a:rPr kumimoji="0" lang="en-US" sz="1049" b="0" i="0" u="none" strike="noStrike" kern="1200" cap="none" spc="0" normalizeH="0" baseline="0" noProof="0">
                <a:ln>
                  <a:noFill/>
                </a:ln>
                <a:solidFill>
                  <a:srgbClr val="7F7F7F"/>
                </a:solidFill>
                <a:effectLst/>
                <a:uLnTx/>
                <a:uFillTx/>
                <a:latin typeface="Arial" pitchFamily="34" charset="0"/>
                <a:ea typeface="+mn-ea"/>
                <a:cs typeface="Arial" pitchFamily="34" charset="0"/>
              </a:rPr>
              <a:t>Nobel Prize in Economics, 1990</a:t>
            </a:r>
          </a:p>
        </p:txBody>
      </p:sp>
      <p:sp>
        <p:nvSpPr>
          <p:cNvPr id="22" name="Text Box 313"/>
          <p:cNvSpPr txBox="1">
            <a:spLocks noChangeArrowheads="1"/>
          </p:cNvSpPr>
          <p:nvPr/>
        </p:nvSpPr>
        <p:spPr bwMode="auto">
          <a:xfrm>
            <a:off x="4797568" y="4582675"/>
            <a:ext cx="1681917" cy="784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nchor="t">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815" rtl="0" eaLnBrk="1" fontAlgn="auto"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00B0AC"/>
                </a:solidFill>
                <a:effectLst/>
                <a:uLnTx/>
                <a:uFillTx/>
                <a:latin typeface="Arial" pitchFamily="34" charset="0"/>
                <a:ea typeface="+mn-ea"/>
                <a:cs typeface="Arial" pitchFamily="34" charset="0"/>
              </a:rPr>
              <a:t>1981</a:t>
            </a:r>
          </a:p>
          <a:p>
            <a:pPr marL="0" marR="0" lvl="0" indent="0" algn="l" defTabSz="913815" rtl="0" eaLnBrk="1" fontAlgn="auto" latinLnBrk="0" hangingPunct="1">
              <a:lnSpc>
                <a:spcPts val="1798"/>
              </a:lnSpc>
              <a:spcBef>
                <a:spcPct val="0"/>
              </a:spcBef>
              <a:spcAft>
                <a:spcPts val="599"/>
              </a:spcAft>
              <a:buClrTx/>
              <a:buSzTx/>
              <a:buFontTx/>
              <a:buNone/>
              <a:defRPr/>
            </a:pP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The Size Effect</a:t>
            </a:r>
          </a:p>
          <a:p>
            <a:pPr marL="0" marR="0" lvl="0" indent="0" algn="l" defTabSz="913815" rtl="0" eaLnBrk="1" fontAlgn="auto" latinLnBrk="0" hangingPunct="1">
              <a:lnSpc>
                <a:spcPct val="100000"/>
              </a:lnSpc>
              <a:spcBef>
                <a:spcPct val="0"/>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Rolf Banz</a:t>
            </a:r>
          </a:p>
        </p:txBody>
      </p:sp>
      <p:sp>
        <p:nvSpPr>
          <p:cNvPr id="23" name="Text Box 297"/>
          <p:cNvSpPr txBox="1">
            <a:spLocks noChangeArrowheads="1"/>
          </p:cNvSpPr>
          <p:nvPr/>
        </p:nvSpPr>
        <p:spPr bwMode="auto">
          <a:xfrm>
            <a:off x="7298882" y="4582675"/>
            <a:ext cx="2226521" cy="1422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nchor="t">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815" rtl="0" eaLnBrk="1" fontAlgn="auto"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00B0AC"/>
                </a:solidFill>
                <a:effectLst/>
                <a:uLnTx/>
                <a:uFillTx/>
                <a:latin typeface="Arial" pitchFamily="34" charset="0"/>
                <a:ea typeface="+mn-ea"/>
                <a:cs typeface="Arial" pitchFamily="34" charset="0"/>
              </a:rPr>
              <a:t>1992–1993</a:t>
            </a:r>
          </a:p>
          <a:p>
            <a:pPr marL="0" marR="0" lvl="0" indent="0" algn="l" defTabSz="913815" rtl="0" eaLnBrk="1" fontAlgn="auto" latinLnBrk="0" hangingPunct="1">
              <a:lnSpc>
                <a:spcPts val="1798"/>
              </a:lnSpc>
              <a:spcBef>
                <a:spcPct val="0"/>
              </a:spcBef>
              <a:spcAft>
                <a:spcPts val="599"/>
              </a:spcAft>
              <a:buClrTx/>
              <a:buSzTx/>
              <a:buFontTx/>
              <a:buNone/>
              <a:defRPr/>
            </a:pP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Value Effect </a:t>
            </a:r>
            <a:b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b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and Multifactor </a:t>
            </a:r>
            <a:b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b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Asset Pricing Model</a:t>
            </a:r>
          </a:p>
          <a:p>
            <a:pPr marL="0" marR="0" lvl="0" indent="0" algn="l" defTabSz="913815" rtl="0" eaLnBrk="1" fontAlgn="auto" latinLnBrk="0" hangingPunct="1">
              <a:lnSpc>
                <a:spcPct val="100000"/>
              </a:lnSpc>
              <a:spcBef>
                <a:spcPct val="0"/>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Eugene Fama</a:t>
            </a:r>
          </a:p>
          <a:p>
            <a:pPr marL="0" marR="0" lvl="0" indent="0" algn="l" defTabSz="913815" rtl="0" eaLnBrk="1" fontAlgn="auto" latinLnBrk="0" hangingPunct="1">
              <a:lnSpc>
                <a:spcPct val="100000"/>
              </a:lnSpc>
              <a:spcBef>
                <a:spcPct val="0"/>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Kenneth French</a:t>
            </a:r>
          </a:p>
        </p:txBody>
      </p:sp>
      <p:sp>
        <p:nvSpPr>
          <p:cNvPr id="24" name="Text Box 289"/>
          <p:cNvSpPr txBox="1">
            <a:spLocks noChangeArrowheads="1"/>
          </p:cNvSpPr>
          <p:nvPr/>
        </p:nvSpPr>
        <p:spPr bwMode="auto">
          <a:xfrm>
            <a:off x="8515672" y="2592882"/>
            <a:ext cx="1546159" cy="1061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nchor="t">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815" rtl="0" eaLnBrk="1" fontAlgn="auto"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00B0AC"/>
                </a:solidFill>
                <a:effectLst/>
                <a:uLnTx/>
                <a:uFillTx/>
                <a:latin typeface="Arial" pitchFamily="34" charset="0"/>
                <a:ea typeface="+mn-ea"/>
                <a:cs typeface="Arial" pitchFamily="34" charset="0"/>
              </a:rPr>
              <a:t>2012</a:t>
            </a:r>
          </a:p>
          <a:p>
            <a:pPr marL="0" marR="0" lvl="0" indent="0" algn="l" defTabSz="913815" rtl="0" eaLnBrk="1" fontAlgn="auto" latinLnBrk="0" hangingPunct="1">
              <a:lnSpc>
                <a:spcPts val="1798"/>
              </a:lnSpc>
              <a:spcBef>
                <a:spcPct val="0"/>
              </a:spcBef>
              <a:spcAft>
                <a:spcPts val="599"/>
              </a:spcAft>
              <a:buClrTx/>
              <a:buSzTx/>
              <a:buFontTx/>
              <a:buNone/>
              <a:defRPr/>
            </a:pP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Profitability</a:t>
            </a:r>
          </a:p>
          <a:p>
            <a:pPr marL="0" marR="0" lvl="0" indent="0" algn="l" defTabSz="913815" rtl="0" eaLnBrk="1" fontAlgn="auto" latinLnBrk="0" hangingPunct="1">
              <a:lnSpc>
                <a:spcPct val="100000"/>
              </a:lnSpc>
              <a:spcBef>
                <a:spcPct val="0"/>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Robert Novy-Marx</a:t>
            </a:r>
          </a:p>
          <a:p>
            <a:pPr marL="0" marR="0" lvl="0" indent="0" algn="l" defTabSz="913815" rtl="0" eaLnBrk="1" fontAlgn="auto" latinLnBrk="0" hangingPunct="1">
              <a:lnSpc>
                <a:spcPct val="100000"/>
              </a:lnSpc>
              <a:spcBef>
                <a:spcPct val="0"/>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Eugene Fama</a:t>
            </a:r>
          </a:p>
          <a:p>
            <a:pPr marL="0" marR="0" lvl="0" indent="0" algn="l" defTabSz="913815" rtl="0" eaLnBrk="1" fontAlgn="auto" latinLnBrk="0" hangingPunct="1">
              <a:lnSpc>
                <a:spcPct val="100000"/>
              </a:lnSpc>
              <a:spcBef>
                <a:spcPct val="0"/>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Kenneth French</a:t>
            </a:r>
          </a:p>
        </p:txBody>
      </p:sp>
      <p:cxnSp>
        <p:nvCxnSpPr>
          <p:cNvPr id="25" name="Straight Connector 24"/>
          <p:cNvCxnSpPr/>
          <p:nvPr/>
        </p:nvCxnSpPr>
        <p:spPr>
          <a:xfrm>
            <a:off x="778539" y="4351561"/>
            <a:ext cx="9136322" cy="0"/>
          </a:xfrm>
          <a:prstGeom prst="line">
            <a:avLst/>
          </a:prstGeom>
          <a:ln w="571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6" name="Text Box 313"/>
          <p:cNvSpPr txBox="1">
            <a:spLocks noChangeArrowheads="1"/>
          </p:cNvSpPr>
          <p:nvPr/>
        </p:nvSpPr>
        <p:spPr bwMode="auto">
          <a:xfrm>
            <a:off x="5833590" y="2592883"/>
            <a:ext cx="1797882" cy="101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8277" rIns="18277" anchor="t">
            <a:spAutoFit/>
          </a:bodyPr>
          <a:lstStyle>
            <a:defPPr>
              <a:defRPr lang="en-US"/>
            </a:defPPr>
            <a:lvl1pPr marL="0" algn="l" defTabSz="935845" rtl="0" eaLnBrk="0" latinLnBrk="0" hangingPunct="0">
              <a:defRPr sz="1898" kern="1200">
                <a:solidFill>
                  <a:schemeClr val="tx1"/>
                </a:solidFill>
                <a:latin typeface="Arial" pitchFamily="34" charset="0"/>
                <a:ea typeface="+mn-ea"/>
                <a:cs typeface="Arial" pitchFamily="34" charset="0"/>
              </a:defRPr>
            </a:lvl1pPr>
            <a:lvl2pPr marL="742326" indent="-285510" algn="l" defTabSz="935845" rtl="0" eaLnBrk="0" latinLnBrk="0" hangingPunct="0">
              <a:defRPr sz="1898" kern="1200">
                <a:solidFill>
                  <a:schemeClr val="tx1"/>
                </a:solidFill>
                <a:latin typeface="Arial" pitchFamily="34" charset="0"/>
                <a:ea typeface="+mn-ea"/>
                <a:cs typeface="Arial" pitchFamily="34" charset="0"/>
              </a:defRPr>
            </a:lvl2pPr>
            <a:lvl3pPr marL="1142040" indent="-228408" algn="l" defTabSz="935845" rtl="0" eaLnBrk="0" latinLnBrk="0" hangingPunct="0">
              <a:defRPr sz="1898" kern="1200">
                <a:solidFill>
                  <a:schemeClr val="tx1"/>
                </a:solidFill>
                <a:latin typeface="Arial" pitchFamily="34" charset="0"/>
                <a:ea typeface="+mn-ea"/>
                <a:cs typeface="Arial" pitchFamily="34" charset="0"/>
              </a:defRPr>
            </a:lvl3pPr>
            <a:lvl4pPr marL="1598856" indent="-228408" algn="l" defTabSz="935845" rtl="0" eaLnBrk="0" latinLnBrk="0" hangingPunct="0">
              <a:defRPr sz="1898" kern="1200">
                <a:solidFill>
                  <a:schemeClr val="tx1"/>
                </a:solidFill>
                <a:latin typeface="Arial" pitchFamily="34" charset="0"/>
                <a:ea typeface="+mn-ea"/>
                <a:cs typeface="Arial" pitchFamily="34" charset="0"/>
              </a:defRPr>
            </a:lvl4pPr>
            <a:lvl5pPr marL="2055673" indent="-228408" algn="l" defTabSz="935845" rtl="0" eaLnBrk="0" latinLnBrk="0" hangingPunct="0">
              <a:defRPr sz="1898" kern="1200">
                <a:solidFill>
                  <a:schemeClr val="tx1"/>
                </a:solidFill>
                <a:latin typeface="Arial" pitchFamily="34" charset="0"/>
                <a:ea typeface="+mn-ea"/>
                <a:cs typeface="Arial" pitchFamily="34" charset="0"/>
              </a:defRPr>
            </a:lvl5pPr>
            <a:lvl6pPr marL="2512489"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6pPr>
            <a:lvl7pPr marL="2969305"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7pPr>
            <a:lvl8pPr marL="3426121"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8pPr>
            <a:lvl9pPr marL="3882937" indent="-228408" algn="l" defTabSz="935845" rtl="0" eaLnBrk="0" fontAlgn="base" latinLnBrk="0" hangingPunct="0">
              <a:spcBef>
                <a:spcPct val="0"/>
              </a:spcBef>
              <a:spcAft>
                <a:spcPct val="0"/>
              </a:spcAft>
              <a:defRPr sz="1898" kern="1200">
                <a:solidFill>
                  <a:schemeClr val="tx1"/>
                </a:solidFill>
                <a:latin typeface="Arial" pitchFamily="34" charset="0"/>
                <a:ea typeface="+mn-ea"/>
                <a:cs typeface="Arial" pitchFamily="34" charset="0"/>
              </a:defRPr>
            </a:lvl9pPr>
          </a:lstStyle>
          <a:p>
            <a:pPr marL="0" marR="0" lvl="0" indent="0" algn="l" defTabSz="913815" rtl="0" eaLnBrk="1" fontAlgn="auto"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00B0AC"/>
                </a:solidFill>
                <a:effectLst/>
                <a:uLnTx/>
                <a:uFillTx/>
                <a:latin typeface="Arial" pitchFamily="34" charset="0"/>
                <a:ea typeface="+mn-ea"/>
                <a:cs typeface="Arial" pitchFamily="34" charset="0"/>
              </a:rPr>
              <a:t>1984</a:t>
            </a:r>
          </a:p>
          <a:p>
            <a:pPr marL="0" marR="0" lvl="0" indent="0" algn="l" defTabSz="935845" rtl="0" eaLnBrk="1" fontAlgn="auto" latinLnBrk="0" hangingPunct="1">
              <a:lnSpc>
                <a:spcPts val="1798"/>
              </a:lnSpc>
              <a:spcBef>
                <a:spcPct val="0"/>
              </a:spcBef>
              <a:spcAft>
                <a:spcPts val="599"/>
              </a:spcAft>
              <a:buClrTx/>
              <a:buSzTx/>
              <a:buFontTx/>
              <a:buNone/>
              <a:defRPr/>
            </a:pP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Term Structure</a:t>
            </a:r>
            <a:b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br>
            <a:r>
              <a:rPr kumimoji="0" lang="en-US" sz="1599" b="1" i="0" u="none" strike="noStrike" kern="1200" cap="none" spc="0" normalizeH="0" baseline="0" noProof="0">
                <a:ln>
                  <a:noFill/>
                </a:ln>
                <a:solidFill>
                  <a:srgbClr val="005E74"/>
                </a:solidFill>
                <a:effectLst/>
                <a:uLnTx/>
                <a:uFillTx/>
                <a:latin typeface="Arial" pitchFamily="34" charset="0"/>
                <a:ea typeface="+mn-ea"/>
                <a:cs typeface="Arial" pitchFamily="34" charset="0"/>
              </a:rPr>
              <a:t>of Interest Rates</a:t>
            </a:r>
          </a:p>
          <a:p>
            <a:pPr marL="0" marR="0" lvl="0" indent="0" algn="l" defTabSz="913815" rtl="0" eaLnBrk="1" fontAlgn="auto" latinLnBrk="0" hangingPunct="1">
              <a:lnSpc>
                <a:spcPct val="100000"/>
              </a:lnSpc>
              <a:spcBef>
                <a:spcPct val="0"/>
              </a:spcBef>
              <a:spcAft>
                <a:spcPct val="0"/>
              </a:spcAft>
              <a:buClrTx/>
              <a:buSzTx/>
              <a:buFontTx/>
              <a:buNone/>
              <a:defRPr/>
            </a:pPr>
            <a:r>
              <a:rPr kumimoji="0" lang="en-US" sz="899" b="1" i="0" u="none" strike="noStrike" kern="1200" cap="all" spc="90" normalizeH="0" baseline="0" noProof="0">
                <a:ln>
                  <a:noFill/>
                </a:ln>
                <a:solidFill>
                  <a:srgbClr val="000000"/>
                </a:solidFill>
                <a:effectLst/>
                <a:uLnTx/>
                <a:uFillTx/>
                <a:latin typeface="Arial" pitchFamily="34" charset="0"/>
                <a:ea typeface="+mn-ea"/>
                <a:cs typeface="Arial" pitchFamily="34" charset="0"/>
              </a:rPr>
              <a:t>Eugene fama</a:t>
            </a:r>
          </a:p>
        </p:txBody>
      </p:sp>
      <p:cxnSp>
        <p:nvCxnSpPr>
          <p:cNvPr id="27" name="Straight Connector 26"/>
          <p:cNvCxnSpPr/>
          <p:nvPr/>
        </p:nvCxnSpPr>
        <p:spPr bwMode="auto">
          <a:xfrm flipH="1">
            <a:off x="1430143" y="4161553"/>
            <a:ext cx="0" cy="190008"/>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cxnSp>
        <p:nvCxnSpPr>
          <p:cNvPr id="28" name="Straight Connector 27"/>
          <p:cNvCxnSpPr/>
          <p:nvPr/>
        </p:nvCxnSpPr>
        <p:spPr bwMode="auto">
          <a:xfrm flipH="1">
            <a:off x="9124890" y="3718122"/>
            <a:ext cx="0" cy="633440"/>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cxnSp>
        <p:nvCxnSpPr>
          <p:cNvPr id="29" name="Straight Connector 28"/>
          <p:cNvCxnSpPr/>
          <p:nvPr/>
        </p:nvCxnSpPr>
        <p:spPr bwMode="auto">
          <a:xfrm flipH="1">
            <a:off x="6653681" y="3697784"/>
            <a:ext cx="0" cy="653779"/>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cxnSp>
        <p:nvCxnSpPr>
          <p:cNvPr id="30" name="Straight Connector 29"/>
          <p:cNvCxnSpPr/>
          <p:nvPr/>
        </p:nvCxnSpPr>
        <p:spPr bwMode="auto">
          <a:xfrm flipH="1">
            <a:off x="3971634" y="3962456"/>
            <a:ext cx="0" cy="389106"/>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cxnSp>
        <p:nvCxnSpPr>
          <p:cNvPr id="31" name="Straight Connector 30"/>
          <p:cNvCxnSpPr/>
          <p:nvPr/>
        </p:nvCxnSpPr>
        <p:spPr bwMode="auto">
          <a:xfrm flipH="1">
            <a:off x="2051110" y="4378976"/>
            <a:ext cx="0" cy="201041"/>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cxnSp>
        <p:nvCxnSpPr>
          <p:cNvPr id="32" name="Straight Connector 31"/>
          <p:cNvCxnSpPr/>
          <p:nvPr/>
        </p:nvCxnSpPr>
        <p:spPr bwMode="auto">
          <a:xfrm flipH="1">
            <a:off x="5084416" y="4378976"/>
            <a:ext cx="0" cy="201041"/>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cxnSp>
        <p:nvCxnSpPr>
          <p:cNvPr id="33" name="Straight Connector 32"/>
          <p:cNvCxnSpPr/>
          <p:nvPr/>
        </p:nvCxnSpPr>
        <p:spPr bwMode="auto">
          <a:xfrm flipH="1">
            <a:off x="7831946" y="4378976"/>
            <a:ext cx="0" cy="201041"/>
          </a:xfrm>
          <a:prstGeom prst="line">
            <a:avLst/>
          </a:prstGeom>
          <a:solidFill>
            <a:schemeClr val="accent1"/>
          </a:solidFill>
          <a:ln w="6350" cap="flat" cmpd="sng" algn="ctr">
            <a:solidFill>
              <a:schemeClr val="bg1">
                <a:lumMod val="50000"/>
              </a:schemeClr>
            </a:solidFill>
            <a:prstDash val="solid"/>
            <a:round/>
            <a:headEnd type="none" w="med" len="med"/>
            <a:tailEnd type="none" w="med" len="med"/>
          </a:ln>
          <a:effectLst/>
        </p:spPr>
      </p:cxnSp>
      <p:sp>
        <p:nvSpPr>
          <p:cNvPr id="34" name="TextBox 33"/>
          <p:cNvSpPr txBox="1"/>
          <p:nvPr/>
        </p:nvSpPr>
        <p:spPr>
          <a:xfrm>
            <a:off x="-769194"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LC05</a:t>
            </a:r>
          </a:p>
        </p:txBody>
      </p:sp>
      <p:sp>
        <p:nvSpPr>
          <p:cNvPr id="35" name="Rectangle 34">
            <a:extLst>
              <a:ext uri="{FF2B5EF4-FFF2-40B4-BE49-F238E27FC236}">
                <a16:creationId xmlns:a16="http://schemas.microsoft.com/office/drawing/2014/main" id="{0EC59A5E-2AA9-41DF-AD92-CC7FDCC69CA7}"/>
              </a:ext>
            </a:extLst>
          </p:cNvPr>
          <p:cNvSpPr/>
          <p:nvPr/>
        </p:nvSpPr>
        <p:spPr>
          <a:xfrm>
            <a:off x="10873580"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1711267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sz="2599"/>
              <a:t>Market Prices Contain Relevant Information</a:t>
            </a:r>
          </a:p>
        </p:txBody>
      </p:sp>
      <p:sp>
        <p:nvSpPr>
          <p:cNvPr id="2" name="Slide Number Placeholder 1"/>
          <p:cNvSpPr>
            <a:spLocks noGrp="1"/>
          </p:cNvSpPr>
          <p:nvPr>
            <p:ph type="sldNum" sz="quarter" idx="11"/>
          </p:nvPr>
        </p:nvSpPr>
        <p:spPr/>
        <p:txBody>
          <a:bodyPr/>
          <a:lstStyle/>
          <a:p>
            <a:fld id="{2034FC25-B418-4D16-BAD8-8F5CA44C04B9}" type="slidenum">
              <a:rPr lang="en-US" smtClean="0"/>
              <a:t>73</a:t>
            </a:fld>
            <a:endParaRPr lang="en-US"/>
          </a:p>
        </p:txBody>
      </p:sp>
      <p:sp>
        <p:nvSpPr>
          <p:cNvPr id="10" name="Text Placeholder 9"/>
          <p:cNvSpPr>
            <a:spLocks noGrp="1"/>
          </p:cNvSpPr>
          <p:nvPr>
            <p:ph type="body" sz="quarter" idx="13"/>
          </p:nvPr>
        </p:nvSpPr>
        <p:spPr/>
        <p:txBody>
          <a:bodyPr/>
          <a:lstStyle/>
          <a:p>
            <a:endParaRPr lang="en-AU"/>
          </a:p>
        </p:txBody>
      </p:sp>
      <p:sp>
        <p:nvSpPr>
          <p:cNvPr id="3" name="Content Placeholder 2"/>
          <p:cNvSpPr>
            <a:spLocks noGrp="1"/>
          </p:cNvSpPr>
          <p:nvPr>
            <p:ph sz="quarter" idx="14"/>
          </p:nvPr>
        </p:nvSpPr>
        <p:spPr>
          <a:xfrm>
            <a:off x="1743998" y="2083966"/>
            <a:ext cx="7247715" cy="4445162"/>
          </a:xfrm>
        </p:spPr>
        <p:txBody>
          <a:bodyPr/>
          <a:lstStyle/>
          <a:p>
            <a:pPr>
              <a:spcBef>
                <a:spcPts val="3597"/>
              </a:spcBef>
              <a:spcAft>
                <a:spcPts val="2398"/>
              </a:spcAft>
            </a:pPr>
            <a:r>
              <a:rPr lang="en-US" sz="1798"/>
              <a:t>Prices reflect the aggregate expectations of market participants.</a:t>
            </a:r>
          </a:p>
          <a:p>
            <a:pPr>
              <a:spcBef>
                <a:spcPts val="3597"/>
              </a:spcBef>
              <a:spcAft>
                <a:spcPts val="2398"/>
              </a:spcAft>
            </a:pPr>
            <a:r>
              <a:rPr lang="en-US" sz="1798"/>
              <a:t>Fairly priced securities can have different expected returns.</a:t>
            </a:r>
          </a:p>
          <a:p>
            <a:pPr>
              <a:spcBef>
                <a:spcPts val="3597"/>
              </a:spcBef>
              <a:spcAft>
                <a:spcPts val="2398"/>
              </a:spcAft>
            </a:pPr>
            <a:r>
              <a:rPr lang="en-US" sz="1798"/>
              <a:t>Efficiently capturing higher expected returns requires the rational use of information contained in security prices.</a:t>
            </a:r>
          </a:p>
          <a:p>
            <a:endParaRPr lang="en-US"/>
          </a:p>
          <a:p>
            <a:endParaRPr lang="en-US"/>
          </a:p>
        </p:txBody>
      </p:sp>
      <p:sp>
        <p:nvSpPr>
          <p:cNvPr id="4" name="Text Placeholder 3"/>
          <p:cNvSpPr>
            <a:spLocks noGrp="1"/>
          </p:cNvSpPr>
          <p:nvPr>
            <p:ph type="body" sz="quarter" idx="15"/>
          </p:nvPr>
        </p:nvSpPr>
        <p:spPr/>
        <p:txBody>
          <a:bodyPr/>
          <a:lstStyle/>
          <a:p>
            <a:r>
              <a:rPr lang="en-US"/>
              <a:t>For educational purposes only. This document is intended to be used in conversation with a licensed financial adviser</a:t>
            </a:r>
          </a:p>
          <a:p>
            <a:r>
              <a:rPr lang="en-US"/>
              <a:t>This publication has been prepared by Dimensional Fund Advisors LP and is provided in Australia by DFA Australia Limited, AFS Licence No. 238093.</a:t>
            </a:r>
          </a:p>
        </p:txBody>
      </p:sp>
      <p:sp>
        <p:nvSpPr>
          <p:cNvPr id="5" name="AssetID" descr="svtx:content/slide/@id"/>
          <p:cNvSpPr>
            <a:spLocks noGrp="1"/>
          </p:cNvSpPr>
          <p:nvPr>
            <p:ph type="body" sz="quarter" idx="19"/>
          </p:nvPr>
        </p:nvSpPr>
        <p:spPr/>
        <p:txBody>
          <a:bodyPr/>
          <a:lstStyle/>
          <a:p>
            <a:r>
              <a:rPr lang="en-US"/>
              <a:t>28784</a:t>
            </a:r>
          </a:p>
        </p:txBody>
      </p:sp>
      <p:cxnSp>
        <p:nvCxnSpPr>
          <p:cNvPr id="12" name="Straight Connector 11"/>
          <p:cNvCxnSpPr/>
          <p:nvPr/>
        </p:nvCxnSpPr>
        <p:spPr bwMode="auto">
          <a:xfrm>
            <a:off x="1743999" y="2815167"/>
            <a:ext cx="7189211" cy="0"/>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p:spPr>
      </p:cxnSp>
      <p:cxnSp>
        <p:nvCxnSpPr>
          <p:cNvPr id="13" name="Straight Connector 12"/>
          <p:cNvCxnSpPr/>
          <p:nvPr/>
        </p:nvCxnSpPr>
        <p:spPr bwMode="auto">
          <a:xfrm>
            <a:off x="1743999" y="3853306"/>
            <a:ext cx="7189211" cy="0"/>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p:spPr>
      </p:cxnSp>
      <p:sp>
        <p:nvSpPr>
          <p:cNvPr id="11" name="Rectangle 10">
            <a:extLst>
              <a:ext uri="{FF2B5EF4-FFF2-40B4-BE49-F238E27FC236}">
                <a16:creationId xmlns:a16="http://schemas.microsoft.com/office/drawing/2014/main" id="{EDB1E837-C59E-4AF5-B054-C876A180ACCD}"/>
              </a:ext>
            </a:extLst>
          </p:cNvPr>
          <p:cNvSpPr/>
          <p:nvPr/>
        </p:nvSpPr>
        <p:spPr>
          <a:xfrm>
            <a:off x="10845871"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Performance of Premiums in the Equity Markets</a:t>
            </a:r>
          </a:p>
        </p:txBody>
      </p:sp>
    </p:spTree>
    <p:custDataLst>
      <p:tags r:id="rId1"/>
    </p:custDataLst>
    <p:extLst>
      <p:ext uri="{BB962C8B-B14F-4D97-AF65-F5344CB8AC3E}">
        <p14:creationId xmlns:p14="http://schemas.microsoft.com/office/powerpoint/2010/main" val="3583592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5"/>
          <p:cNvSpPr>
            <a:spLocks noGrp="1"/>
          </p:cNvSpPr>
          <p:nvPr>
            <p:ph type="title"/>
          </p:nvPr>
        </p:nvSpPr>
        <p:spPr/>
        <p:txBody>
          <a:bodyPr/>
          <a:lstStyle/>
          <a:p>
            <a:r>
              <a:rPr lang="en-US"/>
              <a:t>Markets Have Rewarded Discipline</a:t>
            </a:r>
          </a:p>
        </p:txBody>
      </p:sp>
      <p:sp>
        <p:nvSpPr>
          <p:cNvPr id="9" name="Slide Number Placeholder 8"/>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74</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9459" name="Text Placeholder 1"/>
          <p:cNvSpPr>
            <a:spLocks noGrp="1"/>
          </p:cNvSpPr>
          <p:nvPr>
            <p:ph type="body" sz="quarter" idx="13"/>
          </p:nvPr>
        </p:nvSpPr>
        <p:spPr/>
        <p:txBody>
          <a:bodyPr/>
          <a:lstStyle/>
          <a:p>
            <a:r>
              <a:rPr lang="en-US"/>
              <a:t>Growth of a dollar—MSCI World Index (net dividends), 1970–2022</a:t>
            </a:r>
          </a:p>
        </p:txBody>
      </p:sp>
      <p:sp>
        <p:nvSpPr>
          <p:cNvPr id="10" name="Text Placeholder 9"/>
          <p:cNvSpPr>
            <a:spLocks noGrp="1"/>
          </p:cNvSpPr>
          <p:nvPr>
            <p:ph type="body" sz="quarter" idx="15"/>
          </p:nvPr>
        </p:nvSpPr>
        <p:spPr/>
        <p:txBody>
          <a:bodyPr/>
          <a:lstStyle/>
          <a:p>
            <a:r>
              <a:rPr lang="en-US"/>
              <a:t>In US dollars. MSCI data © MSCI 2023, all rights reserved. Indices are not available for direct investment. Their performance does not reflect the expenses associated with the management of an actual portfolio. </a:t>
            </a:r>
          </a:p>
          <a:p>
            <a:r>
              <a:rPr lang="en-US"/>
              <a:t>Past performance is no guarantee of future results. </a:t>
            </a:r>
          </a:p>
        </p:txBody>
      </p:sp>
      <p:sp>
        <p:nvSpPr>
          <p:cNvPr id="3" name="AssetID" descr="svtx:content/slide/@id"/>
          <p:cNvSpPr>
            <a:spLocks noGrp="1"/>
          </p:cNvSpPr>
          <p:nvPr>
            <p:ph type="body" sz="quarter" idx="20"/>
          </p:nvPr>
        </p:nvSpPr>
        <p:spPr/>
        <p:txBody>
          <a:bodyPr/>
          <a:lstStyle/>
          <a:p>
            <a:r>
              <a:rPr lang="en-US"/>
              <a:t>28752</a:t>
            </a:r>
          </a:p>
        </p:txBody>
      </p:sp>
      <p:sp>
        <p:nvSpPr>
          <p:cNvPr id="91" name="TextBox 90"/>
          <p:cNvSpPr txBox="1"/>
          <p:nvPr/>
        </p:nvSpPr>
        <p:spPr>
          <a:xfrm>
            <a:off x="-732248"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LC06</a:t>
            </a:r>
          </a:p>
        </p:txBody>
      </p:sp>
      <p:sp>
        <p:nvSpPr>
          <p:cNvPr id="35" name="Rectangle 34">
            <a:extLst>
              <a:ext uri="{FF2B5EF4-FFF2-40B4-BE49-F238E27FC236}">
                <a16:creationId xmlns:a16="http://schemas.microsoft.com/office/drawing/2014/main" id="{6D29448E-4EF0-4B55-AF82-F1DEA47F774F}"/>
              </a:ext>
            </a:extLst>
          </p:cNvPr>
          <p:cNvSpPr/>
          <p:nvPr/>
        </p:nvSpPr>
        <p:spPr>
          <a:xfrm>
            <a:off x="10808926" y="81223"/>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sp>
        <p:nvSpPr>
          <p:cNvPr id="62" name="TextBox 61">
            <a:extLst>
              <a:ext uri="{FF2B5EF4-FFF2-40B4-BE49-F238E27FC236}">
                <a16:creationId xmlns:a16="http://schemas.microsoft.com/office/drawing/2014/main" id="{9FD450AF-7907-4342-BB8E-35087BBC93EA}"/>
              </a:ext>
            </a:extLst>
          </p:cNvPr>
          <p:cNvSpPr txBox="1"/>
          <p:nvPr/>
        </p:nvSpPr>
        <p:spPr>
          <a:xfrm>
            <a:off x="4249494" y="5860497"/>
            <a:ext cx="4171733" cy="937931"/>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ts val="2198"/>
              </a:lnSpc>
              <a:spcBef>
                <a:spcPct val="0"/>
              </a:spcBef>
              <a:spcAft>
                <a:spcPct val="0"/>
              </a:spcAft>
              <a:buClrTx/>
              <a:buSzTx/>
              <a:buFontTx/>
              <a:buNone/>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A disciplined investor looks beyond the concerns of today to the long-term growth potential of markets.</a:t>
            </a:r>
          </a:p>
        </p:txBody>
      </p:sp>
      <p:sp>
        <p:nvSpPr>
          <p:cNvPr id="42" name="TextBox 41">
            <a:extLst>
              <a:ext uri="{FF2B5EF4-FFF2-40B4-BE49-F238E27FC236}">
                <a16:creationId xmlns:a16="http://schemas.microsoft.com/office/drawing/2014/main" id="{94001946-87AD-4301-A2DC-42F458E6B082}"/>
              </a:ext>
            </a:extLst>
          </p:cNvPr>
          <p:cNvSpPr txBox="1"/>
          <p:nvPr/>
        </p:nvSpPr>
        <p:spPr>
          <a:xfrm>
            <a:off x="-686066" y="261718"/>
            <a:ext cx="639676" cy="23063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MID 258</a:t>
            </a:r>
          </a:p>
        </p:txBody>
      </p:sp>
      <p:sp>
        <p:nvSpPr>
          <p:cNvPr id="38" name="Rectangle 37">
            <a:extLst>
              <a:ext uri="{FF2B5EF4-FFF2-40B4-BE49-F238E27FC236}">
                <a16:creationId xmlns:a16="http://schemas.microsoft.com/office/drawing/2014/main" id="{3E4D7C6C-AC9B-4184-829E-AF869BCFE0FF}"/>
              </a:ext>
            </a:extLst>
          </p:cNvPr>
          <p:cNvSpPr/>
          <p:nvPr/>
        </p:nvSpPr>
        <p:spPr>
          <a:xfrm>
            <a:off x="848127" y="5294202"/>
            <a:ext cx="523435" cy="11778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FFFFFF"/>
              </a:solidFill>
              <a:effectLst/>
              <a:uLnTx/>
              <a:uFillTx/>
              <a:latin typeface="Avenir LT 55 Roman"/>
              <a:ea typeface="+mn-ea"/>
              <a:cs typeface="Arial" pitchFamily="34" charset="0"/>
            </a:endParaRPr>
          </a:p>
        </p:txBody>
      </p:sp>
      <p:sp>
        <p:nvSpPr>
          <p:cNvPr id="39" name="Rectangle 38">
            <a:extLst>
              <a:ext uri="{FF2B5EF4-FFF2-40B4-BE49-F238E27FC236}">
                <a16:creationId xmlns:a16="http://schemas.microsoft.com/office/drawing/2014/main" id="{DB2EBD5C-B3AE-43FE-8E20-0BE5E2DAF9CD}"/>
              </a:ext>
            </a:extLst>
          </p:cNvPr>
          <p:cNvSpPr/>
          <p:nvPr/>
        </p:nvSpPr>
        <p:spPr>
          <a:xfrm>
            <a:off x="848127" y="5294202"/>
            <a:ext cx="523435" cy="11778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FFFFFF"/>
              </a:solidFill>
              <a:effectLst/>
              <a:uLnTx/>
              <a:uFillTx/>
              <a:latin typeface="Avenir LT 55 Roman"/>
              <a:ea typeface="+mn-ea"/>
              <a:cs typeface="Arial" pitchFamily="34" charset="0"/>
            </a:endParaRPr>
          </a:p>
        </p:txBody>
      </p:sp>
      <p:sp>
        <p:nvSpPr>
          <p:cNvPr id="66" name="Rectangle 65">
            <a:extLst>
              <a:ext uri="{FF2B5EF4-FFF2-40B4-BE49-F238E27FC236}">
                <a16:creationId xmlns:a16="http://schemas.microsoft.com/office/drawing/2014/main" id="{26205114-556B-48AB-9687-3142B0630F38}"/>
              </a:ext>
            </a:extLst>
          </p:cNvPr>
          <p:cNvSpPr/>
          <p:nvPr/>
        </p:nvSpPr>
        <p:spPr>
          <a:xfrm>
            <a:off x="848127" y="5294202"/>
            <a:ext cx="523435" cy="11778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FFFFFF"/>
              </a:solidFill>
              <a:effectLst/>
              <a:uLnTx/>
              <a:uFillTx/>
              <a:latin typeface="Avenir LT 55 Roman"/>
              <a:ea typeface="+mn-ea"/>
              <a:cs typeface="Arial" pitchFamily="34" charset="0"/>
            </a:endParaRPr>
          </a:p>
        </p:txBody>
      </p:sp>
      <p:sp>
        <p:nvSpPr>
          <p:cNvPr id="92" name="Rectangle 91">
            <a:extLst>
              <a:ext uri="{FF2B5EF4-FFF2-40B4-BE49-F238E27FC236}">
                <a16:creationId xmlns:a16="http://schemas.microsoft.com/office/drawing/2014/main" id="{41869B93-6499-42BD-95C2-60CC3B77DE87}"/>
              </a:ext>
            </a:extLst>
          </p:cNvPr>
          <p:cNvSpPr/>
          <p:nvPr/>
        </p:nvSpPr>
        <p:spPr>
          <a:xfrm>
            <a:off x="848127" y="5294202"/>
            <a:ext cx="523435" cy="11778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FFFFFF"/>
              </a:solidFill>
              <a:effectLst/>
              <a:uLnTx/>
              <a:uFillTx/>
              <a:latin typeface="Avenir LT 55 Roman"/>
              <a:ea typeface="+mn-ea"/>
              <a:cs typeface="Arial" pitchFamily="34" charset="0"/>
            </a:endParaRPr>
          </a:p>
        </p:txBody>
      </p:sp>
      <p:sp>
        <p:nvSpPr>
          <p:cNvPr id="96" name="Rectangle 95">
            <a:extLst>
              <a:ext uri="{FF2B5EF4-FFF2-40B4-BE49-F238E27FC236}">
                <a16:creationId xmlns:a16="http://schemas.microsoft.com/office/drawing/2014/main" id="{937F11CF-A1AA-4725-AC78-54A8D09DA80D}"/>
              </a:ext>
            </a:extLst>
          </p:cNvPr>
          <p:cNvSpPr/>
          <p:nvPr/>
        </p:nvSpPr>
        <p:spPr>
          <a:xfrm>
            <a:off x="848127" y="5294202"/>
            <a:ext cx="523435" cy="11778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1798" b="0" i="0" u="none" strike="noStrike" kern="1200" cap="none" spc="0" normalizeH="0" baseline="0" noProof="0">
              <a:ln>
                <a:noFill/>
              </a:ln>
              <a:solidFill>
                <a:srgbClr val="FFFFFF"/>
              </a:solidFill>
              <a:effectLst/>
              <a:uLnTx/>
              <a:uFillTx/>
              <a:latin typeface="Avenir LT 55 Roman"/>
              <a:ea typeface="+mn-ea"/>
              <a:cs typeface="Arial" pitchFamily="34" charset="0"/>
            </a:endParaRPr>
          </a:p>
        </p:txBody>
      </p:sp>
      <p:graphicFrame>
        <p:nvGraphicFramePr>
          <p:cNvPr id="2" name="Chart 1">
            <a:extLst>
              <a:ext uri="{FF2B5EF4-FFF2-40B4-BE49-F238E27FC236}">
                <a16:creationId xmlns:a16="http://schemas.microsoft.com/office/drawing/2014/main" id="{48C3CEC0-526B-068A-05B0-301EC00C87B1}"/>
              </a:ext>
            </a:extLst>
          </p:cNvPr>
          <p:cNvGraphicFramePr/>
          <p:nvPr/>
        </p:nvGraphicFramePr>
        <p:xfrm>
          <a:off x="772604" y="2627809"/>
          <a:ext cx="8917050" cy="3837255"/>
        </p:xfrm>
        <a:graphic>
          <a:graphicData uri="http://schemas.openxmlformats.org/drawingml/2006/chart">
            <c:chart xmlns:c="http://schemas.openxmlformats.org/drawingml/2006/chart" xmlns:r="http://schemas.openxmlformats.org/officeDocument/2006/relationships" r:id="rId4"/>
          </a:graphicData>
        </a:graphic>
      </p:graphicFrame>
      <p:sp>
        <p:nvSpPr>
          <p:cNvPr id="4" name="TextBox 3">
            <a:extLst>
              <a:ext uri="{FF2B5EF4-FFF2-40B4-BE49-F238E27FC236}">
                <a16:creationId xmlns:a16="http://schemas.microsoft.com/office/drawing/2014/main" id="{9CEFCE0D-DD22-E6AA-4D54-491F2D750E0F}"/>
              </a:ext>
            </a:extLst>
          </p:cNvPr>
          <p:cNvSpPr txBox="1"/>
          <p:nvPr/>
        </p:nvSpPr>
        <p:spPr>
          <a:xfrm>
            <a:off x="9455503" y="2525768"/>
            <a:ext cx="501639" cy="307519"/>
          </a:xfrm>
          <a:prstGeom prst="rect">
            <a:avLst/>
          </a:prstGeom>
          <a:noFill/>
        </p:spPr>
        <p:txBody>
          <a:bodyPr wrap="non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399" b="1" i="0" u="none" strike="noStrike" kern="1200" cap="none" spc="0" normalizeH="0" baseline="0" noProof="0">
                <a:ln>
                  <a:noFill/>
                </a:ln>
                <a:solidFill>
                  <a:srgbClr val="51A234"/>
                </a:solidFill>
                <a:effectLst/>
                <a:uLnTx/>
                <a:uFillTx/>
                <a:latin typeface="Avenir LT 55 Roman"/>
                <a:ea typeface="+mn-ea"/>
                <a:cs typeface="Arial" pitchFamily="34" charset="0"/>
              </a:rPr>
              <a:t>$80</a:t>
            </a:r>
          </a:p>
        </p:txBody>
      </p:sp>
      <p:grpSp>
        <p:nvGrpSpPr>
          <p:cNvPr id="5" name="Group 4">
            <a:extLst>
              <a:ext uri="{FF2B5EF4-FFF2-40B4-BE49-F238E27FC236}">
                <a16:creationId xmlns:a16="http://schemas.microsoft.com/office/drawing/2014/main" id="{D42114DB-6995-2328-6436-75B2B889A105}"/>
              </a:ext>
            </a:extLst>
          </p:cNvPr>
          <p:cNvGrpSpPr/>
          <p:nvPr/>
        </p:nvGrpSpPr>
        <p:grpSpPr>
          <a:xfrm>
            <a:off x="1195095" y="2257423"/>
            <a:ext cx="8303211" cy="2713277"/>
            <a:chOff x="1245895" y="2257423"/>
            <a:chExt cx="8303211" cy="2713277"/>
          </a:xfrm>
        </p:grpSpPr>
        <p:sp>
          <p:nvSpPr>
            <p:cNvPr id="6" name="TextBox 5">
              <a:extLst>
                <a:ext uri="{FF2B5EF4-FFF2-40B4-BE49-F238E27FC236}">
                  <a16:creationId xmlns:a16="http://schemas.microsoft.com/office/drawing/2014/main" id="{DC97A50E-24BE-DE9E-2884-A0B23F97ADFA}"/>
                </a:ext>
              </a:extLst>
            </p:cNvPr>
            <p:cNvSpPr txBox="1"/>
            <p:nvPr/>
          </p:nvSpPr>
          <p:spPr>
            <a:xfrm>
              <a:off x="7747597" y="3527487"/>
              <a:ext cx="807497" cy="1276201"/>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US home prices hit bottom</a:t>
              </a:r>
            </a:p>
            <a:p>
              <a:pPr marL="0" marR="0" lvl="0" indent="0" algn="l" defTabSz="935845" rtl="0" eaLnBrk="1" fontAlgn="auto" latinLnBrk="0" hangingPunct="1">
                <a:lnSpc>
                  <a:spcPct val="100000"/>
                </a:lnSpc>
                <a:spcBef>
                  <a:spcPct val="0"/>
                </a:spcBef>
                <a:spcAft>
                  <a:spcPct val="0"/>
                </a:spcAft>
                <a:buClrTx/>
                <a:buSzTx/>
                <a:buFontTx/>
                <a:buNone/>
                <a:defRPr/>
              </a:pPr>
              <a:endPar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Fiscal cliff worries</a:t>
              </a:r>
            </a:p>
          </p:txBody>
        </p:sp>
        <p:sp>
          <p:nvSpPr>
            <p:cNvPr id="7" name="TextBox 6">
              <a:extLst>
                <a:ext uri="{FF2B5EF4-FFF2-40B4-BE49-F238E27FC236}">
                  <a16:creationId xmlns:a16="http://schemas.microsoft.com/office/drawing/2014/main" id="{4F144A76-5527-CA6A-9744-6093D35AFEF3}"/>
                </a:ext>
              </a:extLst>
            </p:cNvPr>
            <p:cNvSpPr txBox="1"/>
            <p:nvPr/>
          </p:nvSpPr>
          <p:spPr>
            <a:xfrm>
              <a:off x="7418566" y="2355955"/>
              <a:ext cx="890628" cy="43052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Eurozone debt crisis</a:t>
              </a:r>
            </a:p>
          </p:txBody>
        </p:sp>
        <p:sp>
          <p:nvSpPr>
            <p:cNvPr id="8" name="TextBox 7">
              <a:extLst>
                <a:ext uri="{FF2B5EF4-FFF2-40B4-BE49-F238E27FC236}">
                  <a16:creationId xmlns:a16="http://schemas.microsoft.com/office/drawing/2014/main" id="{920F53FD-BDD1-F012-FF26-67D262087492}"/>
                </a:ext>
              </a:extLst>
            </p:cNvPr>
            <p:cNvSpPr txBox="1"/>
            <p:nvPr/>
          </p:nvSpPr>
          <p:spPr>
            <a:xfrm>
              <a:off x="7057813" y="4034892"/>
              <a:ext cx="565297" cy="76879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S&amp;P </a:t>
              </a:r>
              <a:b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b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500 </a:t>
              </a:r>
              <a:b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b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down </a:t>
              </a:r>
              <a:b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b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46%</a:t>
              </a:r>
            </a:p>
          </p:txBody>
        </p:sp>
        <p:sp>
          <p:nvSpPr>
            <p:cNvPr id="11" name="TextBox 10">
              <a:extLst>
                <a:ext uri="{FF2B5EF4-FFF2-40B4-BE49-F238E27FC236}">
                  <a16:creationId xmlns:a16="http://schemas.microsoft.com/office/drawing/2014/main" id="{81C2404E-FEA5-ED92-62A9-22A04AAA450B}"/>
                </a:ext>
              </a:extLst>
            </p:cNvPr>
            <p:cNvSpPr txBox="1"/>
            <p:nvPr/>
          </p:nvSpPr>
          <p:spPr>
            <a:xfrm>
              <a:off x="6454840" y="2257423"/>
              <a:ext cx="918191"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Subprime mortgage crisis</a:t>
              </a:r>
            </a:p>
          </p:txBody>
        </p:sp>
        <p:sp>
          <p:nvSpPr>
            <p:cNvPr id="12" name="TextBox 11">
              <a:extLst>
                <a:ext uri="{FF2B5EF4-FFF2-40B4-BE49-F238E27FC236}">
                  <a16:creationId xmlns:a16="http://schemas.microsoft.com/office/drawing/2014/main" id="{7F41B727-4890-CD3B-F998-AF97ADD064AB}"/>
                </a:ext>
              </a:extLst>
            </p:cNvPr>
            <p:cNvSpPr txBox="1"/>
            <p:nvPr/>
          </p:nvSpPr>
          <p:spPr>
            <a:xfrm>
              <a:off x="6039550" y="3815163"/>
              <a:ext cx="1095300"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Hurricanes Katrina </a:t>
              </a:r>
              <a:b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b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and Rita</a:t>
              </a:r>
            </a:p>
          </p:txBody>
        </p:sp>
        <p:sp>
          <p:nvSpPr>
            <p:cNvPr id="13" name="TextBox 12">
              <a:extLst>
                <a:ext uri="{FF2B5EF4-FFF2-40B4-BE49-F238E27FC236}">
                  <a16:creationId xmlns:a16="http://schemas.microsoft.com/office/drawing/2014/main" id="{A884F4D6-C452-F541-E66F-E721CC84AFEB}"/>
                </a:ext>
              </a:extLst>
            </p:cNvPr>
            <p:cNvSpPr txBox="1"/>
            <p:nvPr/>
          </p:nvSpPr>
          <p:spPr>
            <a:xfrm>
              <a:off x="6279127" y="4371040"/>
              <a:ext cx="639613"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Iraq war begins</a:t>
              </a:r>
            </a:p>
          </p:txBody>
        </p:sp>
        <p:sp>
          <p:nvSpPr>
            <p:cNvPr id="14" name="TextBox 13">
              <a:extLst>
                <a:ext uri="{FF2B5EF4-FFF2-40B4-BE49-F238E27FC236}">
                  <a16:creationId xmlns:a16="http://schemas.microsoft.com/office/drawing/2014/main" id="{1C202E11-6DC2-1BE0-EF40-9D4DC2400FEE}"/>
                </a:ext>
              </a:extLst>
            </p:cNvPr>
            <p:cNvSpPr txBox="1"/>
            <p:nvPr/>
          </p:nvSpPr>
          <p:spPr>
            <a:xfrm>
              <a:off x="5875077" y="2257423"/>
              <a:ext cx="832148"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Dotcom stock crash</a:t>
              </a:r>
            </a:p>
          </p:txBody>
        </p:sp>
        <p:sp>
          <p:nvSpPr>
            <p:cNvPr id="15" name="TextBox 14">
              <a:extLst>
                <a:ext uri="{FF2B5EF4-FFF2-40B4-BE49-F238E27FC236}">
                  <a16:creationId xmlns:a16="http://schemas.microsoft.com/office/drawing/2014/main" id="{894C848D-F2A4-D39B-FBE9-D6D2836C11C2}"/>
                </a:ext>
              </a:extLst>
            </p:cNvPr>
            <p:cNvSpPr txBox="1"/>
            <p:nvPr/>
          </p:nvSpPr>
          <p:spPr>
            <a:xfrm>
              <a:off x="6135389" y="2841678"/>
              <a:ext cx="808410"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9/11 terrorist attacks</a:t>
              </a:r>
            </a:p>
          </p:txBody>
        </p:sp>
        <p:sp>
          <p:nvSpPr>
            <p:cNvPr id="16" name="TextBox 15">
              <a:extLst>
                <a:ext uri="{FF2B5EF4-FFF2-40B4-BE49-F238E27FC236}">
                  <a16:creationId xmlns:a16="http://schemas.microsoft.com/office/drawing/2014/main" id="{B18775F2-A417-191C-4DD9-E802F6BFFFBA}"/>
                </a:ext>
              </a:extLst>
            </p:cNvPr>
            <p:cNvSpPr txBox="1"/>
            <p:nvPr/>
          </p:nvSpPr>
          <p:spPr>
            <a:xfrm>
              <a:off x="5495135" y="2928139"/>
              <a:ext cx="572091" cy="43052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Y2K scare</a:t>
              </a:r>
            </a:p>
          </p:txBody>
        </p:sp>
        <p:sp>
          <p:nvSpPr>
            <p:cNvPr id="17" name="TextBox 16">
              <a:extLst>
                <a:ext uri="{FF2B5EF4-FFF2-40B4-BE49-F238E27FC236}">
                  <a16:creationId xmlns:a16="http://schemas.microsoft.com/office/drawing/2014/main" id="{64F0896E-F452-CF22-FB7D-8B5D0A772A6C}"/>
                </a:ext>
              </a:extLst>
            </p:cNvPr>
            <p:cNvSpPr txBox="1"/>
            <p:nvPr/>
          </p:nvSpPr>
          <p:spPr>
            <a:xfrm>
              <a:off x="5211381" y="3724465"/>
              <a:ext cx="818614"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Russian financial crisis</a:t>
              </a:r>
            </a:p>
          </p:txBody>
        </p:sp>
        <p:sp>
          <p:nvSpPr>
            <p:cNvPr id="18" name="TextBox 17">
              <a:extLst>
                <a:ext uri="{FF2B5EF4-FFF2-40B4-BE49-F238E27FC236}">
                  <a16:creationId xmlns:a16="http://schemas.microsoft.com/office/drawing/2014/main" id="{743B4712-B58E-3C83-9A00-F4C573F614FD}"/>
                </a:ext>
              </a:extLst>
            </p:cNvPr>
            <p:cNvSpPr txBox="1"/>
            <p:nvPr/>
          </p:nvSpPr>
          <p:spPr>
            <a:xfrm>
              <a:off x="4923772" y="4243730"/>
              <a:ext cx="883974"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Asian currency crisis</a:t>
              </a:r>
            </a:p>
          </p:txBody>
        </p:sp>
        <p:sp>
          <p:nvSpPr>
            <p:cNvPr id="19" name="TextBox 18">
              <a:extLst>
                <a:ext uri="{FF2B5EF4-FFF2-40B4-BE49-F238E27FC236}">
                  <a16:creationId xmlns:a16="http://schemas.microsoft.com/office/drawing/2014/main" id="{A674C976-8C45-EB9D-4F50-057596CB1945}"/>
                </a:ext>
              </a:extLst>
            </p:cNvPr>
            <p:cNvSpPr txBox="1"/>
            <p:nvPr/>
          </p:nvSpPr>
          <p:spPr>
            <a:xfrm>
              <a:off x="4850579" y="2409692"/>
              <a:ext cx="808410"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Income tax rates rise</a:t>
              </a:r>
            </a:p>
          </p:txBody>
        </p:sp>
        <p:sp>
          <p:nvSpPr>
            <p:cNvPr id="20" name="TextBox 19">
              <a:extLst>
                <a:ext uri="{FF2B5EF4-FFF2-40B4-BE49-F238E27FC236}">
                  <a16:creationId xmlns:a16="http://schemas.microsoft.com/office/drawing/2014/main" id="{75EDCB2D-6162-CD04-AE54-C24BDDC6B2D8}"/>
                </a:ext>
              </a:extLst>
            </p:cNvPr>
            <p:cNvSpPr txBox="1"/>
            <p:nvPr/>
          </p:nvSpPr>
          <p:spPr>
            <a:xfrm>
              <a:off x="4389229" y="4241329"/>
              <a:ext cx="743397"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Iraq invades Kuwait</a:t>
              </a:r>
            </a:p>
          </p:txBody>
        </p:sp>
        <p:sp>
          <p:nvSpPr>
            <p:cNvPr id="21" name="TextBox 20">
              <a:extLst>
                <a:ext uri="{FF2B5EF4-FFF2-40B4-BE49-F238E27FC236}">
                  <a16:creationId xmlns:a16="http://schemas.microsoft.com/office/drawing/2014/main" id="{EB95027D-7A95-97B5-340D-5BFF202769C6}"/>
                </a:ext>
              </a:extLst>
            </p:cNvPr>
            <p:cNvSpPr txBox="1"/>
            <p:nvPr/>
          </p:nvSpPr>
          <p:spPr>
            <a:xfrm>
              <a:off x="4045495" y="3344710"/>
              <a:ext cx="1053283" cy="43052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Savings and </a:t>
              </a:r>
              <a:b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b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loan crisis</a:t>
              </a:r>
            </a:p>
          </p:txBody>
        </p:sp>
        <p:sp>
          <p:nvSpPr>
            <p:cNvPr id="22" name="TextBox 21">
              <a:extLst>
                <a:ext uri="{FF2B5EF4-FFF2-40B4-BE49-F238E27FC236}">
                  <a16:creationId xmlns:a16="http://schemas.microsoft.com/office/drawing/2014/main" id="{65E70EDD-2F6E-5861-141F-4F47F3CDFC52}"/>
                </a:ext>
              </a:extLst>
            </p:cNvPr>
            <p:cNvSpPr txBox="1"/>
            <p:nvPr/>
          </p:nvSpPr>
          <p:spPr>
            <a:xfrm>
              <a:off x="3585220" y="2257423"/>
              <a:ext cx="1176802"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Dow drops 23% on </a:t>
              </a:r>
              <a:b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b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Black Monday</a:t>
              </a:r>
            </a:p>
          </p:txBody>
        </p:sp>
        <p:sp>
          <p:nvSpPr>
            <p:cNvPr id="23" name="TextBox 22">
              <a:extLst>
                <a:ext uri="{FF2B5EF4-FFF2-40B4-BE49-F238E27FC236}">
                  <a16:creationId xmlns:a16="http://schemas.microsoft.com/office/drawing/2014/main" id="{C95EDC0A-2663-F94D-32C0-D0CF5E7B70BA}"/>
                </a:ext>
              </a:extLst>
            </p:cNvPr>
            <p:cNvSpPr txBox="1"/>
            <p:nvPr/>
          </p:nvSpPr>
          <p:spPr>
            <a:xfrm>
              <a:off x="2858429" y="4033271"/>
              <a:ext cx="1004839" cy="43052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US inflation at 13.5%</a:t>
              </a:r>
            </a:p>
          </p:txBody>
        </p:sp>
        <p:sp>
          <p:nvSpPr>
            <p:cNvPr id="24" name="TextBox 23">
              <a:extLst>
                <a:ext uri="{FF2B5EF4-FFF2-40B4-BE49-F238E27FC236}">
                  <a16:creationId xmlns:a16="http://schemas.microsoft.com/office/drawing/2014/main" id="{CC14BC3A-307A-53F9-B290-EDCC09EC25B2}"/>
                </a:ext>
              </a:extLst>
            </p:cNvPr>
            <p:cNvSpPr txBox="1"/>
            <p:nvPr/>
          </p:nvSpPr>
          <p:spPr>
            <a:xfrm>
              <a:off x="2262501" y="2257423"/>
              <a:ext cx="1256279"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BusinessWeek: “The Death </a:t>
              </a:r>
              <a:b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b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of Equities”</a:t>
              </a:r>
            </a:p>
          </p:txBody>
        </p:sp>
        <p:sp>
          <p:nvSpPr>
            <p:cNvPr id="25" name="TextBox 24">
              <a:extLst>
                <a:ext uri="{FF2B5EF4-FFF2-40B4-BE49-F238E27FC236}">
                  <a16:creationId xmlns:a16="http://schemas.microsoft.com/office/drawing/2014/main" id="{0E220300-7136-2BF3-987F-EDA9468E748D}"/>
                </a:ext>
              </a:extLst>
            </p:cNvPr>
            <p:cNvSpPr txBox="1"/>
            <p:nvPr/>
          </p:nvSpPr>
          <p:spPr>
            <a:xfrm>
              <a:off x="2739220" y="3428463"/>
              <a:ext cx="1052545" cy="43052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Gold hits record high</a:t>
              </a:r>
            </a:p>
          </p:txBody>
        </p:sp>
        <p:sp>
          <p:nvSpPr>
            <p:cNvPr id="26" name="TextBox 25">
              <a:extLst>
                <a:ext uri="{FF2B5EF4-FFF2-40B4-BE49-F238E27FC236}">
                  <a16:creationId xmlns:a16="http://schemas.microsoft.com/office/drawing/2014/main" id="{E337A6FE-7516-24A8-270C-E96B0BAF719A}"/>
                </a:ext>
              </a:extLst>
            </p:cNvPr>
            <p:cNvSpPr txBox="1"/>
            <p:nvPr/>
          </p:nvSpPr>
          <p:spPr>
            <a:xfrm>
              <a:off x="1888554" y="4036337"/>
              <a:ext cx="814373" cy="59966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S&amp;P 500 down 43%</a:t>
              </a:r>
            </a:p>
          </p:txBody>
        </p:sp>
        <p:sp>
          <p:nvSpPr>
            <p:cNvPr id="27" name="TextBox 26">
              <a:extLst>
                <a:ext uri="{FF2B5EF4-FFF2-40B4-BE49-F238E27FC236}">
                  <a16:creationId xmlns:a16="http://schemas.microsoft.com/office/drawing/2014/main" id="{97C6F303-1569-F30B-E8E2-730BCF66934A}"/>
                </a:ext>
              </a:extLst>
            </p:cNvPr>
            <p:cNvSpPr txBox="1"/>
            <p:nvPr/>
          </p:nvSpPr>
          <p:spPr>
            <a:xfrm>
              <a:off x="1808714" y="3450170"/>
              <a:ext cx="874369" cy="43052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Oil prices quadruple</a:t>
              </a:r>
            </a:p>
          </p:txBody>
        </p:sp>
        <p:sp>
          <p:nvSpPr>
            <p:cNvPr id="28" name="TextBox 27">
              <a:extLst>
                <a:ext uri="{FF2B5EF4-FFF2-40B4-BE49-F238E27FC236}">
                  <a16:creationId xmlns:a16="http://schemas.microsoft.com/office/drawing/2014/main" id="{F1BE73ED-6CF3-0D0E-6BFC-EE98044CE1A2}"/>
                </a:ext>
              </a:extLst>
            </p:cNvPr>
            <p:cNvSpPr txBox="1"/>
            <p:nvPr/>
          </p:nvSpPr>
          <p:spPr>
            <a:xfrm>
              <a:off x="1245895" y="2877566"/>
              <a:ext cx="818614" cy="43052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Arab oil embargo</a:t>
              </a:r>
            </a:p>
          </p:txBody>
        </p:sp>
        <p:sp>
          <p:nvSpPr>
            <p:cNvPr id="29" name="TextBox 28">
              <a:extLst>
                <a:ext uri="{FF2B5EF4-FFF2-40B4-BE49-F238E27FC236}">
                  <a16:creationId xmlns:a16="http://schemas.microsoft.com/office/drawing/2014/main" id="{9CCDB579-B6CF-9B04-9A85-78DCC32EC46F}"/>
                </a:ext>
              </a:extLst>
            </p:cNvPr>
            <p:cNvSpPr txBox="1"/>
            <p:nvPr/>
          </p:nvSpPr>
          <p:spPr>
            <a:xfrm>
              <a:off x="8435499" y="2548832"/>
              <a:ext cx="638629" cy="26139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Brexit</a:t>
              </a:r>
            </a:p>
          </p:txBody>
        </p:sp>
        <p:sp>
          <p:nvSpPr>
            <p:cNvPr id="30" name="TextBox 29">
              <a:extLst>
                <a:ext uri="{FF2B5EF4-FFF2-40B4-BE49-F238E27FC236}">
                  <a16:creationId xmlns:a16="http://schemas.microsoft.com/office/drawing/2014/main" id="{F2A94408-052E-DA43-B0F3-AFA8C040D75D}"/>
                </a:ext>
              </a:extLst>
            </p:cNvPr>
            <p:cNvSpPr txBox="1"/>
            <p:nvPr/>
          </p:nvSpPr>
          <p:spPr>
            <a:xfrm>
              <a:off x="8630914" y="3107553"/>
              <a:ext cx="918191" cy="43052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1099B4"/>
                  </a:solidFill>
                  <a:effectLst/>
                  <a:uLnTx/>
                  <a:uFillTx/>
                  <a:latin typeface="Arial" pitchFamily="34" charset="0"/>
                  <a:cs typeface="Arial" pitchFamily="34" charset="0"/>
                </a:rPr>
                <a:t>COVID-19 pandemic</a:t>
              </a:r>
            </a:p>
          </p:txBody>
        </p:sp>
      </p:grpSp>
      <p:sp>
        <p:nvSpPr>
          <p:cNvPr id="31" name="TextBox 30">
            <a:extLst>
              <a:ext uri="{FF2B5EF4-FFF2-40B4-BE49-F238E27FC236}">
                <a16:creationId xmlns:a16="http://schemas.microsoft.com/office/drawing/2014/main" id="{A031A1E9-89A8-B259-16A3-9AB23F069A45}"/>
              </a:ext>
            </a:extLst>
          </p:cNvPr>
          <p:cNvSpPr txBox="1"/>
          <p:nvPr/>
        </p:nvSpPr>
        <p:spPr>
          <a:xfrm>
            <a:off x="1004170" y="5259196"/>
            <a:ext cx="8865009" cy="23063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tabLst>
                <a:tab pos="1687682" algn="ctr"/>
                <a:tab pos="3259574" algn="ctr"/>
                <a:tab pos="4823535" algn="ctr"/>
                <a:tab pos="6403357" algn="ctr"/>
                <a:tab pos="7973662" algn="ctr"/>
              </a:tabLst>
              <a:defRPr/>
            </a:pPr>
            <a:r>
              <a:rPr kumimoji="0" lang="en-US" sz="899" b="0" i="0" u="none" strike="noStrike" kern="1200" cap="none" spc="0" normalizeH="0" baseline="0" noProof="0">
                <a:ln>
                  <a:noFill/>
                </a:ln>
                <a:solidFill>
                  <a:srgbClr val="000000"/>
                </a:solidFill>
                <a:effectLst/>
                <a:uLnTx/>
                <a:uFillTx/>
                <a:latin typeface="Arial" pitchFamily="34" charset="0"/>
                <a:ea typeface="+mn-ea"/>
                <a:cs typeface="Arial" pitchFamily="34" charset="0"/>
              </a:rPr>
              <a:t>1970	1980	1990	2000	2010	2020</a:t>
            </a:r>
          </a:p>
        </p:txBody>
      </p:sp>
    </p:spTree>
    <p:custDataLst>
      <p:tags r:id="rId1"/>
    </p:custDataLst>
    <p:extLst>
      <p:ext uri="{BB962C8B-B14F-4D97-AF65-F5344CB8AC3E}">
        <p14:creationId xmlns:p14="http://schemas.microsoft.com/office/powerpoint/2010/main" val="4247899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Markets Integrate the Combined Knowledge </a:t>
            </a:r>
            <a:br>
              <a:rPr lang="en-US"/>
            </a:br>
            <a:r>
              <a:rPr lang="en-US"/>
              <a:t>of All Participants</a:t>
            </a:r>
          </a:p>
        </p:txBody>
      </p:sp>
      <p:sp>
        <p:nvSpPr>
          <p:cNvPr id="11" name="Text Placeholder 10"/>
          <p:cNvSpPr>
            <a:spLocks noGrp="1"/>
          </p:cNvSpPr>
          <p:nvPr>
            <p:ph type="body" sz="quarter" idx="13"/>
          </p:nvPr>
        </p:nvSpPr>
        <p:spPr/>
        <p:txBody>
          <a:bodyPr/>
          <a:lstStyle/>
          <a:p>
            <a:r>
              <a:rPr lang="en-US"/>
              <a:t> </a:t>
            </a:r>
          </a:p>
        </p:txBody>
      </p:sp>
      <p:sp>
        <p:nvSpPr>
          <p:cNvPr id="2" name="Text Placeholder 1"/>
          <p:cNvSpPr>
            <a:spLocks noGrp="1"/>
          </p:cNvSpPr>
          <p:nvPr>
            <p:ph type="body" sz="quarter" idx="14"/>
          </p:nvPr>
        </p:nvSpPr>
        <p:spPr>
          <a:xfrm>
            <a:off x="704857" y="1835864"/>
            <a:ext cx="2955138" cy="4551495"/>
          </a:xfrm>
        </p:spPr>
        <p:txBody>
          <a:bodyPr/>
          <a:lstStyle/>
          <a:p>
            <a:r>
              <a:rPr lang="en-US" b="0"/>
              <a:t>The market effectively enables competition among many market participants who voluntarily agree to transact.</a:t>
            </a:r>
          </a:p>
          <a:p>
            <a:endParaRPr lang="en-US" b="0"/>
          </a:p>
          <a:p>
            <a:r>
              <a:rPr lang="en-US" b="0"/>
              <a:t>This trading aggregates a vast amount of dispersed information and drives it into security prices.</a:t>
            </a:r>
          </a:p>
        </p:txBody>
      </p:sp>
      <p:sp>
        <p:nvSpPr>
          <p:cNvPr id="3" name="Text Placeholder 2"/>
          <p:cNvSpPr>
            <a:spLocks noGrp="1"/>
          </p:cNvSpPr>
          <p:nvPr>
            <p:ph type="body" sz="quarter" idx="15"/>
          </p:nvPr>
        </p:nvSpPr>
        <p:spPr/>
        <p:txBody>
          <a:bodyPr/>
          <a:lstStyle/>
          <a:p>
            <a:r>
              <a:rPr lang="en-US"/>
              <a:t>In Australian dollars. Source: Dimensional, using data from Bloomberg LP. Includes primary and secondary exchange trading volume globally for equities. ETFs and funds are excluded. Daily averages were computed by calculating the trading volume of each stock daily as the closing price multiplied by shares traded that day. All such trading volume is summed up and divided by 252 as an approximate number of annual trading days.</a:t>
            </a:r>
          </a:p>
        </p:txBody>
      </p:sp>
      <p:sp>
        <p:nvSpPr>
          <p:cNvPr id="8" name="AssetID" descr="svtx:content/slide/@id"/>
          <p:cNvSpPr>
            <a:spLocks noGrp="1"/>
          </p:cNvSpPr>
          <p:nvPr>
            <p:ph type="body" sz="quarter" idx="19"/>
          </p:nvPr>
        </p:nvSpPr>
        <p:spPr/>
        <p:txBody>
          <a:bodyPr/>
          <a:lstStyle/>
          <a:p>
            <a:r>
              <a:rPr lang="en-US"/>
              <a:t>28727</a:t>
            </a:r>
          </a:p>
        </p:txBody>
      </p:sp>
      <p:sp>
        <p:nvSpPr>
          <p:cNvPr id="13" name="Slide Number Placeholder 12"/>
          <p:cNvSpPr>
            <a:spLocks noGrp="1"/>
          </p:cNvSpPr>
          <p:nvPr>
            <p:ph type="sldNum" sz="quarter" idx="4"/>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75</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20" name="TextBox 19"/>
          <p:cNvSpPr txBox="1"/>
          <p:nvPr/>
        </p:nvSpPr>
        <p:spPr>
          <a:xfrm>
            <a:off x="-825464" y="5881"/>
            <a:ext cx="732892" cy="461277"/>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GC07</a:t>
            </a:r>
          </a:p>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endParaRPr>
          </a:p>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MID 260</a:t>
            </a:r>
          </a:p>
        </p:txBody>
      </p:sp>
      <p:pic>
        <p:nvPicPr>
          <p:cNvPr id="35" name="Picture 34">
            <a:extLst>
              <a:ext uri="{FF2B5EF4-FFF2-40B4-BE49-F238E27FC236}">
                <a16:creationId xmlns:a16="http://schemas.microsoft.com/office/drawing/2014/main" id="{0E52C2E8-9428-419B-BD46-69D7C2B8D62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37377" y="1827796"/>
            <a:ext cx="5536622" cy="3663672"/>
          </a:xfrm>
          <a:prstGeom prst="rect">
            <a:avLst/>
          </a:prstGeom>
        </p:spPr>
      </p:pic>
      <p:sp>
        <p:nvSpPr>
          <p:cNvPr id="36" name="Oval 35">
            <a:extLst>
              <a:ext uri="{FF2B5EF4-FFF2-40B4-BE49-F238E27FC236}">
                <a16:creationId xmlns:a16="http://schemas.microsoft.com/office/drawing/2014/main" id="{C84BB1D0-5239-4D08-8715-7D3D5BAC950D}"/>
              </a:ext>
            </a:extLst>
          </p:cNvPr>
          <p:cNvSpPr/>
          <p:nvPr/>
        </p:nvSpPr>
        <p:spPr bwMode="auto">
          <a:xfrm>
            <a:off x="6496037" y="2677889"/>
            <a:ext cx="1443912" cy="1443539"/>
          </a:xfrm>
          <a:prstGeom prst="ellipse">
            <a:avLst/>
          </a:prstGeom>
          <a:solidFill>
            <a:schemeClr val="tx1">
              <a:lumMod val="65000"/>
              <a:lumOff val="35000"/>
              <a:alpha val="92000"/>
            </a:scheme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43698" rtl="0" eaLnBrk="1" fontAlgn="auto" latinLnBrk="0" hangingPunct="1">
              <a:lnSpc>
                <a:spcPct val="100000"/>
              </a:lnSpc>
              <a:spcBef>
                <a:spcPct val="0"/>
              </a:spcBef>
              <a:spcAft>
                <a:spcPct val="0"/>
              </a:spcAft>
              <a:buClrTx/>
              <a:buSzTx/>
              <a:buFontTx/>
              <a:buNone/>
              <a:defRPr/>
            </a:pPr>
            <a:endParaRPr kumimoji="0" lang="en-US" sz="2098" b="0" i="0" u="none" strike="noStrike" kern="1200" cap="none" spc="0" normalizeH="0" baseline="0" noProof="0">
              <a:ln>
                <a:noFill/>
              </a:ln>
              <a:solidFill>
                <a:srgbClr val="000000">
                  <a:lumMod val="65000"/>
                  <a:lumOff val="35000"/>
                </a:srgbClr>
              </a:solidFill>
              <a:effectLst/>
              <a:uLnTx/>
              <a:uFillTx/>
              <a:latin typeface="Arial"/>
              <a:ea typeface="+mn-ea"/>
              <a:cs typeface="+mn-cs"/>
            </a:endParaRPr>
          </a:p>
        </p:txBody>
      </p:sp>
      <p:sp>
        <p:nvSpPr>
          <p:cNvPr id="14" name="Rectangle 13">
            <a:extLst>
              <a:ext uri="{FF2B5EF4-FFF2-40B4-BE49-F238E27FC236}">
                <a16:creationId xmlns:a16="http://schemas.microsoft.com/office/drawing/2014/main" id="{5EC35D82-4C39-4650-8310-41D2D84F91BA}"/>
              </a:ext>
            </a:extLst>
          </p:cNvPr>
          <p:cNvSpPr/>
          <p:nvPr/>
        </p:nvSpPr>
        <p:spPr>
          <a:xfrm>
            <a:off x="10873580"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
        <p:nvSpPr>
          <p:cNvPr id="15" name="Rectangle 14">
            <a:extLst>
              <a:ext uri="{FF2B5EF4-FFF2-40B4-BE49-F238E27FC236}">
                <a16:creationId xmlns:a16="http://schemas.microsoft.com/office/drawing/2014/main" id="{53F205A2-7F24-4B41-906D-9F4A7CD35B66}"/>
              </a:ext>
            </a:extLst>
          </p:cNvPr>
          <p:cNvSpPr/>
          <p:nvPr/>
        </p:nvSpPr>
        <p:spPr>
          <a:xfrm>
            <a:off x="10947470" y="1298832"/>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Investment Principles</a:t>
            </a:r>
          </a:p>
        </p:txBody>
      </p:sp>
      <p:sp>
        <p:nvSpPr>
          <p:cNvPr id="18" name="Title 10">
            <a:extLst>
              <a:ext uri="{FF2B5EF4-FFF2-40B4-BE49-F238E27FC236}">
                <a16:creationId xmlns:a16="http://schemas.microsoft.com/office/drawing/2014/main" id="{0FF001C9-6F58-40D4-AEC9-1732723380C1}"/>
              </a:ext>
            </a:extLst>
          </p:cNvPr>
          <p:cNvSpPr txBox="1"/>
          <p:nvPr/>
        </p:nvSpPr>
        <p:spPr>
          <a:xfrm>
            <a:off x="6496038" y="3357518"/>
            <a:ext cx="1426948" cy="1701731"/>
          </a:xfrm>
          <a:prstGeom prst="rect">
            <a:avLst/>
          </a:prstGeom>
        </p:spPr>
        <p:txBody>
          <a:bodyPr vert="horz" lIns="91363" tIns="54818" rIns="91363" bIns="54818"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17968" rtl="0" eaLnBrk="1" fontAlgn="base"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FFFFFF"/>
                </a:solidFill>
                <a:effectLst/>
                <a:uLnTx/>
                <a:uFillTx/>
                <a:latin typeface="Avenir LT 55 Roman"/>
                <a:ea typeface="+mj-ea"/>
                <a:cs typeface="Avenir Book"/>
              </a:rPr>
              <a:t>World Equity Trading Dollar Volume in 2022 (daily average)</a:t>
            </a:r>
          </a:p>
        </p:txBody>
      </p:sp>
      <p:sp>
        <p:nvSpPr>
          <p:cNvPr id="19" name="Title 10">
            <a:extLst>
              <a:ext uri="{FF2B5EF4-FFF2-40B4-BE49-F238E27FC236}">
                <a16:creationId xmlns:a16="http://schemas.microsoft.com/office/drawing/2014/main" id="{E849CAE7-EE8C-401D-84BB-0FA0813C1DBD}"/>
              </a:ext>
            </a:extLst>
          </p:cNvPr>
          <p:cNvSpPr txBox="1"/>
          <p:nvPr/>
        </p:nvSpPr>
        <p:spPr>
          <a:xfrm>
            <a:off x="6514119" y="2955916"/>
            <a:ext cx="1383098" cy="382967"/>
          </a:xfrm>
          <a:prstGeom prst="rect">
            <a:avLst/>
          </a:prstGeom>
        </p:spPr>
        <p:txBody>
          <a:bodyPr vert="horz" lIns="91363" tIns="54818" rIns="91363" bIns="54818"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13632" rtl="0" eaLnBrk="1" fontAlgn="base" latinLnBrk="0" hangingPunct="1">
              <a:lnSpc>
                <a:spcPct val="100000"/>
              </a:lnSpc>
              <a:spcBef>
                <a:spcPct val="0"/>
              </a:spcBef>
              <a:spcAft>
                <a:spcPct val="0"/>
              </a:spcAft>
              <a:buClrTx/>
              <a:buSzTx/>
              <a:buFontTx/>
              <a:buNone/>
              <a:defRPr/>
            </a:pPr>
            <a:r>
              <a:rPr kumimoji="0" lang="en-US" sz="1998" b="0" i="0" u="none" strike="noStrike" kern="1200" cap="none" spc="0" normalizeH="0" baseline="0" noProof="0">
                <a:ln>
                  <a:noFill/>
                </a:ln>
                <a:solidFill>
                  <a:srgbClr val="FFFFFF"/>
                </a:solidFill>
                <a:effectLst/>
                <a:uLnTx/>
                <a:uFillTx/>
                <a:latin typeface="Avenir LT 45 Book" panose="020B0503020000020003" pitchFamily="34" charset="0"/>
                <a:ea typeface="+mj-ea"/>
                <a:cs typeface="Avenir Book"/>
              </a:rPr>
              <a:t>$970.0B</a:t>
            </a:r>
          </a:p>
        </p:txBody>
      </p:sp>
    </p:spTree>
    <p:custDataLst>
      <p:tags r:id="rId1"/>
    </p:custDataLst>
    <p:extLst>
      <p:ext uri="{BB962C8B-B14F-4D97-AF65-F5344CB8AC3E}">
        <p14:creationId xmlns:p14="http://schemas.microsoft.com/office/powerpoint/2010/main" val="600175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5"/>
          <p:cNvSpPr>
            <a:spLocks noGrp="1"/>
          </p:cNvSpPr>
          <p:nvPr>
            <p:ph type="title"/>
          </p:nvPr>
        </p:nvSpPr>
        <p:spPr/>
        <p:txBody>
          <a:bodyPr/>
          <a:lstStyle/>
          <a:p>
            <a:r>
              <a:rPr lang="en-US"/>
              <a:t>Periodic Table of Assets—AUD</a:t>
            </a:r>
          </a:p>
        </p:txBody>
      </p:sp>
      <p:sp>
        <p:nvSpPr>
          <p:cNvPr id="9" name="Slide Number Placeholder 8"/>
          <p:cNvSpPr>
            <a:spLocks noGrp="1"/>
          </p:cNvSpPr>
          <p:nvPr>
            <p:ph type="sldNum" sz="quarter" idx="11"/>
          </p:nvPr>
        </p:nvSpPr>
        <p:spPr/>
        <p:txBody>
          <a:bodyPr/>
          <a:lstStyle/>
          <a:p>
            <a:fld id="{66F6FF41-5833-4EBF-9145-362BCED2914A}" type="slidenum">
              <a:rPr lang="en-US" smtClean="0"/>
              <a:t>76</a:t>
            </a:fld>
            <a:endParaRPr lang="en-US"/>
          </a:p>
        </p:txBody>
      </p:sp>
      <p:sp>
        <p:nvSpPr>
          <p:cNvPr id="19459" name="Text Placeholder 1"/>
          <p:cNvSpPr>
            <a:spLocks noGrp="1"/>
          </p:cNvSpPr>
          <p:nvPr>
            <p:ph type="body" sz="quarter" idx="13"/>
          </p:nvPr>
        </p:nvSpPr>
        <p:spPr/>
        <p:txBody>
          <a:bodyPr/>
          <a:lstStyle/>
          <a:p>
            <a:r>
              <a:rPr lang="en-US"/>
              <a:t>January 2008–December 2022</a:t>
            </a:r>
          </a:p>
        </p:txBody>
      </p:sp>
      <p:sp>
        <p:nvSpPr>
          <p:cNvPr id="2" name="Text Placeholder 1"/>
          <p:cNvSpPr>
            <a:spLocks noGrp="1"/>
          </p:cNvSpPr>
          <p:nvPr>
            <p:ph type="body" sz="quarter" idx="15"/>
          </p:nvPr>
        </p:nvSpPr>
        <p:spPr/>
        <p:txBody>
          <a:bodyPr/>
          <a:lstStyle/>
          <a:p>
            <a:r>
              <a:rPr lang="en-US"/>
              <a:t>Data is the annual return to 31 December 2022. Data used for each asset class is as follows: Australian Large: S&amp;P/ASX100 Index (Total Return), Australian Small: S&amp;P/ASX Small Ordinaries Index (Total Return), Australian Value: S&amp;P Australia BMI Value Index (gross div. AUD), Global Large + Mid: MSCI World Index, (gross div. AUD) Global Small: MSCI World Small Cap Index (gross div. AUD), Global Value: MSCI World Value Index (gross div., AUD), Emerging Markets: MSCI Emerging Markets Index (gross div. AUD), Property: S&amp;P Global REIT Index (gross div.), Cash: Bloomberg AusBond Bank Bill Index, Fixed Interest: Bloomberg Global Aggregate Bond Index (hedged to AUD). S&amp;P and S&amp;P/ASX data © 2023 S&amp;P Dow Jones Indices LLC, a division of S&amp;P Global. All rights reserved. MSCI data © MSCI 2023, all rights reserved. Bloomberg data provided by Bloomberg. Indices are not available for direct investment. Their performance does not reflect the expenses associated with the management of an actual portfolio.</a:t>
            </a:r>
          </a:p>
        </p:txBody>
      </p:sp>
      <p:sp>
        <p:nvSpPr>
          <p:cNvPr id="3" name="AssetID" descr="svtx:content/slide/@id"/>
          <p:cNvSpPr>
            <a:spLocks noGrp="1"/>
          </p:cNvSpPr>
          <p:nvPr>
            <p:ph type="body" sz="quarter" idx="20"/>
          </p:nvPr>
        </p:nvSpPr>
        <p:spPr/>
        <p:txBody>
          <a:bodyPr/>
          <a:lstStyle/>
          <a:p>
            <a:r>
              <a:rPr lang="en-US"/>
              <a:t>28754</a:t>
            </a:r>
          </a:p>
        </p:txBody>
      </p:sp>
      <p:sp>
        <p:nvSpPr>
          <p:cNvPr id="10" name="TextBox 9"/>
          <p:cNvSpPr txBox="1"/>
          <p:nvPr/>
        </p:nvSpPr>
        <p:spPr>
          <a:xfrm>
            <a:off x="-893366" y="6151"/>
            <a:ext cx="731060" cy="50740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solidFill>
                  <a:srgbClr val="000000"/>
                </a:solidFill>
              </a:rPr>
              <a:t>SC: EC06</a:t>
            </a:r>
          </a:p>
          <a:p>
            <a:pPr algn="ctr"/>
            <a:endParaRPr lang="en-US" sz="899">
              <a:solidFill>
                <a:srgbClr val="000000"/>
              </a:solidFill>
            </a:endParaRPr>
          </a:p>
          <a:p>
            <a:pPr algn="ctr"/>
            <a:r>
              <a:rPr lang="en-US" sz="899">
                <a:solidFill>
                  <a:srgbClr val="000000"/>
                </a:solidFill>
              </a:rPr>
              <a:t>MID 895</a:t>
            </a:r>
          </a:p>
        </p:txBody>
      </p:sp>
      <p:sp>
        <p:nvSpPr>
          <p:cNvPr id="12" name="Rectangle 11">
            <a:extLst>
              <a:ext uri="{FF2B5EF4-FFF2-40B4-BE49-F238E27FC236}">
                <a16:creationId xmlns:a16="http://schemas.microsoft.com/office/drawing/2014/main" id="{62C196DD-90BE-41E5-83D4-5E1698D8DF71}"/>
              </a:ext>
            </a:extLst>
          </p:cNvPr>
          <p:cNvSpPr/>
          <p:nvPr/>
        </p:nvSpPr>
        <p:spPr>
          <a:xfrm>
            <a:off x="10808926" y="62751"/>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cxnSp>
        <p:nvCxnSpPr>
          <p:cNvPr id="4" name="Straight Connector 3">
            <a:extLst>
              <a:ext uri="{FF2B5EF4-FFF2-40B4-BE49-F238E27FC236}">
                <a16:creationId xmlns:a16="http://schemas.microsoft.com/office/drawing/2014/main" id="{016B6169-0E6F-E81F-5406-C1885F91F755}"/>
              </a:ext>
            </a:extLst>
          </p:cNvPr>
          <p:cNvCxnSpPr/>
          <p:nvPr/>
        </p:nvCxnSpPr>
        <p:spPr bwMode="auto">
          <a:xfrm flipH="1">
            <a:off x="1415905" y="2177959"/>
            <a:ext cx="0" cy="1540972"/>
          </a:xfrm>
          <a:prstGeom prst="line">
            <a:avLst/>
          </a:prstGeom>
          <a:solidFill>
            <a:schemeClr val="accent1"/>
          </a:solidFill>
          <a:ln w="57150" cap="flat" cmpd="sng" algn="ctr">
            <a:solidFill>
              <a:schemeClr val="bg1">
                <a:lumMod val="50000"/>
              </a:schemeClr>
            </a:solidFill>
            <a:prstDash val="solid"/>
            <a:round/>
            <a:headEnd type="triangle" w="med" len="med"/>
            <a:tailEnd type="triangle" w="med" len="med"/>
          </a:ln>
          <a:effectLst/>
        </p:spPr>
      </p:cxnSp>
      <p:graphicFrame>
        <p:nvGraphicFramePr>
          <p:cNvPr id="5" name="Table 4">
            <a:extLst>
              <a:ext uri="{FF2B5EF4-FFF2-40B4-BE49-F238E27FC236}">
                <a16:creationId xmlns:a16="http://schemas.microsoft.com/office/drawing/2014/main" id="{3374C6C1-CF8C-6A22-9EA8-2019B503C976}"/>
              </a:ext>
            </a:extLst>
          </p:cNvPr>
          <p:cNvGraphicFramePr>
            <a:graphicFrameLocks noGrp="1"/>
          </p:cNvGraphicFramePr>
          <p:nvPr>
            <p:extLst>
              <p:ext uri="{D42A27DB-BD31-4B8C-83A1-F6EECF244321}">
                <p14:modId xmlns:p14="http://schemas.microsoft.com/office/powerpoint/2010/main" val="600831163"/>
              </p:ext>
            </p:extLst>
          </p:nvPr>
        </p:nvGraphicFramePr>
        <p:xfrm>
          <a:off x="778538" y="1660508"/>
          <a:ext cx="9136321" cy="4887183"/>
        </p:xfrm>
        <a:graphic>
          <a:graphicData uri="http://schemas.openxmlformats.org/drawingml/2006/table">
            <a:tbl>
              <a:tblPr/>
              <a:tblGrid>
                <a:gridCol w="1284796">
                  <a:extLst>
                    <a:ext uri="{9D8B030D-6E8A-4147-A177-3AD203B41FA5}">
                      <a16:colId xmlns:a16="http://schemas.microsoft.com/office/drawing/2014/main" val="1959734145"/>
                    </a:ext>
                  </a:extLst>
                </a:gridCol>
                <a:gridCol w="523435">
                  <a:extLst>
                    <a:ext uri="{9D8B030D-6E8A-4147-A177-3AD203B41FA5}">
                      <a16:colId xmlns:a16="http://schemas.microsoft.com/office/drawing/2014/main" val="868672114"/>
                    </a:ext>
                  </a:extLst>
                </a:gridCol>
                <a:gridCol w="523435">
                  <a:extLst>
                    <a:ext uri="{9D8B030D-6E8A-4147-A177-3AD203B41FA5}">
                      <a16:colId xmlns:a16="http://schemas.microsoft.com/office/drawing/2014/main" val="2483996221"/>
                    </a:ext>
                  </a:extLst>
                </a:gridCol>
                <a:gridCol w="523435">
                  <a:extLst>
                    <a:ext uri="{9D8B030D-6E8A-4147-A177-3AD203B41FA5}">
                      <a16:colId xmlns:a16="http://schemas.microsoft.com/office/drawing/2014/main" val="3439247688"/>
                    </a:ext>
                  </a:extLst>
                </a:gridCol>
                <a:gridCol w="523435">
                  <a:extLst>
                    <a:ext uri="{9D8B030D-6E8A-4147-A177-3AD203B41FA5}">
                      <a16:colId xmlns:a16="http://schemas.microsoft.com/office/drawing/2014/main" val="1292096906"/>
                    </a:ext>
                  </a:extLst>
                </a:gridCol>
                <a:gridCol w="523435">
                  <a:extLst>
                    <a:ext uri="{9D8B030D-6E8A-4147-A177-3AD203B41FA5}">
                      <a16:colId xmlns:a16="http://schemas.microsoft.com/office/drawing/2014/main" val="97653648"/>
                    </a:ext>
                  </a:extLst>
                </a:gridCol>
                <a:gridCol w="523435">
                  <a:extLst>
                    <a:ext uri="{9D8B030D-6E8A-4147-A177-3AD203B41FA5}">
                      <a16:colId xmlns:a16="http://schemas.microsoft.com/office/drawing/2014/main" val="4241680208"/>
                    </a:ext>
                  </a:extLst>
                </a:gridCol>
                <a:gridCol w="523435">
                  <a:extLst>
                    <a:ext uri="{9D8B030D-6E8A-4147-A177-3AD203B41FA5}">
                      <a16:colId xmlns:a16="http://schemas.microsoft.com/office/drawing/2014/main" val="3636516997"/>
                    </a:ext>
                  </a:extLst>
                </a:gridCol>
                <a:gridCol w="523435">
                  <a:extLst>
                    <a:ext uri="{9D8B030D-6E8A-4147-A177-3AD203B41FA5}">
                      <a16:colId xmlns:a16="http://schemas.microsoft.com/office/drawing/2014/main" val="474333915"/>
                    </a:ext>
                  </a:extLst>
                </a:gridCol>
                <a:gridCol w="523435">
                  <a:extLst>
                    <a:ext uri="{9D8B030D-6E8A-4147-A177-3AD203B41FA5}">
                      <a16:colId xmlns:a16="http://schemas.microsoft.com/office/drawing/2014/main" val="2233308360"/>
                    </a:ext>
                  </a:extLst>
                </a:gridCol>
                <a:gridCol w="523435">
                  <a:extLst>
                    <a:ext uri="{9D8B030D-6E8A-4147-A177-3AD203B41FA5}">
                      <a16:colId xmlns:a16="http://schemas.microsoft.com/office/drawing/2014/main" val="2328538"/>
                    </a:ext>
                  </a:extLst>
                </a:gridCol>
                <a:gridCol w="523435">
                  <a:extLst>
                    <a:ext uri="{9D8B030D-6E8A-4147-A177-3AD203B41FA5}">
                      <a16:colId xmlns:a16="http://schemas.microsoft.com/office/drawing/2014/main" val="38260795"/>
                    </a:ext>
                  </a:extLst>
                </a:gridCol>
                <a:gridCol w="523435">
                  <a:extLst>
                    <a:ext uri="{9D8B030D-6E8A-4147-A177-3AD203B41FA5}">
                      <a16:colId xmlns:a16="http://schemas.microsoft.com/office/drawing/2014/main" val="616088125"/>
                    </a:ext>
                  </a:extLst>
                </a:gridCol>
                <a:gridCol w="523435">
                  <a:extLst>
                    <a:ext uri="{9D8B030D-6E8A-4147-A177-3AD203B41FA5}">
                      <a16:colId xmlns:a16="http://schemas.microsoft.com/office/drawing/2014/main" val="1869500462"/>
                    </a:ext>
                  </a:extLst>
                </a:gridCol>
                <a:gridCol w="523435">
                  <a:extLst>
                    <a:ext uri="{9D8B030D-6E8A-4147-A177-3AD203B41FA5}">
                      <a16:colId xmlns:a16="http://schemas.microsoft.com/office/drawing/2014/main" val="2356254856"/>
                    </a:ext>
                  </a:extLst>
                </a:gridCol>
                <a:gridCol w="523435">
                  <a:extLst>
                    <a:ext uri="{9D8B030D-6E8A-4147-A177-3AD203B41FA5}">
                      <a16:colId xmlns:a16="http://schemas.microsoft.com/office/drawing/2014/main" val="3133997677"/>
                    </a:ext>
                  </a:extLst>
                </a:gridCol>
              </a:tblGrid>
              <a:tr h="238654">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2008</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2009</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2010</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2011</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2012</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2013</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2014</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2015</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2016</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2017</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2018</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2019</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2020</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2021</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2022</a:t>
                      </a:r>
                    </a:p>
                  </a:txBody>
                  <a:tcPr marL="36545" marR="36545" marT="8008" marB="0" anchor="b">
                    <a:lnL>
                      <a:noFill/>
                    </a:lnL>
                    <a:lnR>
                      <a:noFill/>
                    </a:lnR>
                    <a:lnT>
                      <a:noFill/>
                    </a:lnT>
                    <a:lnB>
                      <a:noFill/>
                    </a:lnB>
                  </a:tcPr>
                </a:tc>
                <a:extLst>
                  <a:ext uri="{0D108BD9-81ED-4DB2-BD59-A6C34878D82A}">
                    <a16:rowId xmlns:a16="http://schemas.microsoft.com/office/drawing/2014/main" val="3623341018"/>
                  </a:ext>
                </a:extLst>
              </a:tr>
              <a:tr h="212876">
                <a:tc>
                  <a:txBody>
                    <a:bodyPr/>
                    <a:lstStyle/>
                    <a:p>
                      <a:pPr algn="ctr" rtl="0" fontAlgn="b"/>
                      <a:r>
                        <a:rPr lang="en-US" sz="899" b="1" i="0" u="none" strike="noStrike">
                          <a:solidFill>
                            <a:srgbClr val="000000"/>
                          </a:solidFill>
                          <a:effectLst/>
                          <a:latin typeface="Arial" pitchFamily="34" charset="0"/>
                          <a:cs typeface="Arial" pitchFamily="34" charset="0"/>
                        </a:rPr>
                        <a:t>Highest Return</a:t>
                      </a:r>
                    </a:p>
                  </a:txBody>
                  <a:tcPr marL="36545" marR="36545" marT="8008" marB="0" anchor="ctr">
                    <a:lnL>
                      <a:noFill/>
                    </a:lnL>
                    <a:lnR>
                      <a:noFill/>
                    </a:lnR>
                    <a:lnT>
                      <a:noFill/>
                    </a:lnT>
                    <a:lnB>
                      <a:noFill/>
                    </a:lnB>
                  </a:tcPr>
                </a:tc>
                <a:tc>
                  <a:txBody>
                    <a:bodyPr/>
                    <a:lstStyle/>
                    <a:p>
                      <a:pPr algn="ctr" rtl="0" fontAlgn="ctr"/>
                      <a:r>
                        <a:rPr lang="en-US" sz="799" b="1" i="0" u="none" strike="noStrike">
                          <a:solidFill>
                            <a:srgbClr val="FFFFFF"/>
                          </a:solidFill>
                          <a:effectLst/>
                          <a:latin typeface="Arial" pitchFamily="34" charset="0"/>
                          <a:cs typeface="Arial" pitchFamily="34" charset="0"/>
                        </a:rPr>
                        <a:t>9.2%</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chemeClr val="tx1"/>
                          </a:solidFill>
                          <a:effectLst/>
                          <a:latin typeface="Arial" pitchFamily="34" charset="0"/>
                          <a:cs typeface="Arial" pitchFamily="34" charset="0"/>
                        </a:rPr>
                        <a:t>57.4%</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13.1%</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10.5%</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22.2%</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chemeClr val="tx1"/>
                          </a:solidFill>
                          <a:effectLst/>
                          <a:latin typeface="Arial" pitchFamily="34" charset="0"/>
                          <a:cs typeface="Arial" pitchFamily="34" charset="0"/>
                        </a:rPr>
                        <a:t>54.3%</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34.3%</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13.1%</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chemeClr val="tx1"/>
                          </a:solidFill>
                          <a:effectLst/>
                          <a:latin typeface="Arial" pitchFamily="34" charset="0"/>
                          <a:cs typeface="Arial" pitchFamily="34" charset="0"/>
                        </a:rPr>
                        <a:t>17.4%</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27.5%</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5.8%</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28.6%</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chemeClr val="tx1"/>
                          </a:solidFill>
                          <a:effectLst/>
                          <a:latin typeface="Arial" pitchFamily="34" charset="0"/>
                          <a:cs typeface="Arial" pitchFamily="34" charset="0"/>
                        </a:rPr>
                        <a:t>9.2%</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FFFFFF"/>
                          </a:solidFill>
                          <a:effectLst/>
                          <a:latin typeface="Arial" pitchFamily="34" charset="0"/>
                          <a:cs typeface="Arial" pitchFamily="34" charset="0"/>
                        </a:rPr>
                        <a:t>40.6%</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chemeClr val="tx1"/>
                          </a:solidFill>
                          <a:effectLst/>
                          <a:latin typeface="Arial" pitchFamily="34" charset="0"/>
                          <a:cs typeface="Arial" pitchFamily="34" charset="0"/>
                        </a:rPr>
                        <a:t>3.2%</a:t>
                      </a:r>
                    </a:p>
                  </a:txBody>
                  <a:tcPr marL="36545" marR="36545" marT="8008" marB="0" anchor="ctr">
                    <a:lnL>
                      <a:noFill/>
                    </a:lnL>
                    <a:lnR>
                      <a:noFill/>
                    </a:lnR>
                    <a:lnT>
                      <a:noFill/>
                    </a:lnT>
                    <a:lnB>
                      <a:noFill/>
                    </a:lnB>
                    <a:solidFill>
                      <a:srgbClr val="ADCBDA"/>
                    </a:solidFill>
                  </a:tcPr>
                </a:tc>
                <a:extLst>
                  <a:ext uri="{0D108BD9-81ED-4DB2-BD59-A6C34878D82A}">
                    <a16:rowId xmlns:a16="http://schemas.microsoft.com/office/drawing/2014/main" val="2548849652"/>
                  </a:ext>
                </a:extLst>
              </a:tr>
              <a:tr h="212876">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7.6%</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000000"/>
                          </a:solidFill>
                          <a:effectLst/>
                          <a:latin typeface="Arial" pitchFamily="34" charset="0"/>
                          <a:cs typeface="Arial" pitchFamily="34" charset="0"/>
                        </a:rPr>
                        <a:t>40.9%</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11.0%</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000000"/>
                          </a:solidFill>
                          <a:effectLst/>
                          <a:latin typeface="Arial" pitchFamily="34" charset="0"/>
                          <a:cs typeface="Arial" pitchFamily="34" charset="0"/>
                        </a:rPr>
                        <a:t>5.0%</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21.6%</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chemeClr val="tx1"/>
                          </a:solidFill>
                          <a:effectLst/>
                          <a:latin typeface="Arial" pitchFamily="34" charset="0"/>
                          <a:cs typeface="Arial" pitchFamily="34" charset="0"/>
                        </a:rPr>
                        <a:t>48.0%</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15.3%</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chemeClr val="tx1"/>
                          </a:solidFill>
                          <a:effectLst/>
                          <a:latin typeface="Arial" pitchFamily="34" charset="0"/>
                          <a:cs typeface="Arial" pitchFamily="34" charset="0"/>
                        </a:rPr>
                        <a:t>12.6%</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13.8%</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20.0%</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2.0%</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27.0%</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8.1%</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30.3%</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1.3%</a:t>
                      </a:r>
                    </a:p>
                  </a:txBody>
                  <a:tcPr marL="36545" marR="36545" marT="8008" marB="0" anchor="ctr">
                    <a:lnL>
                      <a:noFill/>
                    </a:lnL>
                    <a:lnR>
                      <a:noFill/>
                    </a:lnR>
                    <a:lnT>
                      <a:noFill/>
                    </a:lnT>
                    <a:lnB>
                      <a:noFill/>
                    </a:lnB>
                    <a:solidFill>
                      <a:srgbClr val="BFBFBF"/>
                    </a:solidFill>
                  </a:tcPr>
                </a:tc>
                <a:extLst>
                  <a:ext uri="{0D108BD9-81ED-4DB2-BD59-A6C34878D82A}">
                    <a16:rowId xmlns:a16="http://schemas.microsoft.com/office/drawing/2014/main" val="4224078255"/>
                  </a:ext>
                </a:extLst>
              </a:tr>
              <a:tr h="212876">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ctr" rtl="0" fontAlgn="ctr"/>
                      <a:r>
                        <a:rPr lang="en-US" sz="799" b="1" i="0" u="none" strike="noStrike">
                          <a:solidFill>
                            <a:schemeClr val="tx1"/>
                          </a:solidFill>
                          <a:effectLst/>
                          <a:latin typeface="Arial" pitchFamily="34" charset="0"/>
                          <a:cs typeface="Arial" pitchFamily="34" charset="0"/>
                        </a:rPr>
                        <a:t>-24.2%</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FFFFFF"/>
                          </a:solidFill>
                          <a:effectLst/>
                          <a:latin typeface="Arial" pitchFamily="34" charset="0"/>
                          <a:cs typeface="Arial" pitchFamily="34" charset="0"/>
                        </a:rPr>
                        <a:t>38.8%</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9.3%</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1.7%</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21.0%</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47.8%</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14.2%</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12.1%</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13.8%</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14.0%</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chemeClr val="tx1"/>
                          </a:solidFill>
                          <a:effectLst/>
                          <a:latin typeface="Arial" pitchFamily="34" charset="0"/>
                          <a:cs typeface="Arial" pitchFamily="34" charset="0"/>
                        </a:rPr>
                        <a:t>1.9%</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24.7%</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6.1%</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29.9%</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1.0%</a:t>
                      </a:r>
                    </a:p>
                  </a:txBody>
                  <a:tcPr marL="36545" marR="36545" marT="8008" marB="0" anchor="ctr">
                    <a:lnL>
                      <a:noFill/>
                    </a:lnL>
                    <a:lnR>
                      <a:noFill/>
                    </a:lnR>
                    <a:lnT>
                      <a:noFill/>
                    </a:lnT>
                    <a:lnB>
                      <a:noFill/>
                    </a:lnB>
                    <a:solidFill>
                      <a:srgbClr val="F5E0A7"/>
                    </a:solidFill>
                  </a:tcPr>
                </a:tc>
                <a:extLst>
                  <a:ext uri="{0D108BD9-81ED-4DB2-BD59-A6C34878D82A}">
                    <a16:rowId xmlns:a16="http://schemas.microsoft.com/office/drawing/2014/main" val="1750352681"/>
                  </a:ext>
                </a:extLst>
              </a:tr>
              <a:tr h="212876">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ctr" rtl="0" fontAlgn="ctr"/>
                      <a:r>
                        <a:rPr lang="en-US" sz="799" b="1" i="0" u="none" strike="noStrike">
                          <a:solidFill>
                            <a:srgbClr val="FFFFFF"/>
                          </a:solidFill>
                          <a:effectLst/>
                          <a:latin typeface="Arial" pitchFamily="34" charset="0"/>
                          <a:cs typeface="Arial" pitchFamily="34" charset="0"/>
                        </a:rPr>
                        <a:t>-24.9%</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FFFFFF"/>
                          </a:solidFill>
                          <a:effectLst/>
                          <a:latin typeface="Arial" pitchFamily="34" charset="0"/>
                          <a:cs typeface="Arial" pitchFamily="34" charset="0"/>
                        </a:rPr>
                        <a:t>36.2%</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8.3%</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chemeClr val="tx1"/>
                          </a:solidFill>
                          <a:effectLst/>
                          <a:latin typeface="Arial" pitchFamily="34" charset="0"/>
                          <a:cs typeface="Arial" pitchFamily="34" charset="0"/>
                        </a:rPr>
                        <a:t>-4.9%</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17.1%</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24.5%</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chemeClr val="tx1"/>
                          </a:solidFill>
                          <a:effectLst/>
                          <a:latin typeface="Arial" pitchFamily="34" charset="0"/>
                          <a:cs typeface="Arial" pitchFamily="34" charset="0"/>
                        </a:rPr>
                        <a:t>11.9%</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10.2%</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chemeClr val="tx1"/>
                          </a:solidFill>
                          <a:effectLst/>
                          <a:latin typeface="Arial" pitchFamily="34" charset="0"/>
                          <a:cs typeface="Arial" pitchFamily="34" charset="0"/>
                        </a:rPr>
                        <a:t>13.2%</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13.9%</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1.6%</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24.1%</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chemeClr val="tx1"/>
                          </a:solidFill>
                          <a:effectLst/>
                          <a:latin typeface="Arial" pitchFamily="34" charset="0"/>
                          <a:cs typeface="Arial" pitchFamily="34" charset="0"/>
                        </a:rPr>
                        <a:t>6.1%</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23.3%</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0.6%</a:t>
                      </a:r>
                    </a:p>
                  </a:txBody>
                  <a:tcPr marL="36545" marR="36545" marT="8008" marB="0" anchor="ctr">
                    <a:lnL>
                      <a:noFill/>
                    </a:lnL>
                    <a:lnR>
                      <a:noFill/>
                    </a:lnR>
                    <a:lnT>
                      <a:noFill/>
                    </a:lnT>
                    <a:lnB>
                      <a:noFill/>
                    </a:lnB>
                    <a:solidFill>
                      <a:srgbClr val="005E74"/>
                    </a:solidFill>
                  </a:tcPr>
                </a:tc>
                <a:extLst>
                  <a:ext uri="{0D108BD9-81ED-4DB2-BD59-A6C34878D82A}">
                    <a16:rowId xmlns:a16="http://schemas.microsoft.com/office/drawing/2014/main" val="2396959512"/>
                  </a:ext>
                </a:extLst>
              </a:tr>
              <a:tr h="212876">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-26.5%</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12.2%</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chemeClr val="tx1"/>
                          </a:solidFill>
                          <a:effectLst/>
                          <a:latin typeface="Arial" pitchFamily="34" charset="0"/>
                          <a:cs typeface="Arial" pitchFamily="34" charset="0"/>
                        </a:rPr>
                        <a:t>4.7%</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-5.0%</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16.7%</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21.5%</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10.4%</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7.9%</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12.1%</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11.0%</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-0.1%</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22.9%</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FFFFFF"/>
                          </a:solidFill>
                          <a:effectLst/>
                          <a:latin typeface="Arial" pitchFamily="34" charset="0"/>
                          <a:cs typeface="Arial" pitchFamily="34" charset="0"/>
                        </a:rPr>
                        <a:t>5.1%</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19.8%</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-11.8%</a:t>
                      </a:r>
                    </a:p>
                  </a:txBody>
                  <a:tcPr marL="36545" marR="36545" marT="8008" marB="0" anchor="ctr">
                    <a:lnL>
                      <a:noFill/>
                    </a:lnL>
                    <a:lnR>
                      <a:noFill/>
                    </a:lnR>
                    <a:lnT>
                      <a:noFill/>
                    </a:lnT>
                    <a:lnB>
                      <a:noFill/>
                    </a:lnB>
                    <a:solidFill>
                      <a:srgbClr val="E8B423"/>
                    </a:solidFill>
                  </a:tcPr>
                </a:tc>
                <a:extLst>
                  <a:ext uri="{0D108BD9-81ED-4DB2-BD59-A6C34878D82A}">
                    <a16:rowId xmlns:a16="http://schemas.microsoft.com/office/drawing/2014/main" val="3396021407"/>
                  </a:ext>
                </a:extLst>
              </a:tr>
              <a:tr h="212876">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ctr" rtl="0" fontAlgn="ctr"/>
                      <a:r>
                        <a:rPr lang="en-US" sz="799" b="1" i="0" u="none" strike="noStrike">
                          <a:solidFill>
                            <a:srgbClr val="FFFFFF"/>
                          </a:solidFill>
                          <a:effectLst/>
                          <a:latin typeface="Arial" pitchFamily="34" charset="0"/>
                          <a:cs typeface="Arial" pitchFamily="34" charset="0"/>
                        </a:rPr>
                        <a:t>-30.8%</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8.0%</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4.6%</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chemeClr val="tx1"/>
                          </a:solidFill>
                          <a:effectLst/>
                          <a:latin typeface="Arial" pitchFamily="34" charset="0"/>
                          <a:cs typeface="Arial" pitchFamily="34" charset="0"/>
                        </a:rPr>
                        <a:t>-8.7%</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15.1%</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19.3%</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7.3%</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3.3%</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11.7%</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chemeClr val="tx1"/>
                          </a:solidFill>
                          <a:effectLst/>
                          <a:latin typeface="Arial" pitchFamily="34" charset="0"/>
                          <a:cs typeface="Arial" pitchFamily="34" charset="0"/>
                        </a:rPr>
                        <a:t>10.5%</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-2.4%</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21.4%</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FFFFFF"/>
                          </a:solidFill>
                          <a:effectLst/>
                          <a:latin typeface="Arial" pitchFamily="34" charset="0"/>
                          <a:cs typeface="Arial" pitchFamily="34" charset="0"/>
                        </a:rPr>
                        <a:t>0.8%</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17.7%</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-12.3%</a:t>
                      </a:r>
                    </a:p>
                  </a:txBody>
                  <a:tcPr marL="36545" marR="36545" marT="8008" marB="0" anchor="ctr">
                    <a:lnL>
                      <a:noFill/>
                    </a:lnL>
                    <a:lnR>
                      <a:noFill/>
                    </a:lnR>
                    <a:lnT>
                      <a:noFill/>
                    </a:lnT>
                    <a:lnB>
                      <a:noFill/>
                    </a:lnB>
                    <a:solidFill>
                      <a:srgbClr val="33A234"/>
                    </a:solidFill>
                  </a:tcPr>
                </a:tc>
                <a:extLst>
                  <a:ext uri="{0D108BD9-81ED-4DB2-BD59-A6C34878D82A}">
                    <a16:rowId xmlns:a16="http://schemas.microsoft.com/office/drawing/2014/main" val="3375795985"/>
                  </a:ext>
                </a:extLst>
              </a:tr>
              <a:tr h="212876">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ctr" rtl="0" fontAlgn="ctr"/>
                      <a:r>
                        <a:rPr lang="en-US" sz="799" b="1" i="0" u="none" strike="noStrike">
                          <a:solidFill>
                            <a:srgbClr val="FFFFFF"/>
                          </a:solidFill>
                          <a:effectLst/>
                          <a:latin typeface="Arial" pitchFamily="34" charset="0"/>
                          <a:cs typeface="Arial" pitchFamily="34" charset="0"/>
                        </a:rPr>
                        <a:t>-37.2%</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3.6%</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chemeClr val="tx1"/>
                          </a:solidFill>
                          <a:effectLst/>
                          <a:latin typeface="Arial" pitchFamily="34" charset="0"/>
                          <a:cs typeface="Arial" pitchFamily="34" charset="0"/>
                        </a:rPr>
                        <a:t>1.7%</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-9.8%</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15.0%</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13.4%</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chemeClr val="tx1"/>
                          </a:solidFill>
                          <a:effectLst/>
                          <a:latin typeface="Arial" pitchFamily="34" charset="0"/>
                          <a:cs typeface="Arial" pitchFamily="34" charset="0"/>
                        </a:rPr>
                        <a:t>7.0%</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chemeClr val="tx1"/>
                          </a:solidFill>
                          <a:effectLst/>
                          <a:latin typeface="Arial" pitchFamily="34" charset="0"/>
                          <a:cs typeface="Arial" pitchFamily="34" charset="0"/>
                        </a:rPr>
                        <a:t>2.3%</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8.7%</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chemeClr val="tx1"/>
                          </a:solidFill>
                          <a:effectLst/>
                          <a:latin typeface="Arial" pitchFamily="34" charset="0"/>
                          <a:cs typeface="Arial" pitchFamily="34" charset="0"/>
                        </a:rPr>
                        <a:t>9.2%</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-2.6%</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chemeClr val="tx1"/>
                          </a:solidFill>
                          <a:effectLst/>
                          <a:latin typeface="Arial" pitchFamily="34" charset="0"/>
                          <a:cs typeface="Arial" pitchFamily="34" charset="0"/>
                        </a:rPr>
                        <a:t>19.7%</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000000"/>
                          </a:solidFill>
                          <a:effectLst/>
                          <a:latin typeface="Arial" pitchFamily="34" charset="0"/>
                          <a:cs typeface="Arial" pitchFamily="34" charset="0"/>
                        </a:rPr>
                        <a:t>0.4%</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chemeClr val="tx1"/>
                          </a:solidFill>
                          <a:effectLst/>
                          <a:latin typeface="Arial" pitchFamily="34" charset="0"/>
                          <a:cs typeface="Arial" pitchFamily="34" charset="0"/>
                        </a:rPr>
                        <a:t>16.9%</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-12.5%</a:t>
                      </a:r>
                    </a:p>
                  </a:txBody>
                  <a:tcPr marL="36545" marR="36545" marT="8008" marB="0" anchor="ctr">
                    <a:lnL>
                      <a:noFill/>
                    </a:lnL>
                    <a:lnR>
                      <a:noFill/>
                    </a:lnR>
                    <a:lnT>
                      <a:noFill/>
                    </a:lnT>
                    <a:lnB>
                      <a:noFill/>
                    </a:lnB>
                    <a:solidFill>
                      <a:srgbClr val="F1D07A"/>
                    </a:solidFill>
                  </a:tcPr>
                </a:tc>
                <a:extLst>
                  <a:ext uri="{0D108BD9-81ED-4DB2-BD59-A6C34878D82A}">
                    <a16:rowId xmlns:a16="http://schemas.microsoft.com/office/drawing/2014/main" val="2274632236"/>
                  </a:ext>
                </a:extLst>
              </a:tr>
              <a:tr h="212876">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ctr" rtl="0" fontAlgn="ctr"/>
                      <a:r>
                        <a:rPr lang="en-US" sz="799" b="1" i="0" u="none" strike="noStrike">
                          <a:solidFill>
                            <a:srgbClr val="FFFFFF"/>
                          </a:solidFill>
                          <a:effectLst/>
                          <a:latin typeface="Arial" pitchFamily="34" charset="0"/>
                          <a:cs typeface="Arial" pitchFamily="34" charset="0"/>
                        </a:rPr>
                        <a:t>-41.0%</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chemeClr val="tx1"/>
                          </a:solidFill>
                          <a:effectLst/>
                          <a:latin typeface="Arial" pitchFamily="34" charset="0"/>
                          <a:cs typeface="Arial" pitchFamily="34" charset="0"/>
                        </a:rPr>
                        <a:t>3.5%</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0.8%</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-9.9%</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9.7%</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2.9%</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6.1%</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2.1%</a:t>
                      </a:r>
                    </a:p>
                  </a:txBody>
                  <a:tcPr marL="36545" marR="36545" marT="8008" marB="0" anchor="ctr">
                    <a:lnL>
                      <a:noFill/>
                    </a:lnL>
                    <a:lnR>
                      <a:noFill/>
                    </a:lnR>
                    <a:lnT>
                      <a:noFill/>
                    </a:lnT>
                    <a:lnB>
                      <a:noFill/>
                    </a:lnB>
                    <a:solidFill>
                      <a:srgbClr val="005E7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7.4%</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3.7%</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-3.9%</a:t>
                      </a:r>
                    </a:p>
                  </a:txBody>
                  <a:tcPr marL="36545" marR="36545" marT="8008" marB="0" anchor="ctr">
                    <a:lnL>
                      <a:noFill/>
                    </a:lnL>
                    <a:lnR>
                      <a:noFill/>
                    </a:lnR>
                    <a:lnT>
                      <a:noFill/>
                    </a:lnT>
                    <a:lnB>
                      <a:noFill/>
                    </a:lnB>
                    <a:solidFill>
                      <a:srgbClr val="F1D07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19.1%</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-2.2%</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3.8%</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-13.9%</a:t>
                      </a:r>
                    </a:p>
                  </a:txBody>
                  <a:tcPr marL="36545" marR="36545" marT="8008" marB="0" anchor="ctr">
                    <a:lnL>
                      <a:noFill/>
                    </a:lnL>
                    <a:lnR>
                      <a:noFill/>
                    </a:lnR>
                    <a:lnT>
                      <a:noFill/>
                    </a:lnT>
                    <a:lnB>
                      <a:noFill/>
                    </a:lnB>
                    <a:solidFill>
                      <a:srgbClr val="1398A4"/>
                    </a:solidFill>
                  </a:tcPr>
                </a:tc>
                <a:extLst>
                  <a:ext uri="{0D108BD9-81ED-4DB2-BD59-A6C34878D82A}">
                    <a16:rowId xmlns:a16="http://schemas.microsoft.com/office/drawing/2014/main" val="3697588394"/>
                  </a:ext>
                </a:extLst>
              </a:tr>
              <a:tr h="212876">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-41.2%</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1.4%</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-1.4%</a:t>
                      </a:r>
                    </a:p>
                  </a:txBody>
                  <a:tcPr marL="36545" marR="36545" marT="8008" marB="0" anchor="ctr">
                    <a:lnL>
                      <a:noFill/>
                    </a:lnL>
                    <a:lnR>
                      <a:noFill/>
                    </a:lnR>
                    <a:lnT>
                      <a:noFill/>
                    </a:lnT>
                    <a:lnB>
                      <a:noFill/>
                    </a:lnB>
                    <a:solidFill>
                      <a:srgbClr val="E8B423"/>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-18.2%</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6.6%</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FFFFFF"/>
                          </a:solidFill>
                          <a:effectLst/>
                          <a:latin typeface="Arial" pitchFamily="34" charset="0"/>
                          <a:cs typeface="Arial" pitchFamily="34" charset="0"/>
                        </a:rPr>
                        <a:t>2.3%</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chemeClr val="tx1"/>
                          </a:solidFill>
                          <a:effectLst/>
                          <a:latin typeface="Arial" pitchFamily="34" charset="0"/>
                          <a:cs typeface="Arial" pitchFamily="34" charset="0"/>
                        </a:rPr>
                        <a:t>2.7%</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000000"/>
                          </a:solidFill>
                          <a:effectLst/>
                          <a:latin typeface="Arial" pitchFamily="34" charset="0"/>
                          <a:cs typeface="Arial" pitchFamily="34" charset="0"/>
                        </a:rPr>
                        <a:t>0.5%</a:t>
                      </a:r>
                    </a:p>
                  </a:txBody>
                  <a:tcPr marL="36545" marR="36545" marT="8008" marB="0" anchor="ctr">
                    <a:lnL>
                      <a:noFill/>
                    </a:lnL>
                    <a:lnR>
                      <a:noFill/>
                    </a:lnR>
                    <a:lnT>
                      <a:noFill/>
                    </a:lnT>
                    <a:lnB>
                      <a:noFill/>
                    </a:lnB>
                    <a:solidFill>
                      <a:srgbClr val="ADCBDA"/>
                    </a:solidFill>
                  </a:tcPr>
                </a:tc>
                <a:tc>
                  <a:txBody>
                    <a:bodyPr/>
                    <a:lstStyle/>
                    <a:p>
                      <a:pPr algn="ctr" rtl="0" fontAlgn="ctr"/>
                      <a:r>
                        <a:rPr lang="en-US" sz="799" b="1" i="0" u="none" strike="noStrike">
                          <a:solidFill>
                            <a:srgbClr val="FFFFFF"/>
                          </a:solidFill>
                          <a:effectLst/>
                          <a:latin typeface="Arial" pitchFamily="34" charset="0"/>
                          <a:cs typeface="Arial" pitchFamily="34" charset="0"/>
                        </a:rPr>
                        <a:t>5.2%</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chemeClr val="tx1"/>
                          </a:solidFill>
                          <a:effectLst/>
                          <a:latin typeface="Arial" pitchFamily="34" charset="0"/>
                          <a:cs typeface="Arial" pitchFamily="34" charset="0"/>
                        </a:rPr>
                        <a:t>1.7%</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-4.7%</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FFFFFF"/>
                          </a:solidFill>
                          <a:effectLst/>
                          <a:latin typeface="Arial" pitchFamily="34" charset="0"/>
                          <a:cs typeface="Arial" pitchFamily="34" charset="0"/>
                        </a:rPr>
                        <a:t>7.2%</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chemeClr val="tx1"/>
                          </a:solidFill>
                          <a:effectLst/>
                          <a:latin typeface="Arial" pitchFamily="34" charset="0"/>
                          <a:cs typeface="Arial" pitchFamily="34" charset="0"/>
                        </a:rPr>
                        <a:t>-9.2%</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000000"/>
                          </a:solidFill>
                          <a:effectLst/>
                          <a:latin typeface="Arial" pitchFamily="34" charset="0"/>
                          <a:cs typeface="Arial" pitchFamily="34" charset="0"/>
                        </a:rPr>
                        <a:t>0.0%</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-18.1%</a:t>
                      </a:r>
                    </a:p>
                  </a:txBody>
                  <a:tcPr marL="36545" marR="36545" marT="8008" marB="0" anchor="ctr">
                    <a:lnL>
                      <a:noFill/>
                    </a:lnL>
                    <a:lnR>
                      <a:noFill/>
                    </a:lnR>
                    <a:lnT>
                      <a:noFill/>
                    </a:lnT>
                    <a:lnB>
                      <a:noFill/>
                    </a:lnB>
                    <a:solidFill>
                      <a:srgbClr val="59315F"/>
                    </a:solidFill>
                  </a:tcPr>
                </a:tc>
                <a:extLst>
                  <a:ext uri="{0D108BD9-81ED-4DB2-BD59-A6C34878D82A}">
                    <a16:rowId xmlns:a16="http://schemas.microsoft.com/office/drawing/2014/main" val="2335894454"/>
                  </a:ext>
                </a:extLst>
              </a:tr>
              <a:tr h="212876">
                <a:tc>
                  <a:txBody>
                    <a:bodyPr/>
                    <a:lstStyle/>
                    <a:p>
                      <a:pPr algn="ctr" rtl="0" fontAlgn="b"/>
                      <a:r>
                        <a:rPr lang="en-US" sz="899" b="1" i="0" u="none" strike="noStrike">
                          <a:solidFill>
                            <a:srgbClr val="000000"/>
                          </a:solidFill>
                          <a:effectLst/>
                          <a:latin typeface="Arial" pitchFamily="34" charset="0"/>
                          <a:cs typeface="Arial" pitchFamily="34" charset="0"/>
                        </a:rPr>
                        <a:t>Lowest Return</a:t>
                      </a:r>
                    </a:p>
                  </a:txBody>
                  <a:tcPr marL="36545" marR="36545" marT="8008" marB="0" anchor="ctr">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-53.2%</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000000"/>
                          </a:solidFill>
                          <a:effectLst/>
                          <a:latin typeface="Arial" pitchFamily="34" charset="0"/>
                          <a:cs typeface="Arial" pitchFamily="34" charset="0"/>
                        </a:rPr>
                        <a:t>-1.0%</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000000"/>
                          </a:solidFill>
                          <a:effectLst/>
                          <a:latin typeface="Arial" pitchFamily="34" charset="0"/>
                          <a:cs typeface="Arial" pitchFamily="34" charset="0"/>
                        </a:rPr>
                        <a:t>-3.7%</a:t>
                      </a:r>
                    </a:p>
                  </a:txBody>
                  <a:tcPr marL="36545" marR="36545" marT="8008" marB="0" anchor="ctr">
                    <a:lnL>
                      <a:noFill/>
                    </a:lnL>
                    <a:lnR>
                      <a:noFill/>
                    </a:lnR>
                    <a:lnT>
                      <a:noFill/>
                    </a:lnT>
                    <a:lnB>
                      <a:noFill/>
                    </a:lnB>
                    <a:solidFill>
                      <a:srgbClr val="F5E0A7"/>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-21.4%</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chemeClr val="tx1"/>
                          </a:solidFill>
                          <a:effectLst/>
                          <a:latin typeface="Arial" pitchFamily="34" charset="0"/>
                          <a:cs typeface="Arial" pitchFamily="34" charset="0"/>
                        </a:rPr>
                        <a:t>4.0%</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000000"/>
                          </a:solidFill>
                          <a:effectLst/>
                          <a:latin typeface="Arial" pitchFamily="34" charset="0"/>
                          <a:cs typeface="Arial" pitchFamily="34" charset="0"/>
                        </a:rPr>
                        <a:t>-0.8%</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chemeClr val="tx1"/>
                          </a:solidFill>
                          <a:effectLst/>
                          <a:latin typeface="Arial" pitchFamily="34" charset="0"/>
                          <a:cs typeface="Arial" pitchFamily="34" charset="0"/>
                        </a:rPr>
                        <a:t>-3.8%</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rgbClr val="FFFFFF"/>
                          </a:solidFill>
                          <a:effectLst/>
                          <a:latin typeface="Arial" pitchFamily="34" charset="0"/>
                          <a:cs typeface="Arial" pitchFamily="34" charset="0"/>
                        </a:rPr>
                        <a:t>-3.9%</a:t>
                      </a:r>
                    </a:p>
                  </a:txBody>
                  <a:tcPr marL="36545" marR="36545" marT="8008" marB="0" anchor="ctr">
                    <a:lnL>
                      <a:noFill/>
                    </a:lnL>
                    <a:lnR>
                      <a:noFill/>
                    </a:lnR>
                    <a:lnT>
                      <a:noFill/>
                    </a:lnT>
                    <a:lnB>
                      <a:noFill/>
                    </a:lnB>
                    <a:solidFill>
                      <a:srgbClr val="1398A4"/>
                    </a:solidFill>
                  </a:tcPr>
                </a:tc>
                <a:tc>
                  <a:txBody>
                    <a:bodyPr/>
                    <a:lstStyle/>
                    <a:p>
                      <a:pPr algn="ctr" rtl="0" fontAlgn="ctr"/>
                      <a:r>
                        <a:rPr lang="en-US" sz="799" b="1" i="0" u="none" strike="noStrike">
                          <a:solidFill>
                            <a:srgbClr val="000000"/>
                          </a:solidFill>
                          <a:effectLst/>
                          <a:latin typeface="Arial" pitchFamily="34" charset="0"/>
                          <a:cs typeface="Arial" pitchFamily="34" charset="0"/>
                        </a:rPr>
                        <a:t>2.1%</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0.6%</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chemeClr val="tx1"/>
                          </a:solidFill>
                          <a:effectLst/>
                          <a:latin typeface="Arial" pitchFamily="34" charset="0"/>
                          <a:cs typeface="Arial" pitchFamily="34" charset="0"/>
                        </a:rPr>
                        <a:t>-8.7%</a:t>
                      </a:r>
                    </a:p>
                  </a:txBody>
                  <a:tcPr marL="36545" marR="36545" marT="8008" marB="0" anchor="ctr">
                    <a:lnL>
                      <a:noFill/>
                    </a:lnL>
                    <a:lnR>
                      <a:noFill/>
                    </a:lnR>
                    <a:lnT>
                      <a:noFill/>
                    </a:lnT>
                    <a:lnB>
                      <a:noFill/>
                    </a:lnB>
                    <a:solidFill>
                      <a:srgbClr val="D6E6ED"/>
                    </a:solidFill>
                  </a:tcPr>
                </a:tc>
                <a:tc>
                  <a:txBody>
                    <a:bodyPr/>
                    <a:lstStyle/>
                    <a:p>
                      <a:pPr algn="ctr" rtl="0" fontAlgn="ctr"/>
                      <a:r>
                        <a:rPr lang="en-US" sz="799" b="1" i="0" u="none" strike="noStrike">
                          <a:solidFill>
                            <a:schemeClr val="tx1"/>
                          </a:solidFill>
                          <a:effectLst/>
                          <a:latin typeface="Arial" pitchFamily="34" charset="0"/>
                          <a:cs typeface="Arial" pitchFamily="34" charset="0"/>
                        </a:rPr>
                        <a:t>1.5%</a:t>
                      </a:r>
                    </a:p>
                  </a:txBody>
                  <a:tcPr marL="36545" marR="36545" marT="8008" marB="0" anchor="ctr">
                    <a:lnL>
                      <a:noFill/>
                    </a:lnL>
                    <a:lnR>
                      <a:noFill/>
                    </a:lnR>
                    <a:lnT>
                      <a:noFill/>
                    </a:lnT>
                    <a:lnB>
                      <a:noFill/>
                    </a:lnB>
                    <a:solidFill>
                      <a:srgbClr val="BFBFB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-16.3%</a:t>
                      </a:r>
                    </a:p>
                  </a:txBody>
                  <a:tcPr marL="36545" marR="36545" marT="8008" marB="0" anchor="ctr">
                    <a:lnL>
                      <a:noFill/>
                    </a:lnL>
                    <a:lnR>
                      <a:noFill/>
                    </a:lnR>
                    <a:lnT>
                      <a:noFill/>
                    </a:lnT>
                    <a:lnB>
                      <a:noFill/>
                    </a:lnB>
                    <a:solidFill>
                      <a:srgbClr val="59315F"/>
                    </a:solidFill>
                  </a:tcPr>
                </a:tc>
                <a:tc>
                  <a:txBody>
                    <a:bodyPr/>
                    <a:lstStyle/>
                    <a:p>
                      <a:pPr algn="ctr" rtl="0" fontAlgn="ctr"/>
                      <a:r>
                        <a:rPr lang="en-US" sz="799" b="1" i="0" u="none" strike="noStrike">
                          <a:solidFill>
                            <a:srgbClr val="FFFFFF"/>
                          </a:solidFill>
                          <a:effectLst/>
                          <a:latin typeface="Arial" pitchFamily="34" charset="0"/>
                          <a:cs typeface="Arial" pitchFamily="34" charset="0"/>
                        </a:rPr>
                        <a:t>-1.5%</a:t>
                      </a:r>
                    </a:p>
                  </a:txBody>
                  <a:tcPr marL="36545" marR="36545" marT="8008" marB="0" anchor="ctr">
                    <a:lnL>
                      <a:noFill/>
                    </a:lnL>
                    <a:lnR>
                      <a:noFill/>
                    </a:lnR>
                    <a:lnT>
                      <a:noFill/>
                    </a:lnT>
                    <a:lnB>
                      <a:noFill/>
                    </a:lnB>
                    <a:solidFill>
                      <a:srgbClr val="33A234"/>
                    </a:solidFill>
                  </a:tcPr>
                </a:tc>
                <a:tc>
                  <a:txBody>
                    <a:bodyPr/>
                    <a:lstStyle/>
                    <a:p>
                      <a:pPr algn="ctr" rtl="0" fontAlgn="ctr"/>
                      <a:r>
                        <a:rPr lang="en-US" sz="799" b="1" i="0" u="none" strike="noStrike">
                          <a:solidFill>
                            <a:schemeClr val="tx1"/>
                          </a:solidFill>
                          <a:effectLst/>
                          <a:latin typeface="Arial" pitchFamily="34" charset="0"/>
                          <a:cs typeface="Arial" pitchFamily="34" charset="0"/>
                        </a:rPr>
                        <a:t>-18.4%</a:t>
                      </a:r>
                    </a:p>
                  </a:txBody>
                  <a:tcPr marL="36545" marR="36545" marT="8008" marB="0" anchor="ctr">
                    <a:lnL>
                      <a:noFill/>
                    </a:lnL>
                    <a:lnR>
                      <a:noFill/>
                    </a:lnR>
                    <a:lnT>
                      <a:noFill/>
                    </a:lnT>
                    <a:lnB>
                      <a:noFill/>
                    </a:lnB>
                    <a:solidFill>
                      <a:srgbClr val="D6E6ED"/>
                    </a:solidFill>
                  </a:tcPr>
                </a:tc>
                <a:extLst>
                  <a:ext uri="{0D108BD9-81ED-4DB2-BD59-A6C34878D82A}">
                    <a16:rowId xmlns:a16="http://schemas.microsoft.com/office/drawing/2014/main" val="3119309014"/>
                  </a:ext>
                </a:extLst>
              </a:tr>
              <a:tr h="248265">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ctr">
                    <a:lnL>
                      <a:noFill/>
                    </a:lnL>
                    <a:lnR>
                      <a:noFill/>
                    </a:lnR>
                    <a:lnT>
                      <a:noFill/>
                    </a:lnT>
                    <a:lnB>
                      <a:noFill/>
                    </a:lnB>
                  </a:tcPr>
                </a:tc>
                <a:extLst>
                  <a:ext uri="{0D108BD9-81ED-4DB2-BD59-A6C34878D82A}">
                    <a16:rowId xmlns:a16="http://schemas.microsoft.com/office/drawing/2014/main" val="451783025"/>
                  </a:ext>
                </a:extLst>
              </a:tr>
              <a:tr h="238654">
                <a:tc>
                  <a:txBody>
                    <a:bodyPr/>
                    <a:lstStyle/>
                    <a:p>
                      <a:pPr algn="ctr" fontAlgn="ctr"/>
                      <a:r>
                        <a:rPr lang="en-US" sz="799" b="0" i="0" u="none" strike="noStrike">
                          <a:solidFill>
                            <a:srgbClr val="000000"/>
                          </a:solidFill>
                          <a:effectLst/>
                          <a:latin typeface="Arial" pitchFamily="34" charset="0"/>
                          <a:cs typeface="Arial" pitchFamily="34" charset="0"/>
                        </a:rPr>
                        <a:t> </a:t>
                      </a:r>
                    </a:p>
                  </a:txBody>
                  <a:tcPr marL="36545" marR="36545" marT="8008" marB="0" anchor="ctr">
                    <a:lnL>
                      <a:noFill/>
                    </a:lnL>
                    <a:lnR>
                      <a:noFill/>
                    </a:lnR>
                    <a:lnT>
                      <a:noFill/>
                    </a:lnT>
                    <a:lnB w="6350" cap="flat" cmpd="sng" algn="ctr">
                      <a:solidFill>
                        <a:srgbClr val="BFBFBF"/>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2008</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2009</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2010</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2011</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2012</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2013</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2014</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2015</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2016</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2017</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2018</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2019</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2020</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2021</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2022</a:t>
                      </a:r>
                    </a:p>
                  </a:txBody>
                  <a:tcPr marL="36545" marR="36545" marT="8008" marB="0" anchor="ctr">
                    <a:lnL>
                      <a:noFill/>
                    </a:lnL>
                    <a:lnR>
                      <a:noFill/>
                    </a:lnR>
                    <a:lnT>
                      <a:noFill/>
                    </a:lnT>
                    <a:lnB w="6350" cap="flat" cmpd="sng" algn="ctr">
                      <a:solidFill>
                        <a:srgbClr val="808080"/>
                      </a:solidFill>
                      <a:prstDash val="solid"/>
                      <a:round/>
                      <a:headEnd type="none" w="med" len="med"/>
                      <a:tailEnd type="none" w="med" len="med"/>
                    </a:lnB>
                  </a:tcPr>
                </a:tc>
                <a:extLst>
                  <a:ext uri="{0D108BD9-81ED-4DB2-BD59-A6C34878D82A}">
                    <a16:rowId xmlns:a16="http://schemas.microsoft.com/office/drawing/2014/main" val="3895089264"/>
                  </a:ext>
                </a:extLst>
              </a:tr>
              <a:tr h="203285">
                <a:tc>
                  <a:txBody>
                    <a:bodyPr/>
                    <a:lstStyle/>
                    <a:p>
                      <a:pPr algn="l" rtl="0" fontAlgn="ctr"/>
                      <a:r>
                        <a:rPr lang="en-US" sz="899" b="0" i="0" u="none" strike="noStrike">
                          <a:solidFill>
                            <a:srgbClr val="FFFFFF"/>
                          </a:solidFill>
                          <a:effectLst/>
                          <a:latin typeface="Arial" pitchFamily="34" charset="0"/>
                          <a:cs typeface="Arial" pitchFamily="34" charset="0"/>
                        </a:rPr>
                        <a:t>Australian Large</a:t>
                      </a:r>
                    </a:p>
                  </a:txBody>
                  <a:tcPr marL="36545" marR="36545" marT="8008" marB="0" anchor="ctr">
                    <a:lnL>
                      <a:noFill/>
                    </a:lnL>
                    <a:lnR>
                      <a:noFill/>
                    </a:lnR>
                    <a:lnT w="6350" cap="flat" cmpd="sng" algn="ctr">
                      <a:solidFill>
                        <a:srgbClr val="BFBFBF"/>
                      </a:solidFill>
                      <a:prstDash val="solid"/>
                      <a:round/>
                      <a:headEnd type="none" w="med" len="med"/>
                      <a:tailEnd type="none" w="med" len="med"/>
                    </a:lnT>
                    <a:lnB>
                      <a:noFill/>
                    </a:lnB>
                    <a:solidFill>
                      <a:srgbClr val="005E74"/>
                    </a:solidFill>
                  </a:tcPr>
                </a:tc>
                <a:tc>
                  <a:txBody>
                    <a:bodyPr/>
                    <a:lstStyle/>
                    <a:p>
                      <a:pPr algn="ctr" rtl="0" fontAlgn="ctr"/>
                      <a:r>
                        <a:rPr lang="en-US" sz="799" b="0" i="0" u="none" strike="noStrike">
                          <a:solidFill>
                            <a:srgbClr val="000000"/>
                          </a:solidFill>
                          <a:effectLst/>
                          <a:latin typeface="Arial" pitchFamily="34" charset="0"/>
                          <a:cs typeface="Arial" pitchFamily="34" charset="0"/>
                        </a:rPr>
                        <a:t>-37.21%</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36.19%</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0.83%</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-9.82%</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21.00%</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21.54%</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6.13%</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2.14%</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11.73%</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11.04%</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-2.35%</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24.06%</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0.80%</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17.65%</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0.63%</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extLst>
                  <a:ext uri="{0D108BD9-81ED-4DB2-BD59-A6C34878D82A}">
                    <a16:rowId xmlns:a16="http://schemas.microsoft.com/office/drawing/2014/main" val="1963490601"/>
                  </a:ext>
                </a:extLst>
              </a:tr>
              <a:tr h="203285">
                <a:tc>
                  <a:txBody>
                    <a:bodyPr/>
                    <a:lstStyle/>
                    <a:p>
                      <a:pPr algn="l" rtl="0" fontAlgn="ctr"/>
                      <a:r>
                        <a:rPr lang="en-US" sz="899" b="0" i="0" u="none" strike="noStrike">
                          <a:solidFill>
                            <a:srgbClr val="000000"/>
                          </a:solidFill>
                          <a:effectLst/>
                          <a:latin typeface="Arial" pitchFamily="34" charset="0"/>
                          <a:cs typeface="Arial" pitchFamily="34" charset="0"/>
                        </a:rPr>
                        <a:t>Australian Small</a:t>
                      </a:r>
                    </a:p>
                  </a:txBody>
                  <a:tcPr marL="36545" marR="36545" marT="8008" marB="0" anchor="ctr">
                    <a:lnL>
                      <a:noFill/>
                    </a:lnL>
                    <a:lnR>
                      <a:noFill/>
                    </a:lnR>
                    <a:lnT>
                      <a:noFill/>
                    </a:lnT>
                    <a:lnB>
                      <a:noFill/>
                    </a:lnB>
                    <a:solidFill>
                      <a:srgbClr val="D6E5ED"/>
                    </a:solidFill>
                  </a:tcPr>
                </a:tc>
                <a:tc>
                  <a:txBody>
                    <a:bodyPr/>
                    <a:lstStyle/>
                    <a:p>
                      <a:pPr algn="ctr" rtl="0" fontAlgn="ctr"/>
                      <a:r>
                        <a:rPr lang="en-US" sz="799" b="0" i="0" u="none" strike="noStrike">
                          <a:solidFill>
                            <a:srgbClr val="000000"/>
                          </a:solidFill>
                          <a:effectLst/>
                          <a:latin typeface="Arial" pitchFamily="34" charset="0"/>
                          <a:cs typeface="Arial" pitchFamily="34" charset="0"/>
                        </a:rPr>
                        <a:t>-53.17%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57.43%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13.05%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-21.43%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6.58%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-0.76%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-3.81%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10.16%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13.18%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20.02%</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-8.67%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21.36%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9.21%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16.90%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-18.38%</a:t>
                      </a:r>
                    </a:p>
                  </a:txBody>
                  <a:tcPr marL="36545" marR="36545" marT="8008" marB="0" anchor="ctr">
                    <a:lnL>
                      <a:noFill/>
                    </a:lnL>
                    <a:lnR>
                      <a:noFill/>
                    </a:lnR>
                    <a:lnT>
                      <a:noFill/>
                    </a:lnT>
                    <a:lnB>
                      <a:noFill/>
                    </a:lnB>
                  </a:tcPr>
                </a:tc>
                <a:extLst>
                  <a:ext uri="{0D108BD9-81ED-4DB2-BD59-A6C34878D82A}">
                    <a16:rowId xmlns:a16="http://schemas.microsoft.com/office/drawing/2014/main" val="1516152168"/>
                  </a:ext>
                </a:extLst>
              </a:tr>
              <a:tr h="203285">
                <a:tc>
                  <a:txBody>
                    <a:bodyPr/>
                    <a:lstStyle/>
                    <a:p>
                      <a:pPr algn="l" rtl="0" fontAlgn="ctr"/>
                      <a:r>
                        <a:rPr lang="en-US" sz="899" b="0" i="0" u="none" strike="noStrike">
                          <a:solidFill>
                            <a:srgbClr val="000000"/>
                          </a:solidFill>
                          <a:effectLst/>
                          <a:latin typeface="Arial" pitchFamily="34" charset="0"/>
                          <a:cs typeface="Arial" pitchFamily="34" charset="0"/>
                        </a:rPr>
                        <a:t>Australian Value</a:t>
                      </a:r>
                    </a:p>
                  </a:txBody>
                  <a:tcPr marL="36545" marR="36545" marT="8008" marB="0" anchor="ctr">
                    <a:lnL>
                      <a:noFill/>
                    </a:lnL>
                    <a:lnR>
                      <a:noFill/>
                    </a:lnR>
                    <a:lnT>
                      <a:noFill/>
                    </a:lnT>
                    <a:lnB>
                      <a:noFill/>
                    </a:lnB>
                    <a:solidFill>
                      <a:srgbClr val="ADCCDA"/>
                    </a:solidFill>
                  </a:tcPr>
                </a:tc>
                <a:tc>
                  <a:txBody>
                    <a:bodyPr/>
                    <a:lstStyle/>
                    <a:p>
                      <a:pPr algn="ctr" rtl="0" fontAlgn="ctr"/>
                      <a:r>
                        <a:rPr lang="en-US" sz="799" b="0" i="0" u="none" strike="noStrike">
                          <a:solidFill>
                            <a:srgbClr val="000000"/>
                          </a:solidFill>
                          <a:effectLst/>
                          <a:latin typeface="Arial" pitchFamily="34" charset="0"/>
                          <a:cs typeface="Arial" pitchFamily="34" charset="0"/>
                        </a:rPr>
                        <a:t>-41.23%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40.86%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1.69%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-9.94%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21.64%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24.54%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6.97%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0.51%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17.41%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10.54%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-2.63%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19.71%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-2.21%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19.80%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3.23%</a:t>
                      </a:r>
                    </a:p>
                  </a:txBody>
                  <a:tcPr marL="36545" marR="36545" marT="8008" marB="0" anchor="ctr">
                    <a:lnL>
                      <a:noFill/>
                    </a:lnL>
                    <a:lnR>
                      <a:noFill/>
                    </a:lnR>
                    <a:lnT>
                      <a:noFill/>
                    </a:lnT>
                    <a:lnB>
                      <a:noFill/>
                    </a:lnB>
                  </a:tcPr>
                </a:tc>
                <a:extLst>
                  <a:ext uri="{0D108BD9-81ED-4DB2-BD59-A6C34878D82A}">
                    <a16:rowId xmlns:a16="http://schemas.microsoft.com/office/drawing/2014/main" val="2277223928"/>
                  </a:ext>
                </a:extLst>
              </a:tr>
              <a:tr h="203285">
                <a:tc>
                  <a:txBody>
                    <a:bodyPr/>
                    <a:lstStyle/>
                    <a:p>
                      <a:pPr algn="l" rtl="0" fontAlgn="ctr"/>
                      <a:r>
                        <a:rPr lang="en-US" sz="899" b="0" i="0" u="none" strike="noStrike">
                          <a:solidFill>
                            <a:srgbClr val="000000"/>
                          </a:solidFill>
                          <a:effectLst/>
                          <a:latin typeface="Arial" pitchFamily="34" charset="0"/>
                          <a:cs typeface="Arial" pitchFamily="34" charset="0"/>
                        </a:rPr>
                        <a:t>Cash</a:t>
                      </a:r>
                    </a:p>
                  </a:txBody>
                  <a:tcPr marL="36545" marR="36545" marT="8008" marB="0" anchor="ctr">
                    <a:lnL>
                      <a:noFill/>
                    </a:lnL>
                    <a:lnR>
                      <a:noFill/>
                    </a:lnR>
                    <a:lnT>
                      <a:noFill/>
                    </a:lnT>
                    <a:lnB>
                      <a:noFill/>
                    </a:lnB>
                    <a:solidFill>
                      <a:srgbClr val="BFBFBF"/>
                    </a:solidFill>
                  </a:tcPr>
                </a:tc>
                <a:tc>
                  <a:txBody>
                    <a:bodyPr/>
                    <a:lstStyle/>
                    <a:p>
                      <a:pPr algn="ctr" rtl="0" fontAlgn="ctr"/>
                      <a:r>
                        <a:rPr lang="en-US" sz="799" b="0" i="0" u="none" strike="noStrike">
                          <a:solidFill>
                            <a:srgbClr val="000000"/>
                          </a:solidFill>
                          <a:effectLst/>
                          <a:latin typeface="Arial" pitchFamily="34" charset="0"/>
                          <a:cs typeface="Arial" pitchFamily="34" charset="0"/>
                        </a:rPr>
                        <a:t>7.60%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3.47%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4.66%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5.00%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3.97%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2.87%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2.69%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2.33%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2.07%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1.75%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1.92%</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1.50%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0.37%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0.03%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1.25%</a:t>
                      </a:r>
                    </a:p>
                  </a:txBody>
                  <a:tcPr marL="36545" marR="36545" marT="8008" marB="0" anchor="ctr">
                    <a:lnL>
                      <a:noFill/>
                    </a:lnL>
                    <a:lnR>
                      <a:noFill/>
                    </a:lnR>
                    <a:lnT>
                      <a:noFill/>
                    </a:lnT>
                    <a:lnB>
                      <a:noFill/>
                    </a:lnB>
                  </a:tcPr>
                </a:tc>
                <a:extLst>
                  <a:ext uri="{0D108BD9-81ED-4DB2-BD59-A6C34878D82A}">
                    <a16:rowId xmlns:a16="http://schemas.microsoft.com/office/drawing/2014/main" val="838432568"/>
                  </a:ext>
                </a:extLst>
              </a:tr>
              <a:tr h="203285">
                <a:tc>
                  <a:txBody>
                    <a:bodyPr/>
                    <a:lstStyle/>
                    <a:p>
                      <a:pPr algn="l" rtl="0" fontAlgn="ctr"/>
                      <a:r>
                        <a:rPr lang="en-US" sz="899" b="0" i="0" u="none" strike="noStrike">
                          <a:solidFill>
                            <a:srgbClr val="FFFFFF"/>
                          </a:solidFill>
                          <a:effectLst/>
                          <a:latin typeface="Arial" pitchFamily="34" charset="0"/>
                          <a:cs typeface="Arial" pitchFamily="34" charset="0"/>
                        </a:rPr>
                        <a:t>Emerging Markets</a:t>
                      </a:r>
                    </a:p>
                  </a:txBody>
                  <a:tcPr marL="36545" marR="36545" marT="8008" marB="0" anchor="ctr">
                    <a:lnL>
                      <a:noFill/>
                    </a:lnL>
                    <a:lnR>
                      <a:noFill/>
                    </a:lnR>
                    <a:lnT>
                      <a:noFill/>
                    </a:lnT>
                    <a:lnB>
                      <a:noFill/>
                    </a:lnB>
                    <a:solidFill>
                      <a:srgbClr val="00B0AC"/>
                    </a:solidFill>
                  </a:tcPr>
                </a:tc>
                <a:tc>
                  <a:txBody>
                    <a:bodyPr/>
                    <a:lstStyle/>
                    <a:p>
                      <a:pPr algn="ctr" rtl="0" fontAlgn="ctr"/>
                      <a:r>
                        <a:rPr lang="en-US" sz="799" b="0" i="0" u="none" strike="noStrike">
                          <a:solidFill>
                            <a:srgbClr val="000000"/>
                          </a:solidFill>
                          <a:effectLst/>
                          <a:latin typeface="Arial" pitchFamily="34" charset="0"/>
                          <a:cs typeface="Arial" pitchFamily="34" charset="0"/>
                        </a:rPr>
                        <a:t>-41.04%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38.78%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4.58%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-18.19%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17.14%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13.41%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7.34%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-3.94%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12.14%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27.53%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-4.72%</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19.06%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8.12%</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3.77%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-13.95%</a:t>
                      </a:r>
                    </a:p>
                  </a:txBody>
                  <a:tcPr marL="36545" marR="36545" marT="8008" marB="0" anchor="ctr">
                    <a:lnL>
                      <a:noFill/>
                    </a:lnL>
                    <a:lnR>
                      <a:noFill/>
                    </a:lnR>
                    <a:lnT>
                      <a:noFill/>
                    </a:lnT>
                    <a:lnB>
                      <a:noFill/>
                    </a:lnB>
                  </a:tcPr>
                </a:tc>
                <a:extLst>
                  <a:ext uri="{0D108BD9-81ED-4DB2-BD59-A6C34878D82A}">
                    <a16:rowId xmlns:a16="http://schemas.microsoft.com/office/drawing/2014/main" val="3440177930"/>
                  </a:ext>
                </a:extLst>
              </a:tr>
              <a:tr h="203285">
                <a:tc>
                  <a:txBody>
                    <a:bodyPr/>
                    <a:lstStyle/>
                    <a:p>
                      <a:pPr algn="l" rtl="0" fontAlgn="ctr"/>
                      <a:r>
                        <a:rPr lang="en-US" sz="899" b="0" i="0" u="none" strike="noStrike">
                          <a:solidFill>
                            <a:srgbClr val="FFFFFF"/>
                          </a:solidFill>
                          <a:effectLst/>
                          <a:latin typeface="Arial" pitchFamily="34" charset="0"/>
                          <a:cs typeface="Arial" pitchFamily="34" charset="0"/>
                        </a:rPr>
                        <a:t>Fixed Interest</a:t>
                      </a:r>
                    </a:p>
                  </a:txBody>
                  <a:tcPr marL="36545" marR="36545" marT="8008" marB="0" anchor="ctr">
                    <a:lnL>
                      <a:noFill/>
                    </a:lnL>
                    <a:lnR>
                      <a:noFill/>
                    </a:lnR>
                    <a:lnT>
                      <a:noFill/>
                    </a:lnT>
                    <a:lnB>
                      <a:noFill/>
                    </a:lnB>
                    <a:solidFill>
                      <a:srgbClr val="51A234"/>
                    </a:solidFill>
                  </a:tcPr>
                </a:tc>
                <a:tc>
                  <a:txBody>
                    <a:bodyPr/>
                    <a:lstStyle/>
                    <a:p>
                      <a:pPr algn="ctr" rtl="0" fontAlgn="ctr"/>
                      <a:r>
                        <a:rPr lang="en-US" sz="799" b="0" i="0" u="none" strike="noStrike">
                          <a:solidFill>
                            <a:srgbClr val="000000"/>
                          </a:solidFill>
                          <a:effectLst/>
                          <a:latin typeface="Arial" pitchFamily="34" charset="0"/>
                          <a:cs typeface="Arial" pitchFamily="34" charset="0"/>
                        </a:rPr>
                        <a:t>9.23%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8.03%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9.28%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10.51%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9.66%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2.27%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10.37%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3.35%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5.24%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3.68%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1.65%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7.19%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5.09%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-1.53%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-12.28%</a:t>
                      </a:r>
                    </a:p>
                  </a:txBody>
                  <a:tcPr marL="36545" marR="36545" marT="8008" marB="0" anchor="ctr">
                    <a:lnL>
                      <a:noFill/>
                    </a:lnL>
                    <a:lnR>
                      <a:noFill/>
                    </a:lnR>
                    <a:lnT>
                      <a:noFill/>
                    </a:lnT>
                    <a:lnB>
                      <a:noFill/>
                    </a:lnB>
                  </a:tcPr>
                </a:tc>
                <a:extLst>
                  <a:ext uri="{0D108BD9-81ED-4DB2-BD59-A6C34878D82A}">
                    <a16:rowId xmlns:a16="http://schemas.microsoft.com/office/drawing/2014/main" val="1782181194"/>
                  </a:ext>
                </a:extLst>
              </a:tr>
              <a:tr h="203285">
                <a:tc>
                  <a:txBody>
                    <a:bodyPr/>
                    <a:lstStyle/>
                    <a:p>
                      <a:pPr algn="l" rtl="0" fontAlgn="ctr"/>
                      <a:r>
                        <a:rPr lang="en-US" sz="899" b="0" i="0" u="none" strike="noStrike">
                          <a:solidFill>
                            <a:srgbClr val="000000"/>
                          </a:solidFill>
                          <a:effectLst/>
                          <a:latin typeface="Arial" pitchFamily="34" charset="0"/>
                          <a:cs typeface="Arial" pitchFamily="34" charset="0"/>
                        </a:rPr>
                        <a:t>Global Large + Mid</a:t>
                      </a:r>
                    </a:p>
                  </a:txBody>
                  <a:tcPr marL="36545" marR="36545" marT="8008" marB="0" anchor="ctr">
                    <a:lnL>
                      <a:noFill/>
                    </a:lnL>
                    <a:lnR>
                      <a:noFill/>
                    </a:lnR>
                    <a:lnT>
                      <a:noFill/>
                    </a:lnT>
                    <a:lnB>
                      <a:noFill/>
                    </a:lnB>
                    <a:solidFill>
                      <a:srgbClr val="E8B423"/>
                    </a:solidFill>
                  </a:tcPr>
                </a:tc>
                <a:tc>
                  <a:txBody>
                    <a:bodyPr/>
                    <a:lstStyle/>
                    <a:p>
                      <a:pPr algn="ctr" rtl="0" fontAlgn="ctr"/>
                      <a:r>
                        <a:rPr lang="en-US" sz="799" b="0" i="0" u="none" strike="noStrike">
                          <a:solidFill>
                            <a:srgbClr val="000000"/>
                          </a:solidFill>
                          <a:effectLst/>
                          <a:latin typeface="Arial" pitchFamily="34" charset="0"/>
                          <a:cs typeface="Arial" pitchFamily="34" charset="0"/>
                        </a:rPr>
                        <a:t>-24.86%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1.39%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-1.44%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-5.03%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15.08%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47.80%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15.34%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12.12%</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8.67%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13.94%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1.99%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28.59%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6.12%</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29.85%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-11.80%</a:t>
                      </a:r>
                    </a:p>
                  </a:txBody>
                  <a:tcPr marL="36545" marR="36545" marT="8008" marB="0" anchor="ctr">
                    <a:lnL>
                      <a:noFill/>
                    </a:lnL>
                    <a:lnR>
                      <a:noFill/>
                    </a:lnR>
                    <a:lnT>
                      <a:noFill/>
                    </a:lnT>
                    <a:lnB>
                      <a:noFill/>
                    </a:lnB>
                  </a:tcPr>
                </a:tc>
                <a:extLst>
                  <a:ext uri="{0D108BD9-81ED-4DB2-BD59-A6C34878D82A}">
                    <a16:rowId xmlns:a16="http://schemas.microsoft.com/office/drawing/2014/main" val="4115819833"/>
                  </a:ext>
                </a:extLst>
              </a:tr>
              <a:tr h="203285">
                <a:tc>
                  <a:txBody>
                    <a:bodyPr/>
                    <a:lstStyle/>
                    <a:p>
                      <a:pPr algn="l" rtl="0" fontAlgn="ctr"/>
                      <a:r>
                        <a:rPr lang="en-US" sz="899" b="0" i="0" u="none" strike="noStrike">
                          <a:solidFill>
                            <a:srgbClr val="000000"/>
                          </a:solidFill>
                          <a:effectLst/>
                          <a:latin typeface="Arial" pitchFamily="34" charset="0"/>
                          <a:cs typeface="Arial" pitchFamily="34" charset="0"/>
                        </a:rPr>
                        <a:t>Global Small</a:t>
                      </a:r>
                    </a:p>
                  </a:txBody>
                  <a:tcPr marL="36545" marR="36545" marT="8008" marB="0" anchor="ctr">
                    <a:lnL>
                      <a:noFill/>
                    </a:lnL>
                    <a:lnR>
                      <a:noFill/>
                    </a:lnR>
                    <a:lnT>
                      <a:noFill/>
                    </a:lnT>
                    <a:lnB>
                      <a:noFill/>
                    </a:lnB>
                    <a:solidFill>
                      <a:srgbClr val="F3D54E"/>
                    </a:solidFill>
                  </a:tcPr>
                </a:tc>
                <a:tc>
                  <a:txBody>
                    <a:bodyPr/>
                    <a:lstStyle/>
                    <a:p>
                      <a:pPr algn="ctr" rtl="0" fontAlgn="ctr"/>
                      <a:r>
                        <a:rPr lang="en-US" sz="799" b="0" i="0" u="none" strike="noStrike">
                          <a:solidFill>
                            <a:srgbClr val="000000"/>
                          </a:solidFill>
                          <a:effectLst/>
                          <a:latin typeface="Arial" pitchFamily="34" charset="0"/>
                          <a:cs typeface="Arial" pitchFamily="34" charset="0"/>
                        </a:rPr>
                        <a:t>-26.45%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12.21%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11.05%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-8.72%</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16.66%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54.25%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11.86%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12.61%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13.79%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14.04%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-3.88%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26.97%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6.10%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23.31%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-12.49%</a:t>
                      </a:r>
                    </a:p>
                  </a:txBody>
                  <a:tcPr marL="36545" marR="36545" marT="8008" marB="0" anchor="ctr">
                    <a:lnL>
                      <a:noFill/>
                    </a:lnL>
                    <a:lnR>
                      <a:noFill/>
                    </a:lnR>
                    <a:lnT>
                      <a:noFill/>
                    </a:lnT>
                    <a:lnB>
                      <a:noFill/>
                    </a:lnB>
                  </a:tcPr>
                </a:tc>
                <a:extLst>
                  <a:ext uri="{0D108BD9-81ED-4DB2-BD59-A6C34878D82A}">
                    <a16:rowId xmlns:a16="http://schemas.microsoft.com/office/drawing/2014/main" val="4165419529"/>
                  </a:ext>
                </a:extLst>
              </a:tr>
              <a:tr h="203285">
                <a:tc>
                  <a:txBody>
                    <a:bodyPr/>
                    <a:lstStyle/>
                    <a:p>
                      <a:pPr algn="l" rtl="0" fontAlgn="ctr"/>
                      <a:r>
                        <a:rPr lang="en-US" sz="899" b="0" i="0" u="none" strike="noStrike">
                          <a:solidFill>
                            <a:srgbClr val="000000"/>
                          </a:solidFill>
                          <a:effectLst/>
                          <a:latin typeface="Arial" pitchFamily="34" charset="0"/>
                          <a:cs typeface="Arial" pitchFamily="34" charset="0"/>
                        </a:rPr>
                        <a:t>Global Value</a:t>
                      </a:r>
                    </a:p>
                  </a:txBody>
                  <a:tcPr marL="36545" marR="36545" marT="8008" marB="0" anchor="ctr">
                    <a:lnL>
                      <a:noFill/>
                    </a:lnL>
                    <a:lnR>
                      <a:noFill/>
                    </a:lnR>
                    <a:lnT>
                      <a:noFill/>
                    </a:lnT>
                    <a:lnB>
                      <a:noFill/>
                    </a:lnB>
                    <a:solidFill>
                      <a:srgbClr val="F8E695"/>
                    </a:solidFill>
                  </a:tcPr>
                </a:tc>
                <a:tc>
                  <a:txBody>
                    <a:bodyPr/>
                    <a:lstStyle/>
                    <a:p>
                      <a:pPr algn="ctr" rtl="0" fontAlgn="ctr"/>
                      <a:r>
                        <a:rPr lang="en-US" sz="799" b="0" i="0" u="none" strike="noStrike">
                          <a:solidFill>
                            <a:srgbClr val="000000"/>
                          </a:solidFill>
                          <a:effectLst/>
                          <a:latin typeface="Arial" pitchFamily="34" charset="0"/>
                          <a:cs typeface="Arial" pitchFamily="34" charset="0"/>
                        </a:rPr>
                        <a:t>-24.25%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-1.00%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-3.69%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-4.94%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14.97%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47.98%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14.16%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7.85%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13.77%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9.20%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-0.11%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22.92%</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-9.25%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30.32%</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0.98%</a:t>
                      </a:r>
                    </a:p>
                  </a:txBody>
                  <a:tcPr marL="36545" marR="36545" marT="8008" marB="0" anchor="ctr">
                    <a:lnL>
                      <a:noFill/>
                    </a:lnL>
                    <a:lnR>
                      <a:noFill/>
                    </a:lnR>
                    <a:lnT>
                      <a:noFill/>
                    </a:lnT>
                    <a:lnB>
                      <a:noFill/>
                    </a:lnB>
                  </a:tcPr>
                </a:tc>
                <a:extLst>
                  <a:ext uri="{0D108BD9-81ED-4DB2-BD59-A6C34878D82A}">
                    <a16:rowId xmlns:a16="http://schemas.microsoft.com/office/drawing/2014/main" val="2774477050"/>
                  </a:ext>
                </a:extLst>
              </a:tr>
              <a:tr h="203285">
                <a:tc>
                  <a:txBody>
                    <a:bodyPr/>
                    <a:lstStyle/>
                    <a:p>
                      <a:pPr algn="l" rtl="0" fontAlgn="ctr"/>
                      <a:r>
                        <a:rPr lang="en-US" sz="899" b="0" i="0" u="none" strike="noStrike">
                          <a:solidFill>
                            <a:srgbClr val="FFFFFF"/>
                          </a:solidFill>
                          <a:effectLst/>
                          <a:latin typeface="Arial" pitchFamily="34" charset="0"/>
                          <a:cs typeface="Arial" pitchFamily="34" charset="0"/>
                        </a:rPr>
                        <a:t>Property</a:t>
                      </a:r>
                    </a:p>
                  </a:txBody>
                  <a:tcPr marL="36545" marR="36545" marT="8008" marB="0" anchor="ctr">
                    <a:lnL>
                      <a:noFill/>
                    </a:lnL>
                    <a:lnR>
                      <a:noFill/>
                    </a:lnR>
                    <a:lnT>
                      <a:noFill/>
                    </a:lnT>
                    <a:lnB>
                      <a:noFill/>
                    </a:lnB>
                    <a:solidFill>
                      <a:srgbClr val="59315F"/>
                    </a:solidFill>
                  </a:tcPr>
                </a:tc>
                <a:tc>
                  <a:txBody>
                    <a:bodyPr/>
                    <a:lstStyle/>
                    <a:p>
                      <a:pPr algn="ctr" rtl="0" fontAlgn="ctr"/>
                      <a:r>
                        <a:rPr lang="en-US" sz="799" b="0" i="0" u="none" strike="noStrike">
                          <a:solidFill>
                            <a:srgbClr val="000000"/>
                          </a:solidFill>
                          <a:effectLst/>
                          <a:latin typeface="Arial" pitchFamily="34" charset="0"/>
                          <a:cs typeface="Arial" pitchFamily="34" charset="0"/>
                        </a:rPr>
                        <a:t>-30.79%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3.64%</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8.30%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1.69%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22.18%</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19.30%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34.26%</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13.15%</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7.41%</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0.57%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5.80%</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24.67%</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-16.29%</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40.63%</a:t>
                      </a:r>
                    </a:p>
                  </a:txBody>
                  <a:tcPr marL="36545" marR="36545" marT="8008" marB="0" anchor="ctr">
                    <a:lnL>
                      <a:noFill/>
                    </a:lnL>
                    <a:lnR>
                      <a:noFill/>
                    </a:lnR>
                    <a:lnT>
                      <a:noFill/>
                    </a:lnT>
                    <a:lnB>
                      <a:noFill/>
                    </a:lnB>
                  </a:tcPr>
                </a:tc>
                <a:tc>
                  <a:txBody>
                    <a:bodyPr/>
                    <a:lstStyle/>
                    <a:p>
                      <a:pPr algn="ctr" rtl="0" fontAlgn="ctr"/>
                      <a:r>
                        <a:rPr lang="en-US" sz="799" b="0" i="0" u="none" strike="noStrike">
                          <a:solidFill>
                            <a:srgbClr val="000000"/>
                          </a:solidFill>
                          <a:effectLst/>
                          <a:latin typeface="Arial" pitchFamily="34" charset="0"/>
                          <a:cs typeface="Arial" pitchFamily="34" charset="0"/>
                        </a:rPr>
                        <a:t>-18.09%</a:t>
                      </a:r>
                    </a:p>
                  </a:txBody>
                  <a:tcPr marL="36545" marR="36545" marT="8008" marB="0" anchor="ctr">
                    <a:lnL>
                      <a:noFill/>
                    </a:lnL>
                    <a:lnR>
                      <a:noFill/>
                    </a:lnR>
                    <a:lnT>
                      <a:noFill/>
                    </a:lnT>
                    <a:lnB>
                      <a:noFill/>
                    </a:lnB>
                  </a:tcPr>
                </a:tc>
                <a:extLst>
                  <a:ext uri="{0D108BD9-81ED-4DB2-BD59-A6C34878D82A}">
                    <a16:rowId xmlns:a16="http://schemas.microsoft.com/office/drawing/2014/main" val="376755050"/>
                  </a:ext>
                </a:extLst>
              </a:tr>
            </a:tbl>
          </a:graphicData>
        </a:graphic>
      </p:graphicFrame>
    </p:spTree>
    <p:custDataLst>
      <p:tags r:id="rId1"/>
    </p:custDataLst>
    <p:extLst>
      <p:ext uri="{BB962C8B-B14F-4D97-AF65-F5344CB8AC3E}">
        <p14:creationId xmlns:p14="http://schemas.microsoft.com/office/powerpoint/2010/main" val="2596932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5"/>
          <p:cNvSpPr>
            <a:spLocks noGrp="1"/>
          </p:cNvSpPr>
          <p:nvPr>
            <p:ph type="title"/>
          </p:nvPr>
        </p:nvSpPr>
        <p:spPr/>
        <p:txBody>
          <a:bodyPr/>
          <a:lstStyle/>
          <a:p>
            <a:r>
              <a:rPr lang="en-US"/>
              <a:t>Periodic Table of Assets—NZD</a:t>
            </a:r>
          </a:p>
        </p:txBody>
      </p:sp>
      <p:sp>
        <p:nvSpPr>
          <p:cNvPr id="9" name="Slide Number Placeholder 8"/>
          <p:cNvSpPr>
            <a:spLocks noGrp="1"/>
          </p:cNvSpPr>
          <p:nvPr>
            <p:ph type="sldNum" sz="quarter" idx="11"/>
          </p:nvPr>
        </p:nvSpPr>
        <p:spPr/>
        <p:txBody>
          <a:bodyPr/>
          <a:lstStyle/>
          <a:p>
            <a:fld id="{66F6FF41-5833-4EBF-9145-362BCED2914A}" type="slidenum">
              <a:rPr lang="en-US" smtClean="0"/>
              <a:t>77</a:t>
            </a:fld>
            <a:endParaRPr lang="en-US"/>
          </a:p>
        </p:txBody>
      </p:sp>
      <p:sp>
        <p:nvSpPr>
          <p:cNvPr id="19459" name="Text Placeholder 1"/>
          <p:cNvSpPr>
            <a:spLocks noGrp="1"/>
          </p:cNvSpPr>
          <p:nvPr>
            <p:ph type="body" sz="quarter" idx="13"/>
          </p:nvPr>
        </p:nvSpPr>
        <p:spPr/>
        <p:txBody>
          <a:bodyPr/>
          <a:lstStyle/>
          <a:p>
            <a:r>
              <a:rPr lang="en-US"/>
              <a:t>January 2008–December 2022</a:t>
            </a:r>
          </a:p>
        </p:txBody>
      </p:sp>
      <p:sp>
        <p:nvSpPr>
          <p:cNvPr id="3" name="Text Placeholder 2"/>
          <p:cNvSpPr>
            <a:spLocks noGrp="1"/>
          </p:cNvSpPr>
          <p:nvPr>
            <p:ph type="body" sz="quarter" idx="15"/>
          </p:nvPr>
        </p:nvSpPr>
        <p:spPr/>
        <p:txBody>
          <a:bodyPr/>
          <a:lstStyle/>
          <a:p>
            <a:r>
              <a:rPr lang="en-AU"/>
              <a:t>Data is the annual return to 31 December 2022. Data used for each asset class is as follows: New Zealand Equities: S&amp;P/NZX All Index (Gross), Australian Large: S&amp;P/ASX 100 Index (Total Return), Australian Small: S&amp;P/ASX Small Ordinaries Index (Total Return), Australian Value: S&amp;P Australia BMI Value Index (gross div. AUD), Global Large + Mid: MSCI World Index (gross div.), Global Small: MSCI World Small Cap Index (gross div.), Global Value: MSCI World Value Index (net div.), Emerging Markets: MSCI Emerging Markets Index (gross div. NZD), Property: S&amp;P Global REIT Index (gross div.), Cash: New Zealand One-Month Bank Bill Yields Index, Fixed Interest: Bloomberg Global Aggregate Bond Index (hedged to NZD). MSCI data © MSCI 2023, all rights reserved. Bloomberg data provided by Bloomberg. S&amp;P, S&amp;P/NZX, and S&amp;P/ASX data © 2023 S&amp;P Dow Jones Indices LLC, a division of S&amp;P Global. All rights reserved. </a:t>
            </a:r>
            <a:r>
              <a:rPr lang="en-US"/>
              <a:t>Indices are not available for direct investment. </a:t>
            </a:r>
            <a:r>
              <a:rPr lang="en-AU"/>
              <a:t>Their performance does not reflect the expenses associated with the management of an actual portfolio.</a:t>
            </a:r>
          </a:p>
        </p:txBody>
      </p:sp>
      <p:sp>
        <p:nvSpPr>
          <p:cNvPr id="2" name="AssetID" descr="svtx:content/slide/@id"/>
          <p:cNvSpPr>
            <a:spLocks noGrp="1"/>
          </p:cNvSpPr>
          <p:nvPr>
            <p:ph type="body" sz="quarter" idx="20"/>
          </p:nvPr>
        </p:nvSpPr>
        <p:spPr/>
        <p:txBody>
          <a:bodyPr/>
          <a:lstStyle/>
          <a:p>
            <a:r>
              <a:rPr lang="en-US"/>
              <a:t>28755</a:t>
            </a:r>
          </a:p>
        </p:txBody>
      </p:sp>
      <p:sp>
        <p:nvSpPr>
          <p:cNvPr id="10" name="TextBox 9"/>
          <p:cNvSpPr txBox="1"/>
          <p:nvPr/>
        </p:nvSpPr>
        <p:spPr>
          <a:xfrm>
            <a:off x="-828709" y="6151"/>
            <a:ext cx="731060" cy="507405"/>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algn="ctr"/>
            <a:r>
              <a:rPr lang="en-US" sz="899">
                <a:solidFill>
                  <a:srgbClr val="000000"/>
                </a:solidFill>
              </a:rPr>
              <a:t>SC: EC06</a:t>
            </a:r>
          </a:p>
          <a:p>
            <a:pPr algn="ctr"/>
            <a:endParaRPr lang="en-US" sz="899">
              <a:solidFill>
                <a:srgbClr val="000000"/>
              </a:solidFill>
            </a:endParaRPr>
          </a:p>
          <a:p>
            <a:pPr algn="ctr"/>
            <a:r>
              <a:rPr lang="en-US" sz="899">
                <a:solidFill>
                  <a:srgbClr val="000000"/>
                </a:solidFill>
              </a:rPr>
              <a:t>MID 896</a:t>
            </a:r>
          </a:p>
        </p:txBody>
      </p:sp>
      <p:sp>
        <p:nvSpPr>
          <p:cNvPr id="11" name="Rectangle 10">
            <a:extLst>
              <a:ext uri="{FF2B5EF4-FFF2-40B4-BE49-F238E27FC236}">
                <a16:creationId xmlns:a16="http://schemas.microsoft.com/office/drawing/2014/main" id="{4D293398-3FA9-448A-BF3E-E60D54FC70D5}"/>
              </a:ext>
            </a:extLst>
          </p:cNvPr>
          <p:cNvSpPr/>
          <p:nvPr/>
        </p:nvSpPr>
        <p:spPr>
          <a:xfrm>
            <a:off x="10873580"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r>
              <a:rPr lang="en-US" sz="999">
                <a:solidFill>
                  <a:schemeClr val="tx1"/>
                </a:solidFill>
              </a:rPr>
              <a:t>Randomness of Returns</a:t>
            </a:r>
          </a:p>
        </p:txBody>
      </p:sp>
      <p:cxnSp>
        <p:nvCxnSpPr>
          <p:cNvPr id="4" name="Straight Connector 3">
            <a:extLst>
              <a:ext uri="{FF2B5EF4-FFF2-40B4-BE49-F238E27FC236}">
                <a16:creationId xmlns:a16="http://schemas.microsoft.com/office/drawing/2014/main" id="{057FD960-6C4D-EAF4-AD0A-3A978871C744}"/>
              </a:ext>
            </a:extLst>
          </p:cNvPr>
          <p:cNvCxnSpPr/>
          <p:nvPr/>
        </p:nvCxnSpPr>
        <p:spPr bwMode="auto">
          <a:xfrm flipH="1">
            <a:off x="1414637" y="2281405"/>
            <a:ext cx="0" cy="1698232"/>
          </a:xfrm>
          <a:prstGeom prst="line">
            <a:avLst/>
          </a:prstGeom>
          <a:solidFill>
            <a:schemeClr val="accent1"/>
          </a:solidFill>
          <a:ln w="57150" cap="flat" cmpd="sng" algn="ctr">
            <a:solidFill>
              <a:schemeClr val="bg1">
                <a:lumMod val="50000"/>
              </a:schemeClr>
            </a:solidFill>
            <a:prstDash val="solid"/>
            <a:round/>
            <a:headEnd type="triangle" w="med" len="med"/>
            <a:tailEnd type="triangle" w="med" len="med"/>
          </a:ln>
          <a:effectLst/>
        </p:spPr>
      </p:cxnSp>
      <p:graphicFrame>
        <p:nvGraphicFramePr>
          <p:cNvPr id="5" name="Table 4">
            <a:extLst>
              <a:ext uri="{FF2B5EF4-FFF2-40B4-BE49-F238E27FC236}">
                <a16:creationId xmlns:a16="http://schemas.microsoft.com/office/drawing/2014/main" id="{D8580D15-7029-4402-E834-EC82716F8FBB}"/>
              </a:ext>
            </a:extLst>
          </p:cNvPr>
          <p:cNvGraphicFramePr>
            <a:graphicFrameLocks noGrp="1"/>
          </p:cNvGraphicFramePr>
          <p:nvPr>
            <p:extLst>
              <p:ext uri="{D42A27DB-BD31-4B8C-83A1-F6EECF244321}">
                <p14:modId xmlns:p14="http://schemas.microsoft.com/office/powerpoint/2010/main" val="813469262"/>
              </p:ext>
            </p:extLst>
          </p:nvPr>
        </p:nvGraphicFramePr>
        <p:xfrm>
          <a:off x="778539" y="1775155"/>
          <a:ext cx="9136317" cy="4848756"/>
        </p:xfrm>
        <a:graphic>
          <a:graphicData uri="http://schemas.openxmlformats.org/drawingml/2006/table">
            <a:tbl>
              <a:tblPr/>
              <a:tblGrid>
                <a:gridCol w="1271472">
                  <a:extLst>
                    <a:ext uri="{9D8B030D-6E8A-4147-A177-3AD203B41FA5}">
                      <a16:colId xmlns:a16="http://schemas.microsoft.com/office/drawing/2014/main" val="433407275"/>
                    </a:ext>
                  </a:extLst>
                </a:gridCol>
                <a:gridCol w="524323">
                  <a:extLst>
                    <a:ext uri="{9D8B030D-6E8A-4147-A177-3AD203B41FA5}">
                      <a16:colId xmlns:a16="http://schemas.microsoft.com/office/drawing/2014/main" val="1304643456"/>
                    </a:ext>
                  </a:extLst>
                </a:gridCol>
                <a:gridCol w="524323">
                  <a:extLst>
                    <a:ext uri="{9D8B030D-6E8A-4147-A177-3AD203B41FA5}">
                      <a16:colId xmlns:a16="http://schemas.microsoft.com/office/drawing/2014/main" val="122855659"/>
                    </a:ext>
                  </a:extLst>
                </a:gridCol>
                <a:gridCol w="524323">
                  <a:extLst>
                    <a:ext uri="{9D8B030D-6E8A-4147-A177-3AD203B41FA5}">
                      <a16:colId xmlns:a16="http://schemas.microsoft.com/office/drawing/2014/main" val="676460768"/>
                    </a:ext>
                  </a:extLst>
                </a:gridCol>
                <a:gridCol w="524323">
                  <a:extLst>
                    <a:ext uri="{9D8B030D-6E8A-4147-A177-3AD203B41FA5}">
                      <a16:colId xmlns:a16="http://schemas.microsoft.com/office/drawing/2014/main" val="3369466193"/>
                    </a:ext>
                  </a:extLst>
                </a:gridCol>
                <a:gridCol w="524323">
                  <a:extLst>
                    <a:ext uri="{9D8B030D-6E8A-4147-A177-3AD203B41FA5}">
                      <a16:colId xmlns:a16="http://schemas.microsoft.com/office/drawing/2014/main" val="3230792068"/>
                    </a:ext>
                  </a:extLst>
                </a:gridCol>
                <a:gridCol w="524323">
                  <a:extLst>
                    <a:ext uri="{9D8B030D-6E8A-4147-A177-3AD203B41FA5}">
                      <a16:colId xmlns:a16="http://schemas.microsoft.com/office/drawing/2014/main" val="4005127048"/>
                    </a:ext>
                  </a:extLst>
                </a:gridCol>
                <a:gridCol w="524323">
                  <a:extLst>
                    <a:ext uri="{9D8B030D-6E8A-4147-A177-3AD203B41FA5}">
                      <a16:colId xmlns:a16="http://schemas.microsoft.com/office/drawing/2014/main" val="1745222596"/>
                    </a:ext>
                  </a:extLst>
                </a:gridCol>
                <a:gridCol w="524323">
                  <a:extLst>
                    <a:ext uri="{9D8B030D-6E8A-4147-A177-3AD203B41FA5}">
                      <a16:colId xmlns:a16="http://schemas.microsoft.com/office/drawing/2014/main" val="2990579823"/>
                    </a:ext>
                  </a:extLst>
                </a:gridCol>
                <a:gridCol w="524323">
                  <a:extLst>
                    <a:ext uri="{9D8B030D-6E8A-4147-A177-3AD203B41FA5}">
                      <a16:colId xmlns:a16="http://schemas.microsoft.com/office/drawing/2014/main" val="3582406663"/>
                    </a:ext>
                  </a:extLst>
                </a:gridCol>
                <a:gridCol w="524323">
                  <a:extLst>
                    <a:ext uri="{9D8B030D-6E8A-4147-A177-3AD203B41FA5}">
                      <a16:colId xmlns:a16="http://schemas.microsoft.com/office/drawing/2014/main" val="1649259632"/>
                    </a:ext>
                  </a:extLst>
                </a:gridCol>
                <a:gridCol w="524323">
                  <a:extLst>
                    <a:ext uri="{9D8B030D-6E8A-4147-A177-3AD203B41FA5}">
                      <a16:colId xmlns:a16="http://schemas.microsoft.com/office/drawing/2014/main" val="1473201796"/>
                    </a:ext>
                  </a:extLst>
                </a:gridCol>
                <a:gridCol w="524323">
                  <a:extLst>
                    <a:ext uri="{9D8B030D-6E8A-4147-A177-3AD203B41FA5}">
                      <a16:colId xmlns:a16="http://schemas.microsoft.com/office/drawing/2014/main" val="3609322460"/>
                    </a:ext>
                  </a:extLst>
                </a:gridCol>
                <a:gridCol w="524323">
                  <a:extLst>
                    <a:ext uri="{9D8B030D-6E8A-4147-A177-3AD203B41FA5}">
                      <a16:colId xmlns:a16="http://schemas.microsoft.com/office/drawing/2014/main" val="352425677"/>
                    </a:ext>
                  </a:extLst>
                </a:gridCol>
                <a:gridCol w="524323">
                  <a:extLst>
                    <a:ext uri="{9D8B030D-6E8A-4147-A177-3AD203B41FA5}">
                      <a16:colId xmlns:a16="http://schemas.microsoft.com/office/drawing/2014/main" val="4124455237"/>
                    </a:ext>
                  </a:extLst>
                </a:gridCol>
                <a:gridCol w="524323">
                  <a:extLst>
                    <a:ext uri="{9D8B030D-6E8A-4147-A177-3AD203B41FA5}">
                      <a16:colId xmlns:a16="http://schemas.microsoft.com/office/drawing/2014/main" val="2056159680"/>
                    </a:ext>
                  </a:extLst>
                </a:gridCol>
              </a:tblGrid>
              <a:tr h="182726">
                <a:tc>
                  <a:txBody>
                    <a:bodyPr/>
                    <a:lstStyle/>
                    <a:p>
                      <a:pPr algn="l" fontAlgn="b"/>
                      <a:endParaRPr lang="en-US" sz="8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2008</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2009</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2010</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2011</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2012</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2013</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2014</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2015</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2016</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2017</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2018</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2019</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2020</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2021</a:t>
                      </a:r>
                    </a:p>
                  </a:txBody>
                  <a:tcPr marL="36545" marR="36545" marT="8008" marB="0" anchor="b">
                    <a:lnL>
                      <a:noFill/>
                    </a:lnL>
                    <a:lnR>
                      <a:noFill/>
                    </a:lnR>
                    <a:lnT>
                      <a:noFill/>
                    </a:lnT>
                    <a:lnB>
                      <a:noFill/>
                    </a:lnB>
                  </a:tcPr>
                </a:tc>
                <a:tc>
                  <a:txBody>
                    <a:bodyPr/>
                    <a:lstStyle/>
                    <a:p>
                      <a:pPr algn="ctr" rtl="0" fontAlgn="ctr"/>
                      <a:r>
                        <a:rPr lang="en-US" sz="799" b="1" i="0" u="none" strike="noStrike">
                          <a:solidFill>
                            <a:srgbClr val="000000"/>
                          </a:solidFill>
                          <a:effectLst/>
                          <a:latin typeface="Arial" pitchFamily="34" charset="0"/>
                          <a:cs typeface="Arial" pitchFamily="34" charset="0"/>
                        </a:rPr>
                        <a:t>2022</a:t>
                      </a:r>
                    </a:p>
                  </a:txBody>
                  <a:tcPr marL="36545" marR="36545" marT="8008" marB="0" anchor="b">
                    <a:lnL>
                      <a:noFill/>
                    </a:lnL>
                    <a:lnR>
                      <a:noFill/>
                    </a:lnR>
                    <a:lnT>
                      <a:noFill/>
                    </a:lnT>
                    <a:lnB>
                      <a:noFill/>
                    </a:lnB>
                  </a:tcPr>
                </a:tc>
                <a:extLst>
                  <a:ext uri="{0D108BD9-81ED-4DB2-BD59-A6C34878D82A}">
                    <a16:rowId xmlns:a16="http://schemas.microsoft.com/office/drawing/2014/main" val="1172648349"/>
                  </a:ext>
                </a:extLst>
              </a:tr>
              <a:tr h="210135">
                <a:tc>
                  <a:txBody>
                    <a:bodyPr/>
                    <a:lstStyle/>
                    <a:p>
                      <a:pPr algn="ctr" rtl="0" fontAlgn="b"/>
                      <a:r>
                        <a:rPr lang="en-US" sz="899" b="1" i="0" u="none" strike="noStrike">
                          <a:solidFill>
                            <a:srgbClr val="000000"/>
                          </a:solidFill>
                          <a:effectLst/>
                          <a:latin typeface="Arial" pitchFamily="34" charset="0"/>
                          <a:cs typeface="Arial" pitchFamily="34" charset="0"/>
                        </a:rPr>
                        <a:t>Highest Return</a:t>
                      </a:r>
                    </a:p>
                  </a:txBody>
                  <a:tcPr marL="36545" marR="36545" marT="8008" marB="0" anchor="b">
                    <a:lnL>
                      <a:noFill/>
                    </a:lnL>
                    <a:lnR>
                      <a:noFill/>
                    </a:lnR>
                    <a:lnT>
                      <a:noFill/>
                    </a:lnT>
                    <a:lnB>
                      <a:noFill/>
                    </a:lnB>
                  </a:tcPr>
                </a:tc>
                <a:tc>
                  <a:txBody>
                    <a:bodyPr/>
                    <a:lstStyle/>
                    <a:p>
                      <a:pPr algn="ctr" rtl="0" fontAlgn="ctr"/>
                      <a:r>
                        <a:rPr lang="en-US" sz="699" b="1" i="0" u="none" strike="noStrike">
                          <a:solidFill>
                            <a:srgbClr val="FFFFFF"/>
                          </a:solidFill>
                          <a:effectLst/>
                          <a:latin typeface="Arial" pitchFamily="34" charset="0"/>
                          <a:cs typeface="Arial" pitchFamily="34" charset="0"/>
                        </a:rPr>
                        <a:t>11.2%</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chemeClr val="tx1"/>
                          </a:solidFill>
                          <a:effectLst/>
                          <a:latin typeface="Arial" pitchFamily="34" charset="0"/>
                          <a:cs typeface="Arial" pitchFamily="34" charset="0"/>
                        </a:rPr>
                        <a:t>63.1%</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20.0%</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FFFFFF"/>
                          </a:solidFill>
                          <a:effectLst/>
                          <a:latin typeface="Arial" pitchFamily="34" charset="0"/>
                          <a:cs typeface="Arial" pitchFamily="34" charset="0"/>
                        </a:rPr>
                        <a:t>8.2%</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27.2%</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chemeClr val="tx1"/>
                          </a:solidFill>
                          <a:effectLst/>
                          <a:latin typeface="Arial" pitchFamily="34" charset="0"/>
                          <a:cs typeface="Arial" pitchFamily="34" charset="0"/>
                        </a:rPr>
                        <a:t>33.2%</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29.3%</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14.8%</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chemeClr val="tx1"/>
                          </a:solidFill>
                          <a:effectLst/>
                          <a:latin typeface="Arial" pitchFamily="34" charset="0"/>
                          <a:cs typeface="Arial" pitchFamily="34" charset="0"/>
                        </a:rPr>
                        <a:t>14.7%</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35.1%</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4.9%</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rgbClr val="FFFFFF"/>
                          </a:solidFill>
                          <a:effectLst/>
                          <a:latin typeface="Arial" pitchFamily="34" charset="0"/>
                          <a:cs typeface="Arial" pitchFamily="34" charset="0"/>
                        </a:rPr>
                        <a:t>30.0%</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14.5%</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rgbClr val="FFFFFF"/>
                          </a:solidFill>
                          <a:effectLst/>
                          <a:latin typeface="Arial" pitchFamily="34" charset="0"/>
                          <a:cs typeface="Arial" pitchFamily="34" charset="0"/>
                        </a:rPr>
                        <a:t>39.3%</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chemeClr val="tx1"/>
                          </a:solidFill>
                          <a:effectLst/>
                          <a:latin typeface="Arial" pitchFamily="34" charset="0"/>
                          <a:cs typeface="Arial" pitchFamily="34" charset="0"/>
                        </a:rPr>
                        <a:t>4.2%</a:t>
                      </a:r>
                    </a:p>
                  </a:txBody>
                  <a:tcPr marL="36545" marR="36545" marT="8008" marB="0" anchor="ctr">
                    <a:lnL>
                      <a:noFill/>
                    </a:lnL>
                    <a:lnR>
                      <a:noFill/>
                    </a:lnR>
                    <a:lnT>
                      <a:noFill/>
                    </a:lnT>
                    <a:lnB>
                      <a:noFill/>
                    </a:lnB>
                    <a:solidFill>
                      <a:srgbClr val="ADCBDA"/>
                    </a:solidFill>
                  </a:tcPr>
                </a:tc>
                <a:extLst>
                  <a:ext uri="{0D108BD9-81ED-4DB2-BD59-A6C34878D82A}">
                    <a16:rowId xmlns:a16="http://schemas.microsoft.com/office/drawing/2014/main" val="4282286437"/>
                  </a:ext>
                </a:extLst>
              </a:tr>
              <a:tr h="210135">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699" b="1" i="0" u="none" strike="noStrike">
                          <a:solidFill>
                            <a:srgbClr val="000000"/>
                          </a:solidFill>
                          <a:effectLst/>
                          <a:latin typeface="Arial" pitchFamily="34" charset="0"/>
                          <a:cs typeface="Arial" pitchFamily="34" charset="0"/>
                        </a:rPr>
                        <a:t>8.3%</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000000"/>
                          </a:solidFill>
                          <a:effectLst/>
                          <a:latin typeface="Arial" pitchFamily="34" charset="0"/>
                          <a:cs typeface="Arial" pitchFamily="34" charset="0"/>
                        </a:rPr>
                        <a:t>45.9%</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17.9%</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2.7%</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17.0%</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chemeClr val="tx1"/>
                          </a:solidFill>
                          <a:effectLst/>
                          <a:latin typeface="Arial" pitchFamily="34" charset="0"/>
                          <a:cs typeface="Arial" pitchFamily="34" charset="0"/>
                        </a:rPr>
                        <a:t>27.8%</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17.2%</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chemeClr val="tx1"/>
                          </a:solidFill>
                          <a:effectLst/>
                          <a:latin typeface="Arial" pitchFamily="34" charset="0"/>
                          <a:cs typeface="Arial" pitchFamily="34" charset="0"/>
                        </a:rPr>
                        <a:t>14.3%</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11.2%</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27.1%</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1.9%</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27.6%</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12.3%</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29.1%</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2.6%</a:t>
                      </a:r>
                    </a:p>
                  </a:txBody>
                  <a:tcPr marL="36545" marR="36545" marT="8008" marB="0" anchor="ctr">
                    <a:lnL>
                      <a:noFill/>
                    </a:lnL>
                    <a:lnR>
                      <a:noFill/>
                    </a:lnR>
                    <a:lnT>
                      <a:noFill/>
                    </a:lnT>
                    <a:lnB>
                      <a:noFill/>
                    </a:lnB>
                    <a:solidFill>
                      <a:srgbClr val="BFBFBF"/>
                    </a:solidFill>
                  </a:tcPr>
                </a:tc>
                <a:extLst>
                  <a:ext uri="{0D108BD9-81ED-4DB2-BD59-A6C34878D82A}">
                    <a16:rowId xmlns:a16="http://schemas.microsoft.com/office/drawing/2014/main" val="1223824946"/>
                  </a:ext>
                </a:extLst>
              </a:tr>
              <a:tr h="210135">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699" b="1" i="0" u="none" strike="noStrike">
                          <a:solidFill>
                            <a:schemeClr val="tx1"/>
                          </a:solidFill>
                          <a:effectLst/>
                          <a:latin typeface="Arial" pitchFamily="34" charset="0"/>
                          <a:cs typeface="Arial" pitchFamily="34" charset="0"/>
                        </a:rPr>
                        <a:t>-20.8%</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FFFFFF"/>
                          </a:solidFill>
                          <a:effectLst/>
                          <a:latin typeface="Arial" pitchFamily="34" charset="0"/>
                          <a:cs typeface="Arial" pitchFamily="34" charset="0"/>
                        </a:rPr>
                        <a:t>43.8%</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15.0%</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1.8%</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chemeClr val="tx1"/>
                          </a:solidFill>
                          <a:effectLst/>
                          <a:latin typeface="Arial" pitchFamily="34" charset="0"/>
                          <a:cs typeface="Arial" pitchFamily="34" charset="0"/>
                        </a:rPr>
                        <a:t>16.5%</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27.7%</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11.1%</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13.8%</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11.2%</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22.6%</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1.8%</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chemeClr val="tx1"/>
                          </a:solidFill>
                          <a:effectLst/>
                          <a:latin typeface="Arial" pitchFamily="34" charset="0"/>
                          <a:cs typeface="Arial" pitchFamily="34" charset="0"/>
                        </a:rPr>
                        <a:t>26.0%</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11.2%</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28.7%</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chemeClr val="tx1"/>
                          </a:solidFill>
                          <a:effectLst/>
                          <a:latin typeface="Arial" pitchFamily="34" charset="0"/>
                          <a:cs typeface="Arial" pitchFamily="34" charset="0"/>
                        </a:rPr>
                        <a:t>2.0%</a:t>
                      </a:r>
                    </a:p>
                  </a:txBody>
                  <a:tcPr marL="36545" marR="36545" marT="8008" marB="0" anchor="ctr">
                    <a:lnL>
                      <a:noFill/>
                    </a:lnL>
                    <a:lnR>
                      <a:noFill/>
                    </a:lnR>
                    <a:lnT>
                      <a:noFill/>
                    </a:lnT>
                    <a:lnB>
                      <a:noFill/>
                    </a:lnB>
                    <a:solidFill>
                      <a:srgbClr val="F5E0A7"/>
                    </a:solidFill>
                  </a:tcPr>
                </a:tc>
                <a:extLst>
                  <a:ext uri="{0D108BD9-81ED-4DB2-BD59-A6C34878D82A}">
                    <a16:rowId xmlns:a16="http://schemas.microsoft.com/office/drawing/2014/main" val="3710131935"/>
                  </a:ext>
                </a:extLst>
              </a:tr>
              <a:tr h="210135">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699" b="1" i="0" u="none" strike="noStrike">
                          <a:solidFill>
                            <a:srgbClr val="FFFFFF"/>
                          </a:solidFill>
                          <a:effectLst/>
                          <a:latin typeface="Arial" pitchFamily="34" charset="0"/>
                          <a:cs typeface="Arial" pitchFamily="34" charset="0"/>
                        </a:rPr>
                        <a:t>-21.4%</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FFFFFF"/>
                          </a:solidFill>
                          <a:effectLst/>
                          <a:latin typeface="Arial" pitchFamily="34" charset="0"/>
                          <a:cs typeface="Arial" pitchFamily="34" charset="0"/>
                        </a:rPr>
                        <a:t>41.1%</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11.0%</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1.4%</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15.9%</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18.3%</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11.1%</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13.6%</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chemeClr val="tx1"/>
                          </a:solidFill>
                          <a:effectLst/>
                          <a:latin typeface="Arial" pitchFamily="34" charset="0"/>
                          <a:cs typeface="Arial" pitchFamily="34" charset="0"/>
                        </a:rPr>
                        <a:t>10.6%</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20.8%</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1.0%</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23.7%</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9.2%</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22.2%</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1.6%</a:t>
                      </a:r>
                    </a:p>
                  </a:txBody>
                  <a:tcPr marL="36545" marR="36545" marT="8008" marB="0" anchor="ctr">
                    <a:lnL>
                      <a:noFill/>
                    </a:lnL>
                    <a:lnR>
                      <a:noFill/>
                    </a:lnR>
                    <a:lnT>
                      <a:noFill/>
                    </a:lnT>
                    <a:lnB>
                      <a:noFill/>
                    </a:lnB>
                    <a:solidFill>
                      <a:srgbClr val="005E74"/>
                    </a:solidFill>
                  </a:tcPr>
                </a:tc>
                <a:extLst>
                  <a:ext uri="{0D108BD9-81ED-4DB2-BD59-A6C34878D82A}">
                    <a16:rowId xmlns:a16="http://schemas.microsoft.com/office/drawing/2014/main" val="2954731619"/>
                  </a:ext>
                </a:extLst>
              </a:tr>
              <a:tr h="210135">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699" b="1" i="0" u="none" strike="noStrike">
                          <a:solidFill>
                            <a:srgbClr val="000000"/>
                          </a:solidFill>
                          <a:effectLst/>
                          <a:latin typeface="Arial" pitchFamily="34" charset="0"/>
                          <a:cs typeface="Arial" pitchFamily="34" charset="0"/>
                        </a:rPr>
                        <a:t>-23.1%</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19.4%</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chemeClr val="tx1"/>
                          </a:solidFill>
                          <a:effectLst/>
                          <a:latin typeface="Arial" pitchFamily="34" charset="0"/>
                          <a:cs typeface="Arial" pitchFamily="34" charset="0"/>
                        </a:rPr>
                        <a:t>8.0%</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-4.8%</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12.2%</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chemeClr val="tx1"/>
                          </a:solidFill>
                          <a:effectLst/>
                          <a:latin typeface="Arial" pitchFamily="34" charset="0"/>
                          <a:cs typeface="Arial" pitchFamily="34" charset="0"/>
                        </a:rPr>
                        <a:t>7.6%</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10.0%</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11.8%</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FFFFFF"/>
                          </a:solidFill>
                          <a:effectLst/>
                          <a:latin typeface="Arial" pitchFamily="34" charset="0"/>
                          <a:cs typeface="Arial" pitchFamily="34" charset="0"/>
                        </a:rPr>
                        <a:t>9.6%</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20.7%</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-2.6%</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23.1%</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9.1%</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18.7%</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-10.9%</a:t>
                      </a:r>
                    </a:p>
                  </a:txBody>
                  <a:tcPr marL="36545" marR="36545" marT="8008" marB="0" anchor="ctr">
                    <a:lnL>
                      <a:noFill/>
                    </a:lnL>
                    <a:lnR>
                      <a:noFill/>
                    </a:lnR>
                    <a:lnT>
                      <a:noFill/>
                    </a:lnT>
                    <a:lnB>
                      <a:noFill/>
                    </a:lnB>
                    <a:solidFill>
                      <a:srgbClr val="E8B423"/>
                    </a:solidFill>
                  </a:tcPr>
                </a:tc>
                <a:extLst>
                  <a:ext uri="{0D108BD9-81ED-4DB2-BD59-A6C34878D82A}">
                    <a16:rowId xmlns:a16="http://schemas.microsoft.com/office/drawing/2014/main" val="1436024576"/>
                  </a:ext>
                </a:extLst>
              </a:tr>
              <a:tr h="210135">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699" b="1" i="0" u="none" strike="noStrike">
                          <a:solidFill>
                            <a:srgbClr val="FFFFFF"/>
                          </a:solidFill>
                          <a:effectLst/>
                          <a:latin typeface="Arial" pitchFamily="34" charset="0"/>
                          <a:cs typeface="Arial" pitchFamily="34" charset="0"/>
                        </a:rPr>
                        <a:t>-27.6%</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chemeClr val="tx1"/>
                          </a:solidFill>
                          <a:effectLst/>
                          <a:latin typeface="Arial" pitchFamily="34" charset="0"/>
                          <a:cs typeface="Arial" pitchFamily="34" charset="0"/>
                        </a:rPr>
                        <a:t>16.3%</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7.6%</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-4.9%</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11.7%</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5.0%</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7.7%</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9.5%</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FFFFFF"/>
                          </a:solidFill>
                          <a:effectLst/>
                          <a:latin typeface="Arial" pitchFamily="34" charset="0"/>
                          <a:cs typeface="Arial" pitchFamily="34" charset="0"/>
                        </a:rPr>
                        <a:t>9.6%</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17.6%</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-4.6%</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22.0%</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FFFFFF"/>
                          </a:solidFill>
                          <a:effectLst/>
                          <a:latin typeface="Arial" pitchFamily="34" charset="0"/>
                          <a:cs typeface="Arial" pitchFamily="34" charset="0"/>
                        </a:rPr>
                        <a:t>5.4%</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16.6%</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-11.6%</a:t>
                      </a:r>
                    </a:p>
                  </a:txBody>
                  <a:tcPr marL="36545" marR="36545" marT="8008" marB="0" anchor="ctr">
                    <a:lnL>
                      <a:noFill/>
                    </a:lnL>
                    <a:lnR>
                      <a:noFill/>
                    </a:lnR>
                    <a:lnT>
                      <a:noFill/>
                    </a:lnT>
                    <a:lnB>
                      <a:noFill/>
                    </a:lnB>
                    <a:solidFill>
                      <a:srgbClr val="F1D07A"/>
                    </a:solidFill>
                  </a:tcPr>
                </a:tc>
                <a:extLst>
                  <a:ext uri="{0D108BD9-81ED-4DB2-BD59-A6C34878D82A}">
                    <a16:rowId xmlns:a16="http://schemas.microsoft.com/office/drawing/2014/main" val="1038294174"/>
                  </a:ext>
                </a:extLst>
              </a:tr>
              <a:tr h="210135">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699" b="1" i="0" u="none" strike="noStrike">
                          <a:solidFill>
                            <a:srgbClr val="FFFFFF"/>
                          </a:solidFill>
                          <a:effectLst/>
                          <a:latin typeface="Arial" pitchFamily="34" charset="0"/>
                          <a:cs typeface="Arial" pitchFamily="34" charset="0"/>
                        </a:rPr>
                        <a:t>-33.7%</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rgbClr val="FFFFFF"/>
                          </a:solidFill>
                          <a:effectLst/>
                          <a:latin typeface="Arial" pitchFamily="34" charset="0"/>
                          <a:cs typeface="Arial" pitchFamily="34" charset="0"/>
                        </a:rPr>
                        <a:t>7.8%</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7.0%</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-8.6%</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10.2%</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FFFFFF"/>
                          </a:solidFill>
                          <a:effectLst/>
                          <a:latin typeface="Arial" pitchFamily="34" charset="0"/>
                          <a:cs typeface="Arial" pitchFamily="34" charset="0"/>
                        </a:rPr>
                        <a:t>3.0%</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chemeClr val="tx1"/>
                          </a:solidFill>
                          <a:effectLst/>
                          <a:latin typeface="Arial" pitchFamily="34" charset="0"/>
                          <a:cs typeface="Arial" pitchFamily="34" charset="0"/>
                        </a:rPr>
                        <a:t>3.4%</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4.5%</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9.2%</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17.1%</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-6.8%</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20.4%</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FFFFFF"/>
                          </a:solidFill>
                          <a:effectLst/>
                          <a:latin typeface="Arial" pitchFamily="34" charset="0"/>
                          <a:cs typeface="Arial" pitchFamily="34" charset="0"/>
                        </a:rPr>
                        <a:t>3.7%</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15.8%</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-11.7%</a:t>
                      </a:r>
                    </a:p>
                  </a:txBody>
                  <a:tcPr marL="36545" marR="36545" marT="8008" marB="0" anchor="ctr">
                    <a:lnL>
                      <a:noFill/>
                    </a:lnL>
                    <a:lnR>
                      <a:noFill/>
                    </a:lnR>
                    <a:lnT>
                      <a:noFill/>
                    </a:lnT>
                    <a:lnB>
                      <a:noFill/>
                    </a:lnB>
                    <a:solidFill>
                      <a:srgbClr val="33A234"/>
                    </a:solidFill>
                  </a:tcPr>
                </a:tc>
                <a:extLst>
                  <a:ext uri="{0D108BD9-81ED-4DB2-BD59-A6C34878D82A}">
                    <a16:rowId xmlns:a16="http://schemas.microsoft.com/office/drawing/2014/main" val="4044381628"/>
                  </a:ext>
                </a:extLst>
              </a:tr>
              <a:tr h="210135">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699" b="1" i="0" u="none" strike="noStrike">
                          <a:solidFill>
                            <a:srgbClr val="FFFFFF"/>
                          </a:solidFill>
                          <a:effectLst/>
                          <a:latin typeface="Arial" pitchFamily="34" charset="0"/>
                          <a:cs typeface="Arial" pitchFamily="34" charset="0"/>
                        </a:rPr>
                        <a:t>-34.3%</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7.4%</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4.6%</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FFFFFF"/>
                          </a:solidFill>
                          <a:effectLst/>
                          <a:latin typeface="Arial" pitchFamily="34" charset="0"/>
                          <a:cs typeface="Arial" pitchFamily="34" charset="0"/>
                        </a:rPr>
                        <a:t>-9.7%</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10.1%</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2.7%</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3.4%</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3.7%</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6.2%</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15.6%</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000000"/>
                          </a:solidFill>
                          <a:effectLst/>
                          <a:latin typeface="Arial" pitchFamily="34" charset="0"/>
                          <a:cs typeface="Arial" pitchFamily="34" charset="0"/>
                        </a:rPr>
                        <a:t>-7.0%</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18.8%</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0.6%</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2.8%</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-12.5%</a:t>
                      </a:r>
                    </a:p>
                  </a:txBody>
                  <a:tcPr marL="36545" marR="36545" marT="8008" marB="0" anchor="ctr">
                    <a:lnL>
                      <a:noFill/>
                    </a:lnL>
                    <a:lnR>
                      <a:noFill/>
                    </a:lnR>
                    <a:lnT>
                      <a:noFill/>
                    </a:lnT>
                    <a:lnB>
                      <a:noFill/>
                    </a:lnB>
                    <a:solidFill>
                      <a:srgbClr val="000000"/>
                    </a:solidFill>
                  </a:tcPr>
                </a:tc>
                <a:extLst>
                  <a:ext uri="{0D108BD9-81ED-4DB2-BD59-A6C34878D82A}">
                    <a16:rowId xmlns:a16="http://schemas.microsoft.com/office/drawing/2014/main" val="1580185709"/>
                  </a:ext>
                </a:extLst>
              </a:tr>
              <a:tr h="210135">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699" b="1" i="0" u="none" strike="noStrike">
                          <a:solidFill>
                            <a:srgbClr val="FFFFFF"/>
                          </a:solidFill>
                          <a:effectLst/>
                          <a:latin typeface="Arial" pitchFamily="34" charset="0"/>
                          <a:cs typeface="Arial" pitchFamily="34" charset="0"/>
                        </a:rPr>
                        <a:t>-38.4%</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5.0%</a:t>
                      </a:r>
                    </a:p>
                  </a:txBody>
                  <a:tcPr marL="36545" marR="36545" marT="8008" marB="0" anchor="ctr">
                    <a:lnL>
                      <a:noFill/>
                    </a:lnL>
                    <a:lnR>
                      <a:noFill/>
                    </a:lnR>
                    <a:lnT>
                      <a:noFill/>
                    </a:lnT>
                    <a:lnB>
                      <a:noFill/>
                    </a:lnB>
                    <a:solidFill>
                      <a:srgbClr val="E8B423"/>
                    </a:solidFill>
                  </a:tcPr>
                </a:tc>
                <a:tc>
                  <a:txBody>
                    <a:bodyPr/>
                    <a:lstStyle/>
                    <a:p>
                      <a:pPr algn="ctr" rtl="0" fontAlgn="ctr"/>
                      <a:r>
                        <a:rPr lang="en-US" sz="699" b="1" i="0" u="none" strike="noStrike">
                          <a:solidFill>
                            <a:srgbClr val="FFFFFF"/>
                          </a:solidFill>
                          <a:effectLst/>
                          <a:latin typeface="Arial" pitchFamily="34" charset="0"/>
                          <a:cs typeface="Arial" pitchFamily="34" charset="0"/>
                        </a:rPr>
                        <a:t>3.1%</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chemeClr val="tx1"/>
                          </a:solidFill>
                          <a:effectLst/>
                          <a:latin typeface="Arial" pitchFamily="34" charset="0"/>
                          <a:cs typeface="Arial" pitchFamily="34" charset="0"/>
                        </a:rPr>
                        <a:t>-9.8%</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8.4%</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2.2%</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chemeClr val="tx1"/>
                          </a:solidFill>
                          <a:effectLst/>
                          <a:latin typeface="Arial" pitchFamily="34" charset="0"/>
                          <a:cs typeface="Arial" pitchFamily="34" charset="0"/>
                        </a:rPr>
                        <a:t>3.0%</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3.3%</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5.8%</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6.5%</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chemeClr val="tx1"/>
                          </a:solidFill>
                          <a:effectLst/>
                          <a:latin typeface="Arial" pitchFamily="34" charset="0"/>
                          <a:cs typeface="Arial" pitchFamily="34" charset="0"/>
                        </a:rPr>
                        <a:t>-8.2%</a:t>
                      </a:r>
                    </a:p>
                  </a:txBody>
                  <a:tcPr marL="36545" marR="36545" marT="8008" marB="0" anchor="ctr">
                    <a:lnL>
                      <a:noFill/>
                    </a:lnL>
                    <a:lnR>
                      <a:noFill/>
                    </a:lnR>
                    <a:lnT>
                      <a:noFill/>
                    </a:lnT>
                    <a:lnB>
                      <a:noFill/>
                    </a:lnB>
                    <a:solidFill>
                      <a:srgbClr val="F1D07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18.2%</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chemeClr val="tx1"/>
                          </a:solidFill>
                          <a:effectLst/>
                          <a:latin typeface="Arial" pitchFamily="34" charset="0"/>
                          <a:cs typeface="Arial" pitchFamily="34" charset="0"/>
                        </a:rPr>
                        <a:t>0.4%</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000000"/>
                          </a:solidFill>
                          <a:effectLst/>
                          <a:latin typeface="Arial" pitchFamily="34" charset="0"/>
                          <a:cs typeface="Arial" pitchFamily="34" charset="0"/>
                        </a:rPr>
                        <a:t>0.4%</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-13.1%</a:t>
                      </a:r>
                    </a:p>
                  </a:txBody>
                  <a:tcPr marL="36545" marR="36545" marT="8008" marB="0" anchor="ctr">
                    <a:lnL>
                      <a:noFill/>
                    </a:lnL>
                    <a:lnR>
                      <a:noFill/>
                    </a:lnR>
                    <a:lnT>
                      <a:noFill/>
                    </a:lnT>
                    <a:lnB>
                      <a:noFill/>
                    </a:lnB>
                    <a:solidFill>
                      <a:srgbClr val="1398A4"/>
                    </a:solidFill>
                  </a:tcPr>
                </a:tc>
                <a:extLst>
                  <a:ext uri="{0D108BD9-81ED-4DB2-BD59-A6C34878D82A}">
                    <a16:rowId xmlns:a16="http://schemas.microsoft.com/office/drawing/2014/main" val="129203929"/>
                  </a:ext>
                </a:extLst>
              </a:tr>
              <a:tr h="210135">
                <a:tc>
                  <a:txBody>
                    <a:bodyPr/>
                    <a:lstStyle/>
                    <a:p>
                      <a:pPr algn="ctr" fontAlgn="b"/>
                      <a:endParaRPr lang="en-US" sz="9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ctr" rtl="0" fontAlgn="ctr"/>
                      <a:r>
                        <a:rPr lang="en-US" sz="699" b="1" i="0" u="none" strike="noStrike">
                          <a:solidFill>
                            <a:srgbClr val="000000"/>
                          </a:solidFill>
                          <a:effectLst/>
                          <a:latin typeface="Arial" pitchFamily="34" charset="0"/>
                          <a:cs typeface="Arial" pitchFamily="34" charset="0"/>
                        </a:rPr>
                        <a:t>-38.6%</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000000"/>
                          </a:solidFill>
                          <a:effectLst/>
                          <a:latin typeface="Arial" pitchFamily="34" charset="0"/>
                          <a:cs typeface="Arial" pitchFamily="34" charset="0"/>
                        </a:rPr>
                        <a:t>3.1%</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000000"/>
                          </a:solidFill>
                          <a:effectLst/>
                          <a:latin typeface="Arial" pitchFamily="34" charset="0"/>
                          <a:cs typeface="Arial" pitchFamily="34" charset="0"/>
                        </a:rPr>
                        <a:t>3.0%</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-18.1%</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chemeClr val="tx1"/>
                          </a:solidFill>
                          <a:effectLst/>
                          <a:latin typeface="Arial" pitchFamily="34" charset="0"/>
                          <a:cs typeface="Arial" pitchFamily="34" charset="0"/>
                        </a:rPr>
                        <a:t>2.7%</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-2.0%</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2.2%</a:t>
                      </a:r>
                    </a:p>
                  </a:txBody>
                  <a:tcPr marL="36545" marR="36545" marT="8008" marB="0" anchor="ctr">
                    <a:lnL>
                      <a:noFill/>
                    </a:lnL>
                    <a:lnR>
                      <a:noFill/>
                    </a:lnR>
                    <a:lnT>
                      <a:noFill/>
                    </a:lnT>
                    <a:lnB>
                      <a:noFill/>
                    </a:lnB>
                    <a:solidFill>
                      <a:srgbClr val="005E74"/>
                    </a:solidFill>
                  </a:tcPr>
                </a:tc>
                <a:tc>
                  <a:txBody>
                    <a:bodyPr/>
                    <a:lstStyle/>
                    <a:p>
                      <a:pPr algn="ctr" rtl="0" fontAlgn="ctr"/>
                      <a:r>
                        <a:rPr lang="en-US" sz="699" b="1" i="0" u="none" strike="noStrike">
                          <a:solidFill>
                            <a:schemeClr val="tx1"/>
                          </a:solidFill>
                          <a:effectLst/>
                          <a:latin typeface="Arial" pitchFamily="34" charset="0"/>
                          <a:cs typeface="Arial" pitchFamily="34" charset="0"/>
                        </a:rPr>
                        <a:t>2.0%</a:t>
                      </a:r>
                    </a:p>
                  </a:txBody>
                  <a:tcPr marL="36545" marR="36545" marT="8008" marB="0" anchor="ctr">
                    <a:lnL>
                      <a:noFill/>
                    </a:lnL>
                    <a:lnR>
                      <a:noFill/>
                    </a:lnR>
                    <a:lnT>
                      <a:noFill/>
                    </a:lnT>
                    <a:lnB>
                      <a:noFill/>
                    </a:lnB>
                    <a:solidFill>
                      <a:srgbClr val="ADCBDA"/>
                    </a:solidFill>
                  </a:tcPr>
                </a:tc>
                <a:tc>
                  <a:txBody>
                    <a:bodyPr/>
                    <a:lstStyle/>
                    <a:p>
                      <a:pPr algn="ctr" rtl="0" fontAlgn="ctr"/>
                      <a:r>
                        <a:rPr lang="en-US" sz="699" b="1" i="0" u="none" strike="noStrike">
                          <a:solidFill>
                            <a:srgbClr val="FFFFFF"/>
                          </a:solidFill>
                          <a:effectLst/>
                          <a:latin typeface="Arial" pitchFamily="34" charset="0"/>
                          <a:cs typeface="Arial" pitchFamily="34" charset="0"/>
                        </a:rPr>
                        <a:t>5.0%</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4.0%</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-9.0%</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rgbClr val="FFFFFF"/>
                          </a:solidFill>
                          <a:effectLst/>
                          <a:latin typeface="Arial" pitchFamily="34" charset="0"/>
                          <a:cs typeface="Arial" pitchFamily="34" charset="0"/>
                        </a:rPr>
                        <a:t>7.5%</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chemeClr val="tx1"/>
                          </a:solidFill>
                          <a:effectLst/>
                          <a:latin typeface="Arial" pitchFamily="34" charset="0"/>
                          <a:cs typeface="Arial" pitchFamily="34" charset="0"/>
                        </a:rPr>
                        <a:t>-6.7%</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FFFFFF"/>
                          </a:solidFill>
                          <a:effectLst/>
                          <a:latin typeface="Arial" pitchFamily="34" charset="0"/>
                          <a:cs typeface="Arial" pitchFamily="34" charset="0"/>
                        </a:rPr>
                        <a:t>0.2%</a:t>
                      </a:r>
                    </a:p>
                  </a:txBody>
                  <a:tcPr marL="36545" marR="36545" marT="8008" marB="0" anchor="ctr">
                    <a:lnL>
                      <a:noFill/>
                    </a:lnL>
                    <a:lnR>
                      <a:noFill/>
                    </a:lnR>
                    <a:lnT>
                      <a:noFill/>
                    </a:lnT>
                    <a:lnB>
                      <a:noFill/>
                    </a:lnB>
                    <a:solidFill>
                      <a:srgbClr val="000000"/>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-17.3%</a:t>
                      </a:r>
                    </a:p>
                  </a:txBody>
                  <a:tcPr marL="36545" marR="36545" marT="8008" marB="0" anchor="ctr">
                    <a:lnL>
                      <a:noFill/>
                    </a:lnL>
                    <a:lnR>
                      <a:noFill/>
                    </a:lnR>
                    <a:lnT>
                      <a:noFill/>
                    </a:lnT>
                    <a:lnB>
                      <a:noFill/>
                    </a:lnB>
                    <a:solidFill>
                      <a:srgbClr val="59315F"/>
                    </a:solidFill>
                  </a:tcPr>
                </a:tc>
                <a:extLst>
                  <a:ext uri="{0D108BD9-81ED-4DB2-BD59-A6C34878D82A}">
                    <a16:rowId xmlns:a16="http://schemas.microsoft.com/office/drawing/2014/main" val="3678149476"/>
                  </a:ext>
                </a:extLst>
              </a:tr>
              <a:tr h="210135">
                <a:tc>
                  <a:txBody>
                    <a:bodyPr/>
                    <a:lstStyle/>
                    <a:p>
                      <a:pPr algn="ctr" rtl="0" fontAlgn="b"/>
                      <a:r>
                        <a:rPr lang="en-US" sz="899" b="1" i="0" u="none" strike="noStrike">
                          <a:solidFill>
                            <a:srgbClr val="000000"/>
                          </a:solidFill>
                          <a:effectLst/>
                          <a:latin typeface="Arial" pitchFamily="34" charset="0"/>
                          <a:cs typeface="Arial" pitchFamily="34" charset="0"/>
                        </a:rPr>
                        <a:t>Lowest Return</a:t>
                      </a:r>
                    </a:p>
                  </a:txBody>
                  <a:tcPr marL="36545" marR="36545" marT="8008" marB="0" anchor="b">
                    <a:lnL>
                      <a:noFill/>
                    </a:lnL>
                    <a:lnR>
                      <a:noFill/>
                    </a:lnR>
                    <a:lnT>
                      <a:noFill/>
                    </a:lnT>
                    <a:lnB>
                      <a:noFill/>
                    </a:lnB>
                  </a:tcPr>
                </a:tc>
                <a:tc>
                  <a:txBody>
                    <a:bodyPr/>
                    <a:lstStyle/>
                    <a:p>
                      <a:pPr algn="ctr" rtl="0" fontAlgn="ctr"/>
                      <a:r>
                        <a:rPr lang="en-US" sz="699" b="1" i="0" u="none" strike="noStrike">
                          <a:solidFill>
                            <a:schemeClr val="tx1"/>
                          </a:solidFill>
                          <a:effectLst/>
                          <a:latin typeface="Arial" pitchFamily="34" charset="0"/>
                          <a:cs typeface="Arial" pitchFamily="34" charset="0"/>
                        </a:rPr>
                        <a:t>-51.0%</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2.6%</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2.2%</a:t>
                      </a:r>
                    </a:p>
                  </a:txBody>
                  <a:tcPr marL="36545" marR="36545" marT="8008" marB="0" anchor="ctr">
                    <a:lnL>
                      <a:noFill/>
                    </a:lnL>
                    <a:lnR>
                      <a:noFill/>
                    </a:lnR>
                    <a:lnT>
                      <a:noFill/>
                    </a:lnT>
                    <a:lnB>
                      <a:noFill/>
                    </a:lnB>
                    <a:solidFill>
                      <a:srgbClr val="F5E0A7"/>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-21.3%</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000000"/>
                          </a:solidFill>
                          <a:effectLst/>
                          <a:latin typeface="Arial" pitchFamily="34" charset="0"/>
                          <a:cs typeface="Arial" pitchFamily="34" charset="0"/>
                        </a:rPr>
                        <a:t>2.1%</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-14.3%</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000000"/>
                          </a:solidFill>
                          <a:effectLst/>
                          <a:latin typeface="Arial" pitchFamily="34" charset="0"/>
                          <a:cs typeface="Arial" pitchFamily="34" charset="0"/>
                        </a:rPr>
                        <a:t>-7.3%</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FFFFFF"/>
                          </a:solidFill>
                          <a:effectLst/>
                          <a:latin typeface="Arial" pitchFamily="34" charset="0"/>
                          <a:cs typeface="Arial" pitchFamily="34" charset="0"/>
                        </a:rPr>
                        <a:t>-2.5%</a:t>
                      </a:r>
                    </a:p>
                  </a:txBody>
                  <a:tcPr marL="36545" marR="36545" marT="8008" marB="0" anchor="ctr">
                    <a:lnL>
                      <a:noFill/>
                    </a:lnL>
                    <a:lnR>
                      <a:noFill/>
                    </a:lnR>
                    <a:lnT>
                      <a:noFill/>
                    </a:lnT>
                    <a:lnB>
                      <a:noFill/>
                    </a:lnB>
                    <a:solidFill>
                      <a:srgbClr val="1398A4"/>
                    </a:solidFill>
                  </a:tcPr>
                </a:tc>
                <a:tc>
                  <a:txBody>
                    <a:bodyPr/>
                    <a:lstStyle/>
                    <a:p>
                      <a:pPr algn="ctr" rtl="0" fontAlgn="ctr"/>
                      <a:r>
                        <a:rPr lang="en-US" sz="699" b="1" i="0" u="none" strike="noStrike">
                          <a:solidFill>
                            <a:schemeClr val="tx1"/>
                          </a:solidFill>
                          <a:effectLst/>
                          <a:latin typeface="Arial" pitchFamily="34" charset="0"/>
                          <a:cs typeface="Arial" pitchFamily="34" charset="0"/>
                        </a:rPr>
                        <a:t>2.3%</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1.9%</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-12.8%</a:t>
                      </a:r>
                    </a:p>
                  </a:txBody>
                  <a:tcPr marL="36545" marR="36545" marT="8008" marB="0" anchor="ctr">
                    <a:lnL>
                      <a:noFill/>
                    </a:lnL>
                    <a:lnR>
                      <a:noFill/>
                    </a:lnR>
                    <a:lnT>
                      <a:noFill/>
                    </a:lnT>
                    <a:lnB>
                      <a:noFill/>
                    </a:lnB>
                    <a:solidFill>
                      <a:srgbClr val="D6E6ED"/>
                    </a:solidFill>
                  </a:tcPr>
                </a:tc>
                <a:tc>
                  <a:txBody>
                    <a:bodyPr/>
                    <a:lstStyle/>
                    <a:p>
                      <a:pPr algn="ctr" rtl="0" fontAlgn="ctr"/>
                      <a:r>
                        <a:rPr lang="en-US" sz="699" b="1" i="0" u="none" strike="noStrike">
                          <a:solidFill>
                            <a:srgbClr val="000000"/>
                          </a:solidFill>
                          <a:effectLst/>
                          <a:latin typeface="Arial" pitchFamily="34" charset="0"/>
                          <a:cs typeface="Arial" pitchFamily="34" charset="0"/>
                        </a:rPr>
                        <a:t>1.5%</a:t>
                      </a:r>
                    </a:p>
                  </a:txBody>
                  <a:tcPr marL="36545" marR="36545" marT="8008" marB="0" anchor="ctr">
                    <a:lnL>
                      <a:noFill/>
                    </a:lnL>
                    <a:lnR>
                      <a:noFill/>
                    </a:lnR>
                    <a:lnT>
                      <a:noFill/>
                    </a:lnT>
                    <a:lnB>
                      <a:noFill/>
                    </a:lnB>
                    <a:solidFill>
                      <a:srgbClr val="BFBFB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-13.9%</a:t>
                      </a:r>
                    </a:p>
                  </a:txBody>
                  <a:tcPr marL="36545" marR="36545" marT="8008" marB="0" anchor="ctr">
                    <a:lnL>
                      <a:noFill/>
                    </a:lnL>
                    <a:lnR>
                      <a:noFill/>
                    </a:lnR>
                    <a:lnT>
                      <a:noFill/>
                    </a:lnT>
                    <a:lnB>
                      <a:noFill/>
                    </a:lnB>
                    <a:solidFill>
                      <a:srgbClr val="59315F"/>
                    </a:solidFill>
                  </a:tcPr>
                </a:tc>
                <a:tc>
                  <a:txBody>
                    <a:bodyPr/>
                    <a:lstStyle/>
                    <a:p>
                      <a:pPr algn="ctr" rtl="0" fontAlgn="ctr"/>
                      <a:r>
                        <a:rPr lang="en-US" sz="699" b="1" i="0" u="none" strike="noStrike">
                          <a:solidFill>
                            <a:srgbClr val="FFFFFF"/>
                          </a:solidFill>
                          <a:effectLst/>
                          <a:latin typeface="Arial" pitchFamily="34" charset="0"/>
                          <a:cs typeface="Arial" pitchFamily="34" charset="0"/>
                        </a:rPr>
                        <a:t>-1.2%</a:t>
                      </a:r>
                    </a:p>
                  </a:txBody>
                  <a:tcPr marL="36545" marR="36545" marT="8008" marB="0" anchor="ctr">
                    <a:lnL>
                      <a:noFill/>
                    </a:lnL>
                    <a:lnR>
                      <a:noFill/>
                    </a:lnR>
                    <a:lnT>
                      <a:noFill/>
                    </a:lnT>
                    <a:lnB>
                      <a:noFill/>
                    </a:lnB>
                    <a:solidFill>
                      <a:srgbClr val="33A234"/>
                    </a:solidFill>
                  </a:tcPr>
                </a:tc>
                <a:tc>
                  <a:txBody>
                    <a:bodyPr/>
                    <a:lstStyle/>
                    <a:p>
                      <a:pPr algn="ctr" rtl="0" fontAlgn="ctr"/>
                      <a:r>
                        <a:rPr lang="en-US" sz="699" b="1" i="0" u="none" strike="noStrike">
                          <a:solidFill>
                            <a:schemeClr val="tx1"/>
                          </a:solidFill>
                          <a:effectLst/>
                          <a:latin typeface="Arial" pitchFamily="34" charset="0"/>
                          <a:cs typeface="Arial" pitchFamily="34" charset="0"/>
                        </a:rPr>
                        <a:t>-17.6%</a:t>
                      </a:r>
                    </a:p>
                  </a:txBody>
                  <a:tcPr marL="36545" marR="36545" marT="8008" marB="0" anchor="ctr">
                    <a:lnL>
                      <a:noFill/>
                    </a:lnL>
                    <a:lnR>
                      <a:noFill/>
                    </a:lnR>
                    <a:lnT>
                      <a:noFill/>
                    </a:lnT>
                    <a:lnB>
                      <a:noFill/>
                    </a:lnB>
                    <a:solidFill>
                      <a:srgbClr val="D6E6ED"/>
                    </a:solidFill>
                  </a:tcPr>
                </a:tc>
                <a:extLst>
                  <a:ext uri="{0D108BD9-81ED-4DB2-BD59-A6C34878D82A}">
                    <a16:rowId xmlns:a16="http://schemas.microsoft.com/office/drawing/2014/main" val="207791868"/>
                  </a:ext>
                </a:extLst>
              </a:tr>
              <a:tr h="91363">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tc>
                  <a:txBody>
                    <a:bodyPr/>
                    <a:lstStyle/>
                    <a:p>
                      <a:pPr algn="l" fontAlgn="b"/>
                      <a:endParaRPr lang="en-US" sz="600" b="0" i="0" u="none" strike="noStrike">
                        <a:solidFill>
                          <a:srgbClr val="000000"/>
                        </a:solidFill>
                        <a:effectLst/>
                        <a:latin typeface="Arial" pitchFamily="34" charset="0"/>
                        <a:cs typeface="Arial" pitchFamily="34" charset="0"/>
                      </a:endParaRPr>
                    </a:p>
                  </a:txBody>
                  <a:tcPr marL="36545" marR="36545" marT="8008" marB="0" anchor="b">
                    <a:lnL>
                      <a:noFill/>
                    </a:lnL>
                    <a:lnR>
                      <a:noFill/>
                    </a:lnR>
                    <a:lnT>
                      <a:noFill/>
                    </a:lnT>
                    <a:lnB>
                      <a:noFill/>
                    </a:lnB>
                  </a:tcPr>
                </a:tc>
                <a:extLst>
                  <a:ext uri="{0D108BD9-81ED-4DB2-BD59-A6C34878D82A}">
                    <a16:rowId xmlns:a16="http://schemas.microsoft.com/office/drawing/2014/main" val="849999276"/>
                  </a:ext>
                </a:extLst>
              </a:tr>
              <a:tr h="238654">
                <a:tc>
                  <a:txBody>
                    <a:bodyPr/>
                    <a:lstStyle/>
                    <a:p>
                      <a:pPr algn="ctr" fontAlgn="ctr"/>
                      <a:r>
                        <a:rPr lang="en-US" sz="899" b="0" i="0" u="none" strike="noStrike">
                          <a:solidFill>
                            <a:srgbClr val="000000"/>
                          </a:solidFill>
                          <a:effectLst/>
                          <a:latin typeface="Arial" pitchFamily="34" charset="0"/>
                          <a:cs typeface="Arial" pitchFamily="34" charset="0"/>
                        </a:rPr>
                        <a:t> </a:t>
                      </a:r>
                    </a:p>
                  </a:txBody>
                  <a:tcPr marL="36545" marR="36545" marT="8008" marB="0" anchor="ctr">
                    <a:lnL>
                      <a:noFill/>
                    </a:lnL>
                    <a:lnR>
                      <a:noFill/>
                    </a:lnR>
                    <a:lnT>
                      <a:noFill/>
                    </a:lnT>
                    <a:lnB w="6350" cap="flat" cmpd="sng" algn="ctr">
                      <a:solidFill>
                        <a:srgbClr val="BFBFBF"/>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2008</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2009</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2010</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2011</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2012</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2013</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2014</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2015</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2016</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2017</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2018</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2019</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2020</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2021</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tc>
                  <a:txBody>
                    <a:bodyPr/>
                    <a:lstStyle/>
                    <a:p>
                      <a:pPr algn="ctr" rtl="0" fontAlgn="ctr"/>
                      <a:r>
                        <a:rPr lang="en-US" sz="799" b="1" i="0" u="none" strike="noStrike">
                          <a:solidFill>
                            <a:srgbClr val="000000"/>
                          </a:solidFill>
                          <a:effectLst/>
                          <a:latin typeface="Arial" pitchFamily="34" charset="0"/>
                          <a:cs typeface="Arial" pitchFamily="34" charset="0"/>
                        </a:rPr>
                        <a:t>2022</a:t>
                      </a:r>
                    </a:p>
                  </a:txBody>
                  <a:tcPr marL="36545" marR="36545" marT="8008" marB="0" anchor="b">
                    <a:lnL>
                      <a:noFill/>
                    </a:lnL>
                    <a:lnR>
                      <a:noFill/>
                    </a:lnR>
                    <a:lnT>
                      <a:noFill/>
                    </a:lnT>
                    <a:lnB w="6350" cap="flat" cmpd="sng" algn="ctr">
                      <a:solidFill>
                        <a:srgbClr val="808080"/>
                      </a:solidFill>
                      <a:prstDash val="solid"/>
                      <a:round/>
                      <a:headEnd type="none" w="med" len="med"/>
                      <a:tailEnd type="none" w="med" len="med"/>
                    </a:lnB>
                  </a:tcPr>
                </a:tc>
                <a:extLst>
                  <a:ext uri="{0D108BD9-81ED-4DB2-BD59-A6C34878D82A}">
                    <a16:rowId xmlns:a16="http://schemas.microsoft.com/office/drawing/2014/main" val="1880886473"/>
                  </a:ext>
                </a:extLst>
              </a:tr>
              <a:tr h="183313">
                <a:tc>
                  <a:txBody>
                    <a:bodyPr/>
                    <a:lstStyle/>
                    <a:p>
                      <a:pPr algn="l" rtl="0" fontAlgn="ctr"/>
                      <a:r>
                        <a:rPr lang="en-US" sz="899" b="0" i="0" u="none" strike="noStrike">
                          <a:solidFill>
                            <a:srgbClr val="FFFFFF"/>
                          </a:solidFill>
                          <a:effectLst/>
                          <a:latin typeface="Arial" pitchFamily="34" charset="0"/>
                          <a:cs typeface="Arial" pitchFamily="34" charset="0"/>
                        </a:rPr>
                        <a:t>Australian Large</a:t>
                      </a:r>
                    </a:p>
                  </a:txBody>
                  <a:tcPr marL="36545" marR="36545" marT="8008" marB="0" anchor="ctr">
                    <a:lnL>
                      <a:noFill/>
                    </a:lnL>
                    <a:lnR>
                      <a:noFill/>
                    </a:lnR>
                    <a:lnT w="6350" cap="flat" cmpd="sng" algn="ctr">
                      <a:solidFill>
                        <a:srgbClr val="BFBFBF"/>
                      </a:solidFill>
                      <a:prstDash val="solid"/>
                      <a:round/>
                      <a:headEnd type="none" w="med" len="med"/>
                      <a:tailEnd type="none" w="med" len="med"/>
                    </a:lnT>
                    <a:lnB>
                      <a:noFill/>
                    </a:lnB>
                    <a:solidFill>
                      <a:srgbClr val="005E74"/>
                    </a:solidFill>
                  </a:tcPr>
                </a:tc>
                <a:tc>
                  <a:txBody>
                    <a:bodyPr/>
                    <a:lstStyle/>
                    <a:p>
                      <a:pPr algn="ctr" rtl="0" fontAlgn="ctr"/>
                      <a:r>
                        <a:rPr lang="en-US" sz="699" b="0" i="0" u="none" strike="noStrike">
                          <a:solidFill>
                            <a:srgbClr val="000000"/>
                          </a:solidFill>
                          <a:effectLst/>
                          <a:latin typeface="Arial" pitchFamily="34" charset="0"/>
                          <a:cs typeface="Arial" pitchFamily="34" charset="0"/>
                        </a:rPr>
                        <a:t>-34.34%</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41.10%</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7.05%</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-9.68%</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15.87%</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4.98%</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2.22%</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3.67%</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9.17%</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17.60%</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-6.78%</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23.13%</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3.69%</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16.58%</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1.61%</a:t>
                      </a:r>
                    </a:p>
                  </a:txBody>
                  <a:tcPr marL="36545" marR="36545" marT="8008" marB="0" anchor="ctr">
                    <a:lnL>
                      <a:noFill/>
                    </a:lnL>
                    <a:lnR>
                      <a:noFill/>
                    </a:lnR>
                    <a:lnT w="6350" cap="flat" cmpd="sng" algn="ctr">
                      <a:solidFill>
                        <a:srgbClr val="808080"/>
                      </a:solidFill>
                      <a:prstDash val="solid"/>
                      <a:round/>
                      <a:headEnd type="none" w="med" len="med"/>
                      <a:tailEnd type="none" w="med" len="med"/>
                    </a:lnT>
                    <a:lnB>
                      <a:noFill/>
                    </a:lnB>
                  </a:tcPr>
                </a:tc>
                <a:extLst>
                  <a:ext uri="{0D108BD9-81ED-4DB2-BD59-A6C34878D82A}">
                    <a16:rowId xmlns:a16="http://schemas.microsoft.com/office/drawing/2014/main" val="4053595013"/>
                  </a:ext>
                </a:extLst>
              </a:tr>
              <a:tr h="183313">
                <a:tc>
                  <a:txBody>
                    <a:bodyPr/>
                    <a:lstStyle/>
                    <a:p>
                      <a:pPr algn="l" rtl="0" fontAlgn="ctr"/>
                      <a:r>
                        <a:rPr lang="en-US" sz="899" b="0" i="0" u="none" strike="noStrike">
                          <a:solidFill>
                            <a:srgbClr val="000000"/>
                          </a:solidFill>
                          <a:effectLst/>
                          <a:latin typeface="Arial" pitchFamily="34" charset="0"/>
                          <a:cs typeface="Arial" pitchFamily="34" charset="0"/>
                        </a:rPr>
                        <a:t>Australian Small</a:t>
                      </a:r>
                    </a:p>
                  </a:txBody>
                  <a:tcPr marL="36545" marR="36545" marT="8008" marB="0" anchor="ctr">
                    <a:lnL>
                      <a:noFill/>
                    </a:lnL>
                    <a:lnR>
                      <a:noFill/>
                    </a:lnR>
                    <a:lnT>
                      <a:noFill/>
                    </a:lnT>
                    <a:lnB>
                      <a:noFill/>
                    </a:lnB>
                    <a:solidFill>
                      <a:srgbClr val="D6E5ED"/>
                    </a:solidFill>
                  </a:tcPr>
                </a:tc>
                <a:tc>
                  <a:txBody>
                    <a:bodyPr/>
                    <a:lstStyle/>
                    <a:p>
                      <a:pPr algn="ctr" rtl="0" fontAlgn="ctr"/>
                      <a:r>
                        <a:rPr lang="en-US" sz="699" b="0" i="0" u="none" strike="noStrike">
                          <a:solidFill>
                            <a:srgbClr val="000000"/>
                          </a:solidFill>
                          <a:effectLst/>
                          <a:latin typeface="Arial" pitchFamily="34" charset="0"/>
                          <a:cs typeface="Arial" pitchFamily="34" charset="0"/>
                        </a:rPr>
                        <a:t>-51.04%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63.10%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20.02%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-21.31%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2.05%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-14.28%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-7.35%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11.81%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10.59%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27.10%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-12.81%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20.44%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12.33%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15.83%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-17.59%</a:t>
                      </a:r>
                    </a:p>
                  </a:txBody>
                  <a:tcPr marL="36545" marR="36545" marT="8008" marB="0" anchor="ctr">
                    <a:lnL>
                      <a:noFill/>
                    </a:lnL>
                    <a:lnR>
                      <a:noFill/>
                    </a:lnR>
                    <a:lnT>
                      <a:noFill/>
                    </a:lnT>
                    <a:lnB>
                      <a:noFill/>
                    </a:lnB>
                  </a:tcPr>
                </a:tc>
                <a:extLst>
                  <a:ext uri="{0D108BD9-81ED-4DB2-BD59-A6C34878D82A}">
                    <a16:rowId xmlns:a16="http://schemas.microsoft.com/office/drawing/2014/main" val="1928767212"/>
                  </a:ext>
                </a:extLst>
              </a:tr>
              <a:tr h="183313">
                <a:tc>
                  <a:txBody>
                    <a:bodyPr/>
                    <a:lstStyle/>
                    <a:p>
                      <a:pPr algn="l" rtl="0" fontAlgn="ctr"/>
                      <a:r>
                        <a:rPr lang="en-US" sz="899" b="0" i="0" u="none" strike="noStrike">
                          <a:solidFill>
                            <a:srgbClr val="000000"/>
                          </a:solidFill>
                          <a:effectLst/>
                          <a:latin typeface="Arial" pitchFamily="34" charset="0"/>
                          <a:cs typeface="Arial" pitchFamily="34" charset="0"/>
                        </a:rPr>
                        <a:t>Australian Value</a:t>
                      </a:r>
                    </a:p>
                  </a:txBody>
                  <a:tcPr marL="36545" marR="36545" marT="8008" marB="0" anchor="ctr">
                    <a:lnL>
                      <a:noFill/>
                    </a:lnL>
                    <a:lnR>
                      <a:noFill/>
                    </a:lnR>
                    <a:lnT>
                      <a:noFill/>
                    </a:lnT>
                    <a:lnB>
                      <a:noFill/>
                    </a:lnB>
                    <a:solidFill>
                      <a:srgbClr val="ADCCDA"/>
                    </a:solidFill>
                  </a:tcPr>
                </a:tc>
                <a:tc>
                  <a:txBody>
                    <a:bodyPr/>
                    <a:lstStyle/>
                    <a:p>
                      <a:pPr algn="ctr" rtl="0" fontAlgn="ctr"/>
                      <a:r>
                        <a:rPr lang="en-US" sz="699" b="0" i="0" u="none" strike="noStrike">
                          <a:solidFill>
                            <a:srgbClr val="000000"/>
                          </a:solidFill>
                          <a:effectLst/>
                          <a:latin typeface="Arial" pitchFamily="34" charset="0"/>
                          <a:cs typeface="Arial" pitchFamily="34" charset="0"/>
                        </a:rPr>
                        <a:t>-38.55%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45.93%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7.96%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-9.80%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16.48%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7.58%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3.04%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2.02%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14.73%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17.07%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-7.04%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18.81%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0.58%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18.70%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4.23%</a:t>
                      </a:r>
                    </a:p>
                  </a:txBody>
                  <a:tcPr marL="36545" marR="36545" marT="8008" marB="0" anchor="ctr">
                    <a:lnL>
                      <a:noFill/>
                    </a:lnL>
                    <a:lnR>
                      <a:noFill/>
                    </a:lnR>
                    <a:lnT>
                      <a:noFill/>
                    </a:lnT>
                    <a:lnB>
                      <a:noFill/>
                    </a:lnB>
                  </a:tcPr>
                </a:tc>
                <a:extLst>
                  <a:ext uri="{0D108BD9-81ED-4DB2-BD59-A6C34878D82A}">
                    <a16:rowId xmlns:a16="http://schemas.microsoft.com/office/drawing/2014/main" val="800358096"/>
                  </a:ext>
                </a:extLst>
              </a:tr>
              <a:tr h="183313">
                <a:tc>
                  <a:txBody>
                    <a:bodyPr/>
                    <a:lstStyle/>
                    <a:p>
                      <a:pPr algn="l" rtl="0" fontAlgn="ctr"/>
                      <a:r>
                        <a:rPr lang="en-US" sz="899" b="0" i="0" u="none" strike="noStrike">
                          <a:solidFill>
                            <a:srgbClr val="000000"/>
                          </a:solidFill>
                          <a:effectLst/>
                          <a:latin typeface="Arial" pitchFamily="34" charset="0"/>
                          <a:cs typeface="Arial" pitchFamily="34" charset="0"/>
                        </a:rPr>
                        <a:t>Cash</a:t>
                      </a:r>
                    </a:p>
                  </a:txBody>
                  <a:tcPr marL="36545" marR="36545" marT="8008" marB="0" anchor="ctr">
                    <a:lnL>
                      <a:noFill/>
                    </a:lnL>
                    <a:lnR>
                      <a:noFill/>
                    </a:lnR>
                    <a:lnT>
                      <a:noFill/>
                    </a:lnT>
                    <a:lnB>
                      <a:noFill/>
                    </a:lnB>
                    <a:solidFill>
                      <a:srgbClr val="BFBFBF"/>
                    </a:solidFill>
                  </a:tcPr>
                </a:tc>
                <a:tc>
                  <a:txBody>
                    <a:bodyPr/>
                    <a:lstStyle/>
                    <a:p>
                      <a:pPr algn="ctr" rtl="0" fontAlgn="ctr"/>
                      <a:r>
                        <a:rPr lang="en-US" sz="699" b="0" i="0" u="none" strike="noStrike">
                          <a:solidFill>
                            <a:srgbClr val="000000"/>
                          </a:solidFill>
                          <a:effectLst/>
                          <a:latin typeface="Arial" pitchFamily="34" charset="0"/>
                          <a:cs typeface="Arial" pitchFamily="34" charset="0"/>
                        </a:rPr>
                        <a:t>8.29%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3.05%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2.95%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2.75%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2.70%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2.68%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3.40%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3.28%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2.25%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1.85%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1.86%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1.52%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0.42%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0.40%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2.62%</a:t>
                      </a:r>
                    </a:p>
                  </a:txBody>
                  <a:tcPr marL="36545" marR="36545" marT="8008" marB="0" anchor="ctr">
                    <a:lnL>
                      <a:noFill/>
                    </a:lnL>
                    <a:lnR>
                      <a:noFill/>
                    </a:lnR>
                    <a:lnT>
                      <a:noFill/>
                    </a:lnT>
                    <a:lnB>
                      <a:noFill/>
                    </a:lnB>
                  </a:tcPr>
                </a:tc>
                <a:extLst>
                  <a:ext uri="{0D108BD9-81ED-4DB2-BD59-A6C34878D82A}">
                    <a16:rowId xmlns:a16="http://schemas.microsoft.com/office/drawing/2014/main" val="2937497814"/>
                  </a:ext>
                </a:extLst>
              </a:tr>
              <a:tr h="183313">
                <a:tc>
                  <a:txBody>
                    <a:bodyPr/>
                    <a:lstStyle/>
                    <a:p>
                      <a:pPr algn="l" rtl="0" fontAlgn="ctr"/>
                      <a:r>
                        <a:rPr lang="en-US" sz="899" b="0" i="0" u="none" strike="noStrike">
                          <a:solidFill>
                            <a:srgbClr val="FFFFFF"/>
                          </a:solidFill>
                          <a:effectLst/>
                          <a:latin typeface="Arial" pitchFamily="34" charset="0"/>
                          <a:cs typeface="Arial" pitchFamily="34" charset="0"/>
                        </a:rPr>
                        <a:t>Emerging Markets</a:t>
                      </a:r>
                    </a:p>
                  </a:txBody>
                  <a:tcPr marL="36545" marR="36545" marT="8008" marB="0" anchor="ctr">
                    <a:lnL>
                      <a:noFill/>
                    </a:lnL>
                    <a:lnR>
                      <a:noFill/>
                    </a:lnR>
                    <a:lnT>
                      <a:noFill/>
                    </a:lnT>
                    <a:lnB>
                      <a:noFill/>
                    </a:lnB>
                    <a:solidFill>
                      <a:srgbClr val="00B0AC"/>
                    </a:solidFill>
                  </a:tcPr>
                </a:tc>
                <a:tc>
                  <a:txBody>
                    <a:bodyPr/>
                    <a:lstStyle/>
                    <a:p>
                      <a:pPr algn="ctr" rtl="0" fontAlgn="ctr"/>
                      <a:r>
                        <a:rPr lang="en-US" sz="699" b="0" i="0" u="none" strike="noStrike">
                          <a:solidFill>
                            <a:srgbClr val="000000"/>
                          </a:solidFill>
                          <a:effectLst/>
                          <a:latin typeface="Arial" pitchFamily="34" charset="0"/>
                          <a:cs typeface="Arial" pitchFamily="34" charset="0"/>
                        </a:rPr>
                        <a:t>-38.35%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43.78%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11.03%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-18.06%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12.17%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-2.04%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3.39%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-2.50%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9.57%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35.06%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-9.04%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18.16%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11.21%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2.82%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-13.11%</a:t>
                      </a:r>
                    </a:p>
                  </a:txBody>
                  <a:tcPr marL="36545" marR="36545" marT="8008" marB="0" anchor="ctr">
                    <a:lnL>
                      <a:noFill/>
                    </a:lnL>
                    <a:lnR>
                      <a:noFill/>
                    </a:lnR>
                    <a:lnT>
                      <a:noFill/>
                    </a:lnT>
                    <a:lnB>
                      <a:noFill/>
                    </a:lnB>
                  </a:tcPr>
                </a:tc>
                <a:extLst>
                  <a:ext uri="{0D108BD9-81ED-4DB2-BD59-A6C34878D82A}">
                    <a16:rowId xmlns:a16="http://schemas.microsoft.com/office/drawing/2014/main" val="1761417924"/>
                  </a:ext>
                </a:extLst>
              </a:tr>
              <a:tr h="183313">
                <a:tc>
                  <a:txBody>
                    <a:bodyPr/>
                    <a:lstStyle/>
                    <a:p>
                      <a:pPr algn="l" rtl="0" fontAlgn="ctr"/>
                      <a:r>
                        <a:rPr lang="en-US" sz="899" b="0" i="0" u="none" strike="noStrike">
                          <a:solidFill>
                            <a:srgbClr val="FFFFFF"/>
                          </a:solidFill>
                          <a:effectLst/>
                          <a:latin typeface="Arial" pitchFamily="34" charset="0"/>
                          <a:cs typeface="Arial" pitchFamily="34" charset="0"/>
                        </a:rPr>
                        <a:t>Fixed Interest</a:t>
                      </a:r>
                    </a:p>
                  </a:txBody>
                  <a:tcPr marL="36545" marR="36545" marT="8008" marB="0" anchor="ctr">
                    <a:lnL>
                      <a:noFill/>
                    </a:lnL>
                    <a:lnR>
                      <a:noFill/>
                    </a:lnR>
                    <a:lnT>
                      <a:noFill/>
                    </a:lnT>
                    <a:lnB>
                      <a:noFill/>
                    </a:lnB>
                    <a:solidFill>
                      <a:srgbClr val="51A234"/>
                    </a:solidFill>
                  </a:tcPr>
                </a:tc>
                <a:tc>
                  <a:txBody>
                    <a:bodyPr/>
                    <a:lstStyle/>
                    <a:p>
                      <a:pPr algn="ctr" rtl="0" fontAlgn="ctr"/>
                      <a:r>
                        <a:rPr lang="en-US" sz="699" b="0" i="0" u="none" strike="noStrike">
                          <a:solidFill>
                            <a:srgbClr val="000000"/>
                          </a:solidFill>
                          <a:effectLst/>
                          <a:latin typeface="Arial" pitchFamily="34" charset="0"/>
                          <a:cs typeface="Arial" pitchFamily="34" charset="0"/>
                        </a:rPr>
                        <a:t>11.21%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7.76%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7.60%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8.15%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8.40%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2.17%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11.14%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4.46%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5.82%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4.02%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1.82%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7.48%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5.41%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-1.23%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-11.75%</a:t>
                      </a:r>
                    </a:p>
                  </a:txBody>
                  <a:tcPr marL="36545" marR="36545" marT="8008" marB="0" anchor="ctr">
                    <a:lnL>
                      <a:noFill/>
                    </a:lnL>
                    <a:lnR>
                      <a:noFill/>
                    </a:lnR>
                    <a:lnT>
                      <a:noFill/>
                    </a:lnT>
                    <a:lnB>
                      <a:noFill/>
                    </a:lnB>
                  </a:tcPr>
                </a:tc>
                <a:extLst>
                  <a:ext uri="{0D108BD9-81ED-4DB2-BD59-A6C34878D82A}">
                    <a16:rowId xmlns:a16="http://schemas.microsoft.com/office/drawing/2014/main" val="4147051951"/>
                  </a:ext>
                </a:extLst>
              </a:tr>
              <a:tr h="183313">
                <a:tc>
                  <a:txBody>
                    <a:bodyPr/>
                    <a:lstStyle/>
                    <a:p>
                      <a:pPr algn="l" rtl="0" fontAlgn="ctr"/>
                      <a:r>
                        <a:rPr lang="en-US" sz="899" b="0" i="0" u="none" strike="noStrike">
                          <a:solidFill>
                            <a:srgbClr val="000000"/>
                          </a:solidFill>
                          <a:effectLst/>
                          <a:latin typeface="Arial" pitchFamily="34" charset="0"/>
                          <a:cs typeface="Arial" pitchFamily="34" charset="0"/>
                        </a:rPr>
                        <a:t>Global Large + Mid</a:t>
                      </a:r>
                    </a:p>
                  </a:txBody>
                  <a:tcPr marL="36545" marR="36545" marT="8008" marB="0" anchor="ctr">
                    <a:lnL>
                      <a:noFill/>
                    </a:lnL>
                    <a:lnR>
                      <a:noFill/>
                    </a:lnR>
                    <a:lnT>
                      <a:noFill/>
                    </a:lnT>
                    <a:lnB>
                      <a:noFill/>
                    </a:lnB>
                    <a:solidFill>
                      <a:srgbClr val="E8B423"/>
                    </a:solidFill>
                  </a:tcPr>
                </a:tc>
                <a:tc>
                  <a:txBody>
                    <a:bodyPr/>
                    <a:lstStyle/>
                    <a:p>
                      <a:pPr algn="ctr" rtl="0" fontAlgn="ctr"/>
                      <a:r>
                        <a:rPr lang="en-US" sz="699" b="0" i="0" u="none" strike="noStrike">
                          <a:solidFill>
                            <a:srgbClr val="000000"/>
                          </a:solidFill>
                          <a:effectLst/>
                          <a:latin typeface="Arial" pitchFamily="34" charset="0"/>
                          <a:cs typeface="Arial" pitchFamily="34" charset="0"/>
                        </a:rPr>
                        <a:t>-21.43%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5.04%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4.64%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-4.88%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10.19%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27.67%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11.10%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13.80%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6.18%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20.67%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-2.64%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27.62%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9.16%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28.66%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-10.94%</a:t>
                      </a:r>
                    </a:p>
                  </a:txBody>
                  <a:tcPr marL="36545" marR="36545" marT="8008" marB="0" anchor="ctr">
                    <a:lnL>
                      <a:noFill/>
                    </a:lnL>
                    <a:lnR>
                      <a:noFill/>
                    </a:lnR>
                    <a:lnT>
                      <a:noFill/>
                    </a:lnT>
                    <a:lnB>
                      <a:noFill/>
                    </a:lnB>
                  </a:tcPr>
                </a:tc>
                <a:extLst>
                  <a:ext uri="{0D108BD9-81ED-4DB2-BD59-A6C34878D82A}">
                    <a16:rowId xmlns:a16="http://schemas.microsoft.com/office/drawing/2014/main" val="298168898"/>
                  </a:ext>
                </a:extLst>
              </a:tr>
              <a:tr h="183313">
                <a:tc>
                  <a:txBody>
                    <a:bodyPr/>
                    <a:lstStyle/>
                    <a:p>
                      <a:pPr algn="l" rtl="0" fontAlgn="ctr"/>
                      <a:r>
                        <a:rPr lang="en-US" sz="899" b="0" i="0" u="none" strike="noStrike">
                          <a:solidFill>
                            <a:srgbClr val="000000"/>
                          </a:solidFill>
                          <a:effectLst/>
                          <a:latin typeface="Arial" pitchFamily="34" charset="0"/>
                          <a:cs typeface="Arial" pitchFamily="34" charset="0"/>
                        </a:rPr>
                        <a:t>Global Small</a:t>
                      </a:r>
                    </a:p>
                  </a:txBody>
                  <a:tcPr marL="36545" marR="36545" marT="8008" marB="0" anchor="ctr">
                    <a:lnL>
                      <a:noFill/>
                    </a:lnL>
                    <a:lnR>
                      <a:noFill/>
                    </a:lnR>
                    <a:lnT>
                      <a:noFill/>
                    </a:lnT>
                    <a:lnB>
                      <a:noFill/>
                    </a:lnB>
                    <a:solidFill>
                      <a:srgbClr val="F3D54E"/>
                    </a:solidFill>
                  </a:tcPr>
                </a:tc>
                <a:tc>
                  <a:txBody>
                    <a:bodyPr/>
                    <a:lstStyle/>
                    <a:p>
                      <a:pPr algn="ctr" rtl="0" fontAlgn="ctr"/>
                      <a:r>
                        <a:rPr lang="en-US" sz="699" b="0" i="0" u="none" strike="noStrike">
                          <a:solidFill>
                            <a:srgbClr val="000000"/>
                          </a:solidFill>
                          <a:effectLst/>
                          <a:latin typeface="Arial" pitchFamily="34" charset="0"/>
                          <a:cs typeface="Arial" pitchFamily="34" charset="0"/>
                        </a:rPr>
                        <a:t>-23.10%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16.25%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17.89%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-8.58%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11.71%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33.24%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7.75%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14.30%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11.19%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20.78%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-8.23%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26.01%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9.13%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22.18%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-11.64%</a:t>
                      </a:r>
                    </a:p>
                  </a:txBody>
                  <a:tcPr marL="36545" marR="36545" marT="8008" marB="0" anchor="ctr">
                    <a:lnL>
                      <a:noFill/>
                    </a:lnL>
                    <a:lnR>
                      <a:noFill/>
                    </a:lnR>
                    <a:lnT>
                      <a:noFill/>
                    </a:lnT>
                    <a:lnB>
                      <a:noFill/>
                    </a:lnB>
                  </a:tcPr>
                </a:tc>
                <a:extLst>
                  <a:ext uri="{0D108BD9-81ED-4DB2-BD59-A6C34878D82A}">
                    <a16:rowId xmlns:a16="http://schemas.microsoft.com/office/drawing/2014/main" val="734285674"/>
                  </a:ext>
                </a:extLst>
              </a:tr>
              <a:tr h="183313">
                <a:tc>
                  <a:txBody>
                    <a:bodyPr/>
                    <a:lstStyle/>
                    <a:p>
                      <a:pPr algn="l" rtl="0" fontAlgn="ctr"/>
                      <a:r>
                        <a:rPr lang="en-US" sz="899" b="0" i="0" u="none" strike="noStrike">
                          <a:solidFill>
                            <a:srgbClr val="000000"/>
                          </a:solidFill>
                          <a:effectLst/>
                          <a:latin typeface="Arial" pitchFamily="34" charset="0"/>
                          <a:cs typeface="Arial" pitchFamily="34" charset="0"/>
                        </a:rPr>
                        <a:t>Global Value</a:t>
                      </a:r>
                    </a:p>
                  </a:txBody>
                  <a:tcPr marL="36545" marR="36545" marT="8008" marB="0" anchor="ctr">
                    <a:lnL>
                      <a:noFill/>
                    </a:lnL>
                    <a:lnR>
                      <a:noFill/>
                    </a:lnR>
                    <a:lnT>
                      <a:noFill/>
                    </a:lnT>
                    <a:lnB>
                      <a:noFill/>
                    </a:lnB>
                    <a:solidFill>
                      <a:srgbClr val="F8E695"/>
                    </a:solidFill>
                  </a:tcPr>
                </a:tc>
                <a:tc>
                  <a:txBody>
                    <a:bodyPr/>
                    <a:lstStyle/>
                    <a:p>
                      <a:pPr algn="ctr" rtl="0" fontAlgn="ctr"/>
                      <a:r>
                        <a:rPr lang="en-US" sz="699" b="0" i="0" u="none" strike="noStrike">
                          <a:solidFill>
                            <a:srgbClr val="000000"/>
                          </a:solidFill>
                          <a:effectLst/>
                          <a:latin typeface="Arial" pitchFamily="34" charset="0"/>
                          <a:cs typeface="Arial" pitchFamily="34" charset="0"/>
                        </a:rPr>
                        <a:t>-20.79%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2.56%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2.24%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-4.79%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10.09%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27.82%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9.96%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9.47%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11.17%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15.65%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-4.64%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21.99%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-6.65%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29.12%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1.96%</a:t>
                      </a:r>
                    </a:p>
                  </a:txBody>
                  <a:tcPr marL="36545" marR="36545" marT="8008" marB="0" anchor="ctr">
                    <a:lnL>
                      <a:noFill/>
                    </a:lnL>
                    <a:lnR>
                      <a:noFill/>
                    </a:lnR>
                    <a:lnT>
                      <a:noFill/>
                    </a:lnT>
                    <a:lnB>
                      <a:noFill/>
                    </a:lnB>
                  </a:tcPr>
                </a:tc>
                <a:extLst>
                  <a:ext uri="{0D108BD9-81ED-4DB2-BD59-A6C34878D82A}">
                    <a16:rowId xmlns:a16="http://schemas.microsoft.com/office/drawing/2014/main" val="1627908215"/>
                  </a:ext>
                </a:extLst>
              </a:tr>
              <a:tr h="183313">
                <a:tc>
                  <a:txBody>
                    <a:bodyPr/>
                    <a:lstStyle/>
                    <a:p>
                      <a:pPr algn="l" rtl="0" fontAlgn="ctr"/>
                      <a:r>
                        <a:rPr lang="en-US" sz="899" b="0" i="0" u="none" strike="noStrike">
                          <a:solidFill>
                            <a:srgbClr val="FFFFFF"/>
                          </a:solidFill>
                          <a:effectLst/>
                          <a:latin typeface="Arial" pitchFamily="34" charset="0"/>
                          <a:cs typeface="Arial" pitchFamily="34" charset="0"/>
                        </a:rPr>
                        <a:t>New Zealand Equities</a:t>
                      </a:r>
                    </a:p>
                  </a:txBody>
                  <a:tcPr marL="36545" marR="36545" marT="8008" marB="0" anchor="ctr">
                    <a:lnL>
                      <a:noFill/>
                    </a:lnL>
                    <a:lnR>
                      <a:noFill/>
                    </a:lnR>
                    <a:lnT>
                      <a:noFill/>
                    </a:lnT>
                    <a:lnB>
                      <a:noFill/>
                    </a:lnB>
                    <a:solidFill>
                      <a:srgbClr val="000000"/>
                    </a:solidFill>
                  </a:tcPr>
                </a:tc>
                <a:tc>
                  <a:txBody>
                    <a:bodyPr/>
                    <a:lstStyle/>
                    <a:p>
                      <a:pPr algn="ctr" rtl="0" fontAlgn="ctr"/>
                      <a:r>
                        <a:rPr lang="en-US" sz="699" b="0" i="0" u="none" strike="noStrike">
                          <a:solidFill>
                            <a:srgbClr val="000000"/>
                          </a:solidFill>
                          <a:effectLst/>
                          <a:latin typeface="Arial" pitchFamily="34" charset="0"/>
                          <a:cs typeface="Arial" pitchFamily="34" charset="0"/>
                        </a:rPr>
                        <a:t>-33.74%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19.35%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3.07%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1.39%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27.18%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18.26%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17.23%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13.59%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9.58%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22.61%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4.86%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29.96%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14.53%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0.15%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-12.49%</a:t>
                      </a:r>
                    </a:p>
                  </a:txBody>
                  <a:tcPr marL="36545" marR="36545" marT="8008" marB="0" anchor="ctr">
                    <a:lnL>
                      <a:noFill/>
                    </a:lnL>
                    <a:lnR>
                      <a:noFill/>
                    </a:lnR>
                    <a:lnT>
                      <a:noFill/>
                    </a:lnT>
                    <a:lnB>
                      <a:noFill/>
                    </a:lnB>
                  </a:tcPr>
                </a:tc>
                <a:extLst>
                  <a:ext uri="{0D108BD9-81ED-4DB2-BD59-A6C34878D82A}">
                    <a16:rowId xmlns:a16="http://schemas.microsoft.com/office/drawing/2014/main" val="1058143729"/>
                  </a:ext>
                </a:extLst>
              </a:tr>
              <a:tr h="183313">
                <a:tc>
                  <a:txBody>
                    <a:bodyPr/>
                    <a:lstStyle/>
                    <a:p>
                      <a:pPr algn="l" rtl="0" fontAlgn="ctr"/>
                      <a:r>
                        <a:rPr lang="en-US" sz="899" b="0" i="0" u="none" strike="noStrike">
                          <a:solidFill>
                            <a:srgbClr val="FFFFFF"/>
                          </a:solidFill>
                          <a:effectLst/>
                          <a:latin typeface="Arial" pitchFamily="34" charset="0"/>
                          <a:cs typeface="Arial" pitchFamily="34" charset="0"/>
                        </a:rPr>
                        <a:t>Property</a:t>
                      </a:r>
                    </a:p>
                  </a:txBody>
                  <a:tcPr marL="36545" marR="36545" marT="8008" marB="0" anchor="ctr">
                    <a:lnL>
                      <a:noFill/>
                    </a:lnL>
                    <a:lnR>
                      <a:noFill/>
                    </a:lnR>
                    <a:lnT>
                      <a:noFill/>
                    </a:lnT>
                    <a:lnB>
                      <a:noFill/>
                    </a:lnB>
                    <a:solidFill>
                      <a:srgbClr val="59315F"/>
                    </a:solidFill>
                  </a:tcPr>
                </a:tc>
                <a:tc>
                  <a:txBody>
                    <a:bodyPr/>
                    <a:lstStyle/>
                    <a:p>
                      <a:pPr algn="ctr" rtl="0" fontAlgn="ctr"/>
                      <a:r>
                        <a:rPr lang="en-US" sz="699" b="0" i="0" u="none" strike="noStrike">
                          <a:solidFill>
                            <a:srgbClr val="000000"/>
                          </a:solidFill>
                          <a:effectLst/>
                          <a:latin typeface="Arial" pitchFamily="34" charset="0"/>
                          <a:cs typeface="Arial" pitchFamily="34" charset="0"/>
                        </a:rPr>
                        <a:t>-27.63%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7.37%</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14.98%</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1.85%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16.99%</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3.05%</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29.32%</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14.84%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4.96%</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6.51%</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1.00%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23.73%</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-13.90%</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39.34%</a:t>
                      </a:r>
                    </a:p>
                  </a:txBody>
                  <a:tcPr marL="36545" marR="36545" marT="8008" marB="0" anchor="ctr">
                    <a:lnL>
                      <a:noFill/>
                    </a:lnL>
                    <a:lnR>
                      <a:noFill/>
                    </a:lnR>
                    <a:lnT>
                      <a:noFill/>
                    </a:lnT>
                    <a:lnB>
                      <a:noFill/>
                    </a:lnB>
                  </a:tcPr>
                </a:tc>
                <a:tc>
                  <a:txBody>
                    <a:bodyPr/>
                    <a:lstStyle/>
                    <a:p>
                      <a:pPr algn="ctr" rtl="0" fontAlgn="ctr"/>
                      <a:r>
                        <a:rPr lang="en-US" sz="699" b="0" i="0" u="none" strike="noStrike">
                          <a:solidFill>
                            <a:srgbClr val="000000"/>
                          </a:solidFill>
                          <a:effectLst/>
                          <a:latin typeface="Arial" pitchFamily="34" charset="0"/>
                          <a:cs typeface="Arial" pitchFamily="34" charset="0"/>
                        </a:rPr>
                        <a:t>-17.29%</a:t>
                      </a:r>
                    </a:p>
                  </a:txBody>
                  <a:tcPr marL="36545" marR="36545" marT="8008" marB="0" anchor="ctr">
                    <a:lnL>
                      <a:noFill/>
                    </a:lnL>
                    <a:lnR>
                      <a:noFill/>
                    </a:lnR>
                    <a:lnT>
                      <a:noFill/>
                    </a:lnT>
                    <a:lnB>
                      <a:noFill/>
                    </a:lnB>
                  </a:tcPr>
                </a:tc>
                <a:extLst>
                  <a:ext uri="{0D108BD9-81ED-4DB2-BD59-A6C34878D82A}">
                    <a16:rowId xmlns:a16="http://schemas.microsoft.com/office/drawing/2014/main" val="1903681301"/>
                  </a:ext>
                </a:extLst>
              </a:tr>
            </a:tbl>
          </a:graphicData>
        </a:graphic>
      </p:graphicFrame>
    </p:spTree>
    <p:custDataLst>
      <p:tags r:id="rId1"/>
    </p:custDataLst>
    <p:extLst>
      <p:ext uri="{BB962C8B-B14F-4D97-AF65-F5344CB8AC3E}">
        <p14:creationId xmlns:p14="http://schemas.microsoft.com/office/powerpoint/2010/main" val="1455925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Picking the Fastest Lane Is</a:t>
            </a:r>
            <a:br>
              <a:rPr lang="en-US"/>
            </a:br>
            <a:r>
              <a:rPr lang="en-US"/>
              <a:t>a Stressful Guessing Game</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78</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6" name="Text Placeholder 5"/>
          <p:cNvSpPr>
            <a:spLocks noGrp="1"/>
          </p:cNvSpPr>
          <p:nvPr>
            <p:ph type="body" sz="quarter" idx="15"/>
          </p:nvPr>
        </p:nvSpPr>
        <p:spPr/>
        <p:txBody>
          <a:bodyPr/>
          <a:lstStyle/>
          <a:p>
            <a:endParaRPr lang="en-US"/>
          </a:p>
        </p:txBody>
      </p:sp>
      <p:sp>
        <p:nvSpPr>
          <p:cNvPr id="11" name="AssetID" descr="svtx:content/slide/@id"/>
          <p:cNvSpPr>
            <a:spLocks noGrp="1"/>
          </p:cNvSpPr>
          <p:nvPr>
            <p:ph type="body" sz="quarter" idx="19"/>
          </p:nvPr>
        </p:nvSpPr>
        <p:spPr/>
        <p:txBody>
          <a:bodyPr/>
          <a:lstStyle/>
          <a:p>
            <a:r>
              <a:rPr lang="en-US"/>
              <a:t>28700</a:t>
            </a:r>
          </a:p>
        </p:txBody>
      </p:sp>
      <p:sp>
        <p:nvSpPr>
          <p:cNvPr id="9" name="TextBox 8"/>
          <p:cNvSpPr txBox="1"/>
          <p:nvPr/>
        </p:nvSpPr>
        <p:spPr>
          <a:xfrm>
            <a:off x="-865656"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LC26</a:t>
            </a:r>
          </a:p>
        </p:txBody>
      </p:sp>
      <p:sp>
        <p:nvSpPr>
          <p:cNvPr id="8" name="Title 10"/>
          <p:cNvSpPr txBox="1"/>
          <p:nvPr/>
        </p:nvSpPr>
        <p:spPr>
          <a:xfrm>
            <a:off x="801524" y="2210865"/>
            <a:ext cx="3344161" cy="1079902"/>
          </a:xfrm>
          <a:prstGeom prst="rect">
            <a:avLst/>
          </a:prstGeom>
        </p:spPr>
        <p:txBody>
          <a:bodyPr vert="horz" lIns="91382" tIns="54830" rIns="91382" bIns="54830"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17968" rtl="0" eaLnBrk="1" fontAlgn="auto" latinLnBrk="0" hangingPunct="1">
              <a:lnSpc>
                <a:spcPts val="2198"/>
              </a:lnSpc>
              <a:spcBef>
                <a:spcPct val="0"/>
              </a:spcBef>
              <a:spcAft>
                <a:spcPct val="0"/>
              </a:spcAft>
              <a:buClrTx/>
              <a:buSzTx/>
              <a:buFontTx/>
              <a:buNone/>
              <a:defRPr/>
            </a:pPr>
            <a: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t>Likewise, trying to anticipate the movement of the market adds </a:t>
            </a:r>
            <a:b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br>
            <a: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t>anxiety and undue risk.</a:t>
            </a:r>
          </a:p>
        </p:txBody>
      </p:sp>
      <p:pic>
        <p:nvPicPr>
          <p:cNvPr id="10" name="Picture 9" descr="Cars-3.png"/>
          <p:cNvPicPr>
            <a:picLocks noChangeAspect="1"/>
          </p:cNvPicPr>
          <p:nvPr/>
        </p:nvPicPr>
        <p:blipFill>
          <a:blip r:embed="rId4">
            <a:extLst>
              <a:ext uri="{28A0092B-C50C-407E-A947-70E740481C1C}">
                <a14:useLocalDpi xmlns:a14="http://schemas.microsoft.com/office/drawing/2010/main" val="0"/>
              </a:ext>
            </a:extLst>
          </a:blip>
          <a:srcRect l="24412" t="8534"/>
          <a:stretch>
            <a:fillRect/>
          </a:stretch>
        </p:blipFill>
        <p:spPr>
          <a:xfrm>
            <a:off x="2781609" y="676969"/>
            <a:ext cx="7357366" cy="6879532"/>
          </a:xfrm>
          <a:prstGeom prst="rect">
            <a:avLst/>
          </a:prstGeom>
        </p:spPr>
      </p:pic>
      <p:sp>
        <p:nvSpPr>
          <p:cNvPr id="12" name="Rectangle 11">
            <a:extLst>
              <a:ext uri="{FF2B5EF4-FFF2-40B4-BE49-F238E27FC236}">
                <a16:creationId xmlns:a16="http://schemas.microsoft.com/office/drawing/2014/main" id="{820175AC-1471-4AC1-88EE-573FDAAEE019}"/>
              </a:ext>
            </a:extLst>
          </p:cNvPr>
          <p:cNvSpPr/>
          <p:nvPr/>
        </p:nvSpPr>
        <p:spPr>
          <a:xfrm>
            <a:off x="10993652"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sp>
        <p:nvSpPr>
          <p:cNvPr id="13" name="Rectangle 12">
            <a:extLst>
              <a:ext uri="{FF2B5EF4-FFF2-40B4-BE49-F238E27FC236}">
                <a16:creationId xmlns:a16="http://schemas.microsoft.com/office/drawing/2014/main" id="{B7D4315F-8692-4820-AAA0-C0C206B7ED8B}"/>
              </a:ext>
            </a:extLst>
          </p:cNvPr>
          <p:cNvSpPr/>
          <p:nvPr/>
        </p:nvSpPr>
        <p:spPr>
          <a:xfrm>
            <a:off x="10993652" y="1298832"/>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Investment Principles</a:t>
            </a:r>
          </a:p>
        </p:txBody>
      </p:sp>
    </p:spTree>
    <p:custDataLst>
      <p:tags r:id="rId1"/>
    </p:custDataLst>
    <p:extLst>
      <p:ext uri="{BB962C8B-B14F-4D97-AF65-F5344CB8AC3E}">
        <p14:creationId xmlns:p14="http://schemas.microsoft.com/office/powerpoint/2010/main" val="2283954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Portfolios Can Be Structured along </a:t>
            </a:r>
            <a:br>
              <a:rPr lang="en-US" dirty="0"/>
            </a:br>
            <a:r>
              <a:rPr lang="en-US" dirty="0"/>
              <a:t>Dimensions of Expected Returns </a:t>
            </a:r>
          </a:p>
        </p:txBody>
      </p:sp>
      <p:sp>
        <p:nvSpPr>
          <p:cNvPr id="6" name="Text Placeholder 5"/>
          <p:cNvSpPr>
            <a:spLocks noGrp="1"/>
          </p:cNvSpPr>
          <p:nvPr>
            <p:ph type="body" sz="quarter" idx="14"/>
          </p:nvPr>
        </p:nvSpPr>
        <p:spPr>
          <a:xfrm>
            <a:off x="6717148" y="1827265"/>
            <a:ext cx="2969305" cy="4551495"/>
          </a:xfrm>
        </p:spPr>
        <p:txBody>
          <a:bodyPr/>
          <a:lstStyle/>
          <a:p>
            <a:pPr indent="1622" defTabSz="1060595">
              <a:spcBef>
                <a:spcPts val="1226"/>
              </a:spcBef>
            </a:pPr>
            <a:r>
              <a:rPr lang="en-US">
                <a:solidFill>
                  <a:srgbClr val="000000"/>
                </a:solidFill>
              </a:rPr>
              <a:t>Within well-diversified portfolios, we </a:t>
            </a:r>
            <a:r>
              <a:rPr lang="en-US" b="1" err="1">
                <a:solidFill>
                  <a:srgbClr val="427994"/>
                </a:solidFill>
              </a:rPr>
              <a:t>emphasise</a:t>
            </a:r>
            <a:r>
              <a:rPr lang="en-US">
                <a:solidFill>
                  <a:srgbClr val="000000"/>
                </a:solidFill>
              </a:rPr>
              <a:t> areas of the market with higher expected </a:t>
            </a:r>
            <a:br>
              <a:rPr lang="en-US">
                <a:solidFill>
                  <a:srgbClr val="000000"/>
                </a:solidFill>
              </a:rPr>
            </a:br>
            <a:r>
              <a:rPr lang="en-US">
                <a:solidFill>
                  <a:srgbClr val="000000"/>
                </a:solidFill>
              </a:rPr>
              <a:t>return potential.</a:t>
            </a:r>
          </a:p>
        </p:txBody>
      </p:sp>
      <p:sp>
        <p:nvSpPr>
          <p:cNvPr id="8" name="Text Placeholder 7"/>
          <p:cNvSpPr>
            <a:spLocks noGrp="1"/>
          </p:cNvSpPr>
          <p:nvPr>
            <p:ph type="body" sz="quarter" idx="18"/>
          </p:nvPr>
        </p:nvSpPr>
        <p:spPr/>
        <p:txBody>
          <a:bodyPr/>
          <a:lstStyle/>
          <a:p>
            <a:endParaRPr lang="en-US"/>
          </a:p>
        </p:txBody>
      </p:sp>
      <p:sp>
        <p:nvSpPr>
          <p:cNvPr id="5" name="Text Placeholder 4"/>
          <p:cNvSpPr>
            <a:spLocks noGrp="1"/>
          </p:cNvSpPr>
          <p:nvPr>
            <p:ph type="body" sz="quarter" idx="15"/>
          </p:nvPr>
        </p:nvSpPr>
        <p:spPr/>
        <p:txBody>
          <a:bodyPr/>
          <a:lstStyle/>
          <a:p>
            <a:r>
              <a:rPr lang="en-US"/>
              <a:t>Diversification does not eliminate the risk of market loss. Investing involves risks such as fluctuating value and potential loss of principal value. </a:t>
            </a:r>
            <a:br>
              <a:rPr lang="en-US"/>
            </a:br>
            <a:r>
              <a:rPr lang="en-US"/>
              <a:t>There is no guarantee strategies will be successful.</a:t>
            </a:r>
          </a:p>
        </p:txBody>
      </p:sp>
      <p:sp>
        <p:nvSpPr>
          <p:cNvPr id="9" name="AssetID" descr="svtx:content/slide/@id"/>
          <p:cNvSpPr>
            <a:spLocks noGrp="1"/>
          </p:cNvSpPr>
          <p:nvPr>
            <p:ph type="body" sz="quarter" idx="19"/>
          </p:nvPr>
        </p:nvSpPr>
        <p:spPr/>
        <p:txBody>
          <a:bodyPr/>
          <a:lstStyle/>
          <a:p>
            <a:r>
              <a:rPr lang="en-US"/>
              <a:t>28738</a:t>
            </a:r>
          </a:p>
        </p:txBody>
      </p:sp>
      <p:sp>
        <p:nvSpPr>
          <p:cNvPr id="2" name="Slide Number Placeholder 1"/>
          <p:cNvSpPr>
            <a:spLocks noGrp="1"/>
          </p:cNvSpPr>
          <p:nvPr>
            <p:ph type="sldNum" sz="quarter" idx="4"/>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79</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grpSp>
        <p:nvGrpSpPr>
          <p:cNvPr id="19" name="Group 18"/>
          <p:cNvGrpSpPr>
            <a:grpSpLocks noChangeAspect="1"/>
          </p:cNvGrpSpPr>
          <p:nvPr/>
        </p:nvGrpSpPr>
        <p:grpSpPr>
          <a:xfrm>
            <a:off x="824166" y="3882653"/>
            <a:ext cx="5277912" cy="1332850"/>
            <a:chOff x="683016" y="3988377"/>
            <a:chExt cx="6103173" cy="1535368"/>
          </a:xfrm>
        </p:grpSpPr>
        <p:pic>
          <p:nvPicPr>
            <p:cNvPr id="20" name="Picture 19"/>
            <p:cNvPicPr>
              <a:picLocks noChangeAspect="1"/>
            </p:cNvPicPr>
            <p:nvPr/>
          </p:nvPicPr>
          <p:blipFill>
            <a:blip r:embed="rId4">
              <a:extLst>
                <a:ext uri="{28A0092B-C50C-407E-A947-70E740481C1C}">
                  <a14:useLocalDpi xmlns:a14="http://schemas.microsoft.com/office/drawing/2010/main" val="0"/>
                </a:ext>
              </a:extLst>
            </a:blip>
            <a:srcRect l="12771" t="60852" r="17438" b="21218"/>
            <a:stretch>
              <a:fillRect/>
            </a:stretch>
          </p:blipFill>
          <p:spPr>
            <a:xfrm rot="21540000">
              <a:off x="683016" y="3988377"/>
              <a:ext cx="6102161" cy="1211445"/>
            </a:xfrm>
            <a:prstGeom prst="rect">
              <a:avLst/>
            </a:prstGeom>
          </p:spPr>
        </p:pic>
        <p:grpSp>
          <p:nvGrpSpPr>
            <p:cNvPr id="21" name="Group 20"/>
            <p:cNvGrpSpPr/>
            <p:nvPr/>
          </p:nvGrpSpPr>
          <p:grpSpPr>
            <a:xfrm>
              <a:off x="828618" y="5176843"/>
              <a:ext cx="5957571" cy="346903"/>
              <a:chOff x="828617" y="5329242"/>
              <a:chExt cx="5957571" cy="346903"/>
            </a:xfrm>
          </p:grpSpPr>
          <p:sp>
            <p:nvSpPr>
              <p:cNvPr id="22" name="TextBox 21"/>
              <p:cNvSpPr txBox="1"/>
              <p:nvPr/>
            </p:nvSpPr>
            <p:spPr>
              <a:xfrm>
                <a:off x="828617" y="5329242"/>
                <a:ext cx="2212809" cy="34690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4102" rtl="0" eaLnBrk="1" fontAlgn="auto" latinLnBrk="0" hangingPunct="1">
                  <a:lnSpc>
                    <a:spcPct val="100000"/>
                  </a:lnSpc>
                  <a:spcBef>
                    <a:spcPct val="0"/>
                  </a:spcBef>
                  <a:spcAft>
                    <a:spcPct val="0"/>
                  </a:spcAft>
                  <a:buClrTx/>
                  <a:buSzTx/>
                  <a:buFontTx/>
                  <a:buNone/>
                  <a:defRPr/>
                </a:pPr>
                <a:r>
                  <a:rPr kumimoji="0" lang="en-US" sz="1399" b="1" i="0" u="none" strike="noStrike" kern="0" cap="none" spc="0" normalizeH="0" baseline="0" noProof="0">
                    <a:ln>
                      <a:noFill/>
                    </a:ln>
                    <a:solidFill>
                      <a:srgbClr val="00B0AC">
                        <a:lumMod val="75000"/>
                      </a:srgbClr>
                    </a:solidFill>
                    <a:effectLst/>
                    <a:uLnTx/>
                    <a:uFillTx/>
                    <a:latin typeface="Avenir LT 55 Roman"/>
                    <a:ea typeface="+mn-ea"/>
                    <a:cs typeface="+mn-cs"/>
                  </a:rPr>
                  <a:t>Overweight</a:t>
                </a:r>
                <a:endParaRPr kumimoji="0" lang="en-US" sz="1099" b="1" i="0" u="none" strike="noStrike" kern="0" cap="none" spc="0" normalizeH="0" baseline="0" noProof="0">
                  <a:ln>
                    <a:noFill/>
                  </a:ln>
                  <a:solidFill>
                    <a:srgbClr val="00B0AC">
                      <a:lumMod val="75000"/>
                    </a:srgbClr>
                  </a:solidFill>
                  <a:effectLst/>
                  <a:uLnTx/>
                  <a:uFillTx/>
                  <a:latin typeface="Avenir LT 55 Roman"/>
                  <a:ea typeface="+mn-ea"/>
                  <a:cs typeface="+mn-cs"/>
                </a:endParaRPr>
              </a:p>
            </p:txBody>
          </p:sp>
          <p:sp>
            <p:nvSpPr>
              <p:cNvPr id="23" name="TextBox 22"/>
              <p:cNvSpPr txBox="1"/>
              <p:nvPr/>
            </p:nvSpPr>
            <p:spPr>
              <a:xfrm>
                <a:off x="4573380" y="5329242"/>
                <a:ext cx="2212809" cy="34690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934102" rtl="0" eaLnBrk="1" fontAlgn="auto" latinLnBrk="0" hangingPunct="1">
                  <a:lnSpc>
                    <a:spcPct val="100000"/>
                  </a:lnSpc>
                  <a:spcBef>
                    <a:spcPct val="0"/>
                  </a:spcBef>
                  <a:spcAft>
                    <a:spcPct val="0"/>
                  </a:spcAft>
                  <a:buClrTx/>
                  <a:buSzTx/>
                  <a:buFontTx/>
                  <a:buNone/>
                  <a:defRPr/>
                </a:pPr>
                <a:r>
                  <a:rPr kumimoji="0" lang="en-US" sz="1399" b="1" i="0" u="none" strike="noStrike" kern="0" cap="none" spc="0" normalizeH="0" baseline="0" noProof="0">
                    <a:ln>
                      <a:noFill/>
                    </a:ln>
                    <a:solidFill>
                      <a:srgbClr val="F3D54E">
                        <a:lumMod val="50000"/>
                      </a:srgbClr>
                    </a:solidFill>
                    <a:effectLst/>
                    <a:uLnTx/>
                    <a:uFillTx/>
                    <a:latin typeface="Avenir LT 55 Roman"/>
                    <a:ea typeface="+mn-ea"/>
                    <a:cs typeface="+mn-cs"/>
                  </a:rPr>
                  <a:t>Underweight</a:t>
                </a:r>
              </a:p>
            </p:txBody>
          </p:sp>
        </p:grpSp>
      </p:grpSp>
      <p:grpSp>
        <p:nvGrpSpPr>
          <p:cNvPr id="24" name="Group 23"/>
          <p:cNvGrpSpPr/>
          <p:nvPr/>
        </p:nvGrpSpPr>
        <p:grpSpPr>
          <a:xfrm>
            <a:off x="858936" y="2646455"/>
            <a:ext cx="1553342" cy="576460"/>
            <a:chOff x="762393" y="2782594"/>
            <a:chExt cx="1521660" cy="562545"/>
          </a:xfrm>
        </p:grpSpPr>
        <p:pic>
          <p:nvPicPr>
            <p:cNvPr id="25" name="Picture 24"/>
            <p:cNvPicPr>
              <a:picLocks noChangeAspect="1"/>
            </p:cNvPicPr>
            <p:nvPr/>
          </p:nvPicPr>
          <p:blipFill>
            <a:blip r:embed="rId5">
              <a:extLst>
                <a:ext uri="{28A0092B-C50C-407E-A947-70E740481C1C}">
                  <a14:useLocalDpi xmlns:a14="http://schemas.microsoft.com/office/drawing/2010/main" val="0"/>
                </a:ext>
              </a:extLst>
            </a:blip>
            <a:srcRect t="32559" r="15421" b="42295"/>
            <a:stretch>
              <a:fillRect/>
            </a:stretch>
          </p:blipFill>
          <p:spPr>
            <a:xfrm>
              <a:off x="762393" y="3175215"/>
              <a:ext cx="1507493" cy="169923"/>
            </a:xfrm>
            <a:prstGeom prst="rect">
              <a:avLst/>
            </a:prstGeom>
          </p:spPr>
        </p:pic>
        <p:sp>
          <p:nvSpPr>
            <p:cNvPr id="26" name="TextBox 25"/>
            <p:cNvSpPr txBox="1"/>
            <p:nvPr/>
          </p:nvSpPr>
          <p:spPr>
            <a:xfrm>
              <a:off x="912351" y="2782594"/>
              <a:ext cx="1371701" cy="399774"/>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4102" rtl="0" eaLnBrk="1" fontAlgn="auto" latinLnBrk="0" hangingPunct="1">
                <a:lnSpc>
                  <a:spcPct val="100000"/>
                </a:lnSpc>
                <a:spcBef>
                  <a:spcPct val="0"/>
                </a:spcBef>
                <a:spcAft>
                  <a:spcPct val="0"/>
                </a:spcAft>
                <a:buClrTx/>
                <a:buSzTx/>
                <a:buFontTx/>
                <a:buNone/>
                <a:defRPr/>
              </a:pPr>
              <a:r>
                <a:rPr kumimoji="0" lang="en-US" sz="999" b="1" i="0" u="none" strike="noStrike" kern="0" cap="none" spc="0" normalizeH="0" baseline="0" noProof="0">
                  <a:ln>
                    <a:noFill/>
                  </a:ln>
                  <a:solidFill>
                    <a:sysClr val="windowText" lastClr="000000"/>
                  </a:solidFill>
                  <a:effectLst/>
                  <a:uLnTx/>
                  <a:uFillTx/>
                  <a:latin typeface="Avenir LT 55 Roman"/>
                  <a:ea typeface="Avenir LT Std 45 Book" pitchFamily="34" charset="0"/>
                  <a:cs typeface="Arial" pitchFamily="34" charset="0"/>
                </a:rPr>
                <a:t>Higher </a:t>
              </a:r>
              <a:br>
                <a:rPr kumimoji="0" lang="en-US" sz="999" b="1" i="0" u="none" strike="noStrike" kern="0" cap="none" spc="0" normalizeH="0" baseline="0" noProof="0">
                  <a:ln>
                    <a:noFill/>
                  </a:ln>
                  <a:solidFill>
                    <a:sysClr val="windowText" lastClr="000000"/>
                  </a:solidFill>
                  <a:effectLst/>
                  <a:uLnTx/>
                  <a:uFillTx/>
                  <a:latin typeface="Avenir LT 55 Roman"/>
                  <a:ea typeface="Avenir LT Std 45 Book" pitchFamily="34" charset="0"/>
                  <a:cs typeface="Arial" pitchFamily="34" charset="0"/>
                </a:rPr>
              </a:br>
              <a:r>
                <a:rPr kumimoji="0" lang="en-US" sz="999" b="1" i="0" u="none" strike="noStrike" kern="0" cap="none" spc="0" normalizeH="0" baseline="0" noProof="0">
                  <a:ln>
                    <a:noFill/>
                  </a:ln>
                  <a:solidFill>
                    <a:sysClr val="windowText" lastClr="000000"/>
                  </a:solidFill>
                  <a:effectLst/>
                  <a:uLnTx/>
                  <a:uFillTx/>
                  <a:latin typeface="Avenir LT 55 Roman"/>
                  <a:ea typeface="Avenir LT Std 45 Book" pitchFamily="34" charset="0"/>
                  <a:cs typeface="Arial" pitchFamily="34" charset="0"/>
                </a:rPr>
                <a:t>Expected Return</a:t>
              </a:r>
              <a:endParaRPr kumimoji="0" lang="en-US" sz="1599" b="0" i="0" u="none" strike="noStrike" kern="0" cap="none" spc="0" normalizeH="0" baseline="0" noProof="0">
                <a:ln>
                  <a:noFill/>
                </a:ln>
                <a:solidFill>
                  <a:sysClr val="windowText" lastClr="000000"/>
                </a:solidFill>
                <a:effectLst/>
                <a:uLnTx/>
                <a:uFillTx/>
                <a:latin typeface="Avenir LT 55 Roman"/>
                <a:ea typeface="+mn-ea"/>
                <a:cs typeface="Arial" pitchFamily="34" charset="0"/>
              </a:endParaRPr>
            </a:p>
          </p:txBody>
        </p:sp>
        <p:cxnSp>
          <p:nvCxnSpPr>
            <p:cNvPr id="27" name="Straight Arrow Connector 26"/>
            <p:cNvCxnSpPr/>
            <p:nvPr/>
          </p:nvCxnSpPr>
          <p:spPr>
            <a:xfrm flipH="1">
              <a:off x="991959" y="3175215"/>
              <a:ext cx="1187722" cy="0"/>
            </a:xfrm>
            <a:prstGeom prst="straightConnector1">
              <a:avLst/>
            </a:prstGeom>
            <a:noFill/>
            <a:ln w="9525" cap="flat" cmpd="sng" algn="ctr">
              <a:solidFill>
                <a:srgbClr val="000000"/>
              </a:solidFill>
              <a:prstDash val="solid"/>
              <a:headEnd type="none" w="med" len="med"/>
              <a:tailEnd type="triangle" w="med" len="med"/>
            </a:ln>
            <a:effectLst/>
          </p:spPr>
        </p:cxnSp>
      </p:grpSp>
      <p:sp>
        <p:nvSpPr>
          <p:cNvPr id="17" name="TextBox 16"/>
          <p:cNvSpPr txBox="1"/>
          <p:nvPr/>
        </p:nvSpPr>
        <p:spPr>
          <a:xfrm>
            <a:off x="1203830" y="3738683"/>
            <a:ext cx="4174300" cy="267856"/>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A6A6A6"/>
                </a:solidFill>
                <a:effectLst/>
                <a:uLnTx/>
                <a:uFillTx/>
                <a:latin typeface="Avenir LT 55 Roman"/>
                <a:ea typeface="Avenir LT Std 45 Book" pitchFamily="34" charset="0"/>
                <a:cs typeface="+mn-cs"/>
              </a:rPr>
              <a:t>Market</a:t>
            </a:r>
            <a:endParaRPr kumimoji="0" lang="en-US" sz="1099" b="1" i="0" u="none" strike="noStrike" kern="1200" cap="none" spc="0" normalizeH="0" baseline="0" noProof="0">
              <a:ln>
                <a:noFill/>
              </a:ln>
              <a:solidFill>
                <a:srgbClr val="A6A6A6"/>
              </a:solidFill>
              <a:effectLst/>
              <a:uLnTx/>
              <a:uFillTx/>
              <a:latin typeface="Avenir LT 55 Roman"/>
              <a:ea typeface="+mn-ea"/>
              <a:cs typeface="+mn-cs"/>
            </a:endParaRPr>
          </a:p>
        </p:txBody>
      </p:sp>
      <p:sp>
        <p:nvSpPr>
          <p:cNvPr id="18" name="TextBox 17"/>
          <p:cNvSpPr txBox="1"/>
          <p:nvPr/>
        </p:nvSpPr>
        <p:spPr>
          <a:xfrm>
            <a:off x="-926212"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LC13</a:t>
            </a:r>
          </a:p>
        </p:txBody>
      </p:sp>
      <p:sp>
        <p:nvSpPr>
          <p:cNvPr id="28" name="Rectangle 27">
            <a:extLst>
              <a:ext uri="{FF2B5EF4-FFF2-40B4-BE49-F238E27FC236}">
                <a16:creationId xmlns:a16="http://schemas.microsoft.com/office/drawing/2014/main" id="{4C720F46-EE3B-4D60-AEB1-D2E1C2C7A59E}"/>
              </a:ext>
            </a:extLst>
          </p:cNvPr>
          <p:cNvSpPr/>
          <p:nvPr/>
        </p:nvSpPr>
        <p:spPr>
          <a:xfrm>
            <a:off x="10993652"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2588113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8. Manage Your Emotions </a:t>
            </a:r>
          </a:p>
        </p:txBody>
      </p:sp>
      <p:sp>
        <p:nvSpPr>
          <p:cNvPr id="4" name="Text Placeholder 3"/>
          <p:cNvSpPr>
            <a:spLocks noGrp="1"/>
          </p:cNvSpPr>
          <p:nvPr>
            <p:ph type="body" sz="quarter" idx="15"/>
          </p:nvPr>
        </p:nvSpPr>
        <p:spPr/>
        <p:txBody>
          <a:bodyPr/>
          <a:lstStyle/>
          <a:p>
            <a:r>
              <a:rPr lang="en-GB"/>
              <a:t>For illustrative purposes only.</a:t>
            </a:r>
          </a:p>
        </p:txBody>
      </p:sp>
      <p:sp>
        <p:nvSpPr>
          <p:cNvPr id="5" name="Text Placeholder 10"/>
          <p:cNvSpPr txBox="1"/>
          <p:nvPr/>
        </p:nvSpPr>
        <p:spPr>
          <a:xfrm>
            <a:off x="6743700" y="1781175"/>
            <a:ext cx="3310851" cy="3648097"/>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pPr marL="0" marR="0" lvl="0" indent="0" algn="l" defTabSz="1042750" rtl="0" eaLnBrk="1" fontAlgn="auto" latinLnBrk="0" hangingPunct="1">
              <a:lnSpc>
                <a:spcPct val="100000"/>
              </a:lnSpc>
              <a:spcBef>
                <a:spcPct val="20000"/>
              </a:spcBef>
              <a:spcAft>
                <a:spcPct val="0"/>
              </a:spcAft>
              <a:buClrTx/>
              <a:buSzTx/>
              <a:buFont typeface="Arial" pitchFamily="34" charset="0"/>
              <a:buNone/>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Many people struggle to separate their emotions from investing. Markets go up and down. Reacting to current market conditions may lead to making poor investment decisions.</a:t>
            </a:r>
          </a:p>
        </p:txBody>
      </p:sp>
      <p:cxnSp>
        <p:nvCxnSpPr>
          <p:cNvPr id="9" name="Straight Connector 8">
            <a:extLst>
              <a:ext uri="{FF2B5EF4-FFF2-40B4-BE49-F238E27FC236}">
                <a16:creationId xmlns:a16="http://schemas.microsoft.com/office/drawing/2014/main" id="{0808B729-2B7E-477E-9BB2-C386A6AFF262}"/>
              </a:ext>
            </a:extLst>
          </p:cNvPr>
          <p:cNvCxnSpPr/>
          <p:nvPr/>
        </p:nvCxnSpPr>
        <p:spPr bwMode="auto">
          <a:xfrm>
            <a:off x="714430" y="3733962"/>
            <a:ext cx="4751008" cy="0"/>
          </a:xfrm>
          <a:prstGeom prst="line">
            <a:avLst/>
          </a:prstGeom>
          <a:solidFill>
            <a:schemeClr val="accent1"/>
          </a:solidFill>
          <a:ln w="9525" cap="flat" cmpd="sng" algn="ctr">
            <a:solidFill>
              <a:schemeClr val="bg1">
                <a:lumMod val="65000"/>
              </a:schemeClr>
            </a:solidFill>
            <a:prstDash val="solid"/>
            <a:round/>
            <a:headEnd type="none" w="med" len="med"/>
            <a:tailEnd type="none" w="med" len="med"/>
          </a:ln>
          <a:effectLst/>
        </p:spPr>
      </p:cxnSp>
      <p:sp>
        <p:nvSpPr>
          <p:cNvPr id="10" name="Title 10">
            <a:extLst>
              <a:ext uri="{FF2B5EF4-FFF2-40B4-BE49-F238E27FC236}">
                <a16:creationId xmlns:a16="http://schemas.microsoft.com/office/drawing/2014/main" id="{EA929896-6E44-4480-9F40-6A5BB9F8299B}"/>
              </a:ext>
            </a:extLst>
          </p:cNvPr>
          <p:cNvSpPr txBox="1"/>
          <p:nvPr/>
        </p:nvSpPr>
        <p:spPr>
          <a:xfrm>
            <a:off x="464884" y="1781175"/>
            <a:ext cx="5278234" cy="566892"/>
          </a:xfrm>
          <a:prstGeom prst="rect">
            <a:avLst/>
          </a:prstGeom>
        </p:spPr>
        <p:txBody>
          <a:bodyPr vert="horz" lIns="91383" tIns="54829" rIns="91383" bIns="54829" rtlCol="0" anchor="t">
            <a:noAutofit/>
          </a:bodyPr>
          <a:lstStyle>
            <a:defPPr>
              <a:defRPr lang="en-US"/>
            </a:defPPr>
            <a:lvl1pPr marL="0" algn="l" defTabSz="1018824" rtl="0" eaLnBrk="1" fontAlgn="base" latinLnBrk="0" hangingPunct="1">
              <a:spcBef>
                <a:spcPct val="0"/>
              </a:spcBef>
              <a:spcAft>
                <a:spcPct val="0"/>
              </a:spcAft>
              <a:buNone/>
              <a:defRPr sz="1600" kern="1200">
                <a:solidFill>
                  <a:srgbClr val="495965"/>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l" defTabSz="1018213"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495965"/>
                </a:solidFill>
                <a:effectLst/>
                <a:uLnTx/>
                <a:uFillTx/>
                <a:latin typeface="Arial" pitchFamily="34" charset="0"/>
                <a:ea typeface="+mj-ea"/>
                <a:cs typeface="Arial" pitchFamily="34" charset="0"/>
              </a:rPr>
              <a:t>Avoid Reactive Investing</a:t>
            </a:r>
          </a:p>
        </p:txBody>
      </p:sp>
      <p:sp>
        <p:nvSpPr>
          <p:cNvPr id="11" name="Title 10">
            <a:extLst>
              <a:ext uri="{FF2B5EF4-FFF2-40B4-BE49-F238E27FC236}">
                <a16:creationId xmlns:a16="http://schemas.microsoft.com/office/drawing/2014/main" id="{DDC22B74-7CA3-4EFB-99EE-AD0496C207CA}"/>
              </a:ext>
            </a:extLst>
          </p:cNvPr>
          <p:cNvSpPr txBox="1"/>
          <p:nvPr/>
        </p:nvSpPr>
        <p:spPr>
          <a:xfrm>
            <a:off x="37928" y="3774080"/>
            <a:ext cx="1995745" cy="416821"/>
          </a:xfrm>
          <a:prstGeom prst="rect">
            <a:avLst/>
          </a:prstGeom>
        </p:spPr>
        <p:txBody>
          <a:bodyPr vert="horz" lIns="91383" tIns="54829" rIns="91383" bIns="54829" rtlCol="0" anchor="t">
            <a:noAutofit/>
          </a:bodyPr>
          <a:lstStyle>
            <a:defPPr>
              <a:defRPr lang="en-US"/>
            </a:defPPr>
            <a:lvl1pPr marL="0" algn="l" defTabSz="1018824" rtl="0" eaLnBrk="1" latinLnBrk="0" hangingPunct="1">
              <a:spcBef>
                <a:spcPct val="0"/>
              </a:spcBef>
              <a:buNone/>
              <a:defRPr sz="2600" kern="1200">
                <a:solidFill>
                  <a:schemeClr val="accent1"/>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18213"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rial"/>
                <a:ea typeface="+mj-ea"/>
                <a:cs typeface="Arial" pitchFamily="34" charset="0"/>
              </a:rPr>
              <a:t>Optimism</a:t>
            </a:r>
          </a:p>
        </p:txBody>
      </p:sp>
      <p:sp>
        <p:nvSpPr>
          <p:cNvPr id="12" name="Title 10">
            <a:extLst>
              <a:ext uri="{FF2B5EF4-FFF2-40B4-BE49-F238E27FC236}">
                <a16:creationId xmlns:a16="http://schemas.microsoft.com/office/drawing/2014/main" id="{F2B6B625-BD58-4B26-BBCD-53E6CA43919E}"/>
              </a:ext>
            </a:extLst>
          </p:cNvPr>
          <p:cNvSpPr txBox="1"/>
          <p:nvPr/>
        </p:nvSpPr>
        <p:spPr>
          <a:xfrm>
            <a:off x="3229106" y="4711794"/>
            <a:ext cx="1995745" cy="416821"/>
          </a:xfrm>
          <a:prstGeom prst="rect">
            <a:avLst/>
          </a:prstGeom>
        </p:spPr>
        <p:txBody>
          <a:bodyPr vert="horz" lIns="91383" tIns="54829" rIns="91383" bIns="54829" rtlCol="0" anchor="t">
            <a:noAutofit/>
          </a:bodyPr>
          <a:lstStyle>
            <a:defPPr>
              <a:defRPr lang="en-US"/>
            </a:defPPr>
            <a:lvl1pPr marL="0" algn="l" defTabSz="1018824" rtl="0" eaLnBrk="1" latinLnBrk="0" hangingPunct="1">
              <a:spcBef>
                <a:spcPct val="0"/>
              </a:spcBef>
              <a:buNone/>
              <a:defRPr sz="2600" kern="1200">
                <a:solidFill>
                  <a:schemeClr val="accent1"/>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18213"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rial"/>
                <a:ea typeface="+mj-ea"/>
                <a:cs typeface="Arial" pitchFamily="34" charset="0"/>
              </a:rPr>
              <a:t>Fear</a:t>
            </a:r>
          </a:p>
        </p:txBody>
      </p:sp>
      <p:sp>
        <p:nvSpPr>
          <p:cNvPr id="13" name="Title 10">
            <a:extLst>
              <a:ext uri="{FF2B5EF4-FFF2-40B4-BE49-F238E27FC236}">
                <a16:creationId xmlns:a16="http://schemas.microsoft.com/office/drawing/2014/main" id="{4BB13B78-6EA0-421F-9C68-26AA2248A2B5}"/>
              </a:ext>
            </a:extLst>
          </p:cNvPr>
          <p:cNvSpPr txBox="1"/>
          <p:nvPr/>
        </p:nvSpPr>
        <p:spPr>
          <a:xfrm>
            <a:off x="1094310" y="2463922"/>
            <a:ext cx="1995745" cy="416821"/>
          </a:xfrm>
          <a:prstGeom prst="rect">
            <a:avLst/>
          </a:prstGeom>
        </p:spPr>
        <p:txBody>
          <a:bodyPr vert="horz" lIns="91383" tIns="54829" rIns="91383" bIns="54829" rtlCol="0" anchor="t">
            <a:noAutofit/>
          </a:bodyPr>
          <a:lstStyle>
            <a:defPPr>
              <a:defRPr lang="en-US"/>
            </a:defPPr>
            <a:lvl1pPr marL="0" algn="l" defTabSz="1018824" rtl="0" eaLnBrk="1" latinLnBrk="0" hangingPunct="1">
              <a:spcBef>
                <a:spcPct val="0"/>
              </a:spcBef>
              <a:buNone/>
              <a:defRPr sz="2600" kern="1200">
                <a:solidFill>
                  <a:schemeClr val="accent1"/>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18213"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rial"/>
                <a:ea typeface="+mj-ea"/>
                <a:cs typeface="Arial" pitchFamily="34" charset="0"/>
              </a:rPr>
              <a:t>Elation</a:t>
            </a:r>
          </a:p>
        </p:txBody>
      </p:sp>
      <p:sp>
        <p:nvSpPr>
          <p:cNvPr id="14" name="Title 10">
            <a:extLst>
              <a:ext uri="{FF2B5EF4-FFF2-40B4-BE49-F238E27FC236}">
                <a16:creationId xmlns:a16="http://schemas.microsoft.com/office/drawing/2014/main" id="{A4A25353-3504-4015-92A1-C2AB2B9FEC47}"/>
              </a:ext>
            </a:extLst>
          </p:cNvPr>
          <p:cNvSpPr txBox="1"/>
          <p:nvPr/>
        </p:nvSpPr>
        <p:spPr>
          <a:xfrm>
            <a:off x="4079654" y="3325846"/>
            <a:ext cx="2329590" cy="486547"/>
          </a:xfrm>
          <a:prstGeom prst="rect">
            <a:avLst/>
          </a:prstGeom>
        </p:spPr>
        <p:txBody>
          <a:bodyPr vert="horz" lIns="91383" tIns="54829" rIns="91383" bIns="54829" rtlCol="0" anchor="t">
            <a:noAutofit/>
          </a:bodyPr>
          <a:lstStyle>
            <a:defPPr>
              <a:defRPr lang="en-US"/>
            </a:defPPr>
            <a:lvl1pPr marL="0" algn="ctr" defTabSz="1018824" rtl="0" eaLnBrk="1" latinLnBrk="0" hangingPunct="1">
              <a:buNone/>
              <a:defRPr sz="1600" kern="1200">
                <a:solidFill>
                  <a:srgbClr val="D9E155"/>
                </a:solidFill>
                <a:latin typeface="Avenir LT 65 Medium" pitchFamily="34" charset="0"/>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18213" rtl="0" eaLnBrk="1" fontAlgn="base" latinLnBrk="0" hangingPunct="1">
              <a:lnSpc>
                <a:spcPct val="100000"/>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rial"/>
                <a:ea typeface="+mn-ea"/>
                <a:cs typeface="Arial" pitchFamily="34" charset="0"/>
              </a:rPr>
              <a:t>Optimism</a:t>
            </a:r>
          </a:p>
        </p:txBody>
      </p:sp>
      <p:sp>
        <p:nvSpPr>
          <p:cNvPr id="15" name="Oval 14">
            <a:extLst>
              <a:ext uri="{FF2B5EF4-FFF2-40B4-BE49-F238E27FC236}">
                <a16:creationId xmlns:a16="http://schemas.microsoft.com/office/drawing/2014/main" id="{4C7FEEAA-0097-4BC8-A90E-6A4C1C0CBDE4}"/>
              </a:ext>
            </a:extLst>
          </p:cNvPr>
          <p:cNvSpPr/>
          <p:nvPr/>
        </p:nvSpPr>
        <p:spPr bwMode="auto">
          <a:xfrm>
            <a:off x="960711" y="3671131"/>
            <a:ext cx="124571" cy="124571"/>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43948" rtl="0" eaLnBrk="1" fontAlgn="base"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endParaRPr>
          </a:p>
        </p:txBody>
      </p:sp>
      <p:sp>
        <p:nvSpPr>
          <p:cNvPr id="16" name="Oval 15">
            <a:extLst>
              <a:ext uri="{FF2B5EF4-FFF2-40B4-BE49-F238E27FC236}">
                <a16:creationId xmlns:a16="http://schemas.microsoft.com/office/drawing/2014/main" id="{85C75972-495A-4AA0-9C9C-13514C42447F}"/>
              </a:ext>
            </a:extLst>
          </p:cNvPr>
          <p:cNvSpPr/>
          <p:nvPr/>
        </p:nvSpPr>
        <p:spPr bwMode="auto">
          <a:xfrm>
            <a:off x="2026971" y="2764247"/>
            <a:ext cx="124571" cy="124571"/>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43948" rtl="0" eaLnBrk="1" fontAlgn="base"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endParaRPr>
          </a:p>
        </p:txBody>
      </p:sp>
      <p:sp>
        <p:nvSpPr>
          <p:cNvPr id="17" name="Oval 16">
            <a:extLst>
              <a:ext uri="{FF2B5EF4-FFF2-40B4-BE49-F238E27FC236}">
                <a16:creationId xmlns:a16="http://schemas.microsoft.com/office/drawing/2014/main" id="{B6D3AF75-2109-4773-A5D3-66D71C74B56B}"/>
              </a:ext>
            </a:extLst>
          </p:cNvPr>
          <p:cNvSpPr/>
          <p:nvPr/>
        </p:nvSpPr>
        <p:spPr bwMode="auto">
          <a:xfrm>
            <a:off x="3072362" y="3679435"/>
            <a:ext cx="124571" cy="124571"/>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43948" rtl="0" eaLnBrk="1" fontAlgn="base"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endParaRPr>
          </a:p>
        </p:txBody>
      </p:sp>
      <p:sp>
        <p:nvSpPr>
          <p:cNvPr id="18" name="Oval 17">
            <a:extLst>
              <a:ext uri="{FF2B5EF4-FFF2-40B4-BE49-F238E27FC236}">
                <a16:creationId xmlns:a16="http://schemas.microsoft.com/office/drawing/2014/main" id="{FFC59FF1-4879-4B64-8F80-A7B13B6B9EE2}"/>
              </a:ext>
            </a:extLst>
          </p:cNvPr>
          <p:cNvSpPr/>
          <p:nvPr/>
        </p:nvSpPr>
        <p:spPr bwMode="auto">
          <a:xfrm>
            <a:off x="5186116" y="3679435"/>
            <a:ext cx="124571" cy="124571"/>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43948" rtl="0" eaLnBrk="1" fontAlgn="base"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endParaRPr>
          </a:p>
        </p:txBody>
      </p:sp>
      <p:sp>
        <p:nvSpPr>
          <p:cNvPr id="19" name="Oval 18">
            <a:extLst>
              <a:ext uri="{FF2B5EF4-FFF2-40B4-BE49-F238E27FC236}">
                <a16:creationId xmlns:a16="http://schemas.microsoft.com/office/drawing/2014/main" id="{DC7EECBD-6D79-4F78-B55A-427D3C7E549F}"/>
              </a:ext>
            </a:extLst>
          </p:cNvPr>
          <p:cNvSpPr/>
          <p:nvPr/>
        </p:nvSpPr>
        <p:spPr bwMode="auto">
          <a:xfrm>
            <a:off x="4162790" y="4617820"/>
            <a:ext cx="124571" cy="124571"/>
          </a:xfrm>
          <a:prstGeom prst="ellipse">
            <a:avLst/>
          </a:prstGeom>
          <a:solidFill>
            <a:srgbClr val="009DBA"/>
          </a:solidFill>
          <a:ln w="6350" cap="flat" cmpd="sng" algn="ctr">
            <a:noFill/>
            <a:prstDash val="solid"/>
            <a:round/>
            <a:headEnd type="none" w="med" len="med"/>
            <a:tailEnd type="none" w="med" len="med"/>
          </a:ln>
          <a:effectLst/>
        </p:spPr>
        <p:txBody>
          <a:bodyPr rtlCol="0" anchor="ct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43948" rtl="0" eaLnBrk="1" fontAlgn="base" latinLnBrk="0" hangingPunct="1">
              <a:lnSpc>
                <a:spcPct val="100000"/>
              </a:lnSpc>
              <a:spcBef>
                <a:spcPct val="0"/>
              </a:spcBef>
              <a:spcAft>
                <a:spcPct val="0"/>
              </a:spcAft>
              <a:buClrTx/>
              <a:buSzTx/>
              <a:buFontTx/>
              <a:buNone/>
              <a:defRPr/>
            </a:pPr>
            <a:endParaRPr kumimoji="0" lang="en-US" sz="2099"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endParaRPr>
          </a:p>
        </p:txBody>
      </p:sp>
      <p:cxnSp>
        <p:nvCxnSpPr>
          <p:cNvPr id="20" name="Straight Connector 19">
            <a:extLst>
              <a:ext uri="{FF2B5EF4-FFF2-40B4-BE49-F238E27FC236}">
                <a16:creationId xmlns:a16="http://schemas.microsoft.com/office/drawing/2014/main" id="{AEADAAD6-E6AA-460A-87AD-757CDE18CA69}"/>
              </a:ext>
            </a:extLst>
          </p:cNvPr>
          <p:cNvCxnSpPr>
            <a:stCxn id="16" idx="5"/>
            <a:endCxn id="17" idx="1"/>
          </p:cNvCxnSpPr>
          <p:nvPr/>
        </p:nvCxnSpPr>
        <p:spPr bwMode="auto">
          <a:xfrm>
            <a:off x="2133298" y="2870576"/>
            <a:ext cx="957306" cy="827101"/>
          </a:xfrm>
          <a:prstGeom prst="line">
            <a:avLst/>
          </a:prstGeom>
          <a:solidFill>
            <a:schemeClr val="accent1"/>
          </a:solidFill>
          <a:ln w="25400" cap="rnd" cmpd="sng" algn="ctr">
            <a:solidFill>
              <a:srgbClr val="009DBA"/>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43E10864-079A-4A51-82D9-E6258A98FC05}"/>
              </a:ext>
            </a:extLst>
          </p:cNvPr>
          <p:cNvCxnSpPr>
            <a:stCxn id="17" idx="5"/>
            <a:endCxn id="19" idx="1"/>
          </p:cNvCxnSpPr>
          <p:nvPr/>
        </p:nvCxnSpPr>
        <p:spPr bwMode="auto">
          <a:xfrm>
            <a:off x="3178690" y="3785763"/>
            <a:ext cx="1002342" cy="850300"/>
          </a:xfrm>
          <a:prstGeom prst="line">
            <a:avLst/>
          </a:prstGeom>
          <a:solidFill>
            <a:schemeClr val="accent1"/>
          </a:solidFill>
          <a:ln w="25400" cap="rnd" cmpd="sng" algn="ctr">
            <a:solidFill>
              <a:srgbClr val="009DBA"/>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DCAD126D-176A-4CF8-8CC7-83019247A0E4}"/>
              </a:ext>
            </a:extLst>
          </p:cNvPr>
          <p:cNvCxnSpPr>
            <a:stCxn id="19" idx="7"/>
            <a:endCxn id="18" idx="3"/>
          </p:cNvCxnSpPr>
          <p:nvPr/>
        </p:nvCxnSpPr>
        <p:spPr bwMode="auto">
          <a:xfrm flipV="1">
            <a:off x="4269116" y="3785763"/>
            <a:ext cx="935241" cy="850300"/>
          </a:xfrm>
          <a:prstGeom prst="line">
            <a:avLst/>
          </a:prstGeom>
          <a:solidFill>
            <a:schemeClr val="accent1"/>
          </a:solidFill>
          <a:ln w="25400" cap="rnd" cmpd="sng" algn="ctr">
            <a:solidFill>
              <a:srgbClr val="009DBA"/>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A96B070B-79CE-4237-A032-9C23CDA7E210}"/>
              </a:ext>
            </a:extLst>
          </p:cNvPr>
          <p:cNvCxnSpPr>
            <a:stCxn id="16" idx="3"/>
            <a:endCxn id="15" idx="7"/>
          </p:cNvCxnSpPr>
          <p:nvPr/>
        </p:nvCxnSpPr>
        <p:spPr bwMode="auto">
          <a:xfrm flipH="1">
            <a:off x="1067037" y="2870574"/>
            <a:ext cx="978175" cy="818798"/>
          </a:xfrm>
          <a:prstGeom prst="line">
            <a:avLst/>
          </a:prstGeom>
          <a:solidFill>
            <a:schemeClr val="accent1"/>
          </a:solidFill>
          <a:ln w="25400" cap="rnd" cmpd="sng" algn="ctr">
            <a:solidFill>
              <a:srgbClr val="009DBA"/>
            </a:solidFill>
            <a:prstDash val="solid"/>
            <a:round/>
            <a:headEnd type="none" w="med" len="med"/>
            <a:tailEnd type="none" w="med" len="med"/>
          </a:ln>
          <a:effectLst/>
        </p:spPr>
      </p:cxnSp>
      <p:sp>
        <p:nvSpPr>
          <p:cNvPr id="24" name="Title 10">
            <a:extLst>
              <a:ext uri="{FF2B5EF4-FFF2-40B4-BE49-F238E27FC236}">
                <a16:creationId xmlns:a16="http://schemas.microsoft.com/office/drawing/2014/main" id="{51BDCC7D-6FEA-4FAD-B266-6C04B0490024}"/>
              </a:ext>
            </a:extLst>
          </p:cNvPr>
          <p:cNvSpPr txBox="1"/>
          <p:nvPr/>
        </p:nvSpPr>
        <p:spPr>
          <a:xfrm>
            <a:off x="2143982" y="3388244"/>
            <a:ext cx="1995745" cy="205055"/>
          </a:xfrm>
          <a:prstGeom prst="rect">
            <a:avLst/>
          </a:prstGeom>
          <a:solidFill>
            <a:schemeClr val="bg1"/>
          </a:solidFill>
        </p:spPr>
        <p:txBody>
          <a:bodyPr vert="horz" lIns="0" tIns="0" rIns="0" bIns="0" rtlCol="0" anchor="t">
            <a:spAutoFit/>
          </a:bodyPr>
          <a:lstStyle>
            <a:defPPr>
              <a:defRPr lang="en-US"/>
            </a:defPPr>
            <a:lvl1pPr marL="0" algn="l" defTabSz="1018824" rtl="0" eaLnBrk="1" latinLnBrk="0" hangingPunct="1">
              <a:spcBef>
                <a:spcPct val="0"/>
              </a:spcBef>
              <a:buNone/>
              <a:defRPr sz="2600" kern="1200">
                <a:solidFill>
                  <a:schemeClr val="accent1"/>
                </a:solidFill>
                <a:latin typeface="Arial" pitchFamily="34" charset="0"/>
                <a:ea typeface="+mj-ea"/>
                <a:cs typeface="Arial" pitchFamily="34" charset="0"/>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1018213" rtl="0" eaLnBrk="1" fontAlgn="base" latinLnBrk="0" hangingPunct="1">
              <a:lnSpc>
                <a:spcPts val="1599"/>
              </a:lnSpc>
              <a:spcBef>
                <a:spcPct val="0"/>
              </a:spcBef>
              <a:spcAft>
                <a:spcPct val="0"/>
              </a:spcAft>
              <a:buClrTx/>
              <a:buSzTx/>
              <a:buFontTx/>
              <a:buNone/>
              <a:defRPr/>
            </a:pPr>
            <a:r>
              <a:rPr kumimoji="0" lang="en-US" sz="1599" b="0" i="0" u="none" strike="noStrike" kern="1200" cap="none" spc="0" normalizeH="0" baseline="0" noProof="0">
                <a:ln>
                  <a:noFill/>
                </a:ln>
                <a:solidFill>
                  <a:srgbClr val="648C1A"/>
                </a:solidFill>
                <a:effectLst/>
                <a:uLnTx/>
                <a:uFillTx/>
                <a:latin typeface="Arial"/>
                <a:ea typeface="+mj-ea"/>
                <a:cs typeface="Arial" pitchFamily="34" charset="0"/>
              </a:rPr>
              <a:t>Nervousness</a:t>
            </a:r>
          </a:p>
        </p:txBody>
      </p:sp>
      <p:sp>
        <p:nvSpPr>
          <p:cNvPr id="25" name="TextBox 24">
            <a:extLst>
              <a:ext uri="{FF2B5EF4-FFF2-40B4-BE49-F238E27FC236}">
                <a16:creationId xmlns:a16="http://schemas.microsoft.com/office/drawing/2014/main" id="{752153D4-86B1-4B8A-B20C-E081D1004AC0}"/>
              </a:ext>
            </a:extLst>
          </p:cNvPr>
          <p:cNvSpPr txBox="1"/>
          <p:nvPr/>
        </p:nvSpPr>
        <p:spPr>
          <a:xfrm>
            <a:off x="-745655" y="4135"/>
            <a:ext cx="731059" cy="23068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SC: LC21</a:t>
            </a:r>
          </a:p>
        </p:txBody>
      </p:sp>
      <p:sp>
        <p:nvSpPr>
          <p:cNvPr id="3" name="AssetID" descr="svtx:content/slide/@id">
            <a:extLst>
              <a:ext uri="{FF2B5EF4-FFF2-40B4-BE49-F238E27FC236}">
                <a16:creationId xmlns:a16="http://schemas.microsoft.com/office/drawing/2014/main" id="{3A1CA640-4534-68BE-CF94-EB1BB47D22F9}"/>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r" defTabSz="1042453" rtl="0" eaLnBrk="1" fontAlgn="auto" latinLnBrk="0" hangingPunct="1">
              <a:lnSpc>
                <a:spcPct val="100000"/>
              </a:lnSpc>
              <a:spcBef>
                <a:spcPct val="0"/>
              </a:spcBef>
              <a:spcAft>
                <a:spcPct val="0"/>
              </a:spcAft>
              <a:buClrTx/>
              <a:buSzTx/>
              <a:buFontTx/>
              <a:buNone/>
              <a:defRPr/>
            </a:pPr>
            <a:r>
              <a:rPr kumimoji="0" lang="en-US" sz="700" b="0" i="0" u="none" strike="noStrike" kern="1200" cap="none" spc="0" normalizeH="0" baseline="0" noProof="0">
                <a:ln>
                  <a:noFill/>
                </a:ln>
                <a:solidFill>
                  <a:srgbClr val="FFFFFF">
                    <a:lumMod val="50000"/>
                  </a:srgbClr>
                </a:solidFill>
                <a:effectLst/>
                <a:uLnTx/>
                <a:uFillTx/>
                <a:latin typeface="Arial Narrow" panose="020B0606020202030204" pitchFamily="34" charset="0"/>
                <a:ea typeface="+mn-ea"/>
                <a:cs typeface="+mn-cs"/>
              </a:rPr>
              <a:t>28774</a:t>
            </a:r>
          </a:p>
        </p:txBody>
      </p:sp>
      <p:sp>
        <p:nvSpPr>
          <p:cNvPr id="6" name="TextBox 5">
            <a:extLst>
              <a:ext uri="{FF2B5EF4-FFF2-40B4-BE49-F238E27FC236}">
                <a16:creationId xmlns:a16="http://schemas.microsoft.com/office/drawing/2014/main" id="{01ACF198-1A6B-D9E6-DA55-97F5C26C5BCF}"/>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custDataLst>
      <p:tags r:id="rId1"/>
    </p:custDataLst>
    <p:extLst>
      <p:ext uri="{BB962C8B-B14F-4D97-AF65-F5344CB8AC3E}">
        <p14:creationId xmlns:p14="http://schemas.microsoft.com/office/powerpoint/2010/main" val="3963440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5"/>
          <p:cNvSpPr>
            <a:spLocks noGrp="1"/>
          </p:cNvSpPr>
          <p:nvPr>
            <p:ph type="title"/>
          </p:nvPr>
        </p:nvSpPr>
        <p:spPr/>
        <p:txBody>
          <a:bodyPr/>
          <a:lstStyle/>
          <a:p>
            <a:r>
              <a:rPr lang="en-US"/>
              <a:t>Reacting Can Hurt Performance</a:t>
            </a:r>
          </a:p>
        </p:txBody>
      </p:sp>
      <p:sp>
        <p:nvSpPr>
          <p:cNvPr id="9" name="Slide Number Placeholder 8"/>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80</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9459" name="Text Placeholder 1"/>
          <p:cNvSpPr>
            <a:spLocks noGrp="1"/>
          </p:cNvSpPr>
          <p:nvPr>
            <p:ph type="body" sz="quarter" idx="13"/>
          </p:nvPr>
        </p:nvSpPr>
        <p:spPr/>
        <p:txBody>
          <a:bodyPr/>
          <a:lstStyle/>
          <a:p>
            <a:r>
              <a:rPr lang="en-US"/>
              <a:t>Performance of the ASX/S&amp;P 300 Index, 2001–2022</a:t>
            </a:r>
          </a:p>
        </p:txBody>
      </p:sp>
      <p:sp>
        <p:nvSpPr>
          <p:cNvPr id="2" name="Text Placeholder 1"/>
          <p:cNvSpPr>
            <a:spLocks noGrp="1"/>
          </p:cNvSpPr>
          <p:nvPr>
            <p:ph type="body" sz="quarter" idx="15"/>
          </p:nvPr>
        </p:nvSpPr>
        <p:spPr>
          <a:xfrm>
            <a:off x="704857" y="7031989"/>
            <a:ext cx="9136322" cy="282200"/>
          </a:xfrm>
        </p:spPr>
        <p:txBody>
          <a:bodyPr/>
          <a:lstStyle/>
          <a:p>
            <a:pPr>
              <a:lnSpc>
                <a:spcPct val="100000"/>
              </a:lnSpc>
            </a:pPr>
            <a:r>
              <a:rPr lang="en-US">
                <a:latin typeface="Arial Narrow"/>
                <a:cs typeface="Arial"/>
              </a:rPr>
              <a:t>In Australian dollars. For illustrative purposes. The missed best day(s) examples assume that the hypothetical portfolio fully divested its holdings at the end of the day before the missed best day(s), held cash for the missed best day(s), and reinvested the entire portfolio in the S&amp;P/ASX 300 Index (total return) at the end of the missed best day(s). Annualised returns for the missed best day(s) were calculated by substituting actual returns for the missed best day(s) with zero. S&amp;P/ASX data © 2023 S&amp;P Dow Jones Indices LLC, a division of S&amp;P Global. All rights reserved. Data provided by Bloomberg Finance L.P. Indices are not available for direct investment. Their performance does not reflect the expenses associated with the management of an actual portfolio. Past performance is not a guarantee of future results.</a:t>
            </a:r>
            <a:endParaRPr lang="en-US"/>
          </a:p>
        </p:txBody>
      </p:sp>
      <p:sp>
        <p:nvSpPr>
          <p:cNvPr id="3" name="AssetID" descr="svtx:content/slide/@id"/>
          <p:cNvSpPr>
            <a:spLocks noGrp="1"/>
          </p:cNvSpPr>
          <p:nvPr>
            <p:ph type="body" sz="quarter" idx="20"/>
          </p:nvPr>
        </p:nvSpPr>
        <p:spPr/>
        <p:txBody>
          <a:bodyPr/>
          <a:lstStyle/>
          <a:p>
            <a:r>
              <a:rPr lang="en-US"/>
              <a:t>28711</a:t>
            </a:r>
          </a:p>
        </p:txBody>
      </p:sp>
      <p:sp>
        <p:nvSpPr>
          <p:cNvPr id="11" name="TextBox 10"/>
          <p:cNvSpPr txBox="1"/>
          <p:nvPr/>
        </p:nvSpPr>
        <p:spPr>
          <a:xfrm>
            <a:off x="-876505" y="2072"/>
            <a:ext cx="639676" cy="36910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GC15</a:t>
            </a:r>
          </a:p>
        </p:txBody>
      </p:sp>
      <p:sp>
        <p:nvSpPr>
          <p:cNvPr id="13" name="Rectangle 12">
            <a:extLst>
              <a:ext uri="{FF2B5EF4-FFF2-40B4-BE49-F238E27FC236}">
                <a16:creationId xmlns:a16="http://schemas.microsoft.com/office/drawing/2014/main" id="{B74141F8-2A92-4AD8-9C53-7A9DC3EC2466}"/>
              </a:ext>
            </a:extLst>
          </p:cNvPr>
          <p:cNvSpPr/>
          <p:nvPr/>
        </p:nvSpPr>
        <p:spPr>
          <a:xfrm>
            <a:off x="10947470"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sp>
        <p:nvSpPr>
          <p:cNvPr id="12" name="TextBox 11">
            <a:extLst>
              <a:ext uri="{FF2B5EF4-FFF2-40B4-BE49-F238E27FC236}">
                <a16:creationId xmlns:a16="http://schemas.microsoft.com/office/drawing/2014/main" id="{6E1C5515-662A-4C16-A689-D3D77EA70BE4}"/>
              </a:ext>
            </a:extLst>
          </p:cNvPr>
          <p:cNvSpPr txBox="1"/>
          <p:nvPr/>
        </p:nvSpPr>
        <p:spPr>
          <a:xfrm>
            <a:off x="-998323" y="434872"/>
            <a:ext cx="639676" cy="23063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MID 898</a:t>
            </a:r>
          </a:p>
        </p:txBody>
      </p:sp>
      <p:cxnSp>
        <p:nvCxnSpPr>
          <p:cNvPr id="16" name="Straight Connector 15">
            <a:extLst>
              <a:ext uri="{FF2B5EF4-FFF2-40B4-BE49-F238E27FC236}">
                <a16:creationId xmlns:a16="http://schemas.microsoft.com/office/drawing/2014/main" id="{68477D40-B316-4F35-99A6-37FCAA89FFCE}"/>
              </a:ext>
            </a:extLst>
          </p:cNvPr>
          <p:cNvCxnSpPr/>
          <p:nvPr/>
        </p:nvCxnSpPr>
        <p:spPr>
          <a:xfrm flipH="1">
            <a:off x="2182630" y="2289726"/>
            <a:ext cx="0" cy="2924237"/>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4" name="Table 3">
            <a:extLst>
              <a:ext uri="{FF2B5EF4-FFF2-40B4-BE49-F238E27FC236}">
                <a16:creationId xmlns:a16="http://schemas.microsoft.com/office/drawing/2014/main" id="{5832EF45-9F1E-9F3B-008D-3BB15A54E3AD}"/>
              </a:ext>
            </a:extLst>
          </p:cNvPr>
          <p:cNvGraphicFramePr>
            <a:graphicFrameLocks noGrp="1"/>
          </p:cNvGraphicFramePr>
          <p:nvPr/>
        </p:nvGraphicFramePr>
        <p:xfrm>
          <a:off x="1028988" y="5246723"/>
          <a:ext cx="7613954" cy="1238119"/>
        </p:xfrm>
        <a:graphic>
          <a:graphicData uri="http://schemas.openxmlformats.org/drawingml/2006/table">
            <a:tbl>
              <a:tblPr firstRow="1" bandRow="1">
                <a:tableStyleId>{5C22544A-7EE6-4342-B048-85BDC9FD1C3A}</a:tableStyleId>
              </a:tblPr>
              <a:tblGrid>
                <a:gridCol w="1553501">
                  <a:extLst>
                    <a:ext uri="{9D8B030D-6E8A-4147-A177-3AD203B41FA5}">
                      <a16:colId xmlns:a16="http://schemas.microsoft.com/office/drawing/2014/main" val="20000"/>
                    </a:ext>
                  </a:extLst>
                </a:gridCol>
                <a:gridCol w="878806">
                  <a:extLst>
                    <a:ext uri="{9D8B030D-6E8A-4147-A177-3AD203B41FA5}">
                      <a16:colId xmlns:a16="http://schemas.microsoft.com/office/drawing/2014/main" val="20001"/>
                    </a:ext>
                  </a:extLst>
                </a:gridCol>
                <a:gridCol w="1088053">
                  <a:extLst>
                    <a:ext uri="{9D8B030D-6E8A-4147-A177-3AD203B41FA5}">
                      <a16:colId xmlns:a16="http://schemas.microsoft.com/office/drawing/2014/main" val="20002"/>
                    </a:ext>
                  </a:extLst>
                </a:gridCol>
                <a:gridCol w="1079748">
                  <a:extLst>
                    <a:ext uri="{9D8B030D-6E8A-4147-A177-3AD203B41FA5}">
                      <a16:colId xmlns:a16="http://schemas.microsoft.com/office/drawing/2014/main" val="20003"/>
                    </a:ext>
                  </a:extLst>
                </a:gridCol>
                <a:gridCol w="1054830">
                  <a:extLst>
                    <a:ext uri="{9D8B030D-6E8A-4147-A177-3AD203B41FA5}">
                      <a16:colId xmlns:a16="http://schemas.microsoft.com/office/drawing/2014/main" val="20004"/>
                    </a:ext>
                  </a:extLst>
                </a:gridCol>
                <a:gridCol w="980078">
                  <a:extLst>
                    <a:ext uri="{9D8B030D-6E8A-4147-A177-3AD203B41FA5}">
                      <a16:colId xmlns:a16="http://schemas.microsoft.com/office/drawing/2014/main" val="20005"/>
                    </a:ext>
                  </a:extLst>
                </a:gridCol>
                <a:gridCol w="978938">
                  <a:extLst>
                    <a:ext uri="{9D8B030D-6E8A-4147-A177-3AD203B41FA5}">
                      <a16:colId xmlns:a16="http://schemas.microsoft.com/office/drawing/2014/main" val="20006"/>
                    </a:ext>
                  </a:extLst>
                </a:gridCol>
              </a:tblGrid>
              <a:tr h="689789">
                <a:tc>
                  <a:txBody>
                    <a:bodyPr/>
                    <a:lstStyle/>
                    <a:p>
                      <a:pPr algn="r"/>
                      <a:endParaRPr lang="en-US" sz="900" b="0">
                        <a:latin typeface="Arial" pitchFamily="34" charset="0"/>
                        <a:cs typeface="Arial" pitchFamily="34" charset="0"/>
                      </a:endParaRPr>
                    </a:p>
                  </a:txBody>
                  <a:tcPr marL="45692" marR="45692" marT="45692" marB="45692">
                    <a:lnR w="6350" cap="flat" cmpd="sng" algn="ctr">
                      <a:noFill/>
                      <a:prstDash val="solid"/>
                      <a:round/>
                      <a:headEnd type="none" w="med" len="med"/>
                      <a:tailEnd type="none" w="med" len="med"/>
                    </a:lnR>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1"/>
                          </a:solidFill>
                          <a:latin typeface="Arial" pitchFamily="34" charset="0"/>
                          <a:cs typeface="Arial" pitchFamily="34" charset="0"/>
                        </a:rPr>
                        <a:t>Total</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1"/>
                          </a:solidFill>
                          <a:latin typeface="Arial" pitchFamily="34" charset="0"/>
                          <a:cs typeface="Arial" pitchFamily="34" charset="0"/>
                        </a:rPr>
                        <a:t> Period</a:t>
                      </a:r>
                    </a:p>
                  </a:txBody>
                  <a:tcPr marL="45692" marR="45692" marT="45692" marB="45692">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Missed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1 Best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Day</a:t>
                      </a:r>
                    </a:p>
                  </a:txBody>
                  <a:tcPr marL="45692" marR="45692" marT="45692" marB="45692">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Missed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5 Best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Single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Days</a:t>
                      </a:r>
                    </a:p>
                  </a:txBody>
                  <a:tcPr marL="45692" marR="45692" marT="45692" marB="45692">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Missed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10 Best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Single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Days</a:t>
                      </a:r>
                    </a:p>
                  </a:txBody>
                  <a:tcPr marL="45692" marR="45692" marT="45692" marB="45692">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Missed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25 Best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Single </a:t>
                      </a:r>
                    </a:p>
                    <a:p>
                      <a:pPr marL="0" marR="0" indent="0" algn="ctr" defTabSz="1017968" rtl="0" eaLnBrk="1" fontAlgn="auto" latinLnBrk="0" hangingPunct="1">
                        <a:lnSpc>
                          <a:spcPct val="100000"/>
                        </a:lnSpc>
                        <a:spcBef>
                          <a:spcPct val="0"/>
                        </a:spcBef>
                        <a:spcAft>
                          <a:spcPct val="0"/>
                        </a:spcAft>
                        <a:buClrTx/>
                        <a:buSzTx/>
                        <a:buFontTx/>
                        <a:buNone/>
                        <a:defRPr/>
                      </a:pPr>
                      <a:r>
                        <a:rPr lang="en-US" sz="899" b="1">
                          <a:solidFill>
                            <a:schemeClr val="accent5"/>
                          </a:solidFill>
                          <a:latin typeface="Arial" pitchFamily="34" charset="0"/>
                          <a:cs typeface="Arial" pitchFamily="34" charset="0"/>
                        </a:rPr>
                        <a:t>Days</a:t>
                      </a:r>
                    </a:p>
                  </a:txBody>
                  <a:tcPr marL="45692" marR="45692" marT="45692" marB="45692">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r" defTabSz="1017968" rtl="0" eaLnBrk="1" fontAlgn="auto" latinLnBrk="0" hangingPunct="1">
                        <a:lnSpc>
                          <a:spcPct val="100000"/>
                        </a:lnSpc>
                        <a:spcBef>
                          <a:spcPct val="0"/>
                        </a:spcBef>
                        <a:spcAft>
                          <a:spcPct val="0"/>
                        </a:spcAft>
                        <a:buClrTx/>
                        <a:buSzTx/>
                        <a:buFontTx/>
                        <a:buNone/>
                        <a:defRPr/>
                      </a:pPr>
                      <a:r>
                        <a:rPr lang="en-US" sz="899" b="1">
                          <a:solidFill>
                            <a:srgbClr val="000000"/>
                          </a:solidFill>
                          <a:latin typeface="Arial" pitchFamily="34" charset="0"/>
                          <a:cs typeface="Arial" pitchFamily="34" charset="0"/>
                        </a:rPr>
                        <a:t>Bloomberg</a:t>
                      </a:r>
                      <a:r>
                        <a:rPr lang="en-US" sz="899" b="1" baseline="0">
                          <a:solidFill>
                            <a:srgbClr val="000000"/>
                          </a:solidFill>
                          <a:latin typeface="Arial" pitchFamily="34" charset="0"/>
                          <a:cs typeface="Arial" pitchFamily="34" charset="0"/>
                        </a:rPr>
                        <a:t> AusBond Bank Bill Index</a:t>
                      </a:r>
                      <a:endParaRPr lang="en-US" sz="900" b="1">
                        <a:solidFill>
                          <a:srgbClr val="000000"/>
                        </a:solidFill>
                        <a:latin typeface="Arial" pitchFamily="34" charset="0"/>
                        <a:cs typeface="Arial" pitchFamily="34" charset="0"/>
                      </a:endParaRPr>
                    </a:p>
                  </a:txBody>
                  <a:tcPr marL="45692" marR="45692" marT="45692" marB="45692">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548294">
                <a:tc>
                  <a:txBody>
                    <a:bodyPr/>
                    <a:lstStyle/>
                    <a:p>
                      <a:pPr marL="0" marR="0" indent="0" algn="l" defTabSz="1017968" rtl="0" eaLnBrk="1" fontAlgn="auto" latinLnBrk="0" hangingPunct="1">
                        <a:lnSpc>
                          <a:spcPct val="100000"/>
                        </a:lnSpc>
                        <a:spcBef>
                          <a:spcPct val="0"/>
                        </a:spcBef>
                        <a:spcAft>
                          <a:spcPct val="0"/>
                        </a:spcAft>
                        <a:buClrTx/>
                        <a:buSzTx/>
                        <a:buFontTx/>
                        <a:buNone/>
                        <a:defRPr/>
                      </a:pPr>
                      <a:r>
                        <a:rPr lang="en-US" sz="999" err="1">
                          <a:solidFill>
                            <a:srgbClr val="000000"/>
                          </a:solidFill>
                          <a:latin typeface="Arial" pitchFamily="34" charset="0"/>
                          <a:cs typeface="Arial" pitchFamily="34" charset="0"/>
                        </a:rPr>
                        <a:t>Annualised </a:t>
                      </a:r>
                    </a:p>
                    <a:p>
                      <a:pPr marL="0" marR="0" indent="0" algn="l" defTabSz="1017968" rtl="0" eaLnBrk="1" fontAlgn="auto" latinLnBrk="0" hangingPunct="1">
                        <a:lnSpc>
                          <a:spcPct val="100000"/>
                        </a:lnSpc>
                        <a:spcBef>
                          <a:spcPct val="0"/>
                        </a:spcBef>
                        <a:spcAft>
                          <a:spcPct val="0"/>
                        </a:spcAft>
                        <a:buClrTx/>
                        <a:buSzTx/>
                        <a:buFontTx/>
                        <a:buNone/>
                        <a:defRPr/>
                      </a:pPr>
                      <a:r>
                        <a:rPr lang="en-US" sz="999">
                          <a:solidFill>
                            <a:srgbClr val="000000"/>
                          </a:solidFill>
                          <a:latin typeface="Arial" pitchFamily="34" charset="0"/>
                          <a:cs typeface="Arial" pitchFamily="34" charset="0"/>
                        </a:rPr>
                        <a:t>Compound Return</a:t>
                      </a:r>
                    </a:p>
                    <a:p>
                      <a:pPr algn="l"/>
                      <a:endParaRPr lang="en-US" sz="1000">
                        <a:latin typeface="Arial" pitchFamily="34" charset="0"/>
                        <a:cs typeface="Arial" pitchFamily="34" charset="0"/>
                      </a:endParaRPr>
                    </a:p>
                  </a:txBody>
                  <a:tcPr marL="45692" marR="45692" marT="45692" marB="45692">
                    <a:lnT w="12700"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US" sz="999" b="0" i="0" u="none" strike="noStrike">
                          <a:solidFill>
                            <a:srgbClr val="000000"/>
                          </a:solidFill>
                          <a:effectLst/>
                          <a:latin typeface="Arial" pitchFamily="34" charset="0"/>
                          <a:cs typeface="Arial" pitchFamily="34" charset="0"/>
                        </a:rPr>
                        <a:t>8.88%</a:t>
                      </a:r>
                    </a:p>
                  </a:txBody>
                  <a:tcPr marL="9517" marR="9517" marT="9517" marB="0" anchor="ctr">
                    <a:lnT w="12700"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US" sz="999" b="0" i="0" u="none" strike="noStrike">
                          <a:solidFill>
                            <a:srgbClr val="000000"/>
                          </a:solidFill>
                          <a:effectLst/>
                          <a:latin typeface="Arial" pitchFamily="34" charset="0"/>
                          <a:cs typeface="Arial" pitchFamily="34" charset="0"/>
                        </a:rPr>
                        <a:t>8.52%</a:t>
                      </a:r>
                    </a:p>
                  </a:txBody>
                  <a:tcPr marL="9517" marR="9517" marT="9517" marB="0" anchor="ctr">
                    <a:lnT w="12700"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US" sz="999" b="0" i="0" u="none" strike="noStrike">
                          <a:solidFill>
                            <a:srgbClr val="000000"/>
                          </a:solidFill>
                          <a:effectLst/>
                          <a:latin typeface="Arial" pitchFamily="34" charset="0"/>
                          <a:cs typeface="Arial" pitchFamily="34" charset="0"/>
                        </a:rPr>
                        <a:t>7.34%</a:t>
                      </a:r>
                    </a:p>
                  </a:txBody>
                  <a:tcPr marL="9517" marR="9517" marT="9517" marB="0" anchor="ctr">
                    <a:lnT w="12700"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US" sz="999" b="0" i="0" u="none" strike="noStrike">
                          <a:solidFill>
                            <a:srgbClr val="000000"/>
                          </a:solidFill>
                          <a:effectLst/>
                          <a:latin typeface="Arial" pitchFamily="34" charset="0"/>
                          <a:cs typeface="Arial" pitchFamily="34" charset="0"/>
                        </a:rPr>
                        <a:t>5.00%</a:t>
                      </a:r>
                    </a:p>
                  </a:txBody>
                  <a:tcPr marL="9517" marR="9517" marT="9517" marB="0" anchor="ctr">
                    <a:lnT w="12700"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US" sz="999" b="0" i="0" u="none" strike="noStrike">
                          <a:solidFill>
                            <a:srgbClr val="000000"/>
                          </a:solidFill>
                          <a:effectLst/>
                          <a:latin typeface="Arial" pitchFamily="34" charset="0"/>
                          <a:cs typeface="Arial" pitchFamily="34" charset="0"/>
                        </a:rPr>
                        <a:t>2.99%</a:t>
                      </a:r>
                    </a:p>
                  </a:txBody>
                  <a:tcPr marL="9517" marR="9517" marT="9517" marB="0" anchor="ctr">
                    <a:lnT w="12700"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US" sz="999" b="0" i="0" u="none" strike="noStrike">
                          <a:solidFill>
                            <a:srgbClr val="000000"/>
                          </a:solidFill>
                          <a:effectLst/>
                          <a:latin typeface="Arial" pitchFamily="34" charset="0"/>
                          <a:cs typeface="Arial" pitchFamily="34" charset="0"/>
                        </a:rPr>
                        <a:t>3.94%</a:t>
                      </a:r>
                    </a:p>
                  </a:txBody>
                  <a:tcPr marL="9517" marR="9517" marT="9517" marB="0" anchor="ctr">
                    <a:lnT w="12700" cap="flat" cmpd="sng" algn="ctr">
                      <a:solidFill>
                        <a:schemeClr val="bg1">
                          <a:lumMod val="65000"/>
                        </a:schemeClr>
                      </a:solidFill>
                      <a:prstDash val="solid"/>
                      <a:round/>
                      <a:headEnd type="none" w="med" len="med"/>
                      <a:tailEnd type="none" w="med" len="med"/>
                    </a:lnT>
                    <a:solidFill>
                      <a:schemeClr val="bg1"/>
                    </a:solidFill>
                  </a:tcPr>
                </a:tc>
                <a:extLst>
                  <a:ext uri="{0D108BD9-81ED-4DB2-BD59-A6C34878D82A}">
                    <a16:rowId xmlns:a16="http://schemas.microsoft.com/office/drawing/2014/main" val="10001"/>
                  </a:ext>
                </a:extLst>
              </a:tr>
            </a:tbl>
          </a:graphicData>
        </a:graphic>
      </p:graphicFrame>
      <p:graphicFrame>
        <p:nvGraphicFramePr>
          <p:cNvPr id="5" name="Chart 4">
            <a:extLst>
              <a:ext uri="{FF2B5EF4-FFF2-40B4-BE49-F238E27FC236}">
                <a16:creationId xmlns:a16="http://schemas.microsoft.com/office/drawing/2014/main" id="{925C7885-4296-1B9E-7916-AB7F8BA7D925}"/>
              </a:ext>
            </a:extLst>
          </p:cNvPr>
          <p:cNvGraphicFramePr/>
          <p:nvPr/>
        </p:nvGraphicFramePr>
        <p:xfrm>
          <a:off x="1687266" y="1824198"/>
          <a:ext cx="7098076" cy="3539641"/>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2920651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Share Prices Adjust Quickly</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81</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48604" name="Text Placeholder 1"/>
          <p:cNvSpPr>
            <a:spLocks noGrp="1"/>
          </p:cNvSpPr>
          <p:nvPr>
            <p:ph type="body" sz="quarter" idx="13"/>
          </p:nvPr>
        </p:nvSpPr>
        <p:spPr/>
        <p:txBody>
          <a:bodyPr/>
          <a:lstStyle/>
          <a:p>
            <a:r>
              <a:rPr lang="en-US"/>
              <a:t>Heinz, 2/14/2013</a:t>
            </a:r>
          </a:p>
        </p:txBody>
      </p:sp>
      <p:sp>
        <p:nvSpPr>
          <p:cNvPr id="3" name="Text Placeholder 2"/>
          <p:cNvSpPr>
            <a:spLocks noGrp="1"/>
          </p:cNvSpPr>
          <p:nvPr>
            <p:ph type="body" sz="quarter" idx="15"/>
          </p:nvPr>
        </p:nvSpPr>
        <p:spPr/>
        <p:txBody>
          <a:bodyPr/>
          <a:lstStyle/>
          <a:p>
            <a:r>
              <a:rPr lang="en-US"/>
              <a:t>In US dollars.</a:t>
            </a:r>
          </a:p>
          <a:p>
            <a:r>
              <a:rPr lang="en-US"/>
              <a:t>Source: Bloomberg.</a:t>
            </a:r>
          </a:p>
          <a:p>
            <a:r>
              <a:rPr lang="en-US"/>
              <a:t>The security identified is shown for illustrative purposes only to demonstrate the investment philosophy described herein. These materials are not, and should not be construed as, a recommendation to purchase or sell the security identified or any other securities. Actual holdings will vary for each client, and there is no guarantee that any client will hold the security identified.</a:t>
            </a:r>
          </a:p>
        </p:txBody>
      </p:sp>
      <p:sp>
        <p:nvSpPr>
          <p:cNvPr id="2" name="AssetID" descr="svtx:content/slide/@id"/>
          <p:cNvSpPr>
            <a:spLocks noGrp="1"/>
          </p:cNvSpPr>
          <p:nvPr>
            <p:ph type="body" sz="quarter" idx="20"/>
          </p:nvPr>
        </p:nvSpPr>
        <p:spPr/>
        <p:txBody>
          <a:bodyPr/>
          <a:lstStyle/>
          <a:p>
            <a:r>
              <a:rPr lang="en-US"/>
              <a:t>28827</a:t>
            </a:r>
          </a:p>
        </p:txBody>
      </p:sp>
      <p:sp>
        <p:nvSpPr>
          <p:cNvPr id="9" name="TextBox 8"/>
          <p:cNvSpPr txBox="1"/>
          <p:nvPr/>
        </p:nvSpPr>
        <p:spPr>
          <a:xfrm>
            <a:off x="-856420"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LC12</a:t>
            </a:r>
          </a:p>
        </p:txBody>
      </p:sp>
      <p:sp>
        <p:nvSpPr>
          <p:cNvPr id="15" name="Title 10"/>
          <p:cNvSpPr txBox="1"/>
          <p:nvPr/>
        </p:nvSpPr>
        <p:spPr>
          <a:xfrm>
            <a:off x="807291" y="2219611"/>
            <a:ext cx="3823927" cy="2180284"/>
          </a:xfrm>
          <a:prstGeom prst="rect">
            <a:avLst/>
          </a:prstGeom>
        </p:spPr>
        <p:txBody>
          <a:bodyPr vert="horz" lIns="91382" tIns="54830" rIns="91382" bIns="54830" rtlCol="0" anchor="t">
            <a:noAutofit/>
          </a:bodyPr>
          <a:lstStyle>
            <a:defPPr>
              <a:defRPr lang="en-US"/>
            </a:defPPr>
            <a:lvl1pPr marL="0" algn="l" defTabSz="1017968" rtl="0" eaLnBrk="1" latinLnBrk="0" hangingPunct="1">
              <a:spcBef>
                <a:spcPct val="0"/>
              </a:spcBef>
              <a:buNone/>
              <a:defRPr sz="2598" kern="1200">
                <a:solidFill>
                  <a:schemeClr val="accent1"/>
                </a:solidFill>
                <a:latin typeface="Arial" pitchFamily="34" charset="0"/>
                <a:ea typeface="+mj-ea"/>
                <a:cs typeface="Arial" pitchFamily="34" charset="0"/>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1017968" rtl="0" eaLnBrk="1" fontAlgn="auto" latinLnBrk="0" hangingPunct="1">
              <a:lnSpc>
                <a:spcPts val="2198"/>
              </a:lnSpc>
              <a:spcBef>
                <a:spcPct val="0"/>
              </a:spcBef>
              <a:spcAft>
                <a:spcPct val="0"/>
              </a:spcAft>
              <a:buClrTx/>
              <a:buSzTx/>
              <a:buFontTx/>
              <a:buNone/>
              <a:defRPr/>
            </a:pPr>
            <a:r>
              <a:rPr kumimoji="0" lang="en-US" sz="1599" b="1" i="0" u="none" strike="noStrike" kern="1200" cap="none" spc="0" normalizeH="0" baseline="0" noProof="0">
                <a:ln>
                  <a:noFill/>
                </a:ln>
                <a:solidFill>
                  <a:srgbClr val="005E74"/>
                </a:solidFill>
                <a:effectLst/>
                <a:uLnTx/>
                <a:uFillTx/>
                <a:latin typeface="Arial" pitchFamily="34" charset="0"/>
                <a:ea typeface="+mj-ea"/>
                <a:cs typeface="Arial" pitchFamily="34" charset="0"/>
              </a:rPr>
              <a:t>“Heinz agrees to buyout by </a:t>
            </a:r>
            <a:br>
              <a:rPr kumimoji="0" lang="en-US" sz="1599" b="1" i="0" u="none" strike="noStrike" kern="1200" cap="none" spc="0" normalizeH="0" baseline="0" noProof="0">
                <a:ln>
                  <a:noFill/>
                </a:ln>
                <a:solidFill>
                  <a:srgbClr val="005E74"/>
                </a:solidFill>
                <a:effectLst/>
                <a:uLnTx/>
                <a:uFillTx/>
                <a:latin typeface="Arial" pitchFamily="34" charset="0"/>
                <a:ea typeface="+mj-ea"/>
                <a:cs typeface="Arial" pitchFamily="34" charset="0"/>
              </a:rPr>
            </a:br>
            <a:r>
              <a:rPr kumimoji="0" lang="en-US" sz="1599" b="1" i="0" u="none" strike="noStrike" kern="1200" cap="none" spc="0" normalizeH="0" baseline="0" noProof="0">
                <a:ln>
                  <a:noFill/>
                </a:ln>
                <a:solidFill>
                  <a:srgbClr val="005E74"/>
                </a:solidFill>
                <a:effectLst/>
                <a:uLnTx/>
                <a:uFillTx/>
                <a:latin typeface="Arial" pitchFamily="34" charset="0"/>
                <a:ea typeface="+mj-ea"/>
                <a:cs typeface="Arial" pitchFamily="34" charset="0"/>
              </a:rPr>
              <a:t>  Berkshire Hathaway, 3G”</a:t>
            </a:r>
            <a:br>
              <a:rPr kumimoji="0" lang="en-US" sz="1599" b="1" i="0" u="none" strike="noStrike" kern="1200" cap="none" spc="0" normalizeH="0" baseline="0" noProof="0">
                <a:ln>
                  <a:noFill/>
                </a:ln>
                <a:solidFill>
                  <a:srgbClr val="005E74"/>
                </a:solidFill>
                <a:effectLst/>
                <a:uLnTx/>
                <a:uFillTx/>
                <a:latin typeface="Arial" pitchFamily="34" charset="0"/>
                <a:ea typeface="+mj-ea"/>
                <a:cs typeface="Arial" pitchFamily="34" charset="0"/>
              </a:rPr>
            </a:br>
            <a: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t>−</a:t>
            </a:r>
            <a:r>
              <a:rPr kumimoji="0" lang="en-US" sz="1599" b="0" i="1" u="none" strike="noStrike" kern="1200" cap="none" spc="0" normalizeH="0" baseline="0" noProof="0">
                <a:ln>
                  <a:noFill/>
                </a:ln>
                <a:solidFill>
                  <a:srgbClr val="000000"/>
                </a:solidFill>
                <a:effectLst/>
                <a:uLnTx/>
                <a:uFillTx/>
                <a:latin typeface="Arial" pitchFamily="34" charset="0"/>
                <a:ea typeface="+mj-ea"/>
                <a:cs typeface="Arial" pitchFamily="34" charset="0"/>
              </a:rPr>
              <a:t>USA Today,</a:t>
            </a:r>
            <a: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t> February 14, 2013</a:t>
            </a:r>
          </a:p>
          <a:p>
            <a:pPr marL="0" marR="0" lvl="0" indent="0" algn="l" defTabSz="1017968" rtl="0" eaLnBrk="1" fontAlgn="auto" latinLnBrk="0" hangingPunct="1">
              <a:lnSpc>
                <a:spcPts val="2198"/>
              </a:lnSpc>
              <a:spcBef>
                <a:spcPct val="0"/>
              </a:spcBef>
              <a:spcAft>
                <a:spcPct val="0"/>
              </a:spcAft>
              <a:buClrTx/>
              <a:buSzTx/>
              <a:buFontTx/>
              <a:buNone/>
              <a:defRPr/>
            </a:pPr>
            <a:endPar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endParaRPr>
          </a:p>
          <a:p>
            <a:pPr marL="0" marR="0" lvl="0" indent="0" algn="l" defTabSz="1017968" rtl="0" eaLnBrk="1" fontAlgn="auto" latinLnBrk="0" hangingPunct="1">
              <a:lnSpc>
                <a:spcPts val="2198"/>
              </a:lnSpc>
              <a:spcBef>
                <a:spcPct val="0"/>
              </a:spcBef>
              <a:spcAft>
                <a:spcPct val="0"/>
              </a:spcAft>
              <a:buClrTx/>
              <a:buSzTx/>
              <a:buFontTx/>
              <a:buNone/>
              <a:defRPr/>
            </a:pPr>
            <a: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t>News travels quickly, and prices </a:t>
            </a:r>
            <a:b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br>
            <a:r>
              <a:rPr kumimoji="0" lang="en-US" sz="1599" b="0" i="0" u="none" strike="noStrike" kern="1200" cap="none" spc="0" normalizeH="0" baseline="0" noProof="0">
                <a:ln>
                  <a:noFill/>
                </a:ln>
                <a:solidFill>
                  <a:srgbClr val="000000"/>
                </a:solidFill>
                <a:effectLst/>
                <a:uLnTx/>
                <a:uFillTx/>
                <a:latin typeface="Arial" pitchFamily="34" charset="0"/>
                <a:ea typeface="+mj-ea"/>
                <a:cs typeface="Arial" pitchFamily="34" charset="0"/>
              </a:rPr>
              <a:t>can adjust in an instant.</a:t>
            </a: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00424" y="2293698"/>
            <a:ext cx="4816046" cy="3986840"/>
          </a:xfrm>
          <a:prstGeom prst="rect">
            <a:avLst/>
          </a:prstGeom>
        </p:spPr>
      </p:pic>
      <p:sp>
        <p:nvSpPr>
          <p:cNvPr id="11" name="Rectangle 10">
            <a:extLst>
              <a:ext uri="{FF2B5EF4-FFF2-40B4-BE49-F238E27FC236}">
                <a16:creationId xmlns:a16="http://schemas.microsoft.com/office/drawing/2014/main" id="{A5C9709E-BBE7-4C73-B15E-068FE0554312}"/>
              </a:ext>
            </a:extLst>
          </p:cNvPr>
          <p:cNvSpPr/>
          <p:nvPr/>
        </p:nvSpPr>
        <p:spPr>
          <a:xfrm>
            <a:off x="10947470"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sp>
        <p:nvSpPr>
          <p:cNvPr id="12" name="Rectangle 11">
            <a:extLst>
              <a:ext uri="{FF2B5EF4-FFF2-40B4-BE49-F238E27FC236}">
                <a16:creationId xmlns:a16="http://schemas.microsoft.com/office/drawing/2014/main" id="{26548D84-B2CB-4D26-A91A-DB05BB8ABE00}"/>
              </a:ext>
            </a:extLst>
          </p:cNvPr>
          <p:cNvSpPr/>
          <p:nvPr/>
        </p:nvSpPr>
        <p:spPr>
          <a:xfrm>
            <a:off x="10947470" y="1298832"/>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Investment Principles</a:t>
            </a:r>
          </a:p>
        </p:txBody>
      </p:sp>
    </p:spTree>
    <p:custDataLst>
      <p:tags r:id="rId1"/>
    </p:custDataLst>
    <p:extLst>
      <p:ext uri="{BB962C8B-B14F-4D97-AF65-F5344CB8AC3E}">
        <p14:creationId xmlns:p14="http://schemas.microsoft.com/office/powerpoint/2010/main" val="1125622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noAutofit/>
          </a:bodyPr>
          <a:lstStyle/>
          <a:p>
            <a:r>
              <a:rPr lang="en-US"/>
              <a:t>The Capital Markets Have Rewarded </a:t>
            </a:r>
            <a:br>
              <a:rPr lang="en-US"/>
            </a:br>
            <a:r>
              <a:rPr lang="en-US"/>
              <a:t>Long-Term Investors</a:t>
            </a:r>
          </a:p>
        </p:txBody>
      </p:sp>
      <p:sp>
        <p:nvSpPr>
          <p:cNvPr id="15364" name="Slide Number Placeholder 5"/>
          <p:cNvSpPr>
            <a:spLocks noGrp="1"/>
          </p:cNvSpPr>
          <p:nvPr>
            <p:ph type="sldNum" sz="quarter" idx="1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venir LT 85 Heavy" pitchFamily="18" charset="0"/>
              </a:defRPr>
            </a:lvl1pPr>
            <a:lvl2pPr marL="789696" indent="-303730" eaLnBrk="0" hangingPunct="0">
              <a:defRPr>
                <a:solidFill>
                  <a:schemeClr val="tx1"/>
                </a:solidFill>
                <a:latin typeface="Avenir LT 85 Heavy" pitchFamily="18" charset="0"/>
              </a:defRPr>
            </a:lvl2pPr>
            <a:lvl3pPr marL="1214917" indent="-242984" eaLnBrk="0" hangingPunct="0">
              <a:defRPr>
                <a:solidFill>
                  <a:schemeClr val="tx1"/>
                </a:solidFill>
                <a:latin typeface="Avenir LT 85 Heavy" pitchFamily="18" charset="0"/>
              </a:defRPr>
            </a:lvl3pPr>
            <a:lvl4pPr marL="1700884" indent="-242984" eaLnBrk="0" hangingPunct="0">
              <a:defRPr>
                <a:solidFill>
                  <a:schemeClr val="tx1"/>
                </a:solidFill>
                <a:latin typeface="Avenir LT 85 Heavy" pitchFamily="18" charset="0"/>
              </a:defRPr>
            </a:lvl4pPr>
            <a:lvl5pPr marL="2186851" indent="-242984" eaLnBrk="0" hangingPunct="0">
              <a:defRPr>
                <a:solidFill>
                  <a:schemeClr val="tx1"/>
                </a:solidFill>
                <a:latin typeface="Avenir LT 85 Heavy" pitchFamily="18" charset="0"/>
              </a:defRPr>
            </a:lvl5pPr>
            <a:lvl6pPr marL="2672818" indent="-242984" eaLnBrk="0" fontAlgn="base" hangingPunct="0">
              <a:spcBef>
                <a:spcPct val="0"/>
              </a:spcBef>
              <a:spcAft>
                <a:spcPct val="0"/>
              </a:spcAft>
              <a:defRPr>
                <a:solidFill>
                  <a:schemeClr val="tx1"/>
                </a:solidFill>
                <a:latin typeface="Avenir LT 85 Heavy" pitchFamily="18" charset="0"/>
              </a:defRPr>
            </a:lvl6pPr>
            <a:lvl7pPr marL="3158784" indent="-242984" eaLnBrk="0" fontAlgn="base" hangingPunct="0">
              <a:spcBef>
                <a:spcPct val="0"/>
              </a:spcBef>
              <a:spcAft>
                <a:spcPct val="0"/>
              </a:spcAft>
              <a:defRPr>
                <a:solidFill>
                  <a:schemeClr val="tx1"/>
                </a:solidFill>
                <a:latin typeface="Avenir LT 85 Heavy" pitchFamily="18" charset="0"/>
              </a:defRPr>
            </a:lvl7pPr>
            <a:lvl8pPr marL="3644750" indent="-242984" eaLnBrk="0" fontAlgn="base" hangingPunct="0">
              <a:spcBef>
                <a:spcPct val="0"/>
              </a:spcBef>
              <a:spcAft>
                <a:spcPct val="0"/>
              </a:spcAft>
              <a:defRPr>
                <a:solidFill>
                  <a:schemeClr val="tx1"/>
                </a:solidFill>
                <a:latin typeface="Avenir LT 85 Heavy" pitchFamily="18" charset="0"/>
              </a:defRPr>
            </a:lvl8pPr>
            <a:lvl9pPr marL="4130718" indent="-242984" eaLnBrk="0" fontAlgn="base" hangingPunct="0">
              <a:spcBef>
                <a:spcPct val="0"/>
              </a:spcBef>
              <a:spcAft>
                <a:spcPct val="0"/>
              </a:spcAft>
              <a:defRPr>
                <a:solidFill>
                  <a:schemeClr val="tx1"/>
                </a:solidFill>
                <a:latin typeface="Avenir LT 85 Heavy" pitchFamily="18" charset="0"/>
              </a:defRPr>
            </a:lvl9pPr>
          </a:lstStyle>
          <a:p>
            <a:pPr marL="0" marR="0" lvl="0" indent="0" algn="l" defTabSz="935845" rtl="0" eaLnBrk="1" fontAlgn="auto" latinLnBrk="0" hangingPunct="1">
              <a:lnSpc>
                <a:spcPct val="100000"/>
              </a:lnSpc>
              <a:spcBef>
                <a:spcPct val="0"/>
              </a:spcBef>
              <a:spcAft>
                <a:spcPct val="0"/>
              </a:spcAft>
              <a:buClrTx/>
              <a:buSzTx/>
              <a:buFontTx/>
              <a:buNone/>
              <a:defRPr/>
            </a:pPr>
            <a:fld id="{7D43A73F-48DF-4B1A-9106-1228C854BCFF}" type="slidenum">
              <a:rPr kumimoji="0" lang="en-US" sz="999" b="0" i="0" u="none" strike="noStrike" kern="1200" cap="none" spc="0" normalizeH="0" baseline="0" noProof="0" smtClean="0">
                <a:ln>
                  <a:noFill/>
                </a:ln>
                <a:solidFill>
                  <a:srgbClr val="595959"/>
                </a:solidFill>
                <a:effectLst/>
                <a:uLnTx/>
                <a:uFillTx/>
                <a:latin typeface="Avenir LT 35 Light"/>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82</a:t>
            </a:fld>
            <a:endParaRPr kumimoji="0" lang="en-US" sz="999" b="0" i="0" u="none" strike="noStrike" kern="1200" cap="none" spc="0" normalizeH="0" baseline="0" noProof="0">
              <a:ln>
                <a:noFill/>
              </a:ln>
              <a:solidFill>
                <a:srgbClr val="595959"/>
              </a:solidFill>
              <a:effectLst/>
              <a:uLnTx/>
              <a:uFillTx/>
              <a:latin typeface="Avenir LT 35 Light"/>
              <a:ea typeface="+mn-ea"/>
              <a:cs typeface="Arial" pitchFamily="34" charset="0"/>
            </a:endParaRPr>
          </a:p>
        </p:txBody>
      </p:sp>
      <p:sp>
        <p:nvSpPr>
          <p:cNvPr id="13" name="Text Placeholder 25"/>
          <p:cNvSpPr>
            <a:spLocks noGrp="1"/>
          </p:cNvSpPr>
          <p:nvPr>
            <p:ph type="body" sz="quarter" idx="13"/>
          </p:nvPr>
        </p:nvSpPr>
        <p:spPr>
          <a:xfrm>
            <a:off x="683369" y="1716773"/>
            <a:ext cx="9410412" cy="453390"/>
          </a:xfrm>
          <a:prstGeom prst="rect">
            <a:avLst/>
          </a:prstGeom>
        </p:spPr>
        <p:txBody>
          <a:bodyPr>
            <a:normAutofit/>
          </a:bodyPr>
          <a:lstStyle/>
          <a:p>
            <a:r>
              <a:rPr lang="en-US"/>
              <a:t>Monthly growth of wealth ($1), October 1989—December 2022</a:t>
            </a:r>
          </a:p>
        </p:txBody>
      </p:sp>
      <p:sp>
        <p:nvSpPr>
          <p:cNvPr id="2" name="Text Placeholder 1"/>
          <p:cNvSpPr>
            <a:spLocks noGrp="1"/>
          </p:cNvSpPr>
          <p:nvPr>
            <p:ph type="body" sz="quarter" idx="15"/>
          </p:nvPr>
        </p:nvSpPr>
        <p:spPr/>
        <p:txBody>
          <a:bodyPr/>
          <a:lstStyle/>
          <a:p>
            <a:r>
              <a:rPr lang="en-US"/>
              <a:t>In Australian dollars. Australian inflation rate provided by the Australian Bureau of Statistics. Data provided by Bloomberg Finance L.P. S&amp;P/ASX © 2023 S&amp;P Dow Jones Indices LLC, a division of S&amp;P Global. All rights reserved. Indices are not available for direct investment. Their performance does not reflect the expenses associated with the management of an actual portfolio. Past performance not indicative of future performance. </a:t>
            </a:r>
          </a:p>
        </p:txBody>
      </p:sp>
      <p:sp>
        <p:nvSpPr>
          <p:cNvPr id="3" name="AssetID" descr="svtx:content/slide/@id"/>
          <p:cNvSpPr>
            <a:spLocks noGrp="1"/>
          </p:cNvSpPr>
          <p:nvPr>
            <p:ph type="body" sz="quarter" idx="20"/>
          </p:nvPr>
        </p:nvSpPr>
        <p:spPr/>
        <p:txBody>
          <a:bodyPr/>
          <a:lstStyle/>
          <a:p>
            <a:r>
              <a:rPr lang="en-US"/>
              <a:t>28733</a:t>
            </a:r>
          </a:p>
        </p:txBody>
      </p:sp>
      <p:sp>
        <p:nvSpPr>
          <p:cNvPr id="22" name="TextBox 21"/>
          <p:cNvSpPr txBox="1"/>
          <p:nvPr/>
        </p:nvSpPr>
        <p:spPr>
          <a:xfrm>
            <a:off x="-856420" y="-4475"/>
            <a:ext cx="731060" cy="36902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GC05</a:t>
            </a:r>
          </a:p>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MID 872</a:t>
            </a:r>
          </a:p>
        </p:txBody>
      </p:sp>
      <p:sp>
        <p:nvSpPr>
          <p:cNvPr id="17" name="Rectangle 16">
            <a:extLst>
              <a:ext uri="{FF2B5EF4-FFF2-40B4-BE49-F238E27FC236}">
                <a16:creationId xmlns:a16="http://schemas.microsoft.com/office/drawing/2014/main" id="{5FFF2957-B5DD-4DCF-9448-9C43F48821EE}"/>
              </a:ext>
            </a:extLst>
          </p:cNvPr>
          <p:cNvSpPr/>
          <p:nvPr/>
        </p:nvSpPr>
        <p:spPr>
          <a:xfrm>
            <a:off x="10965942"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sp>
        <p:nvSpPr>
          <p:cNvPr id="4" name="TextBox 3">
            <a:extLst>
              <a:ext uri="{FF2B5EF4-FFF2-40B4-BE49-F238E27FC236}">
                <a16:creationId xmlns:a16="http://schemas.microsoft.com/office/drawing/2014/main" id="{AE77A512-9BFF-37CC-C1C4-B7C01C7D36C5}"/>
              </a:ext>
            </a:extLst>
          </p:cNvPr>
          <p:cNvSpPr txBox="1"/>
          <p:nvPr/>
        </p:nvSpPr>
        <p:spPr>
          <a:xfrm>
            <a:off x="8480692" y="2667272"/>
            <a:ext cx="1478650" cy="406295"/>
          </a:xfrm>
          <a:prstGeom prst="rect">
            <a:avLst/>
          </a:prstGeom>
          <a:noFill/>
        </p:spPr>
        <p:txBody>
          <a:bodyPr wrap="square" lIns="97884" tIns="48943" rIns="97884" bIns="48943"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005E74"/>
                </a:solidFill>
                <a:effectLst/>
                <a:uLnTx/>
                <a:uFillTx/>
                <a:latin typeface="Arial" pitchFamily="34" charset="0"/>
                <a:ea typeface="+mn-ea"/>
                <a:cs typeface="Arial" pitchFamily="34" charset="0"/>
              </a:rPr>
              <a:t>S&amp;P/ASX 300 Index (Total Return)</a:t>
            </a:r>
          </a:p>
        </p:txBody>
      </p:sp>
      <p:sp>
        <p:nvSpPr>
          <p:cNvPr id="5" name="TextBox 4">
            <a:extLst>
              <a:ext uri="{FF2B5EF4-FFF2-40B4-BE49-F238E27FC236}">
                <a16:creationId xmlns:a16="http://schemas.microsoft.com/office/drawing/2014/main" id="{78907A04-BD32-9512-D690-0E4155F75EA2}"/>
              </a:ext>
            </a:extLst>
          </p:cNvPr>
          <p:cNvSpPr txBox="1"/>
          <p:nvPr/>
        </p:nvSpPr>
        <p:spPr>
          <a:xfrm>
            <a:off x="8480692" y="4057651"/>
            <a:ext cx="1632992" cy="406295"/>
          </a:xfrm>
          <a:prstGeom prst="rect">
            <a:avLst/>
          </a:prstGeom>
          <a:noFill/>
        </p:spPr>
        <p:txBody>
          <a:bodyPr wrap="square" lIns="97884" tIns="48943" rIns="97884" bIns="48943"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427994">
                    <a:lumMod val="60000"/>
                    <a:lumOff val="40000"/>
                  </a:srgbClr>
                </a:solidFill>
                <a:effectLst/>
                <a:uLnTx/>
                <a:uFillTx/>
                <a:latin typeface="Arial" pitchFamily="34" charset="0"/>
                <a:ea typeface="+mn-ea"/>
                <a:cs typeface="Arial" pitchFamily="34" charset="0"/>
              </a:rPr>
              <a:t>Bloomberg AusBond Composite 0+ Yr Index</a:t>
            </a:r>
          </a:p>
        </p:txBody>
      </p:sp>
      <p:sp>
        <p:nvSpPr>
          <p:cNvPr id="6" name="TextBox 5">
            <a:extLst>
              <a:ext uri="{FF2B5EF4-FFF2-40B4-BE49-F238E27FC236}">
                <a16:creationId xmlns:a16="http://schemas.microsoft.com/office/drawing/2014/main" id="{501185DA-6BB6-959D-D907-326E5C1A2DF2}"/>
              </a:ext>
            </a:extLst>
          </p:cNvPr>
          <p:cNvSpPr txBox="1"/>
          <p:nvPr/>
        </p:nvSpPr>
        <p:spPr>
          <a:xfrm>
            <a:off x="8480692" y="5000659"/>
            <a:ext cx="1478649" cy="406295"/>
          </a:xfrm>
          <a:prstGeom prst="rect">
            <a:avLst/>
          </a:prstGeom>
          <a:noFill/>
        </p:spPr>
        <p:txBody>
          <a:bodyPr wrap="square" lIns="97884" tIns="48943" rIns="97884" bIns="48943"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1398A4"/>
                </a:solidFill>
                <a:effectLst/>
                <a:uLnTx/>
                <a:uFillTx/>
                <a:latin typeface="Arial" pitchFamily="34" charset="0"/>
                <a:ea typeface="+mn-ea"/>
                <a:cs typeface="Arial" pitchFamily="34" charset="0"/>
              </a:rPr>
              <a:t>Bloomberg AusBond Bank Bill Index</a:t>
            </a:r>
          </a:p>
        </p:txBody>
      </p:sp>
      <p:sp>
        <p:nvSpPr>
          <p:cNvPr id="7" name="TextBox 6">
            <a:extLst>
              <a:ext uri="{FF2B5EF4-FFF2-40B4-BE49-F238E27FC236}">
                <a16:creationId xmlns:a16="http://schemas.microsoft.com/office/drawing/2014/main" id="{00AA8B40-CDCC-EA2B-5293-581AC035CA8C}"/>
              </a:ext>
            </a:extLst>
          </p:cNvPr>
          <p:cNvSpPr txBox="1"/>
          <p:nvPr/>
        </p:nvSpPr>
        <p:spPr>
          <a:xfrm>
            <a:off x="8480692" y="5637113"/>
            <a:ext cx="1595958" cy="406360"/>
          </a:xfrm>
          <a:prstGeom prst="rect">
            <a:avLst/>
          </a:prstGeom>
          <a:noFill/>
        </p:spPr>
        <p:txBody>
          <a:bodyPr wrap="square" lIns="97884" tIns="48943" rIns="97884" bIns="48943"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rPr>
              <a:t>Australian Consumer Price Index</a:t>
            </a:r>
          </a:p>
        </p:txBody>
      </p:sp>
      <p:sp>
        <p:nvSpPr>
          <p:cNvPr id="8" name="TextBox 7">
            <a:extLst>
              <a:ext uri="{FF2B5EF4-FFF2-40B4-BE49-F238E27FC236}">
                <a16:creationId xmlns:a16="http://schemas.microsoft.com/office/drawing/2014/main" id="{45EA9786-ED12-5E40-280A-11BF7D27B430}"/>
              </a:ext>
            </a:extLst>
          </p:cNvPr>
          <p:cNvSpPr txBox="1"/>
          <p:nvPr/>
        </p:nvSpPr>
        <p:spPr>
          <a:xfrm>
            <a:off x="7901336" y="2715286"/>
            <a:ext cx="696957" cy="24596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005E74"/>
                </a:solidFill>
                <a:effectLst/>
                <a:uLnTx/>
                <a:uFillTx/>
                <a:latin typeface="Arial" pitchFamily="34" charset="0"/>
                <a:ea typeface="+mn-ea"/>
                <a:cs typeface="Arial" pitchFamily="34" charset="0"/>
              </a:rPr>
              <a:t>$15.84</a:t>
            </a:r>
          </a:p>
        </p:txBody>
      </p:sp>
      <p:sp>
        <p:nvSpPr>
          <p:cNvPr id="9" name="TextBox 8">
            <a:extLst>
              <a:ext uri="{FF2B5EF4-FFF2-40B4-BE49-F238E27FC236}">
                <a16:creationId xmlns:a16="http://schemas.microsoft.com/office/drawing/2014/main" id="{00C6017E-4C4A-2D0A-10C2-5CA1D99C80B9}"/>
              </a:ext>
            </a:extLst>
          </p:cNvPr>
          <p:cNvSpPr txBox="1"/>
          <p:nvPr/>
        </p:nvSpPr>
        <p:spPr>
          <a:xfrm>
            <a:off x="7901336" y="4132925"/>
            <a:ext cx="696957" cy="24596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427994">
                    <a:lumMod val="60000"/>
                    <a:lumOff val="40000"/>
                  </a:srgbClr>
                </a:solidFill>
                <a:effectLst/>
                <a:uLnTx/>
                <a:uFillTx/>
                <a:latin typeface="Arial" pitchFamily="34" charset="0"/>
                <a:ea typeface="+mn-ea"/>
                <a:cs typeface="Arial" pitchFamily="34" charset="0"/>
              </a:rPr>
              <a:t>$9.38</a:t>
            </a:r>
          </a:p>
        </p:txBody>
      </p:sp>
      <p:sp>
        <p:nvSpPr>
          <p:cNvPr id="10" name="TextBox 9">
            <a:extLst>
              <a:ext uri="{FF2B5EF4-FFF2-40B4-BE49-F238E27FC236}">
                <a16:creationId xmlns:a16="http://schemas.microsoft.com/office/drawing/2014/main" id="{301970AC-5BA9-DC6A-2D1F-492959A98B01}"/>
              </a:ext>
            </a:extLst>
          </p:cNvPr>
          <p:cNvSpPr txBox="1"/>
          <p:nvPr/>
        </p:nvSpPr>
        <p:spPr>
          <a:xfrm>
            <a:off x="7901336" y="5085927"/>
            <a:ext cx="696957" cy="24596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1398A4"/>
                </a:solidFill>
                <a:effectLst/>
                <a:uLnTx/>
                <a:uFillTx/>
                <a:latin typeface="Arial" pitchFamily="34" charset="0"/>
                <a:ea typeface="+mn-ea"/>
                <a:cs typeface="Arial" pitchFamily="34" charset="0"/>
              </a:rPr>
              <a:t>$5.07</a:t>
            </a:r>
          </a:p>
        </p:txBody>
      </p:sp>
      <p:sp>
        <p:nvSpPr>
          <p:cNvPr id="11" name="TextBox 10">
            <a:extLst>
              <a:ext uri="{FF2B5EF4-FFF2-40B4-BE49-F238E27FC236}">
                <a16:creationId xmlns:a16="http://schemas.microsoft.com/office/drawing/2014/main" id="{7455BF4C-0F3D-8225-A4B9-364635FAAD9D}"/>
              </a:ext>
            </a:extLst>
          </p:cNvPr>
          <p:cNvSpPr txBox="1"/>
          <p:nvPr/>
        </p:nvSpPr>
        <p:spPr>
          <a:xfrm>
            <a:off x="7901336" y="5689243"/>
            <a:ext cx="696957" cy="245962"/>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r" defTabSz="877700" rtl="0" eaLnBrk="1" fontAlgn="auto" latinLnBrk="0" hangingPunct="1">
              <a:lnSpc>
                <a:spcPct val="100000"/>
              </a:lnSpc>
              <a:spcBef>
                <a:spcPct val="0"/>
              </a:spcBef>
              <a:spcAft>
                <a:spcPct val="0"/>
              </a:spcAft>
              <a:buClrTx/>
              <a:buSzTx/>
              <a:buFontTx/>
              <a:buNone/>
              <a:defRPr/>
            </a:pPr>
            <a:r>
              <a:rPr kumimoji="0" lang="en-US" sz="999" b="1"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rPr>
              <a:t>$2.41</a:t>
            </a:r>
          </a:p>
        </p:txBody>
      </p:sp>
      <p:graphicFrame>
        <p:nvGraphicFramePr>
          <p:cNvPr id="12" name="Chart 11">
            <a:extLst>
              <a:ext uri="{FF2B5EF4-FFF2-40B4-BE49-F238E27FC236}">
                <a16:creationId xmlns:a16="http://schemas.microsoft.com/office/drawing/2014/main" id="{6853B55A-4710-5CD0-16B0-425940B1BF90}"/>
              </a:ext>
            </a:extLst>
          </p:cNvPr>
          <p:cNvGraphicFramePr/>
          <p:nvPr/>
        </p:nvGraphicFramePr>
        <p:xfrm>
          <a:off x="710010" y="2122293"/>
          <a:ext cx="7657240" cy="4465060"/>
        </p:xfrm>
        <a:graphic>
          <a:graphicData uri="http://schemas.openxmlformats.org/drawingml/2006/chart">
            <c:chart xmlns:c="http://schemas.openxmlformats.org/drawingml/2006/chart" xmlns:r="http://schemas.openxmlformats.org/officeDocument/2006/relationships" r:id="rId4"/>
          </a:graphicData>
        </a:graphic>
      </p:graphicFrame>
    </p:spTree>
    <p:custDataLst>
      <p:tags r:id="rId1"/>
    </p:custDataLst>
    <p:extLst>
      <p:ext uri="{BB962C8B-B14F-4D97-AF65-F5344CB8AC3E}">
        <p14:creationId xmlns:p14="http://schemas.microsoft.com/office/powerpoint/2010/main" val="3506102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The Conventional Approach Attempts </a:t>
            </a:r>
            <a:br>
              <a:rPr lang="en-US"/>
            </a:br>
            <a:r>
              <a:rPr lang="en-US"/>
              <a:t>to Outguess the Market</a:t>
            </a:r>
          </a:p>
        </p:txBody>
      </p:sp>
      <p:sp>
        <p:nvSpPr>
          <p:cNvPr id="6" name="Text Placeholder 5"/>
          <p:cNvSpPr>
            <a:spLocks noGrp="1"/>
          </p:cNvSpPr>
          <p:nvPr>
            <p:ph type="body" sz="quarter" idx="14"/>
          </p:nvPr>
        </p:nvSpPr>
        <p:spPr/>
        <p:txBody>
          <a:bodyPr/>
          <a:lstStyle/>
          <a:p>
            <a:pPr indent="1622" defTabSz="1060595">
              <a:spcBef>
                <a:spcPts val="2451"/>
              </a:spcBef>
            </a:pPr>
            <a:r>
              <a:rPr lang="en-US">
                <a:solidFill>
                  <a:srgbClr val="718700"/>
                </a:solidFill>
              </a:rPr>
              <a:t>Buy</a:t>
            </a:r>
            <a:r>
              <a:rPr lang="en-US">
                <a:solidFill>
                  <a:srgbClr val="96B400">
                    <a:lumMod val="75000"/>
                  </a:srgbClr>
                </a:solidFill>
              </a:rPr>
              <a:t>s</a:t>
            </a:r>
            <a:r>
              <a:rPr lang="en-US">
                <a:solidFill>
                  <a:srgbClr val="000000"/>
                </a:solidFill>
              </a:rPr>
              <a:t> a selection of individual securities manager thinks </a:t>
            </a:r>
            <a:br>
              <a:rPr lang="en-US">
                <a:solidFill>
                  <a:srgbClr val="000000"/>
                </a:solidFill>
              </a:rPr>
            </a:br>
            <a:r>
              <a:rPr lang="en-US">
                <a:solidFill>
                  <a:srgbClr val="000000"/>
                </a:solidFill>
              </a:rPr>
              <a:t>will outperform.</a:t>
            </a:r>
          </a:p>
          <a:p>
            <a:pPr indent="1622" defTabSz="1060595">
              <a:spcBef>
                <a:spcPts val="2451"/>
              </a:spcBef>
            </a:pPr>
            <a:r>
              <a:rPr lang="en-US">
                <a:solidFill>
                  <a:srgbClr val="C00000"/>
                </a:solidFill>
              </a:rPr>
              <a:t>Sells</a:t>
            </a:r>
            <a:r>
              <a:rPr lang="en-US">
                <a:solidFill>
                  <a:srgbClr val="000000"/>
                </a:solidFill>
              </a:rPr>
              <a:t> securities when deemed overvalued.</a:t>
            </a:r>
          </a:p>
          <a:p>
            <a:pPr indent="1622" defTabSz="1060595">
              <a:spcBef>
                <a:spcPts val="2451"/>
              </a:spcBef>
            </a:pPr>
            <a:r>
              <a:rPr lang="en-US">
                <a:solidFill>
                  <a:srgbClr val="000000"/>
                </a:solidFill>
              </a:rPr>
              <a:t>Can lead to high turnover and excess costs.</a:t>
            </a:r>
          </a:p>
          <a:p>
            <a:endParaRPr lang="en-US"/>
          </a:p>
          <a:p>
            <a:endParaRPr lang="en-US"/>
          </a:p>
        </p:txBody>
      </p:sp>
      <p:sp>
        <p:nvSpPr>
          <p:cNvPr id="9" name="Text Placeholder 8"/>
          <p:cNvSpPr>
            <a:spLocks noGrp="1"/>
          </p:cNvSpPr>
          <p:nvPr>
            <p:ph type="body" sz="quarter" idx="18"/>
          </p:nvPr>
        </p:nvSpPr>
        <p:spPr/>
        <p:txBody>
          <a:bodyPr/>
          <a:lstStyle/>
          <a:p>
            <a:endParaRPr lang="en-US"/>
          </a:p>
        </p:txBody>
      </p:sp>
      <p:sp>
        <p:nvSpPr>
          <p:cNvPr id="8" name="Text Placeholder 7"/>
          <p:cNvSpPr>
            <a:spLocks noGrp="1"/>
          </p:cNvSpPr>
          <p:nvPr>
            <p:ph type="body" sz="quarter" idx="15"/>
          </p:nvPr>
        </p:nvSpPr>
        <p:spPr/>
        <p:txBody>
          <a:bodyPr/>
          <a:lstStyle/>
          <a:p>
            <a:r>
              <a:rPr lang="en-US"/>
              <a:t>Investing involves risks such as fluctuating value and potential loss of principal value. There is no guarantee strategies will be successful.</a:t>
            </a:r>
          </a:p>
        </p:txBody>
      </p:sp>
      <p:sp>
        <p:nvSpPr>
          <p:cNvPr id="10" name="AssetID" descr="svtx:content/slide/@id"/>
          <p:cNvSpPr>
            <a:spLocks noGrp="1"/>
          </p:cNvSpPr>
          <p:nvPr>
            <p:ph type="body" sz="quarter" idx="19"/>
          </p:nvPr>
        </p:nvSpPr>
        <p:spPr/>
        <p:txBody>
          <a:bodyPr/>
          <a:lstStyle/>
          <a:p>
            <a:r>
              <a:rPr lang="en-US"/>
              <a:t>28730</a:t>
            </a:r>
          </a:p>
        </p:txBody>
      </p:sp>
      <p:sp>
        <p:nvSpPr>
          <p:cNvPr id="5" name="Slide Number Placeholder 4"/>
          <p:cNvSpPr>
            <a:spLocks noGrp="1"/>
          </p:cNvSpPr>
          <p:nvPr>
            <p:ph type="sldNum" sz="quarter" idx="4"/>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83</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652" name="Rectangle 28"/>
          <p:cNvSpPr>
            <a:spLocks noChangeArrowheads="1"/>
          </p:cNvSpPr>
          <p:nvPr/>
        </p:nvSpPr>
        <p:spPr bwMode="auto">
          <a:xfrm>
            <a:off x="6687732" y="4884383"/>
            <a:ext cx="2532886" cy="964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44910" rtl="0" eaLnBrk="1" fontAlgn="auto" latinLnBrk="0" hangingPunct="1">
              <a:lnSpc>
                <a:spcPct val="110000"/>
              </a:lnSpc>
              <a:spcBef>
                <a:spcPct val="0"/>
              </a:spcBef>
              <a:spcAft>
                <a:spcPct val="0"/>
              </a:spcAft>
              <a:buClrTx/>
              <a:buSzTx/>
              <a:buFontTx/>
              <a:buNone/>
              <a:defRPr/>
            </a:pPr>
            <a:r>
              <a:rPr kumimoji="0" lang="en-US" sz="1898" b="0" i="0" u="none" strike="noStrike" kern="1200" cap="none" spc="0" normalizeH="0" baseline="0" noProof="0">
                <a:ln>
                  <a:noFill/>
                </a:ln>
                <a:solidFill>
                  <a:srgbClr val="FFFFFF"/>
                </a:solidFill>
                <a:effectLst/>
                <a:uLnTx/>
                <a:uFillTx/>
                <a:latin typeface="Avenir LT 55 Roman"/>
                <a:ea typeface="+mn-ea"/>
                <a:cs typeface="+mn-cs"/>
              </a:rPr>
              <a:t>Can lead to high turnover and excess costs.</a:t>
            </a:r>
          </a:p>
        </p:txBody>
      </p:sp>
      <p:grpSp>
        <p:nvGrpSpPr>
          <p:cNvPr id="828" name="Group 827"/>
          <p:cNvGrpSpPr/>
          <p:nvPr/>
        </p:nvGrpSpPr>
        <p:grpSpPr>
          <a:xfrm>
            <a:off x="1566583" y="2380024"/>
            <a:ext cx="3649622" cy="3876002"/>
            <a:chOff x="3101663" y="2749368"/>
            <a:chExt cx="3925043" cy="4152576"/>
          </a:xfrm>
          <a:solidFill>
            <a:srgbClr val="FFFFFF">
              <a:lumMod val="65000"/>
            </a:srgbClr>
          </a:solidFill>
        </p:grpSpPr>
        <p:sp>
          <p:nvSpPr>
            <p:cNvPr id="829" name="Oval 828"/>
            <p:cNvSpPr/>
            <p:nvPr/>
          </p:nvSpPr>
          <p:spPr bwMode="auto">
            <a:xfrm rot="5400000">
              <a:off x="6370342" y="33311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53" name="Oval 1652"/>
            <p:cNvSpPr/>
            <p:nvPr/>
          </p:nvSpPr>
          <p:spPr bwMode="auto">
            <a:xfrm>
              <a:off x="3770935" y="417227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54" name="Oval 1653"/>
            <p:cNvSpPr/>
            <p:nvPr/>
          </p:nvSpPr>
          <p:spPr bwMode="auto">
            <a:xfrm rot="10800000">
              <a:off x="6298923" y="656650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55" name="Oval 1654"/>
            <p:cNvSpPr/>
            <p:nvPr/>
          </p:nvSpPr>
          <p:spPr bwMode="auto">
            <a:xfrm rot="10800000">
              <a:off x="5986954" y="65443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56" name="Oval 1655"/>
            <p:cNvSpPr/>
            <p:nvPr/>
          </p:nvSpPr>
          <p:spPr bwMode="auto">
            <a:xfrm rot="10800000">
              <a:off x="5828295" y="658011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57" name="Oval 1656"/>
            <p:cNvSpPr/>
            <p:nvPr/>
          </p:nvSpPr>
          <p:spPr bwMode="auto">
            <a:xfrm rot="10800000">
              <a:off x="5623184" y="658011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58" name="Oval 1657"/>
            <p:cNvSpPr/>
            <p:nvPr/>
          </p:nvSpPr>
          <p:spPr bwMode="auto">
            <a:xfrm rot="10800000">
              <a:off x="5465881" y="657733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59" name="Oval 1658"/>
            <p:cNvSpPr/>
            <p:nvPr/>
          </p:nvSpPr>
          <p:spPr bwMode="auto">
            <a:xfrm rot="10800000">
              <a:off x="5336542" y="658044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0" name="Oval 1659"/>
            <p:cNvSpPr/>
            <p:nvPr/>
          </p:nvSpPr>
          <p:spPr bwMode="auto">
            <a:xfrm rot="10800000">
              <a:off x="5157845" y="654984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1" name="Oval 1660"/>
            <p:cNvSpPr/>
            <p:nvPr/>
          </p:nvSpPr>
          <p:spPr bwMode="auto">
            <a:xfrm rot="10800000">
              <a:off x="4957315" y="656074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2" name="Oval 1661"/>
            <p:cNvSpPr/>
            <p:nvPr/>
          </p:nvSpPr>
          <p:spPr bwMode="auto">
            <a:xfrm rot="10800000">
              <a:off x="4678667" y="656650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3" name="Oval 1662"/>
            <p:cNvSpPr/>
            <p:nvPr/>
          </p:nvSpPr>
          <p:spPr bwMode="auto">
            <a:xfrm rot="5400000">
              <a:off x="6832325" y="658450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4" name="Oval 1663"/>
            <p:cNvSpPr/>
            <p:nvPr/>
          </p:nvSpPr>
          <p:spPr bwMode="auto">
            <a:xfrm rot="5400000">
              <a:off x="6892905" y="67138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5" name="Oval 1664"/>
            <p:cNvSpPr/>
            <p:nvPr/>
          </p:nvSpPr>
          <p:spPr bwMode="auto">
            <a:xfrm rot="5400000">
              <a:off x="6698576" y="673507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6" name="Oval 1665"/>
            <p:cNvSpPr/>
            <p:nvPr/>
          </p:nvSpPr>
          <p:spPr bwMode="auto">
            <a:xfrm rot="5400000">
              <a:off x="6720632" y="659098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7" name="Oval 1666"/>
            <p:cNvSpPr/>
            <p:nvPr/>
          </p:nvSpPr>
          <p:spPr bwMode="auto">
            <a:xfrm rot="5400000">
              <a:off x="6526303" y="661222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8" name="Oval 1667"/>
            <p:cNvSpPr/>
            <p:nvPr/>
          </p:nvSpPr>
          <p:spPr bwMode="auto">
            <a:xfrm rot="5400000">
              <a:off x="6412649" y="660414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69" name="Oval 1668"/>
            <p:cNvSpPr/>
            <p:nvPr/>
          </p:nvSpPr>
          <p:spPr bwMode="auto">
            <a:xfrm rot="5400000">
              <a:off x="6473229" y="673348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0" name="Oval 1669"/>
            <p:cNvSpPr/>
            <p:nvPr/>
          </p:nvSpPr>
          <p:spPr bwMode="auto">
            <a:xfrm rot="5400000">
              <a:off x="6278899" y="675471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1" name="Oval 1670"/>
            <p:cNvSpPr/>
            <p:nvPr/>
          </p:nvSpPr>
          <p:spPr bwMode="auto">
            <a:xfrm rot="5400000">
              <a:off x="6059172" y="66220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2" name="Oval 1671"/>
            <p:cNvSpPr/>
            <p:nvPr/>
          </p:nvSpPr>
          <p:spPr bwMode="auto">
            <a:xfrm rot="5400000">
              <a:off x="6119750" y="67513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3" name="Oval 1672"/>
            <p:cNvSpPr/>
            <p:nvPr/>
          </p:nvSpPr>
          <p:spPr bwMode="auto">
            <a:xfrm rot="5400000">
              <a:off x="5925421" y="668337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4" name="Oval 1673"/>
            <p:cNvSpPr/>
            <p:nvPr/>
          </p:nvSpPr>
          <p:spPr bwMode="auto">
            <a:xfrm rot="5400000">
              <a:off x="6208573" y="667054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5" name="Oval 1674"/>
            <p:cNvSpPr/>
            <p:nvPr/>
          </p:nvSpPr>
          <p:spPr bwMode="auto">
            <a:xfrm rot="5400000">
              <a:off x="6002735" y="67726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6" name="Oval 1675"/>
            <p:cNvSpPr/>
            <p:nvPr/>
          </p:nvSpPr>
          <p:spPr bwMode="auto">
            <a:xfrm rot="5400000">
              <a:off x="5772690" y="675471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7" name="Oval 1676"/>
            <p:cNvSpPr/>
            <p:nvPr/>
          </p:nvSpPr>
          <p:spPr bwMode="auto">
            <a:xfrm rot="5400000">
              <a:off x="5748476" y="66382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8" name="Oval 1677"/>
            <p:cNvSpPr/>
            <p:nvPr/>
          </p:nvSpPr>
          <p:spPr bwMode="auto">
            <a:xfrm rot="5400000">
              <a:off x="5642521" y="673174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79" name="Oval 1678"/>
            <p:cNvSpPr/>
            <p:nvPr/>
          </p:nvSpPr>
          <p:spPr bwMode="auto">
            <a:xfrm rot="5400000">
              <a:off x="5482761" y="673174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0" name="Oval 1679"/>
            <p:cNvSpPr/>
            <p:nvPr/>
          </p:nvSpPr>
          <p:spPr bwMode="auto">
            <a:xfrm rot="5400000">
              <a:off x="5400716" y="66602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1" name="Oval 1680"/>
            <p:cNvSpPr/>
            <p:nvPr/>
          </p:nvSpPr>
          <p:spPr bwMode="auto">
            <a:xfrm rot="5400000">
              <a:off x="5312647" y="67248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2" name="Oval 1681"/>
            <p:cNvSpPr/>
            <p:nvPr/>
          </p:nvSpPr>
          <p:spPr bwMode="auto">
            <a:xfrm rot="5400000">
              <a:off x="5206243" y="665279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3" name="Oval 1682"/>
            <p:cNvSpPr/>
            <p:nvPr/>
          </p:nvSpPr>
          <p:spPr bwMode="auto">
            <a:xfrm rot="5400000">
              <a:off x="5100538" y="67124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4" name="Oval 1683"/>
            <p:cNvSpPr/>
            <p:nvPr/>
          </p:nvSpPr>
          <p:spPr bwMode="auto">
            <a:xfrm rot="5400000">
              <a:off x="5065161" y="660084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5" name="Oval 1684"/>
            <p:cNvSpPr/>
            <p:nvPr/>
          </p:nvSpPr>
          <p:spPr bwMode="auto">
            <a:xfrm rot="5400000">
              <a:off x="4929630" y="665365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6" name="Oval 1685"/>
            <p:cNvSpPr/>
            <p:nvPr/>
          </p:nvSpPr>
          <p:spPr bwMode="auto">
            <a:xfrm rot="5400000">
              <a:off x="4789584" y="670211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7" name="Oval 1686"/>
            <p:cNvSpPr/>
            <p:nvPr/>
          </p:nvSpPr>
          <p:spPr bwMode="auto">
            <a:xfrm rot="5400000">
              <a:off x="4642393" y="67248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8" name="Oval 1687"/>
            <p:cNvSpPr/>
            <p:nvPr/>
          </p:nvSpPr>
          <p:spPr bwMode="auto">
            <a:xfrm rot="5400000">
              <a:off x="4418327" y="67312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89" name="Oval 1688"/>
            <p:cNvSpPr/>
            <p:nvPr/>
          </p:nvSpPr>
          <p:spPr bwMode="auto">
            <a:xfrm rot="5400000">
              <a:off x="4205692" y="673563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0" name="Oval 1689"/>
            <p:cNvSpPr/>
            <p:nvPr/>
          </p:nvSpPr>
          <p:spPr bwMode="auto">
            <a:xfrm rot="5400000">
              <a:off x="4034502" y="67415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1" name="Oval 1690"/>
            <p:cNvSpPr/>
            <p:nvPr/>
          </p:nvSpPr>
          <p:spPr bwMode="auto">
            <a:xfrm rot="5400000">
              <a:off x="3804402" y="67415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2" name="Oval 1691"/>
            <p:cNvSpPr/>
            <p:nvPr/>
          </p:nvSpPr>
          <p:spPr bwMode="auto">
            <a:xfrm rot="5400000">
              <a:off x="3875245" y="664087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3" name="Oval 1692"/>
            <p:cNvSpPr/>
            <p:nvPr/>
          </p:nvSpPr>
          <p:spPr bwMode="auto">
            <a:xfrm rot="5400000">
              <a:off x="4069580" y="661222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4" name="Oval 1693"/>
            <p:cNvSpPr/>
            <p:nvPr/>
          </p:nvSpPr>
          <p:spPr bwMode="auto">
            <a:xfrm rot="5400000">
              <a:off x="4157826" y="653089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5" name="Oval 1694"/>
            <p:cNvSpPr/>
            <p:nvPr/>
          </p:nvSpPr>
          <p:spPr bwMode="auto">
            <a:xfrm rot="5400000">
              <a:off x="4364471" y="65783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6" name="Oval 1695"/>
            <p:cNvSpPr/>
            <p:nvPr/>
          </p:nvSpPr>
          <p:spPr bwMode="auto">
            <a:xfrm rot="5400000">
              <a:off x="4253723" y="664789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7" name="Oval 1696"/>
            <p:cNvSpPr/>
            <p:nvPr/>
          </p:nvSpPr>
          <p:spPr bwMode="auto">
            <a:xfrm rot="5400000">
              <a:off x="4541451" y="662484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8" name="Oval 1697"/>
            <p:cNvSpPr/>
            <p:nvPr/>
          </p:nvSpPr>
          <p:spPr bwMode="auto">
            <a:xfrm rot="5400000">
              <a:off x="4087307" y="653617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699" name="Oval 1698"/>
            <p:cNvSpPr/>
            <p:nvPr/>
          </p:nvSpPr>
          <p:spPr bwMode="auto">
            <a:xfrm rot="5400000">
              <a:off x="3803590" y="65545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0" name="Oval 1699"/>
            <p:cNvSpPr/>
            <p:nvPr/>
          </p:nvSpPr>
          <p:spPr bwMode="auto">
            <a:xfrm>
              <a:off x="3548456" y="661285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1" name="Oval 1700"/>
            <p:cNvSpPr/>
            <p:nvPr/>
          </p:nvSpPr>
          <p:spPr bwMode="auto">
            <a:xfrm>
              <a:off x="3677794" y="667752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2" name="Oval 1701"/>
            <p:cNvSpPr/>
            <p:nvPr/>
          </p:nvSpPr>
          <p:spPr bwMode="auto">
            <a:xfrm>
              <a:off x="3571737" y="67356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3" name="Oval 1702"/>
            <p:cNvSpPr/>
            <p:nvPr/>
          </p:nvSpPr>
          <p:spPr bwMode="auto">
            <a:xfrm>
              <a:off x="3395185" y="672458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4" name="Oval 1703"/>
            <p:cNvSpPr/>
            <p:nvPr/>
          </p:nvSpPr>
          <p:spPr bwMode="auto">
            <a:xfrm>
              <a:off x="3430601" y="65832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5" name="Oval 1704"/>
            <p:cNvSpPr/>
            <p:nvPr/>
          </p:nvSpPr>
          <p:spPr bwMode="auto">
            <a:xfrm>
              <a:off x="3247833" y="652431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6" name="Oval 1705"/>
            <p:cNvSpPr/>
            <p:nvPr/>
          </p:nvSpPr>
          <p:spPr bwMode="auto">
            <a:xfrm>
              <a:off x="3101664" y="66602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7" name="Oval 1706"/>
            <p:cNvSpPr/>
            <p:nvPr/>
          </p:nvSpPr>
          <p:spPr bwMode="auto">
            <a:xfrm>
              <a:off x="3266794" y="667117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8" name="Oval 1707"/>
            <p:cNvSpPr/>
            <p:nvPr/>
          </p:nvSpPr>
          <p:spPr bwMode="auto">
            <a:xfrm>
              <a:off x="3227870" y="674804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09" name="Oval 1708"/>
            <p:cNvSpPr/>
            <p:nvPr/>
          </p:nvSpPr>
          <p:spPr bwMode="auto">
            <a:xfrm rot="10800000">
              <a:off x="6116293" y="65018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0" name="Oval 1709"/>
            <p:cNvSpPr/>
            <p:nvPr/>
          </p:nvSpPr>
          <p:spPr bwMode="auto">
            <a:xfrm rot="10800000">
              <a:off x="6210147" y="64507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1" name="Oval 1710"/>
            <p:cNvSpPr/>
            <p:nvPr/>
          </p:nvSpPr>
          <p:spPr bwMode="auto">
            <a:xfrm rot="10800000">
              <a:off x="5746360" y="64692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2" name="Oval 1711"/>
            <p:cNvSpPr/>
            <p:nvPr/>
          </p:nvSpPr>
          <p:spPr bwMode="auto">
            <a:xfrm rot="10800000">
              <a:off x="5550122" y="64479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3" name="Oval 1712"/>
            <p:cNvSpPr/>
            <p:nvPr/>
          </p:nvSpPr>
          <p:spPr bwMode="auto">
            <a:xfrm rot="10800000">
              <a:off x="5048845" y="64418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4" name="Oval 1713"/>
            <p:cNvSpPr/>
            <p:nvPr/>
          </p:nvSpPr>
          <p:spPr bwMode="auto">
            <a:xfrm rot="10800000">
              <a:off x="5123419" y="64479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5" name="Oval 1714"/>
            <p:cNvSpPr/>
            <p:nvPr/>
          </p:nvSpPr>
          <p:spPr bwMode="auto">
            <a:xfrm rot="10800000">
              <a:off x="4800398" y="651266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6" name="Oval 1715"/>
            <p:cNvSpPr/>
            <p:nvPr/>
          </p:nvSpPr>
          <p:spPr bwMode="auto">
            <a:xfrm rot="5400000">
              <a:off x="6769541" y="64479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7" name="Oval 1716"/>
            <p:cNvSpPr/>
            <p:nvPr/>
          </p:nvSpPr>
          <p:spPr bwMode="auto">
            <a:xfrm rot="5400000">
              <a:off x="6575210" y="64692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8" name="Oval 1717"/>
            <p:cNvSpPr/>
            <p:nvPr/>
          </p:nvSpPr>
          <p:spPr bwMode="auto">
            <a:xfrm rot="5400000">
              <a:off x="6451285" y="64692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19" name="Oval 1718"/>
            <p:cNvSpPr/>
            <p:nvPr/>
          </p:nvSpPr>
          <p:spPr bwMode="auto">
            <a:xfrm rot="5400000">
              <a:off x="6351244" y="64692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0" name="Oval 1719"/>
            <p:cNvSpPr/>
            <p:nvPr/>
          </p:nvSpPr>
          <p:spPr bwMode="auto">
            <a:xfrm rot="5400000">
              <a:off x="6660053" y="646164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1" name="Oval 1720"/>
            <p:cNvSpPr/>
            <p:nvPr/>
          </p:nvSpPr>
          <p:spPr bwMode="auto">
            <a:xfrm rot="5400000">
              <a:off x="4535872" y="65129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2" name="Oval 1721"/>
            <p:cNvSpPr/>
            <p:nvPr/>
          </p:nvSpPr>
          <p:spPr bwMode="auto">
            <a:xfrm rot="5400000">
              <a:off x="4365363" y="64837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3" name="Oval 1722"/>
            <p:cNvSpPr/>
            <p:nvPr/>
          </p:nvSpPr>
          <p:spPr bwMode="auto">
            <a:xfrm rot="5400000">
              <a:off x="3946685" y="65018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4" name="Oval 1723"/>
            <p:cNvSpPr/>
            <p:nvPr/>
          </p:nvSpPr>
          <p:spPr bwMode="auto">
            <a:xfrm rot="5400000">
              <a:off x="3812463" y="64311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5" name="Oval 1724"/>
            <p:cNvSpPr/>
            <p:nvPr/>
          </p:nvSpPr>
          <p:spPr bwMode="auto">
            <a:xfrm rot="5400000">
              <a:off x="3638583" y="64779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6" name="Oval 1725"/>
            <p:cNvSpPr/>
            <p:nvPr/>
          </p:nvSpPr>
          <p:spPr bwMode="auto">
            <a:xfrm>
              <a:off x="3554212" y="64715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7" name="Oval 1726"/>
            <p:cNvSpPr/>
            <p:nvPr/>
          </p:nvSpPr>
          <p:spPr bwMode="auto">
            <a:xfrm>
              <a:off x="3395319" y="645964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8" name="Oval 1727"/>
            <p:cNvSpPr/>
            <p:nvPr/>
          </p:nvSpPr>
          <p:spPr bwMode="auto">
            <a:xfrm>
              <a:off x="3154551" y="65018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29" name="Oval 1728"/>
            <p:cNvSpPr/>
            <p:nvPr/>
          </p:nvSpPr>
          <p:spPr bwMode="auto">
            <a:xfrm>
              <a:off x="4941605" y="36463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0" name="Oval 1729"/>
            <p:cNvSpPr/>
            <p:nvPr/>
          </p:nvSpPr>
          <p:spPr bwMode="auto">
            <a:xfrm rot="10800000">
              <a:off x="5922285" y="641501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1" name="Oval 1730"/>
            <p:cNvSpPr/>
            <p:nvPr/>
          </p:nvSpPr>
          <p:spPr bwMode="auto">
            <a:xfrm rot="10800000">
              <a:off x="6022302" y="63490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2" name="Oval 1731"/>
            <p:cNvSpPr/>
            <p:nvPr/>
          </p:nvSpPr>
          <p:spPr bwMode="auto">
            <a:xfrm rot="10800000">
              <a:off x="6192609" y="63490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3" name="Oval 1732"/>
            <p:cNvSpPr/>
            <p:nvPr/>
          </p:nvSpPr>
          <p:spPr bwMode="auto">
            <a:xfrm rot="10800000">
              <a:off x="6321948" y="63214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4" name="Oval 1733"/>
            <p:cNvSpPr/>
            <p:nvPr/>
          </p:nvSpPr>
          <p:spPr bwMode="auto">
            <a:xfrm rot="10800000">
              <a:off x="6151642" y="608172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5" name="Oval 1734"/>
            <p:cNvSpPr/>
            <p:nvPr/>
          </p:nvSpPr>
          <p:spPr bwMode="auto">
            <a:xfrm rot="10800000">
              <a:off x="6280977" y="608172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6" name="Oval 1735"/>
            <p:cNvSpPr/>
            <p:nvPr/>
          </p:nvSpPr>
          <p:spPr bwMode="auto">
            <a:xfrm rot="10800000">
              <a:off x="6228091" y="617991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7" name="Oval 1736"/>
            <p:cNvSpPr/>
            <p:nvPr/>
          </p:nvSpPr>
          <p:spPr bwMode="auto">
            <a:xfrm rot="10800000">
              <a:off x="6068487" y="623042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8" name="Oval 1737"/>
            <p:cNvSpPr/>
            <p:nvPr/>
          </p:nvSpPr>
          <p:spPr bwMode="auto">
            <a:xfrm rot="10800000">
              <a:off x="5892964" y="60505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39" name="Oval 1738"/>
            <p:cNvSpPr/>
            <p:nvPr/>
          </p:nvSpPr>
          <p:spPr bwMode="auto">
            <a:xfrm rot="10800000">
              <a:off x="6022439" y="609308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0" name="Oval 1739"/>
            <p:cNvSpPr/>
            <p:nvPr/>
          </p:nvSpPr>
          <p:spPr bwMode="auto">
            <a:xfrm rot="10800000">
              <a:off x="5892829" y="620434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1" name="Oval 1740"/>
            <p:cNvSpPr/>
            <p:nvPr/>
          </p:nvSpPr>
          <p:spPr bwMode="auto">
            <a:xfrm rot="10800000">
              <a:off x="5763490" y="632628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2" name="Oval 1741"/>
            <p:cNvSpPr/>
            <p:nvPr/>
          </p:nvSpPr>
          <p:spPr bwMode="auto">
            <a:xfrm rot="10800000">
              <a:off x="5271874" y="641990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3" name="Oval 1742"/>
            <p:cNvSpPr/>
            <p:nvPr/>
          </p:nvSpPr>
          <p:spPr bwMode="auto">
            <a:xfrm rot="10800000">
              <a:off x="5369526" y="641990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4" name="Oval 1743"/>
            <p:cNvSpPr/>
            <p:nvPr/>
          </p:nvSpPr>
          <p:spPr bwMode="auto">
            <a:xfrm rot="10800000">
              <a:off x="5606323" y="63092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5" name="Oval 1744"/>
            <p:cNvSpPr/>
            <p:nvPr/>
          </p:nvSpPr>
          <p:spPr bwMode="auto">
            <a:xfrm rot="10800000">
              <a:off x="5434194" y="63092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6" name="Oval 1745"/>
            <p:cNvSpPr/>
            <p:nvPr/>
          </p:nvSpPr>
          <p:spPr bwMode="auto">
            <a:xfrm rot="10800000">
              <a:off x="5271874" y="62482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7" name="Oval 1746"/>
            <p:cNvSpPr/>
            <p:nvPr/>
          </p:nvSpPr>
          <p:spPr bwMode="auto">
            <a:xfrm rot="10800000">
              <a:off x="5369526" y="611889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8" name="Oval 1747"/>
            <p:cNvSpPr/>
            <p:nvPr/>
          </p:nvSpPr>
          <p:spPr bwMode="auto">
            <a:xfrm rot="10800000">
              <a:off x="5527780" y="61033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49" name="Oval 1748"/>
            <p:cNvSpPr/>
            <p:nvPr/>
          </p:nvSpPr>
          <p:spPr bwMode="auto">
            <a:xfrm rot="10800000">
              <a:off x="5698956" y="613967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0" name="Oval 1749"/>
            <p:cNvSpPr/>
            <p:nvPr/>
          </p:nvSpPr>
          <p:spPr bwMode="auto">
            <a:xfrm rot="10800000">
              <a:off x="5623185" y="600161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1" name="Oval 1750"/>
            <p:cNvSpPr/>
            <p:nvPr/>
          </p:nvSpPr>
          <p:spPr bwMode="auto">
            <a:xfrm rot="10800000">
              <a:off x="5747444" y="596374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2" name="Oval 1751"/>
            <p:cNvSpPr/>
            <p:nvPr/>
          </p:nvSpPr>
          <p:spPr bwMode="auto">
            <a:xfrm rot="10800000">
              <a:off x="5828700" y="58658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3" name="Oval 1752"/>
            <p:cNvSpPr/>
            <p:nvPr/>
          </p:nvSpPr>
          <p:spPr bwMode="auto">
            <a:xfrm rot="10800000">
              <a:off x="5945312" y="59363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4" name="Oval 1753"/>
            <p:cNvSpPr/>
            <p:nvPr/>
          </p:nvSpPr>
          <p:spPr bwMode="auto">
            <a:xfrm rot="10800000">
              <a:off x="5992306" y="58070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5" name="Oval 1754"/>
            <p:cNvSpPr/>
            <p:nvPr/>
          </p:nvSpPr>
          <p:spPr bwMode="auto">
            <a:xfrm rot="10800000">
              <a:off x="6068487" y="595238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6" name="Oval 1755"/>
            <p:cNvSpPr/>
            <p:nvPr/>
          </p:nvSpPr>
          <p:spPr bwMode="auto">
            <a:xfrm rot="10800000">
              <a:off x="6192609" y="58658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7" name="Oval 1756"/>
            <p:cNvSpPr/>
            <p:nvPr/>
          </p:nvSpPr>
          <p:spPr bwMode="auto">
            <a:xfrm rot="10800000">
              <a:off x="6210147" y="59654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8" name="Oval 1757"/>
            <p:cNvSpPr/>
            <p:nvPr/>
          </p:nvSpPr>
          <p:spPr bwMode="auto">
            <a:xfrm rot="10800000">
              <a:off x="6298923" y="59212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59" name="Oval 1758"/>
            <p:cNvSpPr/>
            <p:nvPr/>
          </p:nvSpPr>
          <p:spPr bwMode="auto">
            <a:xfrm rot="10800000">
              <a:off x="6339215" y="574238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0" name="Oval 1759"/>
            <p:cNvSpPr/>
            <p:nvPr/>
          </p:nvSpPr>
          <p:spPr bwMode="auto">
            <a:xfrm rot="10800000">
              <a:off x="6121371" y="565610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1" name="Oval 1760"/>
            <p:cNvSpPr/>
            <p:nvPr/>
          </p:nvSpPr>
          <p:spPr bwMode="auto">
            <a:xfrm rot="10800000">
              <a:off x="6250709" y="56130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2" name="Oval 1761"/>
            <p:cNvSpPr/>
            <p:nvPr/>
          </p:nvSpPr>
          <p:spPr bwMode="auto">
            <a:xfrm rot="10800000">
              <a:off x="6339215" y="546825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3" name="Oval 1762"/>
            <p:cNvSpPr/>
            <p:nvPr/>
          </p:nvSpPr>
          <p:spPr bwMode="auto">
            <a:xfrm rot="10800000">
              <a:off x="6150152" y="53966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4" name="Oval 1763"/>
            <p:cNvSpPr/>
            <p:nvPr/>
          </p:nvSpPr>
          <p:spPr bwMode="auto">
            <a:xfrm rot="10800000">
              <a:off x="5938067" y="53966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5" name="Oval 1764"/>
            <p:cNvSpPr/>
            <p:nvPr/>
          </p:nvSpPr>
          <p:spPr bwMode="auto">
            <a:xfrm rot="10800000">
              <a:off x="5769518" y="53966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6" name="Oval 1765"/>
            <p:cNvSpPr/>
            <p:nvPr/>
          </p:nvSpPr>
          <p:spPr bwMode="auto">
            <a:xfrm rot="10800000">
              <a:off x="5671942" y="545921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7" name="Oval 1766"/>
            <p:cNvSpPr/>
            <p:nvPr/>
          </p:nvSpPr>
          <p:spPr bwMode="auto">
            <a:xfrm rot="10800000">
              <a:off x="5640257" y="554838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8" name="Oval 1767"/>
            <p:cNvSpPr/>
            <p:nvPr/>
          </p:nvSpPr>
          <p:spPr bwMode="auto">
            <a:xfrm rot="10800000">
              <a:off x="5704926" y="57188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69" name="Oval 1768"/>
            <p:cNvSpPr/>
            <p:nvPr/>
          </p:nvSpPr>
          <p:spPr bwMode="auto">
            <a:xfrm rot="10800000">
              <a:off x="5857617" y="57188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0" name="Oval 1769"/>
            <p:cNvSpPr/>
            <p:nvPr/>
          </p:nvSpPr>
          <p:spPr bwMode="auto">
            <a:xfrm rot="10800000">
              <a:off x="5992306" y="561501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1" name="Oval 1770"/>
            <p:cNvSpPr/>
            <p:nvPr/>
          </p:nvSpPr>
          <p:spPr bwMode="auto">
            <a:xfrm rot="10800000">
              <a:off x="6051622" y="551039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2" name="Oval 1771"/>
            <p:cNvSpPr/>
            <p:nvPr/>
          </p:nvSpPr>
          <p:spPr bwMode="auto">
            <a:xfrm rot="10800000">
              <a:off x="5828159" y="548567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3" name="Oval 1772"/>
            <p:cNvSpPr/>
            <p:nvPr/>
          </p:nvSpPr>
          <p:spPr bwMode="auto">
            <a:xfrm rot="10800000">
              <a:off x="5792946" y="55750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4" name="Oval 1773"/>
            <p:cNvSpPr/>
            <p:nvPr/>
          </p:nvSpPr>
          <p:spPr bwMode="auto">
            <a:xfrm rot="10800000">
              <a:off x="5576131" y="563801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5" name="Oval 1774"/>
            <p:cNvSpPr/>
            <p:nvPr/>
          </p:nvSpPr>
          <p:spPr bwMode="auto">
            <a:xfrm rot="10800000">
              <a:off x="5558514" y="57918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6" name="Oval 1775"/>
            <p:cNvSpPr/>
            <p:nvPr/>
          </p:nvSpPr>
          <p:spPr bwMode="auto">
            <a:xfrm rot="10800000">
              <a:off x="5687853" y="58481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7" name="Oval 1776"/>
            <p:cNvSpPr/>
            <p:nvPr/>
          </p:nvSpPr>
          <p:spPr bwMode="auto">
            <a:xfrm rot="10800000">
              <a:off x="5510919" y="591284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8" name="Oval 1777"/>
            <p:cNvSpPr/>
            <p:nvPr/>
          </p:nvSpPr>
          <p:spPr bwMode="auto">
            <a:xfrm rot="10800000">
              <a:off x="5435957" y="60085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79" name="Oval 1778"/>
            <p:cNvSpPr/>
            <p:nvPr/>
          </p:nvSpPr>
          <p:spPr bwMode="auto">
            <a:xfrm rot="10800000">
              <a:off x="5351852" y="595211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0" name="Oval 1779"/>
            <p:cNvSpPr/>
            <p:nvPr/>
          </p:nvSpPr>
          <p:spPr bwMode="auto">
            <a:xfrm rot="10800000">
              <a:off x="5414021" y="582459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1" name="Oval 1780"/>
            <p:cNvSpPr/>
            <p:nvPr/>
          </p:nvSpPr>
          <p:spPr bwMode="auto">
            <a:xfrm rot="10800000">
              <a:off x="5438611" y="56541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2" name="Oval 1781"/>
            <p:cNvSpPr/>
            <p:nvPr/>
          </p:nvSpPr>
          <p:spPr bwMode="auto">
            <a:xfrm rot="10800000">
              <a:off x="5434194" y="55071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3" name="Oval 1782"/>
            <p:cNvSpPr/>
            <p:nvPr/>
          </p:nvSpPr>
          <p:spPr bwMode="auto">
            <a:xfrm rot="10800000">
              <a:off x="5531576" y="541904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4" name="Oval 1783"/>
            <p:cNvSpPr/>
            <p:nvPr/>
          </p:nvSpPr>
          <p:spPr bwMode="auto">
            <a:xfrm rot="10800000">
              <a:off x="5621439" y="53250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5" name="Oval 1784"/>
            <p:cNvSpPr/>
            <p:nvPr/>
          </p:nvSpPr>
          <p:spPr bwMode="auto">
            <a:xfrm rot="10800000">
              <a:off x="5420783" y="52897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6" name="Oval 1785"/>
            <p:cNvSpPr/>
            <p:nvPr/>
          </p:nvSpPr>
          <p:spPr bwMode="auto">
            <a:xfrm rot="10800000">
              <a:off x="5240188" y="52984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7" name="Oval 1786"/>
            <p:cNvSpPr/>
            <p:nvPr/>
          </p:nvSpPr>
          <p:spPr bwMode="auto">
            <a:xfrm rot="10800000">
              <a:off x="5142537" y="53298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8" name="Oval 1787"/>
            <p:cNvSpPr/>
            <p:nvPr/>
          </p:nvSpPr>
          <p:spPr bwMode="auto">
            <a:xfrm rot="10800000">
              <a:off x="5077866" y="545934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89" name="Oval 1788"/>
            <p:cNvSpPr/>
            <p:nvPr/>
          </p:nvSpPr>
          <p:spPr bwMode="auto">
            <a:xfrm rot="10800000">
              <a:off x="5013198" y="558920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0" name="Oval 1789"/>
            <p:cNvSpPr/>
            <p:nvPr/>
          </p:nvSpPr>
          <p:spPr bwMode="auto">
            <a:xfrm rot="10800000">
              <a:off x="5013198" y="570268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1" name="Oval 1790"/>
            <p:cNvSpPr/>
            <p:nvPr/>
          </p:nvSpPr>
          <p:spPr bwMode="auto">
            <a:xfrm rot="10800000">
              <a:off x="5013198" y="593050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2" name="Oval 1791"/>
            <p:cNvSpPr/>
            <p:nvPr/>
          </p:nvSpPr>
          <p:spPr bwMode="auto">
            <a:xfrm rot="10800000">
              <a:off x="5167940" y="595211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3" name="Oval 1792"/>
            <p:cNvSpPr/>
            <p:nvPr/>
          </p:nvSpPr>
          <p:spPr bwMode="auto">
            <a:xfrm rot="10800000">
              <a:off x="5232609" y="57794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4" name="Oval 1793"/>
            <p:cNvSpPr/>
            <p:nvPr/>
          </p:nvSpPr>
          <p:spPr bwMode="auto">
            <a:xfrm rot="10800000">
              <a:off x="5112282" y="58011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5" name="Oval 1794"/>
            <p:cNvSpPr/>
            <p:nvPr/>
          </p:nvSpPr>
          <p:spPr bwMode="auto">
            <a:xfrm rot="10800000">
              <a:off x="5108094" y="55503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6" name="Oval 1795"/>
            <p:cNvSpPr/>
            <p:nvPr/>
          </p:nvSpPr>
          <p:spPr bwMode="auto">
            <a:xfrm rot="10800000">
              <a:off x="5156793" y="565034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7" name="Oval 1796"/>
            <p:cNvSpPr/>
            <p:nvPr/>
          </p:nvSpPr>
          <p:spPr bwMode="auto">
            <a:xfrm rot="10800000">
              <a:off x="5303667" y="564595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8" name="Oval 1797"/>
            <p:cNvSpPr/>
            <p:nvPr/>
          </p:nvSpPr>
          <p:spPr bwMode="auto">
            <a:xfrm rot="10800000">
              <a:off x="5188072" y="55267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799" name="Oval 1798"/>
            <p:cNvSpPr/>
            <p:nvPr/>
          </p:nvSpPr>
          <p:spPr bwMode="auto">
            <a:xfrm rot="10800000">
              <a:off x="5301076" y="552101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0" name="Oval 1799"/>
            <p:cNvSpPr/>
            <p:nvPr/>
          </p:nvSpPr>
          <p:spPr bwMode="auto">
            <a:xfrm rot="10800000">
              <a:off x="5309272" y="54210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1" name="Oval 1800"/>
            <p:cNvSpPr/>
            <p:nvPr/>
          </p:nvSpPr>
          <p:spPr bwMode="auto">
            <a:xfrm rot="10800000">
              <a:off x="5087284" y="60474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2" name="Oval 1801"/>
            <p:cNvSpPr/>
            <p:nvPr/>
          </p:nvSpPr>
          <p:spPr bwMode="auto">
            <a:xfrm rot="10800000">
              <a:off x="5252757" y="60474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3" name="Oval 1802"/>
            <p:cNvSpPr/>
            <p:nvPr/>
          </p:nvSpPr>
          <p:spPr bwMode="auto">
            <a:xfrm rot="10800000">
              <a:off x="5149724" y="617711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4" name="Oval 1803"/>
            <p:cNvSpPr/>
            <p:nvPr/>
          </p:nvSpPr>
          <p:spPr bwMode="auto">
            <a:xfrm rot="10800000">
              <a:off x="5043424" y="620434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5" name="Oval 1804"/>
            <p:cNvSpPr/>
            <p:nvPr/>
          </p:nvSpPr>
          <p:spPr bwMode="auto">
            <a:xfrm rot="10800000">
              <a:off x="4953503" y="609061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6" name="Oval 1805"/>
            <p:cNvSpPr/>
            <p:nvPr/>
          </p:nvSpPr>
          <p:spPr bwMode="auto">
            <a:xfrm rot="10800000">
              <a:off x="5013198" y="541904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7" name="Oval 1806"/>
            <p:cNvSpPr/>
            <p:nvPr/>
          </p:nvSpPr>
          <p:spPr bwMode="auto">
            <a:xfrm rot="10800000">
              <a:off x="4955749" y="63666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8" name="Oval 1807"/>
            <p:cNvSpPr/>
            <p:nvPr/>
          </p:nvSpPr>
          <p:spPr bwMode="auto">
            <a:xfrm rot="10800000">
              <a:off x="5085086" y="631865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09" name="Oval 1808"/>
            <p:cNvSpPr/>
            <p:nvPr/>
          </p:nvSpPr>
          <p:spPr bwMode="auto">
            <a:xfrm rot="10800000">
              <a:off x="4957947" y="525905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0" name="Oval 1809"/>
            <p:cNvSpPr/>
            <p:nvPr/>
          </p:nvSpPr>
          <p:spPr bwMode="auto">
            <a:xfrm rot="10800000">
              <a:off x="5081587" y="51297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1" name="Oval 1810"/>
            <p:cNvSpPr/>
            <p:nvPr/>
          </p:nvSpPr>
          <p:spPr bwMode="auto">
            <a:xfrm rot="10800000">
              <a:off x="5210924" y="51487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2" name="Oval 1811"/>
            <p:cNvSpPr/>
            <p:nvPr/>
          </p:nvSpPr>
          <p:spPr bwMode="auto">
            <a:xfrm rot="10800000">
              <a:off x="5358319" y="51487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3" name="Oval 1812"/>
            <p:cNvSpPr/>
            <p:nvPr/>
          </p:nvSpPr>
          <p:spPr bwMode="auto">
            <a:xfrm rot="5400000">
              <a:off x="6844575" y="34801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4" name="Oval 1813"/>
            <p:cNvSpPr/>
            <p:nvPr/>
          </p:nvSpPr>
          <p:spPr bwMode="auto">
            <a:xfrm rot="5400000">
              <a:off x="6779905" y="366276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5" name="Oval 1814"/>
            <p:cNvSpPr/>
            <p:nvPr/>
          </p:nvSpPr>
          <p:spPr bwMode="auto">
            <a:xfrm rot="5400000">
              <a:off x="6822428" y="379209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6" name="Oval 1815"/>
            <p:cNvSpPr/>
            <p:nvPr/>
          </p:nvSpPr>
          <p:spPr bwMode="auto">
            <a:xfrm rot="5400000">
              <a:off x="6693091" y="38567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7" name="Oval 1816"/>
            <p:cNvSpPr/>
            <p:nvPr/>
          </p:nvSpPr>
          <p:spPr bwMode="auto">
            <a:xfrm rot="5400000">
              <a:off x="6627140" y="375675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8" name="Oval 1817"/>
            <p:cNvSpPr/>
            <p:nvPr/>
          </p:nvSpPr>
          <p:spPr bwMode="auto">
            <a:xfrm rot="5400000">
              <a:off x="6627140" y="35864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19" name="Oval 1818"/>
            <p:cNvSpPr/>
            <p:nvPr/>
          </p:nvSpPr>
          <p:spPr bwMode="auto">
            <a:xfrm rot="5400000">
              <a:off x="6728847" y="35689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0" name="Oval 1819"/>
            <p:cNvSpPr/>
            <p:nvPr/>
          </p:nvSpPr>
          <p:spPr bwMode="auto">
            <a:xfrm rot="5400000">
              <a:off x="6599509" y="34571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1" name="Oval 1820"/>
            <p:cNvSpPr/>
            <p:nvPr/>
          </p:nvSpPr>
          <p:spPr bwMode="auto">
            <a:xfrm rot="5400000">
              <a:off x="6359794" y="362741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2" name="Oval 1821"/>
            <p:cNvSpPr/>
            <p:nvPr/>
          </p:nvSpPr>
          <p:spPr bwMode="auto">
            <a:xfrm rot="5400000">
              <a:off x="6359794" y="349807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3" name="Oval 1822"/>
            <p:cNvSpPr/>
            <p:nvPr/>
          </p:nvSpPr>
          <p:spPr bwMode="auto">
            <a:xfrm rot="5400000">
              <a:off x="6457979" y="35509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4" name="Oval 1823"/>
            <p:cNvSpPr/>
            <p:nvPr/>
          </p:nvSpPr>
          <p:spPr bwMode="auto">
            <a:xfrm rot="5400000">
              <a:off x="6508492" y="37105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5" name="Oval 1824"/>
            <p:cNvSpPr/>
            <p:nvPr/>
          </p:nvSpPr>
          <p:spPr bwMode="auto">
            <a:xfrm rot="5400000">
              <a:off x="6328643" y="388609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6" name="Oval 1825"/>
            <p:cNvSpPr/>
            <p:nvPr/>
          </p:nvSpPr>
          <p:spPr bwMode="auto">
            <a:xfrm rot="5400000">
              <a:off x="6371159" y="375661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7" name="Oval 1826"/>
            <p:cNvSpPr/>
            <p:nvPr/>
          </p:nvSpPr>
          <p:spPr bwMode="auto">
            <a:xfrm rot="5400000">
              <a:off x="6482414" y="388622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8" name="Oval 1827"/>
            <p:cNvSpPr/>
            <p:nvPr/>
          </p:nvSpPr>
          <p:spPr bwMode="auto">
            <a:xfrm rot="5400000">
              <a:off x="6604355" y="40155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29" name="Oval 1828"/>
            <p:cNvSpPr/>
            <p:nvPr/>
          </p:nvSpPr>
          <p:spPr bwMode="auto">
            <a:xfrm rot="5400000">
              <a:off x="6747304" y="40326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0" name="Oval 1829"/>
            <p:cNvSpPr/>
            <p:nvPr/>
          </p:nvSpPr>
          <p:spPr bwMode="auto">
            <a:xfrm rot="5400000">
              <a:off x="6858184" y="395075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1" name="Oval 1830"/>
            <p:cNvSpPr/>
            <p:nvPr/>
          </p:nvSpPr>
          <p:spPr bwMode="auto">
            <a:xfrm rot="5400000">
              <a:off x="6858184" y="41558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2" name="Oval 1831"/>
            <p:cNvSpPr/>
            <p:nvPr/>
          </p:nvSpPr>
          <p:spPr bwMode="auto">
            <a:xfrm rot="5400000">
              <a:off x="6855404" y="43131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3" name="Oval 1832"/>
            <p:cNvSpPr/>
            <p:nvPr/>
          </p:nvSpPr>
          <p:spPr bwMode="auto">
            <a:xfrm rot="5400000">
              <a:off x="6858518" y="444251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4" name="Oval 1833"/>
            <p:cNvSpPr/>
            <p:nvPr/>
          </p:nvSpPr>
          <p:spPr bwMode="auto">
            <a:xfrm rot="5400000">
              <a:off x="6697973" y="450717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5" name="Oval 1834"/>
            <p:cNvSpPr/>
            <p:nvPr/>
          </p:nvSpPr>
          <p:spPr bwMode="auto">
            <a:xfrm rot="5400000">
              <a:off x="6697973" y="440952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6" name="Oval 1835"/>
            <p:cNvSpPr/>
            <p:nvPr/>
          </p:nvSpPr>
          <p:spPr bwMode="auto">
            <a:xfrm rot="5400000">
              <a:off x="6726068" y="42289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7" name="Oval 1836"/>
            <p:cNvSpPr/>
            <p:nvPr/>
          </p:nvSpPr>
          <p:spPr bwMode="auto">
            <a:xfrm rot="5400000">
              <a:off x="6587317" y="41727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8" name="Oval 1837"/>
            <p:cNvSpPr/>
            <p:nvPr/>
          </p:nvSpPr>
          <p:spPr bwMode="auto">
            <a:xfrm rot="5400000">
              <a:off x="6587317" y="434485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39" name="Oval 1838"/>
            <p:cNvSpPr/>
            <p:nvPr/>
          </p:nvSpPr>
          <p:spPr bwMode="auto">
            <a:xfrm rot="5400000">
              <a:off x="6526304" y="450717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0" name="Oval 1839"/>
            <p:cNvSpPr/>
            <p:nvPr/>
          </p:nvSpPr>
          <p:spPr bwMode="auto">
            <a:xfrm rot="5400000">
              <a:off x="6455879" y="44918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1" name="Oval 1840"/>
            <p:cNvSpPr/>
            <p:nvPr/>
          </p:nvSpPr>
          <p:spPr bwMode="auto">
            <a:xfrm rot="5400000">
              <a:off x="6396966" y="440952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2" name="Oval 1841"/>
            <p:cNvSpPr/>
            <p:nvPr/>
          </p:nvSpPr>
          <p:spPr bwMode="auto">
            <a:xfrm rot="5400000">
              <a:off x="6455879" y="430036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3" name="Oval 1842"/>
            <p:cNvSpPr/>
            <p:nvPr/>
          </p:nvSpPr>
          <p:spPr bwMode="auto">
            <a:xfrm rot="5400000">
              <a:off x="6381435" y="425127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4" name="Oval 1843"/>
            <p:cNvSpPr/>
            <p:nvPr/>
          </p:nvSpPr>
          <p:spPr bwMode="auto">
            <a:xfrm rot="5400000">
              <a:off x="6417746" y="40800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5" name="Oval 1844"/>
            <p:cNvSpPr/>
            <p:nvPr/>
          </p:nvSpPr>
          <p:spPr bwMode="auto">
            <a:xfrm rot="5400000">
              <a:off x="6279689" y="41558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6" name="Oval 1845"/>
            <p:cNvSpPr/>
            <p:nvPr/>
          </p:nvSpPr>
          <p:spPr bwMode="auto">
            <a:xfrm rot="5400000">
              <a:off x="6241821" y="403160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7" name="Oval 1846"/>
            <p:cNvSpPr/>
            <p:nvPr/>
          </p:nvSpPr>
          <p:spPr bwMode="auto">
            <a:xfrm rot="5400000">
              <a:off x="6143903" y="395035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8" name="Oval 1847"/>
            <p:cNvSpPr/>
            <p:nvPr/>
          </p:nvSpPr>
          <p:spPr bwMode="auto">
            <a:xfrm rot="5400000">
              <a:off x="6214465" y="383374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49" name="Oval 1848"/>
            <p:cNvSpPr/>
            <p:nvPr/>
          </p:nvSpPr>
          <p:spPr bwMode="auto">
            <a:xfrm rot="5400000">
              <a:off x="6085126" y="378674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0" name="Oval 1849"/>
            <p:cNvSpPr/>
            <p:nvPr/>
          </p:nvSpPr>
          <p:spPr bwMode="auto">
            <a:xfrm rot="5400000">
              <a:off x="6230456" y="37105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1" name="Oval 1850"/>
            <p:cNvSpPr/>
            <p:nvPr/>
          </p:nvSpPr>
          <p:spPr bwMode="auto">
            <a:xfrm rot="5400000">
              <a:off x="6143903" y="35864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2" name="Oval 1851"/>
            <p:cNvSpPr/>
            <p:nvPr/>
          </p:nvSpPr>
          <p:spPr bwMode="auto">
            <a:xfrm rot="5400000">
              <a:off x="6506037" y="332185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3" name="Oval 1852"/>
            <p:cNvSpPr/>
            <p:nvPr/>
          </p:nvSpPr>
          <p:spPr bwMode="auto">
            <a:xfrm rot="5400000">
              <a:off x="6199304" y="34801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4" name="Oval 1853"/>
            <p:cNvSpPr/>
            <p:nvPr/>
          </p:nvSpPr>
          <p:spPr bwMode="auto">
            <a:xfrm rot="5400000">
              <a:off x="6020458" y="34398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5" name="Oval 1854"/>
            <p:cNvSpPr/>
            <p:nvPr/>
          </p:nvSpPr>
          <p:spPr bwMode="auto">
            <a:xfrm rot="5400000">
              <a:off x="5934176" y="365768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6" name="Oval 1855"/>
            <p:cNvSpPr/>
            <p:nvPr/>
          </p:nvSpPr>
          <p:spPr bwMode="auto">
            <a:xfrm rot="5400000">
              <a:off x="5891119" y="35283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7" name="Oval 1856"/>
            <p:cNvSpPr/>
            <p:nvPr/>
          </p:nvSpPr>
          <p:spPr bwMode="auto">
            <a:xfrm rot="5400000">
              <a:off x="5746329" y="34398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8" name="Oval 1857"/>
            <p:cNvSpPr/>
            <p:nvPr/>
          </p:nvSpPr>
          <p:spPr bwMode="auto">
            <a:xfrm rot="5400000">
              <a:off x="5674711" y="362890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59" name="Oval 1858"/>
            <p:cNvSpPr/>
            <p:nvPr/>
          </p:nvSpPr>
          <p:spPr bwMode="auto">
            <a:xfrm rot="5400000">
              <a:off x="5674711" y="384098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0" name="Oval 1859"/>
            <p:cNvSpPr/>
            <p:nvPr/>
          </p:nvSpPr>
          <p:spPr bwMode="auto">
            <a:xfrm rot="5400000">
              <a:off x="5674711" y="400953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1" name="Oval 1860"/>
            <p:cNvSpPr/>
            <p:nvPr/>
          </p:nvSpPr>
          <p:spPr bwMode="auto">
            <a:xfrm rot="5400000">
              <a:off x="5737282" y="410711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2" name="Oval 1861"/>
            <p:cNvSpPr/>
            <p:nvPr/>
          </p:nvSpPr>
          <p:spPr bwMode="auto">
            <a:xfrm rot="5400000">
              <a:off x="5826450" y="413879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3" name="Oval 1862"/>
            <p:cNvSpPr/>
            <p:nvPr/>
          </p:nvSpPr>
          <p:spPr bwMode="auto">
            <a:xfrm rot="5400000">
              <a:off x="5996905" y="407412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4" name="Oval 1863"/>
            <p:cNvSpPr/>
            <p:nvPr/>
          </p:nvSpPr>
          <p:spPr bwMode="auto">
            <a:xfrm rot="5400000">
              <a:off x="5996905" y="39214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5" name="Oval 1864"/>
            <p:cNvSpPr/>
            <p:nvPr/>
          </p:nvSpPr>
          <p:spPr bwMode="auto">
            <a:xfrm rot="5400000">
              <a:off x="5893084" y="378674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6" name="Oval 1865"/>
            <p:cNvSpPr/>
            <p:nvPr/>
          </p:nvSpPr>
          <p:spPr bwMode="auto">
            <a:xfrm rot="5400000">
              <a:off x="5788465" y="37274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7" name="Oval 1866"/>
            <p:cNvSpPr/>
            <p:nvPr/>
          </p:nvSpPr>
          <p:spPr bwMode="auto">
            <a:xfrm rot="5400000">
              <a:off x="5763745" y="39508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8" name="Oval 1867"/>
            <p:cNvSpPr/>
            <p:nvPr/>
          </p:nvSpPr>
          <p:spPr bwMode="auto">
            <a:xfrm rot="5400000">
              <a:off x="5853133" y="39861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69" name="Oval 1868"/>
            <p:cNvSpPr/>
            <p:nvPr/>
          </p:nvSpPr>
          <p:spPr bwMode="auto">
            <a:xfrm rot="5400000">
              <a:off x="5916085" y="420292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0" name="Oval 1869"/>
            <p:cNvSpPr/>
            <p:nvPr/>
          </p:nvSpPr>
          <p:spPr bwMode="auto">
            <a:xfrm rot="5400000">
              <a:off x="6069965" y="42205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1" name="Oval 1870"/>
            <p:cNvSpPr/>
            <p:nvPr/>
          </p:nvSpPr>
          <p:spPr bwMode="auto">
            <a:xfrm rot="5400000">
              <a:off x="6126243" y="409120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2" name="Oval 1871"/>
            <p:cNvSpPr/>
            <p:nvPr/>
          </p:nvSpPr>
          <p:spPr bwMode="auto">
            <a:xfrm rot="5400000">
              <a:off x="6190913" y="42681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3" name="Oval 1872"/>
            <p:cNvSpPr/>
            <p:nvPr/>
          </p:nvSpPr>
          <p:spPr bwMode="auto">
            <a:xfrm rot="5400000">
              <a:off x="6286573" y="434309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4" name="Oval 1873"/>
            <p:cNvSpPr/>
            <p:nvPr/>
          </p:nvSpPr>
          <p:spPr bwMode="auto">
            <a:xfrm rot="5400000">
              <a:off x="6230184" y="442720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5" name="Oval 1874"/>
            <p:cNvSpPr/>
            <p:nvPr/>
          </p:nvSpPr>
          <p:spPr bwMode="auto">
            <a:xfrm rot="5400000">
              <a:off x="6102663" y="43650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6" name="Oval 1875"/>
            <p:cNvSpPr/>
            <p:nvPr/>
          </p:nvSpPr>
          <p:spPr bwMode="auto">
            <a:xfrm rot="5400000">
              <a:off x="5932235" y="434044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7" name="Oval 1876"/>
            <p:cNvSpPr/>
            <p:nvPr/>
          </p:nvSpPr>
          <p:spPr bwMode="auto">
            <a:xfrm rot="5400000">
              <a:off x="5785178" y="434485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8" name="Oval 1877"/>
            <p:cNvSpPr/>
            <p:nvPr/>
          </p:nvSpPr>
          <p:spPr bwMode="auto">
            <a:xfrm rot="5400000">
              <a:off x="5697112" y="424747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79" name="Oval 1878"/>
            <p:cNvSpPr/>
            <p:nvPr/>
          </p:nvSpPr>
          <p:spPr bwMode="auto">
            <a:xfrm rot="5400000">
              <a:off x="5603110" y="415761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0" name="Oval 1879"/>
            <p:cNvSpPr/>
            <p:nvPr/>
          </p:nvSpPr>
          <p:spPr bwMode="auto">
            <a:xfrm rot="5400000">
              <a:off x="5567774" y="43582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1" name="Oval 1880"/>
            <p:cNvSpPr/>
            <p:nvPr/>
          </p:nvSpPr>
          <p:spPr bwMode="auto">
            <a:xfrm rot="5400000">
              <a:off x="5576565" y="45388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2" name="Oval 1881"/>
            <p:cNvSpPr/>
            <p:nvPr/>
          </p:nvSpPr>
          <p:spPr bwMode="auto">
            <a:xfrm rot="5400000">
              <a:off x="5607945" y="463651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3" name="Oval 1882"/>
            <p:cNvSpPr/>
            <p:nvPr/>
          </p:nvSpPr>
          <p:spPr bwMode="auto">
            <a:xfrm rot="5400000">
              <a:off x="5737418" y="470118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4" name="Oval 1883"/>
            <p:cNvSpPr/>
            <p:nvPr/>
          </p:nvSpPr>
          <p:spPr bwMode="auto">
            <a:xfrm rot="5400000">
              <a:off x="5867272" y="47658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5" name="Oval 1884"/>
            <p:cNvSpPr/>
            <p:nvPr/>
          </p:nvSpPr>
          <p:spPr bwMode="auto">
            <a:xfrm rot="5400000">
              <a:off x="5980755" y="47658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6" name="Oval 1885"/>
            <p:cNvSpPr/>
            <p:nvPr/>
          </p:nvSpPr>
          <p:spPr bwMode="auto">
            <a:xfrm rot="5400000">
              <a:off x="6208572" y="47658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7" name="Oval 1886"/>
            <p:cNvSpPr/>
            <p:nvPr/>
          </p:nvSpPr>
          <p:spPr bwMode="auto">
            <a:xfrm rot="5400000">
              <a:off x="6230184" y="461111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8" name="Oval 1887"/>
            <p:cNvSpPr/>
            <p:nvPr/>
          </p:nvSpPr>
          <p:spPr bwMode="auto">
            <a:xfrm rot="5400000">
              <a:off x="6057498" y="454644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89" name="Oval 1888"/>
            <p:cNvSpPr/>
            <p:nvPr/>
          </p:nvSpPr>
          <p:spPr bwMode="auto">
            <a:xfrm rot="5400000">
              <a:off x="6079234" y="46667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0" name="Oval 1889"/>
            <p:cNvSpPr/>
            <p:nvPr/>
          </p:nvSpPr>
          <p:spPr bwMode="auto">
            <a:xfrm rot="5400000">
              <a:off x="5828415" y="46709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1" name="Oval 1890"/>
            <p:cNvSpPr/>
            <p:nvPr/>
          </p:nvSpPr>
          <p:spPr bwMode="auto">
            <a:xfrm rot="5400000">
              <a:off x="5928421" y="46222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2" name="Oval 1891"/>
            <p:cNvSpPr/>
            <p:nvPr/>
          </p:nvSpPr>
          <p:spPr bwMode="auto">
            <a:xfrm rot="5400000">
              <a:off x="5924030" y="447538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3" name="Oval 1892"/>
            <p:cNvSpPr/>
            <p:nvPr/>
          </p:nvSpPr>
          <p:spPr bwMode="auto">
            <a:xfrm rot="5400000">
              <a:off x="5804837" y="459098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4" name="Oval 1893"/>
            <p:cNvSpPr/>
            <p:nvPr/>
          </p:nvSpPr>
          <p:spPr bwMode="auto">
            <a:xfrm rot="5400000">
              <a:off x="5799082" y="447797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5" name="Oval 1894"/>
            <p:cNvSpPr/>
            <p:nvPr/>
          </p:nvSpPr>
          <p:spPr bwMode="auto">
            <a:xfrm rot="5400000">
              <a:off x="5699076" y="446978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6" name="Oval 1895"/>
            <p:cNvSpPr/>
            <p:nvPr/>
          </p:nvSpPr>
          <p:spPr bwMode="auto">
            <a:xfrm rot="5400000">
              <a:off x="6325501" y="46917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7" name="Oval 1896"/>
            <p:cNvSpPr/>
            <p:nvPr/>
          </p:nvSpPr>
          <p:spPr bwMode="auto">
            <a:xfrm rot="5400000">
              <a:off x="6325501" y="452629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8" name="Oval 1897"/>
            <p:cNvSpPr/>
            <p:nvPr/>
          </p:nvSpPr>
          <p:spPr bwMode="auto">
            <a:xfrm rot="5400000">
              <a:off x="6455188" y="46293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899" name="Oval 1898"/>
            <p:cNvSpPr/>
            <p:nvPr/>
          </p:nvSpPr>
          <p:spPr bwMode="auto">
            <a:xfrm rot="5400000">
              <a:off x="6482414" y="47356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0" name="Oval 1899"/>
            <p:cNvSpPr/>
            <p:nvPr/>
          </p:nvSpPr>
          <p:spPr bwMode="auto">
            <a:xfrm rot="5400000">
              <a:off x="6368690" y="482555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1" name="Oval 1900"/>
            <p:cNvSpPr/>
            <p:nvPr/>
          </p:nvSpPr>
          <p:spPr bwMode="auto">
            <a:xfrm rot="5400000">
              <a:off x="6200855" y="492421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2" name="Oval 1901"/>
            <p:cNvSpPr/>
            <p:nvPr/>
          </p:nvSpPr>
          <p:spPr bwMode="auto">
            <a:xfrm rot="5400000">
              <a:off x="6085125" y="486496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3" name="Oval 1902"/>
            <p:cNvSpPr/>
            <p:nvPr/>
          </p:nvSpPr>
          <p:spPr bwMode="auto">
            <a:xfrm rot="5400000">
              <a:off x="5984285" y="49378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4" name="Oval 1903"/>
            <p:cNvSpPr/>
            <p:nvPr/>
          </p:nvSpPr>
          <p:spPr bwMode="auto">
            <a:xfrm rot="5400000">
              <a:off x="5746329" y="495488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5" name="Oval 1904"/>
            <p:cNvSpPr/>
            <p:nvPr/>
          </p:nvSpPr>
          <p:spPr bwMode="auto">
            <a:xfrm rot="5400000">
              <a:off x="5666468" y="48902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6" name="Oval 1905"/>
            <p:cNvSpPr/>
            <p:nvPr/>
          </p:nvSpPr>
          <p:spPr bwMode="auto">
            <a:xfrm rot="5400000">
              <a:off x="5697112" y="47658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7" name="Oval 1906"/>
            <p:cNvSpPr/>
            <p:nvPr/>
          </p:nvSpPr>
          <p:spPr bwMode="auto">
            <a:xfrm rot="5400000">
              <a:off x="5826450" y="48595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8" name="Oval 1907"/>
            <p:cNvSpPr/>
            <p:nvPr/>
          </p:nvSpPr>
          <p:spPr bwMode="auto">
            <a:xfrm rot="5400000">
              <a:off x="6085126" y="49943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09" name="Oval 1908"/>
            <p:cNvSpPr/>
            <p:nvPr/>
          </p:nvSpPr>
          <p:spPr bwMode="auto">
            <a:xfrm rot="5400000">
              <a:off x="6326540" y="49943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0" name="Oval 1909"/>
            <p:cNvSpPr/>
            <p:nvPr/>
          </p:nvSpPr>
          <p:spPr bwMode="auto">
            <a:xfrm rot="5400000">
              <a:off x="6483965" y="49405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1" name="Oval 1910"/>
            <p:cNvSpPr/>
            <p:nvPr/>
          </p:nvSpPr>
          <p:spPr bwMode="auto">
            <a:xfrm rot="5400000">
              <a:off x="6644720" y="48233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2" name="Oval 1911"/>
            <p:cNvSpPr/>
            <p:nvPr/>
          </p:nvSpPr>
          <p:spPr bwMode="auto">
            <a:xfrm rot="5400000">
              <a:off x="6596729" y="469396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3" name="Oval 1912"/>
            <p:cNvSpPr/>
            <p:nvPr/>
          </p:nvSpPr>
          <p:spPr bwMode="auto">
            <a:xfrm rot="5400000">
              <a:off x="6719903" y="473020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4" name="Oval 1913"/>
            <p:cNvSpPr/>
            <p:nvPr/>
          </p:nvSpPr>
          <p:spPr bwMode="auto">
            <a:xfrm rot="5400000">
              <a:off x="6682634" y="45831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5" name="Oval 1914"/>
            <p:cNvSpPr/>
            <p:nvPr/>
          </p:nvSpPr>
          <p:spPr bwMode="auto">
            <a:xfrm rot="5400000">
              <a:off x="6827914" y="462120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6" name="Oval 1915"/>
            <p:cNvSpPr/>
            <p:nvPr/>
          </p:nvSpPr>
          <p:spPr bwMode="auto">
            <a:xfrm rot="5400000">
              <a:off x="6838819" y="48217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7" name="Oval 1916"/>
            <p:cNvSpPr/>
            <p:nvPr/>
          </p:nvSpPr>
          <p:spPr bwMode="auto">
            <a:xfrm rot="5400000">
              <a:off x="6790737" y="49786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8" name="Oval 1917"/>
            <p:cNvSpPr/>
            <p:nvPr/>
          </p:nvSpPr>
          <p:spPr bwMode="auto">
            <a:xfrm rot="5400000">
              <a:off x="6844575" y="510038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19" name="Oval 1918"/>
            <p:cNvSpPr/>
            <p:nvPr/>
          </p:nvSpPr>
          <p:spPr bwMode="auto">
            <a:xfrm rot="5400000">
              <a:off x="6682634" y="51518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0" name="Oval 1919"/>
            <p:cNvSpPr/>
            <p:nvPr/>
          </p:nvSpPr>
          <p:spPr bwMode="auto">
            <a:xfrm rot="5400000">
              <a:off x="6630114" y="503571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1" name="Oval 1920"/>
            <p:cNvSpPr/>
            <p:nvPr/>
          </p:nvSpPr>
          <p:spPr bwMode="auto">
            <a:xfrm rot="5400000">
              <a:off x="6611752" y="49296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2" name="Oval 1921"/>
            <p:cNvSpPr/>
            <p:nvPr/>
          </p:nvSpPr>
          <p:spPr bwMode="auto">
            <a:xfrm rot="5400000">
              <a:off x="6507035" y="506719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3" name="Oval 1922"/>
            <p:cNvSpPr/>
            <p:nvPr/>
          </p:nvSpPr>
          <p:spPr bwMode="auto">
            <a:xfrm rot="5400000">
              <a:off x="6409026" y="51518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4" name="Oval 1923"/>
            <p:cNvSpPr/>
            <p:nvPr/>
          </p:nvSpPr>
          <p:spPr bwMode="auto">
            <a:xfrm rot="5400000">
              <a:off x="6261871" y="52050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5" name="Oval 1924"/>
            <p:cNvSpPr/>
            <p:nvPr/>
          </p:nvSpPr>
          <p:spPr bwMode="auto">
            <a:xfrm rot="5400000">
              <a:off x="6239352" y="51044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6" name="Oval 1925"/>
            <p:cNvSpPr/>
            <p:nvPr/>
          </p:nvSpPr>
          <p:spPr bwMode="auto">
            <a:xfrm rot="5400000">
              <a:off x="6100844" y="51318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7" name="Oval 1926"/>
            <p:cNvSpPr/>
            <p:nvPr/>
          </p:nvSpPr>
          <p:spPr bwMode="auto">
            <a:xfrm rot="5400000">
              <a:off x="5988700" y="527334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8" name="Oval 1927"/>
            <p:cNvSpPr/>
            <p:nvPr/>
          </p:nvSpPr>
          <p:spPr bwMode="auto">
            <a:xfrm rot="5400000">
              <a:off x="5974453" y="510849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29" name="Oval 1928"/>
            <p:cNvSpPr/>
            <p:nvPr/>
          </p:nvSpPr>
          <p:spPr bwMode="auto">
            <a:xfrm rot="5400000">
              <a:off x="5891119" y="504382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0" name="Oval 1929"/>
            <p:cNvSpPr/>
            <p:nvPr/>
          </p:nvSpPr>
          <p:spPr bwMode="auto">
            <a:xfrm rot="5400000">
              <a:off x="5771859" y="515800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1" name="Oval 1930"/>
            <p:cNvSpPr/>
            <p:nvPr/>
          </p:nvSpPr>
          <p:spPr bwMode="auto">
            <a:xfrm rot="5400000">
              <a:off x="5859363" y="52050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2" name="Oval 1931"/>
            <p:cNvSpPr/>
            <p:nvPr/>
          </p:nvSpPr>
          <p:spPr bwMode="auto">
            <a:xfrm rot="5400000">
              <a:off x="5519467" y="522611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3" name="Oval 1932"/>
            <p:cNvSpPr/>
            <p:nvPr/>
          </p:nvSpPr>
          <p:spPr bwMode="auto">
            <a:xfrm rot="5400000">
              <a:off x="5543274" y="508422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4" name="Oval 1933"/>
            <p:cNvSpPr/>
            <p:nvPr/>
          </p:nvSpPr>
          <p:spPr bwMode="auto">
            <a:xfrm rot="5400000">
              <a:off x="5642521" y="50900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5" name="Oval 1934"/>
            <p:cNvSpPr/>
            <p:nvPr/>
          </p:nvSpPr>
          <p:spPr bwMode="auto">
            <a:xfrm rot="5400000">
              <a:off x="5501008" y="492421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6" name="Oval 1935"/>
            <p:cNvSpPr/>
            <p:nvPr/>
          </p:nvSpPr>
          <p:spPr bwMode="auto">
            <a:xfrm rot="5400000">
              <a:off x="5537131" y="48211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7" name="Oval 1936"/>
            <p:cNvSpPr/>
            <p:nvPr/>
          </p:nvSpPr>
          <p:spPr bwMode="auto">
            <a:xfrm rot="5400000">
              <a:off x="5407792" y="469746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8" name="Oval 1937"/>
            <p:cNvSpPr/>
            <p:nvPr/>
          </p:nvSpPr>
          <p:spPr bwMode="auto">
            <a:xfrm rot="5400000">
              <a:off x="5426791" y="45681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39" name="Oval 1938"/>
            <p:cNvSpPr/>
            <p:nvPr/>
          </p:nvSpPr>
          <p:spPr bwMode="auto">
            <a:xfrm rot="5400000">
              <a:off x="5426791" y="442073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0" name="Oval 1939"/>
            <p:cNvSpPr/>
            <p:nvPr/>
          </p:nvSpPr>
          <p:spPr bwMode="auto">
            <a:xfrm rot="5400000">
              <a:off x="6206848" y="33310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1" name="Oval 1940"/>
            <p:cNvSpPr/>
            <p:nvPr/>
          </p:nvSpPr>
          <p:spPr bwMode="auto">
            <a:xfrm rot="5400000">
              <a:off x="6330194" y="317342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2" name="Oval 1941"/>
            <p:cNvSpPr/>
            <p:nvPr/>
          </p:nvSpPr>
          <p:spPr bwMode="auto">
            <a:xfrm rot="5400000">
              <a:off x="6562472" y="316766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3" name="Oval 1942"/>
            <p:cNvSpPr/>
            <p:nvPr/>
          </p:nvSpPr>
          <p:spPr bwMode="auto">
            <a:xfrm rot="5400000">
              <a:off x="6715237" y="329714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4" name="Oval 1943"/>
            <p:cNvSpPr/>
            <p:nvPr/>
          </p:nvSpPr>
          <p:spPr bwMode="auto">
            <a:xfrm rot="5400000">
              <a:off x="6733693" y="34334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5" name="Oval 1944"/>
            <p:cNvSpPr/>
            <p:nvPr/>
          </p:nvSpPr>
          <p:spPr bwMode="auto">
            <a:xfrm rot="5400000">
              <a:off x="6895451" y="332698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6" name="Oval 1945"/>
            <p:cNvSpPr/>
            <p:nvPr/>
          </p:nvSpPr>
          <p:spPr bwMode="auto">
            <a:xfrm rot="5400000">
              <a:off x="6876641" y="315045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7" name="Oval 1946"/>
            <p:cNvSpPr/>
            <p:nvPr/>
          </p:nvSpPr>
          <p:spPr bwMode="auto">
            <a:xfrm rot="5400000">
              <a:off x="6747304" y="313181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8" name="Oval 1947"/>
            <p:cNvSpPr/>
            <p:nvPr/>
          </p:nvSpPr>
          <p:spPr bwMode="auto">
            <a:xfrm rot="5400000">
              <a:off x="6875445" y="300247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49" name="Oval 1948"/>
            <p:cNvSpPr/>
            <p:nvPr/>
          </p:nvSpPr>
          <p:spPr bwMode="auto">
            <a:xfrm rot="5400000">
              <a:off x="6863031" y="28126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0" name="Oval 1949"/>
            <p:cNvSpPr/>
            <p:nvPr/>
          </p:nvSpPr>
          <p:spPr bwMode="auto">
            <a:xfrm rot="5400000">
              <a:off x="6746108" y="27569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1" name="Oval 1950"/>
            <p:cNvSpPr/>
            <p:nvPr/>
          </p:nvSpPr>
          <p:spPr bwMode="auto">
            <a:xfrm rot="5400000">
              <a:off x="6768029" y="29293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2" name="Oval 1951"/>
            <p:cNvSpPr/>
            <p:nvPr/>
          </p:nvSpPr>
          <p:spPr bwMode="auto">
            <a:xfrm rot="5400000">
              <a:off x="6681024" y="30408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3" name="Oval 1952"/>
            <p:cNvSpPr/>
            <p:nvPr/>
          </p:nvSpPr>
          <p:spPr bwMode="auto">
            <a:xfrm rot="5400000">
              <a:off x="6510543" y="30408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4" name="Oval 1953"/>
            <p:cNvSpPr/>
            <p:nvPr/>
          </p:nvSpPr>
          <p:spPr bwMode="auto">
            <a:xfrm rot="5400000">
              <a:off x="6617965" y="29184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5" name="Oval 1954"/>
            <p:cNvSpPr/>
            <p:nvPr/>
          </p:nvSpPr>
          <p:spPr bwMode="auto">
            <a:xfrm rot="5400000">
              <a:off x="6599509" y="278865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6" name="Oval 1955"/>
            <p:cNvSpPr/>
            <p:nvPr/>
          </p:nvSpPr>
          <p:spPr bwMode="auto">
            <a:xfrm rot="5400000">
              <a:off x="6461636" y="28126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7" name="Oval 1956"/>
            <p:cNvSpPr/>
            <p:nvPr/>
          </p:nvSpPr>
          <p:spPr bwMode="auto">
            <a:xfrm rot="5400000">
              <a:off x="6325850" y="277512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8" name="Oval 1957"/>
            <p:cNvSpPr/>
            <p:nvPr/>
          </p:nvSpPr>
          <p:spPr bwMode="auto">
            <a:xfrm rot="5400000">
              <a:off x="6409027" y="29586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59" name="Oval 1958"/>
            <p:cNvSpPr/>
            <p:nvPr/>
          </p:nvSpPr>
          <p:spPr bwMode="auto">
            <a:xfrm rot="5400000">
              <a:off x="6279490" y="29660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0" name="Oval 1959"/>
            <p:cNvSpPr/>
            <p:nvPr/>
          </p:nvSpPr>
          <p:spPr bwMode="auto">
            <a:xfrm rot="5400000">
              <a:off x="6232001" y="30879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1" name="Oval 1960"/>
            <p:cNvSpPr/>
            <p:nvPr/>
          </p:nvSpPr>
          <p:spPr bwMode="auto">
            <a:xfrm rot="5400000">
              <a:off x="6173221" y="32126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2" name="Oval 1961"/>
            <p:cNvSpPr/>
            <p:nvPr/>
          </p:nvSpPr>
          <p:spPr bwMode="auto">
            <a:xfrm rot="5400000">
              <a:off x="6073594" y="329490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3" name="Oval 1962"/>
            <p:cNvSpPr/>
            <p:nvPr/>
          </p:nvSpPr>
          <p:spPr bwMode="auto">
            <a:xfrm rot="5400000">
              <a:off x="5902025" y="33716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4" name="Oval 1963"/>
            <p:cNvSpPr/>
            <p:nvPr/>
          </p:nvSpPr>
          <p:spPr bwMode="auto">
            <a:xfrm rot="5400000">
              <a:off x="6087107" y="30879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5" name="Oval 1964"/>
            <p:cNvSpPr/>
            <p:nvPr/>
          </p:nvSpPr>
          <p:spPr bwMode="auto">
            <a:xfrm rot="5400000">
              <a:off x="6134385" y="291149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6" name="Oval 1965"/>
            <p:cNvSpPr/>
            <p:nvPr/>
          </p:nvSpPr>
          <p:spPr bwMode="auto">
            <a:xfrm rot="5400000">
              <a:off x="6169584" y="275841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7" name="Oval 1966"/>
            <p:cNvSpPr/>
            <p:nvPr/>
          </p:nvSpPr>
          <p:spPr bwMode="auto">
            <a:xfrm rot="5400000">
              <a:off x="6045425" y="28126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8" name="Oval 1967"/>
            <p:cNvSpPr/>
            <p:nvPr/>
          </p:nvSpPr>
          <p:spPr bwMode="auto">
            <a:xfrm rot="5400000">
              <a:off x="5837356" y="278260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69" name="Oval 1968"/>
            <p:cNvSpPr/>
            <p:nvPr/>
          </p:nvSpPr>
          <p:spPr bwMode="auto">
            <a:xfrm rot="5400000">
              <a:off x="5925956" y="287960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0" name="Oval 1969"/>
            <p:cNvSpPr/>
            <p:nvPr/>
          </p:nvSpPr>
          <p:spPr bwMode="auto">
            <a:xfrm rot="5400000">
              <a:off x="5943942" y="30152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1" name="Oval 1970"/>
            <p:cNvSpPr/>
            <p:nvPr/>
          </p:nvSpPr>
          <p:spPr bwMode="auto">
            <a:xfrm rot="5400000">
              <a:off x="5980350" y="31802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2" name="Oval 1971"/>
            <p:cNvSpPr/>
            <p:nvPr/>
          </p:nvSpPr>
          <p:spPr bwMode="auto">
            <a:xfrm rot="5400000">
              <a:off x="5839051" y="32380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3" name="Oval 1972"/>
            <p:cNvSpPr/>
            <p:nvPr/>
          </p:nvSpPr>
          <p:spPr bwMode="auto">
            <a:xfrm rot="5400000">
              <a:off x="5832373" y="30879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4" name="Oval 1973"/>
            <p:cNvSpPr/>
            <p:nvPr/>
          </p:nvSpPr>
          <p:spPr bwMode="auto">
            <a:xfrm rot="5400000">
              <a:off x="5785181" y="29409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5" name="Oval 1974"/>
            <p:cNvSpPr/>
            <p:nvPr/>
          </p:nvSpPr>
          <p:spPr bwMode="auto">
            <a:xfrm rot="5400000">
              <a:off x="5708017" y="283669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6" name="Oval 1975"/>
            <p:cNvSpPr/>
            <p:nvPr/>
          </p:nvSpPr>
          <p:spPr bwMode="auto">
            <a:xfrm rot="5400000">
              <a:off x="5578424" y="27845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7" name="Oval 1976"/>
            <p:cNvSpPr/>
            <p:nvPr/>
          </p:nvSpPr>
          <p:spPr bwMode="auto">
            <a:xfrm rot="5400000">
              <a:off x="5601800" y="29378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8" name="Oval 1977"/>
            <p:cNvSpPr/>
            <p:nvPr/>
          </p:nvSpPr>
          <p:spPr bwMode="auto">
            <a:xfrm rot="5400000">
              <a:off x="5660915" y="311967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79" name="Oval 1978"/>
            <p:cNvSpPr/>
            <p:nvPr/>
          </p:nvSpPr>
          <p:spPr bwMode="auto">
            <a:xfrm rot="5400000">
              <a:off x="5537130" y="313725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0" name="Oval 1979"/>
            <p:cNvSpPr/>
            <p:nvPr/>
          </p:nvSpPr>
          <p:spPr bwMode="auto">
            <a:xfrm rot="5400000">
              <a:off x="5449086" y="301987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1" name="Oval 1980"/>
            <p:cNvSpPr/>
            <p:nvPr/>
          </p:nvSpPr>
          <p:spPr bwMode="auto">
            <a:xfrm rot="5400000">
              <a:off x="5430656" y="28492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2" name="Oval 1981"/>
            <p:cNvSpPr/>
            <p:nvPr/>
          </p:nvSpPr>
          <p:spPr bwMode="auto">
            <a:xfrm rot="5400000">
              <a:off x="5306862" y="27568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3" name="Oval 1982"/>
            <p:cNvSpPr/>
            <p:nvPr/>
          </p:nvSpPr>
          <p:spPr bwMode="auto">
            <a:xfrm rot="5400000">
              <a:off x="5171737" y="27908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4" name="Oval 1983"/>
            <p:cNvSpPr/>
            <p:nvPr/>
          </p:nvSpPr>
          <p:spPr bwMode="auto">
            <a:xfrm rot="5400000">
              <a:off x="5012927" y="27493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5" name="Oval 1984"/>
            <p:cNvSpPr/>
            <p:nvPr/>
          </p:nvSpPr>
          <p:spPr bwMode="auto">
            <a:xfrm rot="5400000">
              <a:off x="4984174" y="30152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6" name="Oval 1985"/>
            <p:cNvSpPr/>
            <p:nvPr/>
          </p:nvSpPr>
          <p:spPr bwMode="auto">
            <a:xfrm>
              <a:off x="5020417" y="28758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7" name="Oval 1986"/>
            <p:cNvSpPr/>
            <p:nvPr/>
          </p:nvSpPr>
          <p:spPr bwMode="auto">
            <a:xfrm rot="5400000">
              <a:off x="5184465" y="293867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8" name="Oval 1987"/>
            <p:cNvSpPr/>
            <p:nvPr/>
          </p:nvSpPr>
          <p:spPr bwMode="auto">
            <a:xfrm rot="5400000">
              <a:off x="5113513" y="31802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89" name="Oval 1988"/>
            <p:cNvSpPr/>
            <p:nvPr/>
          </p:nvSpPr>
          <p:spPr bwMode="auto">
            <a:xfrm>
              <a:off x="5149754" y="30407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0" name="Oval 1989"/>
            <p:cNvSpPr/>
            <p:nvPr/>
          </p:nvSpPr>
          <p:spPr bwMode="auto">
            <a:xfrm rot="5400000">
              <a:off x="5313802" y="31036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1" name="Oval 1990"/>
            <p:cNvSpPr/>
            <p:nvPr/>
          </p:nvSpPr>
          <p:spPr bwMode="auto">
            <a:xfrm rot="5400000">
              <a:off x="5042655" y="34631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2" name="Oval 1991"/>
            <p:cNvSpPr/>
            <p:nvPr/>
          </p:nvSpPr>
          <p:spPr bwMode="auto">
            <a:xfrm>
              <a:off x="5078899" y="33237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3" name="Oval 1992"/>
            <p:cNvSpPr/>
            <p:nvPr/>
          </p:nvSpPr>
          <p:spPr bwMode="auto">
            <a:xfrm rot="5400000">
              <a:off x="5242944" y="338657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4" name="Oval 1993"/>
            <p:cNvSpPr/>
            <p:nvPr/>
          </p:nvSpPr>
          <p:spPr bwMode="auto">
            <a:xfrm rot="5400000">
              <a:off x="5367157" y="352205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5" name="Oval 1994"/>
            <p:cNvSpPr/>
            <p:nvPr/>
          </p:nvSpPr>
          <p:spPr bwMode="auto">
            <a:xfrm>
              <a:off x="5403397" y="33826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6" name="Oval 1995"/>
            <p:cNvSpPr/>
            <p:nvPr/>
          </p:nvSpPr>
          <p:spPr bwMode="auto">
            <a:xfrm rot="5400000">
              <a:off x="5567445" y="34454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7" name="Oval 1996"/>
            <p:cNvSpPr/>
            <p:nvPr/>
          </p:nvSpPr>
          <p:spPr bwMode="auto">
            <a:xfrm rot="5400000">
              <a:off x="5119794" y="36992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8" name="Oval 1997"/>
            <p:cNvSpPr/>
            <p:nvPr/>
          </p:nvSpPr>
          <p:spPr bwMode="auto">
            <a:xfrm>
              <a:off x="5156037" y="355977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1999" name="Oval 1998"/>
            <p:cNvSpPr/>
            <p:nvPr/>
          </p:nvSpPr>
          <p:spPr bwMode="auto">
            <a:xfrm rot="5400000">
              <a:off x="5320083" y="362261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0" name="Oval 1999"/>
            <p:cNvSpPr/>
            <p:nvPr/>
          </p:nvSpPr>
          <p:spPr bwMode="auto">
            <a:xfrm rot="5400000">
              <a:off x="5249652" y="39112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1" name="Oval 2000"/>
            <p:cNvSpPr/>
            <p:nvPr/>
          </p:nvSpPr>
          <p:spPr bwMode="auto">
            <a:xfrm>
              <a:off x="5285893" y="37718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2" name="Oval 2001"/>
            <p:cNvSpPr/>
            <p:nvPr/>
          </p:nvSpPr>
          <p:spPr bwMode="auto">
            <a:xfrm rot="5400000">
              <a:off x="5449940" y="383467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3" name="Oval 2002"/>
            <p:cNvSpPr/>
            <p:nvPr/>
          </p:nvSpPr>
          <p:spPr bwMode="auto">
            <a:xfrm rot="5400000">
              <a:off x="5026698" y="40346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4" name="Oval 2003"/>
            <p:cNvSpPr/>
            <p:nvPr/>
          </p:nvSpPr>
          <p:spPr bwMode="auto">
            <a:xfrm>
              <a:off x="5062941" y="38952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5" name="Oval 2004"/>
            <p:cNvSpPr/>
            <p:nvPr/>
          </p:nvSpPr>
          <p:spPr bwMode="auto">
            <a:xfrm rot="5400000">
              <a:off x="5185826" y="404339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6" name="Oval 2005"/>
            <p:cNvSpPr/>
            <p:nvPr/>
          </p:nvSpPr>
          <p:spPr bwMode="auto">
            <a:xfrm>
              <a:off x="5028506" y="376387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7" name="Oval 2006"/>
            <p:cNvSpPr/>
            <p:nvPr/>
          </p:nvSpPr>
          <p:spPr bwMode="auto">
            <a:xfrm>
              <a:off x="4967820" y="332190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8" name="Oval 2007"/>
            <p:cNvSpPr/>
            <p:nvPr/>
          </p:nvSpPr>
          <p:spPr bwMode="auto">
            <a:xfrm>
              <a:off x="4950682" y="316297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09" name="Oval 2008"/>
            <p:cNvSpPr/>
            <p:nvPr/>
          </p:nvSpPr>
          <p:spPr bwMode="auto">
            <a:xfrm>
              <a:off x="5255414" y="32329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0" name="Oval 2009"/>
            <p:cNvSpPr/>
            <p:nvPr/>
          </p:nvSpPr>
          <p:spPr bwMode="auto">
            <a:xfrm>
              <a:off x="5349349" y="29586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1" name="Oval 2010"/>
            <p:cNvSpPr/>
            <p:nvPr/>
          </p:nvSpPr>
          <p:spPr bwMode="auto">
            <a:xfrm>
              <a:off x="5407792" y="31812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2" name="Oval 2011"/>
            <p:cNvSpPr/>
            <p:nvPr/>
          </p:nvSpPr>
          <p:spPr bwMode="auto">
            <a:xfrm>
              <a:off x="5510918" y="331667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3" name="Oval 2012"/>
            <p:cNvSpPr/>
            <p:nvPr/>
          </p:nvSpPr>
          <p:spPr bwMode="auto">
            <a:xfrm>
              <a:off x="5648805" y="32519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4" name="Oval 2013"/>
            <p:cNvSpPr/>
            <p:nvPr/>
          </p:nvSpPr>
          <p:spPr bwMode="auto">
            <a:xfrm>
              <a:off x="5766501" y="330486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5" name="Oval 2014"/>
            <p:cNvSpPr/>
            <p:nvPr/>
          </p:nvSpPr>
          <p:spPr bwMode="auto">
            <a:xfrm>
              <a:off x="5577851" y="356986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6" name="Oval 2015"/>
            <p:cNvSpPr/>
            <p:nvPr/>
          </p:nvSpPr>
          <p:spPr bwMode="auto">
            <a:xfrm>
              <a:off x="5465881" y="365258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7" name="Oval 2016"/>
            <p:cNvSpPr/>
            <p:nvPr/>
          </p:nvSpPr>
          <p:spPr bwMode="auto">
            <a:xfrm>
              <a:off x="5601799" y="37338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8" name="Oval 2017"/>
            <p:cNvSpPr/>
            <p:nvPr/>
          </p:nvSpPr>
          <p:spPr bwMode="auto">
            <a:xfrm>
              <a:off x="5554976" y="389845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19" name="Oval 2018"/>
            <p:cNvSpPr/>
            <p:nvPr/>
          </p:nvSpPr>
          <p:spPr bwMode="auto">
            <a:xfrm>
              <a:off x="5526100" y="404339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0" name="Oval 2019"/>
            <p:cNvSpPr/>
            <p:nvPr/>
          </p:nvSpPr>
          <p:spPr bwMode="auto">
            <a:xfrm>
              <a:off x="5367156" y="394299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1" name="Oval 2020"/>
            <p:cNvSpPr/>
            <p:nvPr/>
          </p:nvSpPr>
          <p:spPr bwMode="auto">
            <a:xfrm>
              <a:off x="5402236" y="40346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2" name="Oval 2021"/>
            <p:cNvSpPr/>
            <p:nvPr/>
          </p:nvSpPr>
          <p:spPr bwMode="auto">
            <a:xfrm>
              <a:off x="5443140" y="419961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3" name="Oval 2022"/>
            <p:cNvSpPr/>
            <p:nvPr/>
          </p:nvSpPr>
          <p:spPr bwMode="auto">
            <a:xfrm>
              <a:off x="5354880" y="43225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4" name="Oval 2023"/>
            <p:cNvSpPr/>
            <p:nvPr/>
          </p:nvSpPr>
          <p:spPr bwMode="auto">
            <a:xfrm>
              <a:off x="5295452" y="41558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5" name="Oval 2024"/>
            <p:cNvSpPr/>
            <p:nvPr/>
          </p:nvSpPr>
          <p:spPr bwMode="auto">
            <a:xfrm>
              <a:off x="5157845" y="420292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6" name="Oval 2025"/>
            <p:cNvSpPr/>
            <p:nvPr/>
          </p:nvSpPr>
          <p:spPr bwMode="auto">
            <a:xfrm>
              <a:off x="5016226" y="420292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7" name="Oval 2026"/>
            <p:cNvSpPr/>
            <p:nvPr/>
          </p:nvSpPr>
          <p:spPr bwMode="auto">
            <a:xfrm>
              <a:off x="5061141" y="499802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8" name="Oval 2027"/>
            <p:cNvSpPr/>
            <p:nvPr/>
          </p:nvSpPr>
          <p:spPr bwMode="auto">
            <a:xfrm>
              <a:off x="5220013" y="500301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29" name="Oval 2028"/>
            <p:cNvSpPr/>
            <p:nvPr/>
          </p:nvSpPr>
          <p:spPr bwMode="auto">
            <a:xfrm>
              <a:off x="5420783" y="504382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0" name="Oval 2029"/>
            <p:cNvSpPr/>
            <p:nvPr/>
          </p:nvSpPr>
          <p:spPr bwMode="auto">
            <a:xfrm>
              <a:off x="5320844" y="49021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1" name="Oval 2030"/>
            <p:cNvSpPr/>
            <p:nvPr/>
          </p:nvSpPr>
          <p:spPr bwMode="auto">
            <a:xfrm>
              <a:off x="5309272" y="476088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2" name="Oval 2031"/>
            <p:cNvSpPr/>
            <p:nvPr/>
          </p:nvSpPr>
          <p:spPr bwMode="auto">
            <a:xfrm>
              <a:off x="5185826" y="463734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3" name="Oval 2032"/>
            <p:cNvSpPr/>
            <p:nvPr/>
          </p:nvSpPr>
          <p:spPr bwMode="auto">
            <a:xfrm>
              <a:off x="5320844" y="458969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4" name="Oval 2033"/>
            <p:cNvSpPr/>
            <p:nvPr/>
          </p:nvSpPr>
          <p:spPr bwMode="auto">
            <a:xfrm>
              <a:off x="5291444" y="447159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5" name="Oval 2034"/>
            <p:cNvSpPr/>
            <p:nvPr/>
          </p:nvSpPr>
          <p:spPr bwMode="auto">
            <a:xfrm>
              <a:off x="5167940" y="43768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6" name="Oval 2035"/>
            <p:cNvSpPr/>
            <p:nvPr/>
          </p:nvSpPr>
          <p:spPr bwMode="auto">
            <a:xfrm>
              <a:off x="5244603" y="42891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7" name="Oval 2036"/>
            <p:cNvSpPr/>
            <p:nvPr/>
          </p:nvSpPr>
          <p:spPr bwMode="auto">
            <a:xfrm>
              <a:off x="5002629" y="436604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8" name="Oval 2037"/>
            <p:cNvSpPr/>
            <p:nvPr/>
          </p:nvSpPr>
          <p:spPr bwMode="auto">
            <a:xfrm>
              <a:off x="5084954" y="449876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39" name="Oval 2038"/>
            <p:cNvSpPr/>
            <p:nvPr/>
          </p:nvSpPr>
          <p:spPr bwMode="auto">
            <a:xfrm>
              <a:off x="5090674" y="467575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0" name="Oval 2039"/>
            <p:cNvSpPr/>
            <p:nvPr/>
          </p:nvSpPr>
          <p:spPr bwMode="auto">
            <a:xfrm>
              <a:off x="4955747" y="48112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1" name="Oval 2040"/>
            <p:cNvSpPr/>
            <p:nvPr/>
          </p:nvSpPr>
          <p:spPr bwMode="auto">
            <a:xfrm>
              <a:off x="5020473" y="475208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2" name="Oval 2041"/>
            <p:cNvSpPr/>
            <p:nvPr/>
          </p:nvSpPr>
          <p:spPr bwMode="auto">
            <a:xfrm>
              <a:off x="5156037" y="482248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3" name="Oval 2042"/>
            <p:cNvSpPr/>
            <p:nvPr/>
          </p:nvSpPr>
          <p:spPr bwMode="auto">
            <a:xfrm>
              <a:off x="5008861" y="488142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4" name="Oval 2043"/>
            <p:cNvSpPr/>
            <p:nvPr/>
          </p:nvSpPr>
          <p:spPr bwMode="auto">
            <a:xfrm rot="5400000">
              <a:off x="6297553" y="535574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5" name="Oval 2044"/>
            <p:cNvSpPr/>
            <p:nvPr/>
          </p:nvSpPr>
          <p:spPr bwMode="auto">
            <a:xfrm rot="5400000">
              <a:off x="6385290" y="526730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6" name="Oval 2045"/>
            <p:cNvSpPr/>
            <p:nvPr/>
          </p:nvSpPr>
          <p:spPr bwMode="auto">
            <a:xfrm rot="5400000">
              <a:off x="6461635" y="54265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7" name="Oval 2046"/>
            <p:cNvSpPr/>
            <p:nvPr/>
          </p:nvSpPr>
          <p:spPr bwMode="auto">
            <a:xfrm rot="5400000">
              <a:off x="6553297" y="525010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8" name="Oval 2047"/>
            <p:cNvSpPr/>
            <p:nvPr/>
          </p:nvSpPr>
          <p:spPr bwMode="auto">
            <a:xfrm rot="5400000">
              <a:off x="6630114" y="536653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49" name="Oval 2048"/>
            <p:cNvSpPr/>
            <p:nvPr/>
          </p:nvSpPr>
          <p:spPr bwMode="auto">
            <a:xfrm rot="5400000">
              <a:off x="6733693" y="530702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0" name="Oval 2049"/>
            <p:cNvSpPr/>
            <p:nvPr/>
          </p:nvSpPr>
          <p:spPr bwMode="auto">
            <a:xfrm rot="5400000">
              <a:off x="6892583" y="524235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1" name="Oval 2050"/>
            <p:cNvSpPr/>
            <p:nvPr/>
          </p:nvSpPr>
          <p:spPr bwMode="auto">
            <a:xfrm rot="5400000">
              <a:off x="6897367" y="54074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2" name="Oval 2051"/>
            <p:cNvSpPr/>
            <p:nvPr/>
          </p:nvSpPr>
          <p:spPr bwMode="auto">
            <a:xfrm rot="5400000">
              <a:off x="6745694" y="54191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3" name="Oval 2052"/>
            <p:cNvSpPr/>
            <p:nvPr/>
          </p:nvSpPr>
          <p:spPr bwMode="auto">
            <a:xfrm rot="5400000">
              <a:off x="6681025" y="553231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4" name="Oval 2053"/>
            <p:cNvSpPr/>
            <p:nvPr/>
          </p:nvSpPr>
          <p:spPr bwMode="auto">
            <a:xfrm rot="5400000">
              <a:off x="6551687" y="553231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5" name="Oval 2054"/>
            <p:cNvSpPr/>
            <p:nvPr/>
          </p:nvSpPr>
          <p:spPr bwMode="auto">
            <a:xfrm rot="5400000">
              <a:off x="6403885" y="557829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6" name="Oval 2055"/>
            <p:cNvSpPr/>
            <p:nvPr/>
          </p:nvSpPr>
          <p:spPr bwMode="auto">
            <a:xfrm rot="5400000">
              <a:off x="6515381" y="56784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7" name="Oval 2056"/>
            <p:cNvSpPr/>
            <p:nvPr/>
          </p:nvSpPr>
          <p:spPr bwMode="auto">
            <a:xfrm rot="5400000">
              <a:off x="6709480" y="569029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8" name="Oval 2057"/>
            <p:cNvSpPr/>
            <p:nvPr/>
          </p:nvSpPr>
          <p:spPr bwMode="auto">
            <a:xfrm rot="5400000">
              <a:off x="6863031" y="563789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59" name="Oval 2058"/>
            <p:cNvSpPr/>
            <p:nvPr/>
          </p:nvSpPr>
          <p:spPr bwMode="auto">
            <a:xfrm rot="5400000">
              <a:off x="6863031" y="57965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0" name="Oval 2059"/>
            <p:cNvSpPr/>
            <p:nvPr/>
          </p:nvSpPr>
          <p:spPr bwMode="auto">
            <a:xfrm rot="5400000">
              <a:off x="6745694" y="584817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1" name="Oval 2060"/>
            <p:cNvSpPr/>
            <p:nvPr/>
          </p:nvSpPr>
          <p:spPr bwMode="auto">
            <a:xfrm rot="5400000">
              <a:off x="6639471" y="583005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2" name="Oval 2061"/>
            <p:cNvSpPr/>
            <p:nvPr/>
          </p:nvSpPr>
          <p:spPr bwMode="auto">
            <a:xfrm rot="5400000">
              <a:off x="6461636" y="582459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3" name="Oval 2062"/>
            <p:cNvSpPr/>
            <p:nvPr/>
          </p:nvSpPr>
          <p:spPr bwMode="auto">
            <a:xfrm rot="5400000">
              <a:off x="6432939" y="595402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4" name="Oval 2063"/>
            <p:cNvSpPr/>
            <p:nvPr/>
          </p:nvSpPr>
          <p:spPr bwMode="auto">
            <a:xfrm rot="5400000">
              <a:off x="6620001" y="60010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5" name="Oval 2064"/>
            <p:cNvSpPr/>
            <p:nvPr/>
          </p:nvSpPr>
          <p:spPr bwMode="auto">
            <a:xfrm rot="5400000">
              <a:off x="6766607" y="59951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6" name="Oval 2065"/>
            <p:cNvSpPr/>
            <p:nvPr/>
          </p:nvSpPr>
          <p:spPr bwMode="auto">
            <a:xfrm rot="5400000">
              <a:off x="6876641" y="60010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7" name="Oval 2066"/>
            <p:cNvSpPr/>
            <p:nvPr/>
          </p:nvSpPr>
          <p:spPr bwMode="auto">
            <a:xfrm rot="5400000">
              <a:off x="6876641" y="61188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8" name="Oval 2067"/>
            <p:cNvSpPr/>
            <p:nvPr/>
          </p:nvSpPr>
          <p:spPr bwMode="auto">
            <a:xfrm rot="5400000">
              <a:off x="6717697" y="613085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69" name="Oval 2068"/>
            <p:cNvSpPr/>
            <p:nvPr/>
          </p:nvSpPr>
          <p:spPr bwMode="auto">
            <a:xfrm rot="5400000">
              <a:off x="6510906" y="613675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0" name="Oval 2069"/>
            <p:cNvSpPr/>
            <p:nvPr/>
          </p:nvSpPr>
          <p:spPr bwMode="auto">
            <a:xfrm rot="5400000">
              <a:off x="6490663" y="60484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1" name="Oval 2070"/>
            <p:cNvSpPr/>
            <p:nvPr/>
          </p:nvSpPr>
          <p:spPr bwMode="auto">
            <a:xfrm rot="5400000">
              <a:off x="6373059" y="619562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2" name="Oval 2071"/>
            <p:cNvSpPr/>
            <p:nvPr/>
          </p:nvSpPr>
          <p:spPr bwMode="auto">
            <a:xfrm rot="5400000">
              <a:off x="6508491" y="631290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3" name="Oval 2072"/>
            <p:cNvSpPr/>
            <p:nvPr/>
          </p:nvSpPr>
          <p:spPr bwMode="auto">
            <a:xfrm rot="5400000">
              <a:off x="6626351" y="62482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4" name="Oval 2073"/>
            <p:cNvSpPr/>
            <p:nvPr/>
          </p:nvSpPr>
          <p:spPr bwMode="auto">
            <a:xfrm rot="5400000">
              <a:off x="6708962" y="631865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5" name="Oval 2074"/>
            <p:cNvSpPr/>
            <p:nvPr/>
          </p:nvSpPr>
          <p:spPr bwMode="auto">
            <a:xfrm rot="5400000">
              <a:off x="6786232" y="625973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6" name="Oval 2075"/>
            <p:cNvSpPr/>
            <p:nvPr/>
          </p:nvSpPr>
          <p:spPr bwMode="auto">
            <a:xfrm rot="5400000">
              <a:off x="6887097" y="638907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7" name="Oval 2076"/>
            <p:cNvSpPr/>
            <p:nvPr/>
          </p:nvSpPr>
          <p:spPr bwMode="auto">
            <a:xfrm>
              <a:off x="3148388" y="279048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8" name="Oval 2077"/>
            <p:cNvSpPr/>
            <p:nvPr/>
          </p:nvSpPr>
          <p:spPr bwMode="auto">
            <a:xfrm>
              <a:off x="3331019" y="285515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79" name="Oval 2078"/>
            <p:cNvSpPr/>
            <p:nvPr/>
          </p:nvSpPr>
          <p:spPr bwMode="auto">
            <a:xfrm>
              <a:off x="3460358" y="28126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0" name="Oval 2079"/>
            <p:cNvSpPr/>
            <p:nvPr/>
          </p:nvSpPr>
          <p:spPr bwMode="auto">
            <a:xfrm>
              <a:off x="3525026" y="29419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1" name="Oval 2080"/>
            <p:cNvSpPr/>
            <p:nvPr/>
          </p:nvSpPr>
          <p:spPr bwMode="auto">
            <a:xfrm>
              <a:off x="3425009" y="300791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2" name="Oval 2081"/>
            <p:cNvSpPr/>
            <p:nvPr/>
          </p:nvSpPr>
          <p:spPr bwMode="auto">
            <a:xfrm>
              <a:off x="3254702" y="300791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3" name="Oval 2082"/>
            <p:cNvSpPr/>
            <p:nvPr/>
          </p:nvSpPr>
          <p:spPr bwMode="auto">
            <a:xfrm>
              <a:off x="3237164" y="290621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4" name="Oval 2083"/>
            <p:cNvSpPr/>
            <p:nvPr/>
          </p:nvSpPr>
          <p:spPr bwMode="auto">
            <a:xfrm>
              <a:off x="3125364" y="303554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5" name="Oval 2084"/>
            <p:cNvSpPr/>
            <p:nvPr/>
          </p:nvSpPr>
          <p:spPr bwMode="auto">
            <a:xfrm>
              <a:off x="3295671" y="327526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6" name="Oval 2085"/>
            <p:cNvSpPr/>
            <p:nvPr/>
          </p:nvSpPr>
          <p:spPr bwMode="auto">
            <a:xfrm>
              <a:off x="3166333" y="327526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7" name="Oval 2086"/>
            <p:cNvSpPr/>
            <p:nvPr/>
          </p:nvSpPr>
          <p:spPr bwMode="auto">
            <a:xfrm>
              <a:off x="3219220" y="317707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8" name="Oval 2087"/>
            <p:cNvSpPr/>
            <p:nvPr/>
          </p:nvSpPr>
          <p:spPr bwMode="auto">
            <a:xfrm>
              <a:off x="3378825" y="31265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89" name="Oval 2088"/>
            <p:cNvSpPr/>
            <p:nvPr/>
          </p:nvSpPr>
          <p:spPr bwMode="auto">
            <a:xfrm>
              <a:off x="3554347" y="330641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0" name="Oval 2089"/>
            <p:cNvSpPr/>
            <p:nvPr/>
          </p:nvSpPr>
          <p:spPr bwMode="auto">
            <a:xfrm>
              <a:off x="3424874" y="326390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1" name="Oval 2090"/>
            <p:cNvSpPr/>
            <p:nvPr/>
          </p:nvSpPr>
          <p:spPr bwMode="auto">
            <a:xfrm>
              <a:off x="3554482" y="315264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2" name="Oval 2091"/>
            <p:cNvSpPr/>
            <p:nvPr/>
          </p:nvSpPr>
          <p:spPr bwMode="auto">
            <a:xfrm>
              <a:off x="3683821" y="303070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3" name="Oval 2092"/>
            <p:cNvSpPr/>
            <p:nvPr/>
          </p:nvSpPr>
          <p:spPr bwMode="auto">
            <a:xfrm>
              <a:off x="3700952" y="288775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4" name="Oval 2093"/>
            <p:cNvSpPr/>
            <p:nvPr/>
          </p:nvSpPr>
          <p:spPr bwMode="auto">
            <a:xfrm>
              <a:off x="3619017" y="27768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5" name="Oval 2094"/>
            <p:cNvSpPr/>
            <p:nvPr/>
          </p:nvSpPr>
          <p:spPr bwMode="auto">
            <a:xfrm>
              <a:off x="3824128" y="27768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6" name="Oval 2095"/>
            <p:cNvSpPr/>
            <p:nvPr/>
          </p:nvSpPr>
          <p:spPr bwMode="auto">
            <a:xfrm>
              <a:off x="3981431" y="277965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7" name="Oval 2096"/>
            <p:cNvSpPr/>
            <p:nvPr/>
          </p:nvSpPr>
          <p:spPr bwMode="auto">
            <a:xfrm>
              <a:off x="4110768" y="27765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8" name="Oval 2097"/>
            <p:cNvSpPr/>
            <p:nvPr/>
          </p:nvSpPr>
          <p:spPr bwMode="auto">
            <a:xfrm>
              <a:off x="4175438" y="293708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099" name="Oval 2098"/>
            <p:cNvSpPr/>
            <p:nvPr/>
          </p:nvSpPr>
          <p:spPr bwMode="auto">
            <a:xfrm>
              <a:off x="4077786" y="293708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0" name="Oval 2099"/>
            <p:cNvSpPr/>
            <p:nvPr/>
          </p:nvSpPr>
          <p:spPr bwMode="auto">
            <a:xfrm>
              <a:off x="3897188" y="290899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1" name="Oval 2100"/>
            <p:cNvSpPr/>
            <p:nvPr/>
          </p:nvSpPr>
          <p:spPr bwMode="auto">
            <a:xfrm>
              <a:off x="3840989" y="30477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2" name="Oval 2101"/>
            <p:cNvSpPr/>
            <p:nvPr/>
          </p:nvSpPr>
          <p:spPr bwMode="auto">
            <a:xfrm>
              <a:off x="4013117" y="30477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3" name="Oval 2102"/>
            <p:cNvSpPr/>
            <p:nvPr/>
          </p:nvSpPr>
          <p:spPr bwMode="auto">
            <a:xfrm>
              <a:off x="4175438" y="31087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4" name="Oval 2103"/>
            <p:cNvSpPr/>
            <p:nvPr/>
          </p:nvSpPr>
          <p:spPr bwMode="auto">
            <a:xfrm>
              <a:off x="4160129" y="317918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5" name="Oval 2104"/>
            <p:cNvSpPr/>
            <p:nvPr/>
          </p:nvSpPr>
          <p:spPr bwMode="auto">
            <a:xfrm>
              <a:off x="4077786" y="32380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6" name="Oval 2105"/>
            <p:cNvSpPr/>
            <p:nvPr/>
          </p:nvSpPr>
          <p:spPr bwMode="auto">
            <a:xfrm>
              <a:off x="3968622" y="317918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7" name="Oval 2106"/>
            <p:cNvSpPr/>
            <p:nvPr/>
          </p:nvSpPr>
          <p:spPr bwMode="auto">
            <a:xfrm>
              <a:off x="3919531" y="325362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8" name="Oval 2107"/>
            <p:cNvSpPr/>
            <p:nvPr/>
          </p:nvSpPr>
          <p:spPr bwMode="auto">
            <a:xfrm>
              <a:off x="3748356" y="321731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09" name="Oval 2108"/>
            <p:cNvSpPr/>
            <p:nvPr/>
          </p:nvSpPr>
          <p:spPr bwMode="auto">
            <a:xfrm>
              <a:off x="3824128" y="33553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0" name="Oval 2109"/>
            <p:cNvSpPr/>
            <p:nvPr/>
          </p:nvSpPr>
          <p:spPr bwMode="auto">
            <a:xfrm>
              <a:off x="3699867" y="33932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1" name="Oval 2110"/>
            <p:cNvSpPr/>
            <p:nvPr/>
          </p:nvSpPr>
          <p:spPr bwMode="auto">
            <a:xfrm>
              <a:off x="3618610" y="34911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2" name="Oval 2111"/>
            <p:cNvSpPr/>
            <p:nvPr/>
          </p:nvSpPr>
          <p:spPr bwMode="auto">
            <a:xfrm>
              <a:off x="3502001" y="34205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3" name="Oval 2112"/>
            <p:cNvSpPr/>
            <p:nvPr/>
          </p:nvSpPr>
          <p:spPr bwMode="auto">
            <a:xfrm>
              <a:off x="3455006" y="35499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4" name="Oval 2113"/>
            <p:cNvSpPr/>
            <p:nvPr/>
          </p:nvSpPr>
          <p:spPr bwMode="auto">
            <a:xfrm>
              <a:off x="3378825" y="34046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5" name="Oval 2114"/>
            <p:cNvSpPr/>
            <p:nvPr/>
          </p:nvSpPr>
          <p:spPr bwMode="auto">
            <a:xfrm>
              <a:off x="3254702" y="34911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6" name="Oval 2115"/>
            <p:cNvSpPr/>
            <p:nvPr/>
          </p:nvSpPr>
          <p:spPr bwMode="auto">
            <a:xfrm>
              <a:off x="3237164" y="33915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7" name="Oval 2116"/>
            <p:cNvSpPr/>
            <p:nvPr/>
          </p:nvSpPr>
          <p:spPr bwMode="auto">
            <a:xfrm>
              <a:off x="3148388" y="343575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8" name="Oval 2117"/>
            <p:cNvSpPr/>
            <p:nvPr/>
          </p:nvSpPr>
          <p:spPr bwMode="auto">
            <a:xfrm>
              <a:off x="3108097" y="361460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19" name="Oval 2118"/>
            <p:cNvSpPr/>
            <p:nvPr/>
          </p:nvSpPr>
          <p:spPr bwMode="auto">
            <a:xfrm>
              <a:off x="3325940" y="370088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0" name="Oval 2119"/>
            <p:cNvSpPr/>
            <p:nvPr/>
          </p:nvSpPr>
          <p:spPr bwMode="auto">
            <a:xfrm>
              <a:off x="3196601" y="37439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1" name="Oval 2120"/>
            <p:cNvSpPr/>
            <p:nvPr/>
          </p:nvSpPr>
          <p:spPr bwMode="auto">
            <a:xfrm>
              <a:off x="3108097" y="38887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2" name="Oval 2121"/>
            <p:cNvSpPr/>
            <p:nvPr/>
          </p:nvSpPr>
          <p:spPr bwMode="auto">
            <a:xfrm>
              <a:off x="3297160" y="396034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3" name="Oval 2122"/>
            <p:cNvSpPr/>
            <p:nvPr/>
          </p:nvSpPr>
          <p:spPr bwMode="auto">
            <a:xfrm>
              <a:off x="3509245" y="396034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4" name="Oval 2123"/>
            <p:cNvSpPr/>
            <p:nvPr/>
          </p:nvSpPr>
          <p:spPr bwMode="auto">
            <a:xfrm>
              <a:off x="3677794" y="396034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5" name="Oval 2124"/>
            <p:cNvSpPr/>
            <p:nvPr/>
          </p:nvSpPr>
          <p:spPr bwMode="auto">
            <a:xfrm>
              <a:off x="3775369" y="389777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6" name="Oval 2125"/>
            <p:cNvSpPr/>
            <p:nvPr/>
          </p:nvSpPr>
          <p:spPr bwMode="auto">
            <a:xfrm>
              <a:off x="3807054" y="380860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7" name="Oval 2126"/>
            <p:cNvSpPr/>
            <p:nvPr/>
          </p:nvSpPr>
          <p:spPr bwMode="auto">
            <a:xfrm>
              <a:off x="3742386" y="363815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8" name="Oval 2127"/>
            <p:cNvSpPr/>
            <p:nvPr/>
          </p:nvSpPr>
          <p:spPr bwMode="auto">
            <a:xfrm>
              <a:off x="3589696" y="363815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29" name="Oval 2128"/>
            <p:cNvSpPr/>
            <p:nvPr/>
          </p:nvSpPr>
          <p:spPr bwMode="auto">
            <a:xfrm>
              <a:off x="3455006" y="37419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0" name="Oval 2129"/>
            <p:cNvSpPr/>
            <p:nvPr/>
          </p:nvSpPr>
          <p:spPr bwMode="auto">
            <a:xfrm>
              <a:off x="3395688" y="384659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1" name="Oval 2130"/>
            <p:cNvSpPr/>
            <p:nvPr/>
          </p:nvSpPr>
          <p:spPr bwMode="auto">
            <a:xfrm>
              <a:off x="3619152" y="387131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2" name="Oval 2131"/>
            <p:cNvSpPr/>
            <p:nvPr/>
          </p:nvSpPr>
          <p:spPr bwMode="auto">
            <a:xfrm>
              <a:off x="3654365" y="378192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3" name="Oval 2132"/>
            <p:cNvSpPr/>
            <p:nvPr/>
          </p:nvSpPr>
          <p:spPr bwMode="auto">
            <a:xfrm>
              <a:off x="3871180" y="371897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4" name="Oval 2133"/>
            <p:cNvSpPr/>
            <p:nvPr/>
          </p:nvSpPr>
          <p:spPr bwMode="auto">
            <a:xfrm>
              <a:off x="3888796" y="356509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5" name="Oval 2134"/>
            <p:cNvSpPr/>
            <p:nvPr/>
          </p:nvSpPr>
          <p:spPr bwMode="auto">
            <a:xfrm>
              <a:off x="3759459" y="350881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6" name="Oval 2135"/>
            <p:cNvSpPr/>
            <p:nvPr/>
          </p:nvSpPr>
          <p:spPr bwMode="auto">
            <a:xfrm>
              <a:off x="3936393" y="344414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7" name="Oval 2136"/>
            <p:cNvSpPr/>
            <p:nvPr/>
          </p:nvSpPr>
          <p:spPr bwMode="auto">
            <a:xfrm>
              <a:off x="4011354" y="334848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8" name="Oval 2137"/>
            <p:cNvSpPr/>
            <p:nvPr/>
          </p:nvSpPr>
          <p:spPr bwMode="auto">
            <a:xfrm>
              <a:off x="4095460" y="34048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39" name="Oval 2138"/>
            <p:cNvSpPr/>
            <p:nvPr/>
          </p:nvSpPr>
          <p:spPr bwMode="auto">
            <a:xfrm>
              <a:off x="4033291" y="353239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0" name="Oval 2139"/>
            <p:cNvSpPr/>
            <p:nvPr/>
          </p:nvSpPr>
          <p:spPr bwMode="auto">
            <a:xfrm>
              <a:off x="4008701" y="370282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1" name="Oval 2140"/>
            <p:cNvSpPr/>
            <p:nvPr/>
          </p:nvSpPr>
          <p:spPr bwMode="auto">
            <a:xfrm>
              <a:off x="4013117" y="384988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2" name="Oval 2141"/>
            <p:cNvSpPr/>
            <p:nvPr/>
          </p:nvSpPr>
          <p:spPr bwMode="auto">
            <a:xfrm>
              <a:off x="3915736" y="393794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3" name="Oval 2142"/>
            <p:cNvSpPr/>
            <p:nvPr/>
          </p:nvSpPr>
          <p:spPr bwMode="auto">
            <a:xfrm>
              <a:off x="3825873" y="40319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4" name="Oval 2143"/>
            <p:cNvSpPr/>
            <p:nvPr/>
          </p:nvSpPr>
          <p:spPr bwMode="auto">
            <a:xfrm>
              <a:off x="4026527" y="406728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5" name="Oval 2144"/>
            <p:cNvSpPr/>
            <p:nvPr/>
          </p:nvSpPr>
          <p:spPr bwMode="auto">
            <a:xfrm>
              <a:off x="4207124" y="40584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6" name="Oval 2145"/>
            <p:cNvSpPr/>
            <p:nvPr/>
          </p:nvSpPr>
          <p:spPr bwMode="auto">
            <a:xfrm>
              <a:off x="4304776" y="402711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7" name="Oval 2146"/>
            <p:cNvSpPr/>
            <p:nvPr/>
          </p:nvSpPr>
          <p:spPr bwMode="auto">
            <a:xfrm>
              <a:off x="4369446" y="389764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8" name="Oval 2147"/>
            <p:cNvSpPr/>
            <p:nvPr/>
          </p:nvSpPr>
          <p:spPr bwMode="auto">
            <a:xfrm>
              <a:off x="4434114" y="376778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49" name="Oval 2148"/>
            <p:cNvSpPr/>
            <p:nvPr/>
          </p:nvSpPr>
          <p:spPr bwMode="auto">
            <a:xfrm>
              <a:off x="4434114" y="36543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0" name="Oval 2149"/>
            <p:cNvSpPr/>
            <p:nvPr/>
          </p:nvSpPr>
          <p:spPr bwMode="auto">
            <a:xfrm>
              <a:off x="4434114" y="342648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1" name="Oval 2150"/>
            <p:cNvSpPr/>
            <p:nvPr/>
          </p:nvSpPr>
          <p:spPr bwMode="auto">
            <a:xfrm>
              <a:off x="4279371" y="34048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2" name="Oval 2151"/>
            <p:cNvSpPr/>
            <p:nvPr/>
          </p:nvSpPr>
          <p:spPr bwMode="auto">
            <a:xfrm>
              <a:off x="4214701" y="35775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3" name="Oval 2152"/>
            <p:cNvSpPr/>
            <p:nvPr/>
          </p:nvSpPr>
          <p:spPr bwMode="auto">
            <a:xfrm>
              <a:off x="4335030" y="355582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4" name="Oval 2153"/>
            <p:cNvSpPr/>
            <p:nvPr/>
          </p:nvSpPr>
          <p:spPr bwMode="auto">
            <a:xfrm>
              <a:off x="4339218" y="38066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5" name="Oval 2154"/>
            <p:cNvSpPr/>
            <p:nvPr/>
          </p:nvSpPr>
          <p:spPr bwMode="auto">
            <a:xfrm>
              <a:off x="4290519" y="37066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6" name="Oval 2155"/>
            <p:cNvSpPr/>
            <p:nvPr/>
          </p:nvSpPr>
          <p:spPr bwMode="auto">
            <a:xfrm>
              <a:off x="4143643" y="37110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7" name="Oval 2156"/>
            <p:cNvSpPr/>
            <p:nvPr/>
          </p:nvSpPr>
          <p:spPr bwMode="auto">
            <a:xfrm>
              <a:off x="4259240" y="383022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8" name="Oval 2157"/>
            <p:cNvSpPr/>
            <p:nvPr/>
          </p:nvSpPr>
          <p:spPr bwMode="auto">
            <a:xfrm>
              <a:off x="4146236" y="38359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59" name="Oval 2158"/>
            <p:cNvSpPr/>
            <p:nvPr/>
          </p:nvSpPr>
          <p:spPr bwMode="auto">
            <a:xfrm>
              <a:off x="4138039" y="393598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0" name="Oval 2159"/>
            <p:cNvSpPr/>
            <p:nvPr/>
          </p:nvSpPr>
          <p:spPr bwMode="auto">
            <a:xfrm>
              <a:off x="4360028" y="330955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1" name="Oval 2160"/>
            <p:cNvSpPr/>
            <p:nvPr/>
          </p:nvSpPr>
          <p:spPr bwMode="auto">
            <a:xfrm>
              <a:off x="4194555" y="330955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2" name="Oval 2161"/>
            <p:cNvSpPr/>
            <p:nvPr/>
          </p:nvSpPr>
          <p:spPr bwMode="auto">
            <a:xfrm>
              <a:off x="4297588" y="31798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3" name="Oval 2162"/>
            <p:cNvSpPr/>
            <p:nvPr/>
          </p:nvSpPr>
          <p:spPr bwMode="auto">
            <a:xfrm>
              <a:off x="4403887" y="315264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4" name="Oval 2163"/>
            <p:cNvSpPr/>
            <p:nvPr/>
          </p:nvSpPr>
          <p:spPr bwMode="auto">
            <a:xfrm>
              <a:off x="4493809" y="32663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5" name="Oval 2164"/>
            <p:cNvSpPr/>
            <p:nvPr/>
          </p:nvSpPr>
          <p:spPr bwMode="auto">
            <a:xfrm>
              <a:off x="4592475" y="34342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6" name="Oval 2165"/>
            <p:cNvSpPr/>
            <p:nvPr/>
          </p:nvSpPr>
          <p:spPr bwMode="auto">
            <a:xfrm>
              <a:off x="4533226" y="35499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7" name="Oval 2166"/>
            <p:cNvSpPr/>
            <p:nvPr/>
          </p:nvSpPr>
          <p:spPr bwMode="auto">
            <a:xfrm>
              <a:off x="4606120" y="365077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8" name="Oval 2167"/>
            <p:cNvSpPr/>
            <p:nvPr/>
          </p:nvSpPr>
          <p:spPr bwMode="auto">
            <a:xfrm>
              <a:off x="4623147" y="38887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69" name="Oval 2168"/>
            <p:cNvSpPr/>
            <p:nvPr/>
          </p:nvSpPr>
          <p:spPr bwMode="auto">
            <a:xfrm>
              <a:off x="4558479" y="396859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0" name="Oval 2169"/>
            <p:cNvSpPr/>
            <p:nvPr/>
          </p:nvSpPr>
          <p:spPr bwMode="auto">
            <a:xfrm>
              <a:off x="4434114" y="393794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1" name="Oval 2170"/>
            <p:cNvSpPr/>
            <p:nvPr/>
          </p:nvSpPr>
          <p:spPr bwMode="auto">
            <a:xfrm>
              <a:off x="4527806" y="380860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2" name="Oval 2171"/>
            <p:cNvSpPr/>
            <p:nvPr/>
          </p:nvSpPr>
          <p:spPr bwMode="auto">
            <a:xfrm>
              <a:off x="4662564" y="35499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3" name="Oval 2172"/>
            <p:cNvSpPr/>
            <p:nvPr/>
          </p:nvSpPr>
          <p:spPr bwMode="auto">
            <a:xfrm>
              <a:off x="4662564" y="330851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4" name="Oval 2173"/>
            <p:cNvSpPr/>
            <p:nvPr/>
          </p:nvSpPr>
          <p:spPr bwMode="auto">
            <a:xfrm>
              <a:off x="4608830" y="315109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5" name="Oval 2174"/>
            <p:cNvSpPr/>
            <p:nvPr/>
          </p:nvSpPr>
          <p:spPr bwMode="auto">
            <a:xfrm>
              <a:off x="4491564" y="29903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6" name="Oval 2175"/>
            <p:cNvSpPr/>
            <p:nvPr/>
          </p:nvSpPr>
          <p:spPr bwMode="auto">
            <a:xfrm>
              <a:off x="4362226" y="30383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7" name="Oval 2176"/>
            <p:cNvSpPr/>
            <p:nvPr/>
          </p:nvSpPr>
          <p:spPr bwMode="auto">
            <a:xfrm>
              <a:off x="4398468" y="29151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8" name="Oval 2177"/>
            <p:cNvSpPr/>
            <p:nvPr/>
          </p:nvSpPr>
          <p:spPr bwMode="auto">
            <a:xfrm>
              <a:off x="4323893" y="290899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79" name="Oval 2178"/>
            <p:cNvSpPr/>
            <p:nvPr/>
          </p:nvSpPr>
          <p:spPr bwMode="auto">
            <a:xfrm>
              <a:off x="4289467" y="28071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0" name="Oval 2179"/>
            <p:cNvSpPr/>
            <p:nvPr/>
          </p:nvSpPr>
          <p:spPr bwMode="auto">
            <a:xfrm>
              <a:off x="4489998" y="27962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1" name="Oval 2180"/>
            <p:cNvSpPr/>
            <p:nvPr/>
          </p:nvSpPr>
          <p:spPr bwMode="auto">
            <a:xfrm>
              <a:off x="4646916" y="284432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2" name="Oval 2181"/>
            <p:cNvSpPr/>
            <p:nvPr/>
          </p:nvSpPr>
          <p:spPr bwMode="auto">
            <a:xfrm>
              <a:off x="4768645" y="279048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3" name="Oval 2182"/>
            <p:cNvSpPr/>
            <p:nvPr/>
          </p:nvSpPr>
          <p:spPr bwMode="auto">
            <a:xfrm>
              <a:off x="4820128" y="295242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4" name="Oval 2183"/>
            <p:cNvSpPr/>
            <p:nvPr/>
          </p:nvSpPr>
          <p:spPr bwMode="auto">
            <a:xfrm>
              <a:off x="4703976" y="30049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5" name="Oval 2184"/>
            <p:cNvSpPr/>
            <p:nvPr/>
          </p:nvSpPr>
          <p:spPr bwMode="auto">
            <a:xfrm>
              <a:off x="4597894" y="30233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6" name="Oval 2185"/>
            <p:cNvSpPr/>
            <p:nvPr/>
          </p:nvSpPr>
          <p:spPr bwMode="auto">
            <a:xfrm>
              <a:off x="4735458" y="312802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7" name="Oval 2186"/>
            <p:cNvSpPr/>
            <p:nvPr/>
          </p:nvSpPr>
          <p:spPr bwMode="auto">
            <a:xfrm>
              <a:off x="4820128" y="32260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8" name="Oval 2187"/>
            <p:cNvSpPr/>
            <p:nvPr/>
          </p:nvSpPr>
          <p:spPr bwMode="auto">
            <a:xfrm>
              <a:off x="4873291" y="337318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89" name="Oval 2188"/>
            <p:cNvSpPr/>
            <p:nvPr/>
          </p:nvSpPr>
          <p:spPr bwMode="auto">
            <a:xfrm>
              <a:off x="4772720" y="33957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0" name="Oval 2189"/>
            <p:cNvSpPr/>
            <p:nvPr/>
          </p:nvSpPr>
          <p:spPr bwMode="auto">
            <a:xfrm>
              <a:off x="4800128" y="353421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1" name="Oval 2190"/>
            <p:cNvSpPr/>
            <p:nvPr/>
          </p:nvSpPr>
          <p:spPr bwMode="auto">
            <a:xfrm>
              <a:off x="4776753" y="36606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2" name="Oval 2191"/>
            <p:cNvSpPr/>
            <p:nvPr/>
          </p:nvSpPr>
          <p:spPr bwMode="auto">
            <a:xfrm>
              <a:off x="4712084" y="37439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3" name="Oval 2192"/>
            <p:cNvSpPr/>
            <p:nvPr/>
          </p:nvSpPr>
          <p:spPr bwMode="auto">
            <a:xfrm>
              <a:off x="4826260" y="386319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4" name="Oval 2193"/>
            <p:cNvSpPr/>
            <p:nvPr/>
          </p:nvSpPr>
          <p:spPr bwMode="auto">
            <a:xfrm>
              <a:off x="4873291" y="377569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5" name="Oval 2194"/>
            <p:cNvSpPr/>
            <p:nvPr/>
          </p:nvSpPr>
          <p:spPr bwMode="auto">
            <a:xfrm>
              <a:off x="4906092" y="393966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6" name="Oval 2195"/>
            <p:cNvSpPr/>
            <p:nvPr/>
          </p:nvSpPr>
          <p:spPr bwMode="auto">
            <a:xfrm>
              <a:off x="4752486" y="409178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7" name="Oval 2196"/>
            <p:cNvSpPr/>
            <p:nvPr/>
          </p:nvSpPr>
          <p:spPr bwMode="auto">
            <a:xfrm>
              <a:off x="4758330" y="39925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8" name="Oval 2197"/>
            <p:cNvSpPr/>
            <p:nvPr/>
          </p:nvSpPr>
          <p:spPr bwMode="auto">
            <a:xfrm>
              <a:off x="4592475" y="413405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199" name="Oval 2198"/>
            <p:cNvSpPr/>
            <p:nvPr/>
          </p:nvSpPr>
          <p:spPr bwMode="auto">
            <a:xfrm>
              <a:off x="4489366" y="40979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0" name="Oval 2199"/>
            <p:cNvSpPr/>
            <p:nvPr/>
          </p:nvSpPr>
          <p:spPr bwMode="auto">
            <a:xfrm>
              <a:off x="4365726" y="422726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1" name="Oval 2200"/>
            <p:cNvSpPr/>
            <p:nvPr/>
          </p:nvSpPr>
          <p:spPr bwMode="auto">
            <a:xfrm>
              <a:off x="4236388" y="420826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2" name="Oval 2201"/>
            <p:cNvSpPr/>
            <p:nvPr/>
          </p:nvSpPr>
          <p:spPr bwMode="auto">
            <a:xfrm>
              <a:off x="4088993" y="420826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3" name="Oval 2202"/>
            <p:cNvSpPr/>
            <p:nvPr/>
          </p:nvSpPr>
          <p:spPr bwMode="auto">
            <a:xfrm rot="16200000">
              <a:off x="3182757" y="61767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4" name="Oval 2203"/>
            <p:cNvSpPr/>
            <p:nvPr/>
          </p:nvSpPr>
          <p:spPr bwMode="auto">
            <a:xfrm rot="16200000">
              <a:off x="3247426" y="59941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5" name="Oval 2204"/>
            <p:cNvSpPr/>
            <p:nvPr/>
          </p:nvSpPr>
          <p:spPr bwMode="auto">
            <a:xfrm rot="16200000">
              <a:off x="3204903" y="586480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6" name="Oval 2205"/>
            <p:cNvSpPr/>
            <p:nvPr/>
          </p:nvSpPr>
          <p:spPr bwMode="auto">
            <a:xfrm rot="16200000">
              <a:off x="3334241" y="58001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7" name="Oval 2206"/>
            <p:cNvSpPr/>
            <p:nvPr/>
          </p:nvSpPr>
          <p:spPr bwMode="auto">
            <a:xfrm rot="16200000">
              <a:off x="3400191" y="590014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8" name="Oval 2207"/>
            <p:cNvSpPr/>
            <p:nvPr/>
          </p:nvSpPr>
          <p:spPr bwMode="auto">
            <a:xfrm rot="16200000">
              <a:off x="3400191" y="60704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09" name="Oval 2208"/>
            <p:cNvSpPr/>
            <p:nvPr/>
          </p:nvSpPr>
          <p:spPr bwMode="auto">
            <a:xfrm rot="16200000">
              <a:off x="3298485" y="60879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0" name="Oval 2209"/>
            <p:cNvSpPr/>
            <p:nvPr/>
          </p:nvSpPr>
          <p:spPr bwMode="auto">
            <a:xfrm rot="16200000">
              <a:off x="3427823" y="61997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1" name="Oval 2210"/>
            <p:cNvSpPr/>
            <p:nvPr/>
          </p:nvSpPr>
          <p:spPr bwMode="auto">
            <a:xfrm rot="16200000">
              <a:off x="3667537" y="602948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2" name="Oval 2211"/>
            <p:cNvSpPr/>
            <p:nvPr/>
          </p:nvSpPr>
          <p:spPr bwMode="auto">
            <a:xfrm rot="16200000">
              <a:off x="3667537" y="615882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3" name="Oval 2212"/>
            <p:cNvSpPr/>
            <p:nvPr/>
          </p:nvSpPr>
          <p:spPr bwMode="auto">
            <a:xfrm rot="16200000">
              <a:off x="3569352" y="61059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4" name="Oval 2213"/>
            <p:cNvSpPr/>
            <p:nvPr/>
          </p:nvSpPr>
          <p:spPr bwMode="auto">
            <a:xfrm rot="16200000">
              <a:off x="3518840" y="59463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5" name="Oval 2214"/>
            <p:cNvSpPr/>
            <p:nvPr/>
          </p:nvSpPr>
          <p:spPr bwMode="auto">
            <a:xfrm rot="16200000">
              <a:off x="3698691" y="577081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6" name="Oval 2215"/>
            <p:cNvSpPr/>
            <p:nvPr/>
          </p:nvSpPr>
          <p:spPr bwMode="auto">
            <a:xfrm rot="16200000">
              <a:off x="3656173" y="590028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7" name="Oval 2216"/>
            <p:cNvSpPr/>
            <p:nvPr/>
          </p:nvSpPr>
          <p:spPr bwMode="auto">
            <a:xfrm rot="16200000">
              <a:off x="3544917" y="577067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8" name="Oval 2217"/>
            <p:cNvSpPr/>
            <p:nvPr/>
          </p:nvSpPr>
          <p:spPr bwMode="auto">
            <a:xfrm rot="16200000">
              <a:off x="3422977" y="56413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19" name="Oval 2218"/>
            <p:cNvSpPr/>
            <p:nvPr/>
          </p:nvSpPr>
          <p:spPr bwMode="auto">
            <a:xfrm rot="16200000">
              <a:off x="3280029" y="56242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0" name="Oval 2219"/>
            <p:cNvSpPr/>
            <p:nvPr/>
          </p:nvSpPr>
          <p:spPr bwMode="auto">
            <a:xfrm rot="16200000">
              <a:off x="3169146" y="570614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1" name="Oval 2220"/>
            <p:cNvSpPr/>
            <p:nvPr/>
          </p:nvSpPr>
          <p:spPr bwMode="auto">
            <a:xfrm rot="16200000">
              <a:off x="3169146" y="55010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2" name="Oval 2221"/>
            <p:cNvSpPr/>
            <p:nvPr/>
          </p:nvSpPr>
          <p:spPr bwMode="auto">
            <a:xfrm rot="16200000">
              <a:off x="3171926" y="53437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3" name="Oval 2222"/>
            <p:cNvSpPr/>
            <p:nvPr/>
          </p:nvSpPr>
          <p:spPr bwMode="auto">
            <a:xfrm rot="16200000">
              <a:off x="3168814" y="521438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4" name="Oval 2223"/>
            <p:cNvSpPr/>
            <p:nvPr/>
          </p:nvSpPr>
          <p:spPr bwMode="auto">
            <a:xfrm rot="16200000">
              <a:off x="3329358" y="51497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5" name="Oval 2224"/>
            <p:cNvSpPr/>
            <p:nvPr/>
          </p:nvSpPr>
          <p:spPr bwMode="auto">
            <a:xfrm rot="16200000">
              <a:off x="3329358" y="52473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6" name="Oval 2225"/>
            <p:cNvSpPr/>
            <p:nvPr/>
          </p:nvSpPr>
          <p:spPr bwMode="auto">
            <a:xfrm rot="16200000">
              <a:off x="3301264" y="54279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7" name="Oval 2226"/>
            <p:cNvSpPr/>
            <p:nvPr/>
          </p:nvSpPr>
          <p:spPr bwMode="auto">
            <a:xfrm rot="16200000">
              <a:off x="3440013" y="54841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8" name="Oval 2227"/>
            <p:cNvSpPr/>
            <p:nvPr/>
          </p:nvSpPr>
          <p:spPr bwMode="auto">
            <a:xfrm rot="16200000">
              <a:off x="3440013" y="531204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29" name="Oval 2228"/>
            <p:cNvSpPr/>
            <p:nvPr/>
          </p:nvSpPr>
          <p:spPr bwMode="auto">
            <a:xfrm rot="16200000">
              <a:off x="3501029" y="51497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0" name="Oval 2229"/>
            <p:cNvSpPr/>
            <p:nvPr/>
          </p:nvSpPr>
          <p:spPr bwMode="auto">
            <a:xfrm rot="16200000">
              <a:off x="3571453" y="51650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1" name="Oval 2230"/>
            <p:cNvSpPr/>
            <p:nvPr/>
          </p:nvSpPr>
          <p:spPr bwMode="auto">
            <a:xfrm rot="16200000">
              <a:off x="3630367" y="52473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2" name="Oval 2231"/>
            <p:cNvSpPr/>
            <p:nvPr/>
          </p:nvSpPr>
          <p:spPr bwMode="auto">
            <a:xfrm rot="16200000">
              <a:off x="3571453" y="53565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3" name="Oval 2232"/>
            <p:cNvSpPr/>
            <p:nvPr/>
          </p:nvSpPr>
          <p:spPr bwMode="auto">
            <a:xfrm rot="16200000">
              <a:off x="3645898" y="540562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4" name="Oval 2233"/>
            <p:cNvSpPr/>
            <p:nvPr/>
          </p:nvSpPr>
          <p:spPr bwMode="auto">
            <a:xfrm rot="16200000">
              <a:off x="3609587" y="55768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5" name="Oval 2234"/>
            <p:cNvSpPr/>
            <p:nvPr/>
          </p:nvSpPr>
          <p:spPr bwMode="auto">
            <a:xfrm rot="16200000">
              <a:off x="3747644" y="55010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6" name="Oval 2235"/>
            <p:cNvSpPr/>
            <p:nvPr/>
          </p:nvSpPr>
          <p:spPr bwMode="auto">
            <a:xfrm rot="16200000">
              <a:off x="3785512" y="562529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7" name="Oval 2236"/>
            <p:cNvSpPr/>
            <p:nvPr/>
          </p:nvSpPr>
          <p:spPr bwMode="auto">
            <a:xfrm rot="16200000">
              <a:off x="3883430" y="57065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8" name="Oval 2237"/>
            <p:cNvSpPr/>
            <p:nvPr/>
          </p:nvSpPr>
          <p:spPr bwMode="auto">
            <a:xfrm rot="16200000">
              <a:off x="3812867" y="582315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39" name="Oval 2238"/>
            <p:cNvSpPr/>
            <p:nvPr/>
          </p:nvSpPr>
          <p:spPr bwMode="auto">
            <a:xfrm rot="16200000">
              <a:off x="3942206" y="587015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0" name="Oval 2239"/>
            <p:cNvSpPr/>
            <p:nvPr/>
          </p:nvSpPr>
          <p:spPr bwMode="auto">
            <a:xfrm rot="16200000">
              <a:off x="3796876" y="59463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1" name="Oval 2240"/>
            <p:cNvSpPr/>
            <p:nvPr/>
          </p:nvSpPr>
          <p:spPr bwMode="auto">
            <a:xfrm rot="16200000">
              <a:off x="3883430" y="60704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2" name="Oval 2241"/>
            <p:cNvSpPr/>
            <p:nvPr/>
          </p:nvSpPr>
          <p:spPr bwMode="auto">
            <a:xfrm rot="16200000">
              <a:off x="3783833" y="60879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3" name="Oval 2242"/>
            <p:cNvSpPr/>
            <p:nvPr/>
          </p:nvSpPr>
          <p:spPr bwMode="auto">
            <a:xfrm rot="16200000">
              <a:off x="3828028" y="61767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4" name="Oval 2243"/>
            <p:cNvSpPr/>
            <p:nvPr/>
          </p:nvSpPr>
          <p:spPr bwMode="auto">
            <a:xfrm rot="16200000">
              <a:off x="4006874" y="62170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5" name="Oval 2244"/>
            <p:cNvSpPr/>
            <p:nvPr/>
          </p:nvSpPr>
          <p:spPr bwMode="auto">
            <a:xfrm rot="16200000">
              <a:off x="4093157" y="599921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6" name="Oval 2245"/>
            <p:cNvSpPr/>
            <p:nvPr/>
          </p:nvSpPr>
          <p:spPr bwMode="auto">
            <a:xfrm rot="16200000">
              <a:off x="4136212" y="612855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7" name="Oval 2246"/>
            <p:cNvSpPr/>
            <p:nvPr/>
          </p:nvSpPr>
          <p:spPr bwMode="auto">
            <a:xfrm rot="16200000">
              <a:off x="4281003" y="62170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8" name="Oval 2247"/>
            <p:cNvSpPr/>
            <p:nvPr/>
          </p:nvSpPr>
          <p:spPr bwMode="auto">
            <a:xfrm rot="16200000">
              <a:off x="4352622" y="602799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49" name="Oval 2248"/>
            <p:cNvSpPr/>
            <p:nvPr/>
          </p:nvSpPr>
          <p:spPr bwMode="auto">
            <a:xfrm rot="16200000">
              <a:off x="4352622" y="581591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0" name="Oval 2249"/>
            <p:cNvSpPr/>
            <p:nvPr/>
          </p:nvSpPr>
          <p:spPr bwMode="auto">
            <a:xfrm rot="16200000">
              <a:off x="4352622" y="56473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1" name="Oval 2250"/>
            <p:cNvSpPr/>
            <p:nvPr/>
          </p:nvSpPr>
          <p:spPr bwMode="auto">
            <a:xfrm rot="16200000">
              <a:off x="4290050" y="554978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2" name="Oval 2251"/>
            <p:cNvSpPr/>
            <p:nvPr/>
          </p:nvSpPr>
          <p:spPr bwMode="auto">
            <a:xfrm rot="16200000">
              <a:off x="4200882" y="55181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3" name="Oval 2252"/>
            <p:cNvSpPr/>
            <p:nvPr/>
          </p:nvSpPr>
          <p:spPr bwMode="auto">
            <a:xfrm rot="16200000">
              <a:off x="4030428" y="558277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4" name="Oval 2253"/>
            <p:cNvSpPr/>
            <p:nvPr/>
          </p:nvSpPr>
          <p:spPr bwMode="auto">
            <a:xfrm rot="16200000">
              <a:off x="4030428" y="57354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5" name="Oval 2254"/>
            <p:cNvSpPr/>
            <p:nvPr/>
          </p:nvSpPr>
          <p:spPr bwMode="auto">
            <a:xfrm rot="16200000">
              <a:off x="4134248" y="587015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6" name="Oval 2255"/>
            <p:cNvSpPr/>
            <p:nvPr/>
          </p:nvSpPr>
          <p:spPr bwMode="auto">
            <a:xfrm rot="16200000">
              <a:off x="4238868" y="59294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7" name="Oval 2256"/>
            <p:cNvSpPr/>
            <p:nvPr/>
          </p:nvSpPr>
          <p:spPr bwMode="auto">
            <a:xfrm rot="16200000">
              <a:off x="4263586" y="570600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8" name="Oval 2257"/>
            <p:cNvSpPr/>
            <p:nvPr/>
          </p:nvSpPr>
          <p:spPr bwMode="auto">
            <a:xfrm rot="16200000">
              <a:off x="4174199" y="56707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59" name="Oval 2258"/>
            <p:cNvSpPr/>
            <p:nvPr/>
          </p:nvSpPr>
          <p:spPr bwMode="auto">
            <a:xfrm rot="16200000">
              <a:off x="4111248" y="545397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0" name="Oval 2259"/>
            <p:cNvSpPr/>
            <p:nvPr/>
          </p:nvSpPr>
          <p:spPr bwMode="auto">
            <a:xfrm rot="16200000">
              <a:off x="3957366" y="543636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1" name="Oval 2260"/>
            <p:cNvSpPr/>
            <p:nvPr/>
          </p:nvSpPr>
          <p:spPr bwMode="auto">
            <a:xfrm rot="16200000">
              <a:off x="3901089" y="556570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2" name="Oval 2261"/>
            <p:cNvSpPr/>
            <p:nvPr/>
          </p:nvSpPr>
          <p:spPr bwMode="auto">
            <a:xfrm rot="16200000">
              <a:off x="3836420" y="538876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3" name="Oval 2262"/>
            <p:cNvSpPr/>
            <p:nvPr/>
          </p:nvSpPr>
          <p:spPr bwMode="auto">
            <a:xfrm rot="16200000">
              <a:off x="3740759" y="531380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4" name="Oval 2263"/>
            <p:cNvSpPr/>
            <p:nvPr/>
          </p:nvSpPr>
          <p:spPr bwMode="auto">
            <a:xfrm rot="16200000">
              <a:off x="3797150" y="522969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5" name="Oval 2264"/>
            <p:cNvSpPr/>
            <p:nvPr/>
          </p:nvSpPr>
          <p:spPr bwMode="auto">
            <a:xfrm rot="16200000">
              <a:off x="3924670" y="529186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6" name="Oval 2265"/>
            <p:cNvSpPr/>
            <p:nvPr/>
          </p:nvSpPr>
          <p:spPr bwMode="auto">
            <a:xfrm rot="16200000">
              <a:off x="4095098" y="531645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7" name="Oval 2266"/>
            <p:cNvSpPr/>
            <p:nvPr/>
          </p:nvSpPr>
          <p:spPr bwMode="auto">
            <a:xfrm rot="16200000">
              <a:off x="4242155" y="531204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8" name="Oval 2267"/>
            <p:cNvSpPr/>
            <p:nvPr/>
          </p:nvSpPr>
          <p:spPr bwMode="auto">
            <a:xfrm rot="16200000">
              <a:off x="4330221" y="540942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69" name="Oval 2268"/>
            <p:cNvSpPr/>
            <p:nvPr/>
          </p:nvSpPr>
          <p:spPr bwMode="auto">
            <a:xfrm rot="16200000">
              <a:off x="4424221" y="549928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0" name="Oval 2269"/>
            <p:cNvSpPr/>
            <p:nvPr/>
          </p:nvSpPr>
          <p:spPr bwMode="auto">
            <a:xfrm rot="16200000">
              <a:off x="4459559" y="52986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1" name="Oval 2270"/>
            <p:cNvSpPr/>
            <p:nvPr/>
          </p:nvSpPr>
          <p:spPr bwMode="auto">
            <a:xfrm rot="16200000">
              <a:off x="4450768" y="51180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2" name="Oval 2271"/>
            <p:cNvSpPr/>
            <p:nvPr/>
          </p:nvSpPr>
          <p:spPr bwMode="auto">
            <a:xfrm rot="16200000">
              <a:off x="4419388" y="502038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3" name="Oval 2272"/>
            <p:cNvSpPr/>
            <p:nvPr/>
          </p:nvSpPr>
          <p:spPr bwMode="auto">
            <a:xfrm rot="16200000">
              <a:off x="4289915" y="495571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4" name="Oval 2273"/>
            <p:cNvSpPr/>
            <p:nvPr/>
          </p:nvSpPr>
          <p:spPr bwMode="auto">
            <a:xfrm rot="16200000">
              <a:off x="4160061" y="48910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5" name="Oval 2274"/>
            <p:cNvSpPr/>
            <p:nvPr/>
          </p:nvSpPr>
          <p:spPr bwMode="auto">
            <a:xfrm rot="16200000">
              <a:off x="4046578" y="48910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6" name="Oval 2275"/>
            <p:cNvSpPr/>
            <p:nvPr/>
          </p:nvSpPr>
          <p:spPr bwMode="auto">
            <a:xfrm rot="16200000">
              <a:off x="3818760" y="48910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7" name="Oval 2276"/>
            <p:cNvSpPr/>
            <p:nvPr/>
          </p:nvSpPr>
          <p:spPr bwMode="auto">
            <a:xfrm rot="16200000">
              <a:off x="3797150" y="504578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8" name="Oval 2277"/>
            <p:cNvSpPr/>
            <p:nvPr/>
          </p:nvSpPr>
          <p:spPr bwMode="auto">
            <a:xfrm rot="16200000">
              <a:off x="3969834" y="51104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79" name="Oval 2278"/>
            <p:cNvSpPr/>
            <p:nvPr/>
          </p:nvSpPr>
          <p:spPr bwMode="auto">
            <a:xfrm rot="16200000">
              <a:off x="3948099" y="49901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0" name="Oval 2279"/>
            <p:cNvSpPr/>
            <p:nvPr/>
          </p:nvSpPr>
          <p:spPr bwMode="auto">
            <a:xfrm rot="16200000">
              <a:off x="4198918" y="498594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1" name="Oval 2280"/>
            <p:cNvSpPr/>
            <p:nvPr/>
          </p:nvSpPr>
          <p:spPr bwMode="auto">
            <a:xfrm rot="16200000">
              <a:off x="4098912" y="503463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2" name="Oval 2281"/>
            <p:cNvSpPr/>
            <p:nvPr/>
          </p:nvSpPr>
          <p:spPr bwMode="auto">
            <a:xfrm rot="16200000">
              <a:off x="4103303" y="518151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3" name="Oval 2282"/>
            <p:cNvSpPr/>
            <p:nvPr/>
          </p:nvSpPr>
          <p:spPr bwMode="auto">
            <a:xfrm rot="16200000">
              <a:off x="4222495" y="506591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4" name="Oval 2283"/>
            <p:cNvSpPr/>
            <p:nvPr/>
          </p:nvSpPr>
          <p:spPr bwMode="auto">
            <a:xfrm rot="16200000">
              <a:off x="4228250" y="517892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5" name="Oval 2284"/>
            <p:cNvSpPr/>
            <p:nvPr/>
          </p:nvSpPr>
          <p:spPr bwMode="auto">
            <a:xfrm rot="16200000">
              <a:off x="4328256" y="518712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6" name="Oval 2285"/>
            <p:cNvSpPr/>
            <p:nvPr/>
          </p:nvSpPr>
          <p:spPr bwMode="auto">
            <a:xfrm rot="16200000">
              <a:off x="3701831" y="49651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7" name="Oval 2286"/>
            <p:cNvSpPr/>
            <p:nvPr/>
          </p:nvSpPr>
          <p:spPr bwMode="auto">
            <a:xfrm rot="16200000">
              <a:off x="3701831" y="51306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8" name="Oval 2287"/>
            <p:cNvSpPr/>
            <p:nvPr/>
          </p:nvSpPr>
          <p:spPr bwMode="auto">
            <a:xfrm rot="16200000">
              <a:off x="3572145" y="50275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89" name="Oval 2288"/>
            <p:cNvSpPr/>
            <p:nvPr/>
          </p:nvSpPr>
          <p:spPr bwMode="auto">
            <a:xfrm rot="16200000">
              <a:off x="3544917" y="49212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0" name="Oval 2289"/>
            <p:cNvSpPr/>
            <p:nvPr/>
          </p:nvSpPr>
          <p:spPr bwMode="auto">
            <a:xfrm rot="16200000">
              <a:off x="3658643" y="483134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1" name="Oval 2290"/>
            <p:cNvSpPr/>
            <p:nvPr/>
          </p:nvSpPr>
          <p:spPr bwMode="auto">
            <a:xfrm rot="16200000">
              <a:off x="3826478" y="473268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2" name="Oval 2291"/>
            <p:cNvSpPr/>
            <p:nvPr/>
          </p:nvSpPr>
          <p:spPr bwMode="auto">
            <a:xfrm rot="16200000">
              <a:off x="3942207" y="47919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3" name="Oval 2292"/>
            <p:cNvSpPr/>
            <p:nvPr/>
          </p:nvSpPr>
          <p:spPr bwMode="auto">
            <a:xfrm rot="16200000">
              <a:off x="4043047" y="471903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4" name="Oval 2293"/>
            <p:cNvSpPr/>
            <p:nvPr/>
          </p:nvSpPr>
          <p:spPr bwMode="auto">
            <a:xfrm rot="16200000">
              <a:off x="4281003" y="470200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5" name="Oval 2294"/>
            <p:cNvSpPr/>
            <p:nvPr/>
          </p:nvSpPr>
          <p:spPr bwMode="auto">
            <a:xfrm rot="16200000">
              <a:off x="4360864" y="476667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6" name="Oval 2295"/>
            <p:cNvSpPr/>
            <p:nvPr/>
          </p:nvSpPr>
          <p:spPr bwMode="auto">
            <a:xfrm rot="16200000">
              <a:off x="4330221" y="48910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7" name="Oval 2296"/>
            <p:cNvSpPr/>
            <p:nvPr/>
          </p:nvSpPr>
          <p:spPr bwMode="auto">
            <a:xfrm rot="16200000">
              <a:off x="4200882" y="479735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8" name="Oval 2297"/>
            <p:cNvSpPr/>
            <p:nvPr/>
          </p:nvSpPr>
          <p:spPr bwMode="auto">
            <a:xfrm rot="16200000">
              <a:off x="3942206" y="466259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299" name="Oval 2298"/>
            <p:cNvSpPr/>
            <p:nvPr/>
          </p:nvSpPr>
          <p:spPr bwMode="auto">
            <a:xfrm rot="16200000">
              <a:off x="3700792" y="466259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0" name="Oval 2299"/>
            <p:cNvSpPr/>
            <p:nvPr/>
          </p:nvSpPr>
          <p:spPr bwMode="auto">
            <a:xfrm rot="16200000">
              <a:off x="3543367" y="47163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1" name="Oval 2300"/>
            <p:cNvSpPr/>
            <p:nvPr/>
          </p:nvSpPr>
          <p:spPr bwMode="auto">
            <a:xfrm rot="16200000">
              <a:off x="3382612" y="48335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2" name="Oval 2301"/>
            <p:cNvSpPr/>
            <p:nvPr/>
          </p:nvSpPr>
          <p:spPr bwMode="auto">
            <a:xfrm rot="16200000">
              <a:off x="3430602" y="49629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3" name="Oval 2302"/>
            <p:cNvSpPr/>
            <p:nvPr/>
          </p:nvSpPr>
          <p:spPr bwMode="auto">
            <a:xfrm rot="16200000">
              <a:off x="3307429" y="492669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4" name="Oval 2303"/>
            <p:cNvSpPr/>
            <p:nvPr/>
          </p:nvSpPr>
          <p:spPr bwMode="auto">
            <a:xfrm rot="16200000">
              <a:off x="3301264" y="50012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5" name="Oval 2304"/>
            <p:cNvSpPr/>
            <p:nvPr/>
          </p:nvSpPr>
          <p:spPr bwMode="auto">
            <a:xfrm rot="16200000">
              <a:off x="3199417" y="503569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6" name="Oval 2305"/>
            <p:cNvSpPr/>
            <p:nvPr/>
          </p:nvSpPr>
          <p:spPr bwMode="auto">
            <a:xfrm rot="16200000">
              <a:off x="3188513" y="48351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7" name="Oval 2306"/>
            <p:cNvSpPr/>
            <p:nvPr/>
          </p:nvSpPr>
          <p:spPr bwMode="auto">
            <a:xfrm rot="16200000">
              <a:off x="3236594" y="467824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8" name="Oval 2307"/>
            <p:cNvSpPr/>
            <p:nvPr/>
          </p:nvSpPr>
          <p:spPr bwMode="auto">
            <a:xfrm rot="16200000">
              <a:off x="3182757" y="455651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09" name="Oval 2308"/>
            <p:cNvSpPr/>
            <p:nvPr/>
          </p:nvSpPr>
          <p:spPr bwMode="auto">
            <a:xfrm rot="16200000">
              <a:off x="3344697" y="45050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0" name="Oval 2309"/>
            <p:cNvSpPr/>
            <p:nvPr/>
          </p:nvSpPr>
          <p:spPr bwMode="auto">
            <a:xfrm rot="16200000">
              <a:off x="3397218" y="462118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1" name="Oval 2310"/>
            <p:cNvSpPr/>
            <p:nvPr/>
          </p:nvSpPr>
          <p:spPr bwMode="auto">
            <a:xfrm rot="16200000">
              <a:off x="3415579" y="47272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2" name="Oval 2311"/>
            <p:cNvSpPr/>
            <p:nvPr/>
          </p:nvSpPr>
          <p:spPr bwMode="auto">
            <a:xfrm rot="16200000">
              <a:off x="3520295" y="458969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3" name="Oval 2312"/>
            <p:cNvSpPr/>
            <p:nvPr/>
          </p:nvSpPr>
          <p:spPr bwMode="auto">
            <a:xfrm rot="16200000">
              <a:off x="3618306" y="45050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4" name="Oval 2313"/>
            <p:cNvSpPr/>
            <p:nvPr/>
          </p:nvSpPr>
          <p:spPr bwMode="auto">
            <a:xfrm rot="16200000">
              <a:off x="3765462" y="44518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5" name="Oval 2314"/>
            <p:cNvSpPr/>
            <p:nvPr/>
          </p:nvSpPr>
          <p:spPr bwMode="auto">
            <a:xfrm rot="16200000">
              <a:off x="3787981" y="455243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6" name="Oval 2315"/>
            <p:cNvSpPr/>
            <p:nvPr/>
          </p:nvSpPr>
          <p:spPr bwMode="auto">
            <a:xfrm rot="16200000">
              <a:off x="3926487" y="45250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7" name="Oval 2316"/>
            <p:cNvSpPr/>
            <p:nvPr/>
          </p:nvSpPr>
          <p:spPr bwMode="auto">
            <a:xfrm rot="16200000">
              <a:off x="4038633" y="438355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8" name="Oval 2317"/>
            <p:cNvSpPr/>
            <p:nvPr/>
          </p:nvSpPr>
          <p:spPr bwMode="auto">
            <a:xfrm rot="16200000">
              <a:off x="4052881" y="454840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19" name="Oval 2318"/>
            <p:cNvSpPr/>
            <p:nvPr/>
          </p:nvSpPr>
          <p:spPr bwMode="auto">
            <a:xfrm rot="16200000">
              <a:off x="4136212" y="461307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0" name="Oval 2319"/>
            <p:cNvSpPr/>
            <p:nvPr/>
          </p:nvSpPr>
          <p:spPr bwMode="auto">
            <a:xfrm rot="16200000">
              <a:off x="4255474" y="44988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1" name="Oval 2320"/>
            <p:cNvSpPr/>
            <p:nvPr/>
          </p:nvSpPr>
          <p:spPr bwMode="auto">
            <a:xfrm rot="16200000">
              <a:off x="4167970" y="44518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2" name="Oval 2321"/>
            <p:cNvSpPr/>
            <p:nvPr/>
          </p:nvSpPr>
          <p:spPr bwMode="auto">
            <a:xfrm rot="16200000">
              <a:off x="4331937" y="441906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3" name="Oval 2322"/>
            <p:cNvSpPr/>
            <p:nvPr/>
          </p:nvSpPr>
          <p:spPr bwMode="auto">
            <a:xfrm rot="16200000">
              <a:off x="4484058" y="45726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4" name="Oval 2323"/>
            <p:cNvSpPr/>
            <p:nvPr/>
          </p:nvSpPr>
          <p:spPr bwMode="auto">
            <a:xfrm rot="16200000">
              <a:off x="4384811" y="45668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5" name="Oval 2324"/>
            <p:cNvSpPr/>
            <p:nvPr/>
          </p:nvSpPr>
          <p:spPr bwMode="auto">
            <a:xfrm rot="16200000">
              <a:off x="4526325" y="473268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6" name="Oval 2325"/>
            <p:cNvSpPr/>
            <p:nvPr/>
          </p:nvSpPr>
          <p:spPr bwMode="auto">
            <a:xfrm rot="16200000">
              <a:off x="4490202" y="483579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7" name="Oval 2326"/>
            <p:cNvSpPr/>
            <p:nvPr/>
          </p:nvSpPr>
          <p:spPr bwMode="auto">
            <a:xfrm rot="16200000">
              <a:off x="4619540" y="495943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8" name="Oval 2327"/>
            <p:cNvSpPr/>
            <p:nvPr/>
          </p:nvSpPr>
          <p:spPr bwMode="auto">
            <a:xfrm rot="16200000">
              <a:off x="4600542" y="50887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29" name="Oval 2328"/>
            <p:cNvSpPr/>
            <p:nvPr/>
          </p:nvSpPr>
          <p:spPr bwMode="auto">
            <a:xfrm rot="16200000">
              <a:off x="4600542" y="52361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0" name="Oval 2329"/>
            <p:cNvSpPr/>
            <p:nvPr/>
          </p:nvSpPr>
          <p:spPr bwMode="auto">
            <a:xfrm rot="10800000">
              <a:off x="4854836" y="592278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1" name="Oval 2330"/>
            <p:cNvSpPr/>
            <p:nvPr/>
          </p:nvSpPr>
          <p:spPr bwMode="auto">
            <a:xfrm rot="10800000">
              <a:off x="4914085" y="580705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2" name="Oval 2331"/>
            <p:cNvSpPr/>
            <p:nvPr/>
          </p:nvSpPr>
          <p:spPr bwMode="auto">
            <a:xfrm rot="10800000">
              <a:off x="4841191" y="570621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3" name="Oval 2332"/>
            <p:cNvSpPr/>
            <p:nvPr/>
          </p:nvSpPr>
          <p:spPr bwMode="auto">
            <a:xfrm rot="10800000">
              <a:off x="4824165" y="546825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4" name="Oval 2333"/>
            <p:cNvSpPr/>
            <p:nvPr/>
          </p:nvSpPr>
          <p:spPr bwMode="auto">
            <a:xfrm rot="10800000">
              <a:off x="4888833" y="53883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5" name="Oval 2334"/>
            <p:cNvSpPr/>
            <p:nvPr/>
          </p:nvSpPr>
          <p:spPr bwMode="auto">
            <a:xfrm rot="10800000">
              <a:off x="4919505" y="554838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6" name="Oval 2335"/>
            <p:cNvSpPr/>
            <p:nvPr/>
          </p:nvSpPr>
          <p:spPr bwMode="auto">
            <a:xfrm rot="10800000">
              <a:off x="4784748" y="580705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7" name="Oval 2336"/>
            <p:cNvSpPr/>
            <p:nvPr/>
          </p:nvSpPr>
          <p:spPr bwMode="auto">
            <a:xfrm rot="10800000">
              <a:off x="4784748" y="604847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8" name="Oval 2337"/>
            <p:cNvSpPr/>
            <p:nvPr/>
          </p:nvSpPr>
          <p:spPr bwMode="auto">
            <a:xfrm rot="10800000">
              <a:off x="4838483" y="62058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39" name="Oval 2338"/>
            <p:cNvSpPr/>
            <p:nvPr/>
          </p:nvSpPr>
          <p:spPr bwMode="auto">
            <a:xfrm rot="10800000">
              <a:off x="4627184" y="640456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0" name="Oval 2339"/>
            <p:cNvSpPr/>
            <p:nvPr/>
          </p:nvSpPr>
          <p:spPr bwMode="auto">
            <a:xfrm rot="10800000">
              <a:off x="4743335" y="63520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1" name="Oval 2340"/>
            <p:cNvSpPr/>
            <p:nvPr/>
          </p:nvSpPr>
          <p:spPr bwMode="auto">
            <a:xfrm rot="10800000">
              <a:off x="4849417" y="633368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2" name="Oval 2341"/>
            <p:cNvSpPr/>
            <p:nvPr/>
          </p:nvSpPr>
          <p:spPr bwMode="auto">
            <a:xfrm rot="10800000">
              <a:off x="4711854" y="622896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3" name="Oval 2342"/>
            <p:cNvSpPr/>
            <p:nvPr/>
          </p:nvSpPr>
          <p:spPr bwMode="auto">
            <a:xfrm rot="10800000">
              <a:off x="4627184" y="61309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4" name="Oval 2343"/>
            <p:cNvSpPr/>
            <p:nvPr/>
          </p:nvSpPr>
          <p:spPr bwMode="auto">
            <a:xfrm rot="10800000">
              <a:off x="4574021" y="598380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5" name="Oval 2344"/>
            <p:cNvSpPr/>
            <p:nvPr/>
          </p:nvSpPr>
          <p:spPr bwMode="auto">
            <a:xfrm rot="10800000">
              <a:off x="4674593" y="596128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6" name="Oval 2345"/>
            <p:cNvSpPr/>
            <p:nvPr/>
          </p:nvSpPr>
          <p:spPr bwMode="auto">
            <a:xfrm rot="10800000">
              <a:off x="4647184" y="582277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7" name="Oval 2346"/>
            <p:cNvSpPr/>
            <p:nvPr/>
          </p:nvSpPr>
          <p:spPr bwMode="auto">
            <a:xfrm rot="10800000">
              <a:off x="4505707" y="571062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8" name="Oval 2347"/>
            <p:cNvSpPr/>
            <p:nvPr/>
          </p:nvSpPr>
          <p:spPr bwMode="auto">
            <a:xfrm rot="10800000">
              <a:off x="4670559" y="569637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49" name="Oval 2348"/>
            <p:cNvSpPr/>
            <p:nvPr/>
          </p:nvSpPr>
          <p:spPr bwMode="auto">
            <a:xfrm rot="10800000">
              <a:off x="4735228" y="56130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0" name="Oval 2349"/>
            <p:cNvSpPr/>
            <p:nvPr/>
          </p:nvSpPr>
          <p:spPr bwMode="auto">
            <a:xfrm rot="10800000">
              <a:off x="4621052" y="549378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1" name="Oval 2350"/>
            <p:cNvSpPr/>
            <p:nvPr/>
          </p:nvSpPr>
          <p:spPr bwMode="auto">
            <a:xfrm rot="10800000">
              <a:off x="4574021" y="558129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2" name="Oval 2351"/>
            <p:cNvSpPr/>
            <p:nvPr/>
          </p:nvSpPr>
          <p:spPr bwMode="auto">
            <a:xfrm rot="10800000">
              <a:off x="4541221" y="541732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3" name="Oval 2352"/>
            <p:cNvSpPr/>
            <p:nvPr/>
          </p:nvSpPr>
          <p:spPr bwMode="auto">
            <a:xfrm rot="10800000">
              <a:off x="4694826" y="52652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4" name="Oval 2353"/>
            <p:cNvSpPr/>
            <p:nvPr/>
          </p:nvSpPr>
          <p:spPr bwMode="auto">
            <a:xfrm rot="10800000">
              <a:off x="4688983" y="536445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5" name="Oval 2354"/>
            <p:cNvSpPr/>
            <p:nvPr/>
          </p:nvSpPr>
          <p:spPr bwMode="auto">
            <a:xfrm rot="10800000">
              <a:off x="4854836" y="522293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6" name="Oval 2355"/>
            <p:cNvSpPr/>
            <p:nvPr/>
          </p:nvSpPr>
          <p:spPr bwMode="auto">
            <a:xfrm rot="5400000">
              <a:off x="4919504" y="28084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7" name="Oval 2356"/>
            <p:cNvSpPr/>
            <p:nvPr/>
          </p:nvSpPr>
          <p:spPr bwMode="auto">
            <a:xfrm>
              <a:off x="4933603" y="35283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8" name="Oval 2357"/>
            <p:cNvSpPr/>
            <p:nvPr/>
          </p:nvSpPr>
          <p:spPr bwMode="auto">
            <a:xfrm>
              <a:off x="4886888" y="409120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59" name="Oval 2358"/>
            <p:cNvSpPr/>
            <p:nvPr/>
          </p:nvSpPr>
          <p:spPr bwMode="auto">
            <a:xfrm>
              <a:off x="4875506" y="42509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0" name="Oval 2359"/>
            <p:cNvSpPr/>
            <p:nvPr/>
          </p:nvSpPr>
          <p:spPr bwMode="auto">
            <a:xfrm>
              <a:off x="4727233" y="428018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1" name="Oval 2360"/>
            <p:cNvSpPr/>
            <p:nvPr/>
          </p:nvSpPr>
          <p:spPr bwMode="auto">
            <a:xfrm>
              <a:off x="4609070" y="428018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2" name="Oval 2361"/>
            <p:cNvSpPr/>
            <p:nvPr/>
          </p:nvSpPr>
          <p:spPr bwMode="auto">
            <a:xfrm>
              <a:off x="4473817" y="43259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3" name="Oval 2362"/>
            <p:cNvSpPr/>
            <p:nvPr/>
          </p:nvSpPr>
          <p:spPr bwMode="auto">
            <a:xfrm>
              <a:off x="4518626" y="443786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4" name="Oval 2363"/>
            <p:cNvSpPr/>
            <p:nvPr/>
          </p:nvSpPr>
          <p:spPr bwMode="auto">
            <a:xfrm>
              <a:off x="4648054" y="45555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5" name="Oval 2364"/>
            <p:cNvSpPr/>
            <p:nvPr/>
          </p:nvSpPr>
          <p:spPr bwMode="auto">
            <a:xfrm>
              <a:off x="4630156" y="468535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6" name="Oval 2365"/>
            <p:cNvSpPr/>
            <p:nvPr/>
          </p:nvSpPr>
          <p:spPr bwMode="auto">
            <a:xfrm>
              <a:off x="4683978" y="480938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7" name="Oval 2366"/>
            <p:cNvSpPr/>
            <p:nvPr/>
          </p:nvSpPr>
          <p:spPr bwMode="auto">
            <a:xfrm>
              <a:off x="4772481" y="49405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8" name="Oval 2367"/>
            <p:cNvSpPr/>
            <p:nvPr/>
          </p:nvSpPr>
          <p:spPr bwMode="auto">
            <a:xfrm>
              <a:off x="4768333" y="509359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69" name="Oval 2368"/>
            <p:cNvSpPr/>
            <p:nvPr/>
          </p:nvSpPr>
          <p:spPr bwMode="auto">
            <a:xfrm>
              <a:off x="4919607" y="508720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0" name="Oval 2369"/>
            <p:cNvSpPr/>
            <p:nvPr/>
          </p:nvSpPr>
          <p:spPr bwMode="auto">
            <a:xfrm>
              <a:off x="4849417" y="43906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1" name="Oval 2370"/>
            <p:cNvSpPr/>
            <p:nvPr/>
          </p:nvSpPr>
          <p:spPr bwMode="auto">
            <a:xfrm>
              <a:off x="4708051" y="440399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2" name="Oval 2371"/>
            <p:cNvSpPr/>
            <p:nvPr/>
          </p:nvSpPr>
          <p:spPr bwMode="auto">
            <a:xfrm>
              <a:off x="4767066" y="45333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3" name="Oval 2372"/>
            <p:cNvSpPr/>
            <p:nvPr/>
          </p:nvSpPr>
          <p:spPr bwMode="auto">
            <a:xfrm>
              <a:off x="4919708" y="45333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4" name="Oval 2373"/>
            <p:cNvSpPr/>
            <p:nvPr/>
          </p:nvSpPr>
          <p:spPr bwMode="auto">
            <a:xfrm>
              <a:off x="4913951" y="465165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5" name="Oval 2374"/>
            <p:cNvSpPr/>
            <p:nvPr/>
          </p:nvSpPr>
          <p:spPr bwMode="auto">
            <a:xfrm>
              <a:off x="4784613" y="46626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6" name="Oval 2375"/>
            <p:cNvSpPr/>
            <p:nvPr/>
          </p:nvSpPr>
          <p:spPr bwMode="auto">
            <a:xfrm>
              <a:off x="4802771" y="47809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7" name="Oval 2376"/>
            <p:cNvSpPr/>
            <p:nvPr/>
          </p:nvSpPr>
          <p:spPr bwMode="auto">
            <a:xfrm>
              <a:off x="4867440" y="498111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8" name="Oval 2377"/>
            <p:cNvSpPr/>
            <p:nvPr/>
          </p:nvSpPr>
          <p:spPr bwMode="auto">
            <a:xfrm rot="5400000">
              <a:off x="4464367" y="637249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79" name="Oval 2378"/>
            <p:cNvSpPr/>
            <p:nvPr/>
          </p:nvSpPr>
          <p:spPr bwMode="auto">
            <a:xfrm rot="5400000">
              <a:off x="4623147" y="62197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0" name="Oval 2379"/>
            <p:cNvSpPr/>
            <p:nvPr/>
          </p:nvSpPr>
          <p:spPr bwMode="auto">
            <a:xfrm rot="5400000">
              <a:off x="4470141" y="62259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1" name="Oval 2380"/>
            <p:cNvSpPr/>
            <p:nvPr/>
          </p:nvSpPr>
          <p:spPr bwMode="auto">
            <a:xfrm rot="5400000">
              <a:off x="4488664" y="609659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2" name="Oval 2381"/>
            <p:cNvSpPr/>
            <p:nvPr/>
          </p:nvSpPr>
          <p:spPr bwMode="auto">
            <a:xfrm rot="5400000">
              <a:off x="4446233" y="587895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3" name="Oval 2382"/>
            <p:cNvSpPr/>
            <p:nvPr/>
          </p:nvSpPr>
          <p:spPr bwMode="auto">
            <a:xfrm rot="5400000">
              <a:off x="4381564" y="63130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4" name="Oval 2383"/>
            <p:cNvSpPr/>
            <p:nvPr/>
          </p:nvSpPr>
          <p:spPr bwMode="auto">
            <a:xfrm rot="5400000">
              <a:off x="4287164" y="641327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5" name="Oval 2384"/>
            <p:cNvSpPr/>
            <p:nvPr/>
          </p:nvSpPr>
          <p:spPr bwMode="auto">
            <a:xfrm rot="5400000">
              <a:off x="4175438" y="633231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6" name="Oval 2385"/>
            <p:cNvSpPr/>
            <p:nvPr/>
          </p:nvSpPr>
          <p:spPr bwMode="auto">
            <a:xfrm rot="5400000">
              <a:off x="4016830" y="635976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7" name="Oval 2386"/>
            <p:cNvSpPr/>
            <p:nvPr/>
          </p:nvSpPr>
          <p:spPr bwMode="auto">
            <a:xfrm rot="5400000">
              <a:off x="3893908" y="634493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8" name="Oval 2387"/>
            <p:cNvSpPr/>
            <p:nvPr/>
          </p:nvSpPr>
          <p:spPr bwMode="auto">
            <a:xfrm rot="5400000">
              <a:off x="3759459" y="629578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89" name="Oval 2388"/>
            <p:cNvSpPr/>
            <p:nvPr/>
          </p:nvSpPr>
          <p:spPr bwMode="auto">
            <a:xfrm rot="5400000">
              <a:off x="3612212" y="631303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0" name="Oval 2389"/>
            <p:cNvSpPr/>
            <p:nvPr/>
          </p:nvSpPr>
          <p:spPr bwMode="auto">
            <a:xfrm>
              <a:off x="3888796" y="427842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1" name="Oval 2390"/>
            <p:cNvSpPr/>
            <p:nvPr/>
          </p:nvSpPr>
          <p:spPr bwMode="auto">
            <a:xfrm>
              <a:off x="3918429" y="417219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2" name="Oval 2391"/>
            <p:cNvSpPr/>
            <p:nvPr/>
          </p:nvSpPr>
          <p:spPr bwMode="auto">
            <a:xfrm>
              <a:off x="3706876" y="409601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3" name="Oval 2392"/>
            <p:cNvSpPr/>
            <p:nvPr/>
          </p:nvSpPr>
          <p:spPr bwMode="auto">
            <a:xfrm>
              <a:off x="3593973" y="407818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4" name="Oval 2393"/>
            <p:cNvSpPr/>
            <p:nvPr/>
          </p:nvSpPr>
          <p:spPr bwMode="auto">
            <a:xfrm>
              <a:off x="3473764" y="40995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5" name="Oval 2394"/>
            <p:cNvSpPr/>
            <p:nvPr/>
          </p:nvSpPr>
          <p:spPr bwMode="auto">
            <a:xfrm>
              <a:off x="3414191" y="402827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6" name="Oval 2395"/>
            <p:cNvSpPr/>
            <p:nvPr/>
          </p:nvSpPr>
          <p:spPr bwMode="auto">
            <a:xfrm>
              <a:off x="3325940" y="414111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7" name="Oval 2396"/>
            <p:cNvSpPr/>
            <p:nvPr/>
          </p:nvSpPr>
          <p:spPr bwMode="auto">
            <a:xfrm>
              <a:off x="3231002" y="40702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8" name="Oval 2397"/>
            <p:cNvSpPr/>
            <p:nvPr/>
          </p:nvSpPr>
          <p:spPr bwMode="auto">
            <a:xfrm>
              <a:off x="3183163" y="397593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399" name="Oval 2398"/>
            <p:cNvSpPr/>
            <p:nvPr/>
          </p:nvSpPr>
          <p:spPr bwMode="auto">
            <a:xfrm>
              <a:off x="3135289" y="41052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0" name="Oval 2399"/>
            <p:cNvSpPr/>
            <p:nvPr/>
          </p:nvSpPr>
          <p:spPr bwMode="auto">
            <a:xfrm>
              <a:off x="3286241" y="427044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1" name="Oval 2400"/>
            <p:cNvSpPr/>
            <p:nvPr/>
          </p:nvSpPr>
          <p:spPr bwMode="auto">
            <a:xfrm>
              <a:off x="3221572" y="436457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2" name="Oval 2401"/>
            <p:cNvSpPr/>
            <p:nvPr/>
          </p:nvSpPr>
          <p:spPr bwMode="auto">
            <a:xfrm>
              <a:off x="3126717" y="425240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3" name="Oval 2402"/>
            <p:cNvSpPr/>
            <p:nvPr/>
          </p:nvSpPr>
          <p:spPr bwMode="auto">
            <a:xfrm>
              <a:off x="3530206" y="44616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4" name="Oval 2403"/>
            <p:cNvSpPr/>
            <p:nvPr/>
          </p:nvSpPr>
          <p:spPr bwMode="auto">
            <a:xfrm>
              <a:off x="3400856" y="431486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5" name="Oval 2404"/>
            <p:cNvSpPr/>
            <p:nvPr/>
          </p:nvSpPr>
          <p:spPr bwMode="auto">
            <a:xfrm>
              <a:off x="3506785" y="421534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6" name="Oval 2405"/>
            <p:cNvSpPr/>
            <p:nvPr/>
          </p:nvSpPr>
          <p:spPr bwMode="auto">
            <a:xfrm>
              <a:off x="3608038" y="43742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7" name="Oval 2406"/>
            <p:cNvSpPr/>
            <p:nvPr/>
          </p:nvSpPr>
          <p:spPr bwMode="auto">
            <a:xfrm>
              <a:off x="3655485" y="426132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8" name="Oval 2407"/>
            <p:cNvSpPr/>
            <p:nvPr/>
          </p:nvSpPr>
          <p:spPr bwMode="auto">
            <a:xfrm>
              <a:off x="3790193" y="437319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09" name="Oval 2408"/>
            <p:cNvSpPr/>
            <p:nvPr/>
          </p:nvSpPr>
          <p:spPr bwMode="auto">
            <a:xfrm>
              <a:off x="3909216" y="441398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10" name="Oval 2409"/>
            <p:cNvSpPr/>
            <p:nvPr/>
          </p:nvSpPr>
          <p:spPr bwMode="auto">
            <a:xfrm>
              <a:off x="4226968" y="434931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11" name="Oval 2410"/>
            <p:cNvSpPr/>
            <p:nvPr/>
          </p:nvSpPr>
          <p:spPr bwMode="auto">
            <a:xfrm>
              <a:off x="3301833" y="631249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12" name="Oval 2411"/>
            <p:cNvSpPr/>
            <p:nvPr/>
          </p:nvSpPr>
          <p:spPr bwMode="auto">
            <a:xfrm>
              <a:off x="3471773" y="63305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13" name="Oval 2412"/>
            <p:cNvSpPr/>
            <p:nvPr/>
          </p:nvSpPr>
          <p:spPr bwMode="auto">
            <a:xfrm>
              <a:off x="3178090" y="63665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14" name="Oval 2413"/>
            <p:cNvSpPr/>
            <p:nvPr/>
          </p:nvSpPr>
          <p:spPr bwMode="auto">
            <a:xfrm>
              <a:off x="3101663" y="62602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15" name="Oval 2414"/>
            <p:cNvSpPr/>
            <p:nvPr/>
          </p:nvSpPr>
          <p:spPr bwMode="auto">
            <a:xfrm>
              <a:off x="3114097" y="60412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16" name="Oval 2415"/>
            <p:cNvSpPr/>
            <p:nvPr/>
          </p:nvSpPr>
          <p:spPr bwMode="auto">
            <a:xfrm rot="10800000">
              <a:off x="5287184" y="61778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17" name="Oval 2416"/>
            <p:cNvSpPr/>
            <p:nvPr/>
          </p:nvSpPr>
          <p:spPr bwMode="auto">
            <a:xfrm rot="10800000">
              <a:off x="5478690" y="617780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grpSp>
      <p:grpSp>
        <p:nvGrpSpPr>
          <p:cNvPr id="2418" name="Group 2417"/>
          <p:cNvGrpSpPr/>
          <p:nvPr/>
        </p:nvGrpSpPr>
        <p:grpSpPr>
          <a:xfrm>
            <a:off x="1631916" y="2416682"/>
            <a:ext cx="3584291" cy="3804536"/>
            <a:chOff x="3171926" y="2784531"/>
            <a:chExt cx="3854780" cy="4076011"/>
          </a:xfrm>
          <a:solidFill>
            <a:srgbClr val="96B400">
              <a:lumMod val="75000"/>
            </a:srgbClr>
          </a:solidFill>
        </p:grpSpPr>
        <p:sp>
          <p:nvSpPr>
            <p:cNvPr id="2419" name="Oval 2418"/>
            <p:cNvSpPr/>
            <p:nvPr/>
          </p:nvSpPr>
          <p:spPr bwMode="auto">
            <a:xfrm rot="10800000">
              <a:off x="6298923" y="656649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0" name="Oval 2419"/>
            <p:cNvSpPr/>
            <p:nvPr/>
          </p:nvSpPr>
          <p:spPr bwMode="auto">
            <a:xfrm rot="10800000">
              <a:off x="5623185" y="658011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1" name="Oval 2420"/>
            <p:cNvSpPr/>
            <p:nvPr/>
          </p:nvSpPr>
          <p:spPr bwMode="auto">
            <a:xfrm rot="5400000">
              <a:off x="4418328" y="67312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2" name="Oval 2421"/>
            <p:cNvSpPr/>
            <p:nvPr/>
          </p:nvSpPr>
          <p:spPr bwMode="auto">
            <a:xfrm>
              <a:off x="3395186" y="672458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3" name="Oval 2422"/>
            <p:cNvSpPr/>
            <p:nvPr/>
          </p:nvSpPr>
          <p:spPr bwMode="auto">
            <a:xfrm>
              <a:off x="3554212" y="647150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4" name="Oval 2423"/>
            <p:cNvSpPr/>
            <p:nvPr/>
          </p:nvSpPr>
          <p:spPr bwMode="auto">
            <a:xfrm rot="10800000">
              <a:off x="5892964" y="605056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5" name="Oval 2424"/>
            <p:cNvSpPr/>
            <p:nvPr/>
          </p:nvSpPr>
          <p:spPr bwMode="auto">
            <a:xfrm rot="10800000">
              <a:off x="4955749" y="636664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6" name="Oval 2425"/>
            <p:cNvSpPr/>
            <p:nvPr/>
          </p:nvSpPr>
          <p:spPr bwMode="auto">
            <a:xfrm rot="5400000">
              <a:off x="6627140" y="358644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7" name="Oval 2426"/>
            <p:cNvSpPr/>
            <p:nvPr/>
          </p:nvSpPr>
          <p:spPr bwMode="auto">
            <a:xfrm rot="5400000">
              <a:off x="6508491" y="371056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8" name="Oval 2427"/>
            <p:cNvSpPr/>
            <p:nvPr/>
          </p:nvSpPr>
          <p:spPr bwMode="auto">
            <a:xfrm rot="5400000">
              <a:off x="6587318" y="417272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29" name="Oval 2428"/>
            <p:cNvSpPr/>
            <p:nvPr/>
          </p:nvSpPr>
          <p:spPr bwMode="auto">
            <a:xfrm rot="5400000">
              <a:off x="6526303" y="450717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0" name="Oval 2429"/>
            <p:cNvSpPr/>
            <p:nvPr/>
          </p:nvSpPr>
          <p:spPr bwMode="auto">
            <a:xfrm rot="5400000">
              <a:off x="6230183" y="442719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1" name="Oval 2430"/>
            <p:cNvSpPr/>
            <p:nvPr/>
          </p:nvSpPr>
          <p:spPr bwMode="auto">
            <a:xfrm rot="5400000">
              <a:off x="5785177" y="434485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2" name="Oval 2431"/>
            <p:cNvSpPr/>
            <p:nvPr/>
          </p:nvSpPr>
          <p:spPr bwMode="auto">
            <a:xfrm rot="5400000">
              <a:off x="6482415" y="4735626"/>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3" name="Oval 2432"/>
            <p:cNvSpPr/>
            <p:nvPr/>
          </p:nvSpPr>
          <p:spPr bwMode="auto">
            <a:xfrm rot="5400000">
              <a:off x="6790737" y="497865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4" name="Oval 2433"/>
            <p:cNvSpPr/>
            <p:nvPr/>
          </p:nvSpPr>
          <p:spPr bwMode="auto">
            <a:xfrm rot="5400000">
              <a:off x="5859362" y="52050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5" name="Oval 2434"/>
            <p:cNvSpPr/>
            <p:nvPr/>
          </p:nvSpPr>
          <p:spPr bwMode="auto">
            <a:xfrm rot="5400000">
              <a:off x="5501006" y="492421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6" name="Oval 2435"/>
            <p:cNvSpPr/>
            <p:nvPr/>
          </p:nvSpPr>
          <p:spPr bwMode="auto">
            <a:xfrm rot="5400000">
              <a:off x="6279490" y="29660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7" name="Oval 2436"/>
            <p:cNvSpPr/>
            <p:nvPr/>
          </p:nvSpPr>
          <p:spPr bwMode="auto">
            <a:xfrm rot="5400000">
              <a:off x="6045425" y="2812628"/>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8" name="Oval 2437"/>
            <p:cNvSpPr/>
            <p:nvPr/>
          </p:nvSpPr>
          <p:spPr bwMode="auto">
            <a:xfrm rot="5400000">
              <a:off x="5578425" y="27845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39" name="Oval 2438"/>
            <p:cNvSpPr/>
            <p:nvPr/>
          </p:nvSpPr>
          <p:spPr bwMode="auto">
            <a:xfrm rot="5400000">
              <a:off x="5184463" y="293867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0" name="Oval 2439"/>
            <p:cNvSpPr/>
            <p:nvPr/>
          </p:nvSpPr>
          <p:spPr bwMode="auto">
            <a:xfrm>
              <a:off x="5766502" y="330486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1" name="Oval 2440"/>
            <p:cNvSpPr/>
            <p:nvPr/>
          </p:nvSpPr>
          <p:spPr bwMode="auto">
            <a:xfrm>
              <a:off x="5244602" y="4289173"/>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2" name="Oval 2441"/>
            <p:cNvSpPr/>
            <p:nvPr/>
          </p:nvSpPr>
          <p:spPr bwMode="auto">
            <a:xfrm rot="5400000">
              <a:off x="6385289" y="526729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3" name="Oval 2442"/>
            <p:cNvSpPr/>
            <p:nvPr/>
          </p:nvSpPr>
          <p:spPr bwMode="auto">
            <a:xfrm rot="5400000">
              <a:off x="6897367" y="54074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4" name="Oval 2443"/>
            <p:cNvSpPr/>
            <p:nvPr/>
          </p:nvSpPr>
          <p:spPr bwMode="auto">
            <a:xfrm rot="5400000">
              <a:off x="6786234" y="6259731"/>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5" name="Oval 2444"/>
            <p:cNvSpPr/>
            <p:nvPr/>
          </p:nvSpPr>
          <p:spPr bwMode="auto">
            <a:xfrm>
              <a:off x="3525027" y="294196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6" name="Oval 2445"/>
            <p:cNvSpPr/>
            <p:nvPr/>
          </p:nvSpPr>
          <p:spPr bwMode="auto">
            <a:xfrm>
              <a:off x="3254702" y="300791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7" name="Oval 2446"/>
            <p:cNvSpPr/>
            <p:nvPr/>
          </p:nvSpPr>
          <p:spPr bwMode="auto">
            <a:xfrm>
              <a:off x="3455005" y="374197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8" name="Oval 2447"/>
            <p:cNvSpPr/>
            <p:nvPr/>
          </p:nvSpPr>
          <p:spPr bwMode="auto">
            <a:xfrm>
              <a:off x="4662565" y="354992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49" name="Oval 2448"/>
            <p:cNvSpPr/>
            <p:nvPr/>
          </p:nvSpPr>
          <p:spPr bwMode="auto">
            <a:xfrm rot="16200000">
              <a:off x="3667537" y="602948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50" name="Oval 2449"/>
            <p:cNvSpPr/>
            <p:nvPr/>
          </p:nvSpPr>
          <p:spPr bwMode="auto">
            <a:xfrm rot="16200000">
              <a:off x="3171926" y="534372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51" name="Oval 2450"/>
            <p:cNvSpPr/>
            <p:nvPr/>
          </p:nvSpPr>
          <p:spPr bwMode="auto">
            <a:xfrm rot="16200000">
              <a:off x="4174199" y="5670790"/>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52" name="Oval 2451"/>
            <p:cNvSpPr/>
            <p:nvPr/>
          </p:nvSpPr>
          <p:spPr bwMode="auto">
            <a:xfrm rot="16200000">
              <a:off x="3969833" y="511045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53" name="Oval 2452"/>
            <p:cNvSpPr/>
            <p:nvPr/>
          </p:nvSpPr>
          <p:spPr bwMode="auto">
            <a:xfrm rot="16200000">
              <a:off x="3520295" y="4589695"/>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54" name="Oval 2453"/>
            <p:cNvSpPr/>
            <p:nvPr/>
          </p:nvSpPr>
          <p:spPr bwMode="auto">
            <a:xfrm rot="16200000">
              <a:off x="4331937" y="4419062"/>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55" name="Oval 2454"/>
            <p:cNvSpPr/>
            <p:nvPr/>
          </p:nvSpPr>
          <p:spPr bwMode="auto">
            <a:xfrm rot="10800000">
              <a:off x="4854837" y="5922779"/>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56" name="Oval 2455"/>
            <p:cNvSpPr/>
            <p:nvPr/>
          </p:nvSpPr>
          <p:spPr bwMode="auto">
            <a:xfrm>
              <a:off x="4768333" y="5093594"/>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57" name="Oval 2456"/>
            <p:cNvSpPr/>
            <p:nvPr/>
          </p:nvSpPr>
          <p:spPr bwMode="auto">
            <a:xfrm>
              <a:off x="3593974" y="407817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sp>
          <p:nvSpPr>
            <p:cNvPr id="2458" name="Oval 2457"/>
            <p:cNvSpPr/>
            <p:nvPr/>
          </p:nvSpPr>
          <p:spPr bwMode="auto">
            <a:xfrm>
              <a:off x="3400855" y="4314857"/>
              <a:ext cx="129338" cy="129338"/>
            </a:xfrm>
            <a:prstGeom prst="ellipse">
              <a:avLst/>
            </a:prstGeom>
            <a:grp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venir LT 55 Roman"/>
                <a:ea typeface="+mn-ea"/>
                <a:cs typeface="+mn-cs"/>
              </a:endParaRPr>
            </a:p>
          </p:txBody>
        </p:sp>
      </p:grpSp>
      <p:grpSp>
        <p:nvGrpSpPr>
          <p:cNvPr id="2459" name="Group 2458"/>
          <p:cNvGrpSpPr/>
          <p:nvPr/>
        </p:nvGrpSpPr>
        <p:grpSpPr>
          <a:xfrm>
            <a:off x="1839509" y="2555681"/>
            <a:ext cx="3125432" cy="3654485"/>
            <a:chOff x="3395186" y="2938677"/>
            <a:chExt cx="3361294" cy="3915252"/>
          </a:xfrm>
          <a:solidFill>
            <a:srgbClr val="FF0000"/>
          </a:solidFill>
        </p:grpSpPr>
        <p:sp>
          <p:nvSpPr>
            <p:cNvPr id="2460" name="Oval 2459"/>
            <p:cNvSpPr/>
            <p:nvPr/>
          </p:nvSpPr>
          <p:spPr bwMode="auto">
            <a:xfrm>
              <a:off x="3395186" y="6724590"/>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sp>
          <p:nvSpPr>
            <p:cNvPr id="2461" name="Oval 2460"/>
            <p:cNvSpPr/>
            <p:nvPr/>
          </p:nvSpPr>
          <p:spPr bwMode="auto">
            <a:xfrm>
              <a:off x="3554212" y="6471508"/>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sp>
          <p:nvSpPr>
            <p:cNvPr id="2462" name="Oval 2461"/>
            <p:cNvSpPr/>
            <p:nvPr/>
          </p:nvSpPr>
          <p:spPr bwMode="auto">
            <a:xfrm rot="5400000">
              <a:off x="6627141" y="3586445"/>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sp>
          <p:nvSpPr>
            <p:cNvPr id="2463" name="Oval 2462"/>
            <p:cNvSpPr/>
            <p:nvPr/>
          </p:nvSpPr>
          <p:spPr bwMode="auto">
            <a:xfrm rot="5400000">
              <a:off x="6587319" y="4172731"/>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sp>
          <p:nvSpPr>
            <p:cNvPr id="2464" name="Oval 2463"/>
            <p:cNvSpPr/>
            <p:nvPr/>
          </p:nvSpPr>
          <p:spPr bwMode="auto">
            <a:xfrm rot="5400000">
              <a:off x="5184464" y="2938677"/>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sp>
          <p:nvSpPr>
            <p:cNvPr id="2465" name="Oval 2464"/>
            <p:cNvSpPr/>
            <p:nvPr/>
          </p:nvSpPr>
          <p:spPr bwMode="auto">
            <a:xfrm>
              <a:off x="5766501" y="3304867"/>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sp>
          <p:nvSpPr>
            <p:cNvPr id="2466" name="Oval 2465"/>
            <p:cNvSpPr/>
            <p:nvPr/>
          </p:nvSpPr>
          <p:spPr bwMode="auto">
            <a:xfrm>
              <a:off x="4662565" y="3549933"/>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sp>
          <p:nvSpPr>
            <p:cNvPr id="2467" name="Oval 2466"/>
            <p:cNvSpPr/>
            <p:nvPr/>
          </p:nvSpPr>
          <p:spPr bwMode="auto">
            <a:xfrm rot="16200000">
              <a:off x="3667537" y="6029487"/>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sp>
          <p:nvSpPr>
            <p:cNvPr id="2468" name="Oval 2467"/>
            <p:cNvSpPr/>
            <p:nvPr/>
          </p:nvSpPr>
          <p:spPr bwMode="auto">
            <a:xfrm>
              <a:off x="4768333" y="5093598"/>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sp>
          <p:nvSpPr>
            <p:cNvPr id="2469" name="Oval 2468"/>
            <p:cNvSpPr/>
            <p:nvPr/>
          </p:nvSpPr>
          <p:spPr bwMode="auto">
            <a:xfrm>
              <a:off x="3400855" y="4314862"/>
              <a:ext cx="129338" cy="129338"/>
            </a:xfrm>
            <a:prstGeom prst="ellipse">
              <a:avLst/>
            </a:prstGeom>
            <a:solidFill>
              <a:srgbClr val="C00000"/>
            </a:solidFill>
            <a:ln w="12700" cap="flat" cmpd="sng" algn="ctr">
              <a:solidFill>
                <a:srgbClr val="C00000"/>
              </a:solid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C00000"/>
                </a:solidFill>
                <a:effectLst/>
                <a:uLnTx/>
                <a:uFillTx/>
                <a:latin typeface="Avenir LT 55 Roman"/>
                <a:ea typeface="+mn-ea"/>
                <a:cs typeface="+mn-cs"/>
              </a:endParaRPr>
            </a:p>
          </p:txBody>
        </p:sp>
      </p:grpSp>
      <p:sp>
        <p:nvSpPr>
          <p:cNvPr id="2470" name="TextBox 2469"/>
          <p:cNvSpPr txBox="1"/>
          <p:nvPr/>
        </p:nvSpPr>
        <p:spPr>
          <a:xfrm>
            <a:off x="1601722" y="2105159"/>
            <a:ext cx="3575174" cy="263494"/>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4102" rtl="0" eaLnBrk="1" fontAlgn="auto" latinLnBrk="0" hangingPunct="1">
              <a:lnSpc>
                <a:spcPct val="100000"/>
              </a:lnSpc>
              <a:spcBef>
                <a:spcPct val="0"/>
              </a:spcBef>
              <a:spcAft>
                <a:spcPct val="0"/>
              </a:spcAft>
              <a:buClrTx/>
              <a:buSzTx/>
              <a:buFontTx/>
              <a:buNone/>
              <a:defRPr/>
            </a:pPr>
            <a:r>
              <a:rPr kumimoji="0" lang="en-US" sz="1099" b="1" i="0" u="none" strike="noStrike" kern="0" cap="none" spc="0" normalizeH="0" baseline="0" noProof="0">
                <a:ln>
                  <a:noFill/>
                </a:ln>
                <a:solidFill>
                  <a:srgbClr val="FFFFFF">
                    <a:lumMod val="65000"/>
                  </a:srgbClr>
                </a:solidFill>
                <a:effectLst/>
                <a:uLnTx/>
                <a:uFillTx/>
                <a:latin typeface="Arial" pitchFamily="34" charset="0"/>
                <a:ea typeface="Avenir LT Std 45 Book" pitchFamily="34" charset="0"/>
                <a:cs typeface="Arial" pitchFamily="34" charset="0"/>
              </a:rPr>
              <a:t>Market</a:t>
            </a:r>
            <a:endParaRPr kumimoji="0" lang="en-US" sz="1798" b="0" i="0" u="none" strike="noStrike" kern="0" cap="none" spc="0" normalizeH="0" baseline="0" noProof="0">
              <a:ln>
                <a:noFill/>
              </a:ln>
              <a:solidFill>
                <a:srgbClr val="FFFFFF">
                  <a:lumMod val="65000"/>
                </a:srgbClr>
              </a:solidFill>
              <a:effectLst/>
              <a:uLnTx/>
              <a:uFillTx/>
              <a:latin typeface="Arial" pitchFamily="34" charset="0"/>
              <a:ea typeface="+mn-ea"/>
              <a:cs typeface="Arial" pitchFamily="34" charset="0"/>
            </a:endParaRPr>
          </a:p>
        </p:txBody>
      </p:sp>
      <p:sp>
        <p:nvSpPr>
          <p:cNvPr id="830" name="TextBox 829"/>
          <p:cNvSpPr txBox="1"/>
          <p:nvPr/>
        </p:nvSpPr>
        <p:spPr>
          <a:xfrm>
            <a:off x="-788518" y="5881"/>
            <a:ext cx="732892"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GC13</a:t>
            </a:r>
          </a:p>
        </p:txBody>
      </p:sp>
      <p:sp>
        <p:nvSpPr>
          <p:cNvPr id="831" name="Rectangle 830">
            <a:extLst>
              <a:ext uri="{FF2B5EF4-FFF2-40B4-BE49-F238E27FC236}">
                <a16:creationId xmlns:a16="http://schemas.microsoft.com/office/drawing/2014/main" id="{66EEF9A7-D100-4447-8017-728B362026E9}"/>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1728955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5"/>
          <p:cNvSpPr>
            <a:spLocks noGrp="1"/>
          </p:cNvSpPr>
          <p:nvPr>
            <p:ph type="title"/>
          </p:nvPr>
        </p:nvSpPr>
        <p:spPr/>
        <p:txBody>
          <a:bodyPr/>
          <a:lstStyle/>
          <a:p>
            <a:r>
              <a:rPr lang="en-US"/>
              <a:t>The Impact of Volatility</a:t>
            </a:r>
          </a:p>
        </p:txBody>
      </p:sp>
      <p:sp>
        <p:nvSpPr>
          <p:cNvPr id="9" name="Slide Number Placeholder 8"/>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84</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9459" name="Text Placeholder 1"/>
          <p:cNvSpPr>
            <a:spLocks noGrp="1"/>
          </p:cNvSpPr>
          <p:nvPr>
            <p:ph type="body" sz="quarter" idx="13"/>
          </p:nvPr>
        </p:nvSpPr>
        <p:spPr/>
        <p:txBody>
          <a:bodyPr/>
          <a:lstStyle/>
          <a:p>
            <a:pPr lvl="0"/>
            <a:r>
              <a:rPr lang="en-US"/>
              <a:t>Impact on a Hypothetical $100,000 Portfolio</a:t>
            </a:r>
          </a:p>
        </p:txBody>
      </p:sp>
      <p:sp>
        <p:nvSpPr>
          <p:cNvPr id="3" name="Text Placeholder 2"/>
          <p:cNvSpPr>
            <a:spLocks noGrp="1"/>
          </p:cNvSpPr>
          <p:nvPr>
            <p:ph type="body" sz="quarter" idx="15"/>
          </p:nvPr>
        </p:nvSpPr>
        <p:spPr/>
        <p:txBody>
          <a:bodyPr/>
          <a:lstStyle/>
          <a:p>
            <a:r>
              <a:rPr lang="en-US"/>
              <a:t>For illustrative purposes only.</a:t>
            </a:r>
          </a:p>
        </p:txBody>
      </p:sp>
      <p:sp>
        <p:nvSpPr>
          <p:cNvPr id="2" name="AssetID" descr="svtx:content/slide/@id"/>
          <p:cNvSpPr>
            <a:spLocks noGrp="1"/>
          </p:cNvSpPr>
          <p:nvPr>
            <p:ph type="body" sz="quarter" idx="20"/>
          </p:nvPr>
        </p:nvSpPr>
        <p:spPr/>
        <p:txBody>
          <a:bodyPr/>
          <a:lstStyle/>
          <a:p>
            <a:r>
              <a:rPr lang="en-US"/>
              <a:t>28749</a:t>
            </a:r>
          </a:p>
        </p:txBody>
      </p:sp>
      <p:sp>
        <p:nvSpPr>
          <p:cNvPr id="8" name="TextBox 7"/>
          <p:cNvSpPr txBox="1"/>
          <p:nvPr/>
        </p:nvSpPr>
        <p:spPr>
          <a:xfrm>
            <a:off x="-893366" y="-4475"/>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GC18</a:t>
            </a:r>
          </a:p>
        </p:txBody>
      </p:sp>
      <p:graphicFrame>
        <p:nvGraphicFramePr>
          <p:cNvPr id="10" name="Group 346"/>
          <p:cNvGraphicFramePr>
            <a:graphicFrameLocks noGrp="1"/>
          </p:cNvGraphicFramePr>
          <p:nvPr/>
        </p:nvGraphicFramePr>
        <p:xfrm>
          <a:off x="774093" y="2302144"/>
          <a:ext cx="8864097" cy="1431674"/>
        </p:xfrm>
        <a:graphic>
          <a:graphicData uri="http://schemas.openxmlformats.org/drawingml/2006/table">
            <a:tbl>
              <a:tblPr/>
              <a:tblGrid>
                <a:gridCol w="1602462">
                  <a:extLst>
                    <a:ext uri="{9D8B030D-6E8A-4147-A177-3AD203B41FA5}">
                      <a16:colId xmlns:a16="http://schemas.microsoft.com/office/drawing/2014/main" val="20000"/>
                    </a:ext>
                  </a:extLst>
                </a:gridCol>
                <a:gridCol w="1452327">
                  <a:extLst>
                    <a:ext uri="{9D8B030D-6E8A-4147-A177-3AD203B41FA5}">
                      <a16:colId xmlns:a16="http://schemas.microsoft.com/office/drawing/2014/main" val="20001"/>
                    </a:ext>
                  </a:extLst>
                </a:gridCol>
                <a:gridCol w="1452327">
                  <a:extLst>
                    <a:ext uri="{9D8B030D-6E8A-4147-A177-3AD203B41FA5}">
                      <a16:colId xmlns:a16="http://schemas.microsoft.com/office/drawing/2014/main" val="20002"/>
                    </a:ext>
                  </a:extLst>
                </a:gridCol>
                <a:gridCol w="1452327">
                  <a:extLst>
                    <a:ext uri="{9D8B030D-6E8A-4147-A177-3AD203B41FA5}">
                      <a16:colId xmlns:a16="http://schemas.microsoft.com/office/drawing/2014/main" val="20003"/>
                    </a:ext>
                  </a:extLst>
                </a:gridCol>
                <a:gridCol w="1452327">
                  <a:extLst>
                    <a:ext uri="{9D8B030D-6E8A-4147-A177-3AD203B41FA5}">
                      <a16:colId xmlns:a16="http://schemas.microsoft.com/office/drawing/2014/main" val="20004"/>
                    </a:ext>
                  </a:extLst>
                </a:gridCol>
                <a:gridCol w="1452327">
                  <a:extLst>
                    <a:ext uri="{9D8B030D-6E8A-4147-A177-3AD203B41FA5}">
                      <a16:colId xmlns:a16="http://schemas.microsoft.com/office/drawing/2014/main" val="20005"/>
                    </a:ext>
                  </a:extLst>
                </a:gridCol>
              </a:tblGrid>
              <a:tr h="517834">
                <a:tc>
                  <a:txBody>
                    <a:bodyPr/>
                    <a:lstStyle/>
                    <a:p>
                      <a:pPr marL="0" marR="0" lvl="0" indent="0" algn="l" defTabSz="1018319" rtl="0" eaLnBrk="1" fontAlgn="base" latinLnBrk="0" hangingPunct="1">
                        <a:lnSpc>
                          <a:spcPct val="100000"/>
                        </a:lnSpc>
                        <a:spcBef>
                          <a:spcPct val="0"/>
                        </a:spcBef>
                        <a:spcAft>
                          <a:spcPct val="0"/>
                        </a:spcAft>
                        <a:buClrTx/>
                        <a:buSzTx/>
                        <a:buFontTx/>
                        <a:buNone/>
                      </a:pPr>
                      <a:endParaRPr kumimoji="0" lang="en-US" sz="1400" b="0" i="0" u="none" strike="noStrike" cap="none" normalizeH="0" baseline="0">
                        <a:ln>
                          <a:noFill/>
                        </a:ln>
                        <a:solidFill>
                          <a:schemeClr val="tx1"/>
                        </a:solidFill>
                        <a:effectLst/>
                        <a:latin typeface="Arial" pitchFamily="34" charset="0"/>
                        <a:cs typeface="Arial" pitchFamily="34" charset="0"/>
                      </a:endParaRPr>
                    </a:p>
                  </a:txBody>
                  <a:tcPr marL="45692" marR="45692" marT="45692" marB="45692" anchor="ctr" horzOverflow="overflow">
                    <a:lnL>
                      <a:noFill/>
                    </a:lnL>
                    <a:lnR>
                      <a:noFill/>
                    </a:lnR>
                    <a:lnT w="952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Year 1 </a:t>
                      </a:r>
                    </a:p>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Return</a:t>
                      </a:r>
                    </a:p>
                  </a:txBody>
                  <a:tcPr marL="45692" marR="45692" marT="45692" marB="45692" anchor="b" horzOverflow="overflow">
                    <a:lnL>
                      <a:noFill/>
                    </a:lnL>
                    <a:lnR>
                      <a:noFill/>
                    </a:lnR>
                    <a:lnT w="952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Year 2 </a:t>
                      </a:r>
                    </a:p>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Return</a:t>
                      </a:r>
                    </a:p>
                  </a:txBody>
                  <a:tcPr marL="45692" marR="45692" marT="45692" marB="45692" anchor="b" horzOverflow="overflow">
                    <a:lnL>
                      <a:noFill/>
                    </a:lnL>
                    <a:lnR>
                      <a:noFill/>
                    </a:lnR>
                    <a:lnT w="952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Average </a:t>
                      </a:r>
                    </a:p>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Return</a:t>
                      </a:r>
                    </a:p>
                  </a:txBody>
                  <a:tcPr marL="45692" marR="45692" marT="45692" marB="45692" anchor="b" horzOverflow="overflow">
                    <a:lnL>
                      <a:noFill/>
                    </a:lnL>
                    <a:lnR>
                      <a:noFill/>
                    </a:lnR>
                    <a:lnT w="952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Compound </a:t>
                      </a:r>
                    </a:p>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Return</a:t>
                      </a:r>
                    </a:p>
                  </a:txBody>
                  <a:tcPr marL="45692" marR="45692" marT="45692" marB="45692" anchor="b" horzOverflow="overflow">
                    <a:lnL>
                      <a:noFill/>
                    </a:lnL>
                    <a:lnR>
                      <a:noFill/>
                    </a:lnR>
                    <a:lnT w="952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Value at End </a:t>
                      </a:r>
                    </a:p>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of Year 2</a:t>
                      </a:r>
                    </a:p>
                  </a:txBody>
                  <a:tcPr marL="45692" marR="45692" marT="45692" marB="45692" anchor="b" horzOverflow="overflow">
                    <a:lnL>
                      <a:noFill/>
                    </a:lnL>
                    <a:lnR>
                      <a:noFill/>
                    </a:lnR>
                    <a:lnT w="952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56912">
                <a:tc>
                  <a:txBody>
                    <a:bodyPr/>
                    <a:lstStyle/>
                    <a:p>
                      <a:pPr marL="0" marR="0" lvl="0" indent="0" algn="l"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Portfolio 1</a:t>
                      </a:r>
                    </a:p>
                  </a:txBody>
                  <a:tcPr marL="45692" marR="45692" marT="45692" marB="45692" anchor="ctr" horzOverflow="overflow">
                    <a:lnL>
                      <a:noFill/>
                    </a:lnL>
                    <a:lnR>
                      <a:noFill/>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50%</a:t>
                      </a:r>
                    </a:p>
                  </a:txBody>
                  <a:tcPr marL="45692" marR="45692" marT="45692" marB="45692" anchor="ctr" horzOverflow="overflow">
                    <a:lnL>
                      <a:noFill/>
                    </a:lnL>
                    <a:lnR>
                      <a:noFill/>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-50%</a:t>
                      </a:r>
                    </a:p>
                  </a:txBody>
                  <a:tcPr marL="45692" marR="45692" marT="45692" marB="45692" anchor="ctr" horzOverflow="overflow">
                    <a:lnL>
                      <a:noFill/>
                    </a:lnL>
                    <a:lnR>
                      <a:noFill/>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0%</a:t>
                      </a:r>
                    </a:p>
                  </a:txBody>
                  <a:tcPr marL="45692" marR="45692" marT="45692" marB="45692" anchor="ctr" horzOverflow="overflow">
                    <a:lnL>
                      <a:noFill/>
                    </a:lnL>
                    <a:lnR>
                      <a:noFill/>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-13.4%</a:t>
                      </a:r>
                    </a:p>
                  </a:txBody>
                  <a:tcPr marL="45692" marR="45692" marT="45692" marB="45692" anchor="ctr" horzOverflow="overflow">
                    <a:lnL>
                      <a:noFill/>
                    </a:lnL>
                    <a:lnR>
                      <a:noFill/>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$75,000</a:t>
                      </a:r>
                    </a:p>
                  </a:txBody>
                  <a:tcPr marL="45692" marR="45692" marT="45692" marB="45692" anchor="ctr" horzOverflow="overflow">
                    <a:lnL>
                      <a:noFill/>
                    </a:lnL>
                    <a:lnR>
                      <a:noFill/>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456912">
                <a:tc>
                  <a:txBody>
                    <a:bodyPr/>
                    <a:lstStyle/>
                    <a:p>
                      <a:pPr marL="0" marR="0" lvl="0" indent="0" algn="l"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Portfolio 2</a:t>
                      </a:r>
                    </a:p>
                  </a:txBody>
                  <a:tcPr marL="45692" marR="45692" marT="45692" marB="45692" anchor="ctr" horzOverflow="overflow">
                    <a:lnL>
                      <a:noFill/>
                    </a:lnL>
                    <a:lnR>
                      <a:noFill/>
                    </a:lnR>
                    <a:lnT>
                      <a:noFill/>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10%</a:t>
                      </a:r>
                    </a:p>
                  </a:txBody>
                  <a:tcPr marL="45692" marR="45692" marT="45692" marB="45692" anchor="ctr" horzOverflow="overflow">
                    <a:lnL>
                      <a:noFill/>
                    </a:lnL>
                    <a:lnR>
                      <a:noFill/>
                    </a:lnR>
                    <a:lnT>
                      <a:noFill/>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-10%</a:t>
                      </a:r>
                    </a:p>
                  </a:txBody>
                  <a:tcPr marL="45692" marR="45692" marT="45692" marB="45692" anchor="ctr" horzOverflow="overflow">
                    <a:lnL>
                      <a:noFill/>
                    </a:lnL>
                    <a:lnR>
                      <a:noFill/>
                    </a:lnR>
                    <a:lnT>
                      <a:noFill/>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0%</a:t>
                      </a:r>
                    </a:p>
                  </a:txBody>
                  <a:tcPr marL="45692" marR="45692" marT="45692" marB="45692" anchor="ctr" horzOverflow="overflow">
                    <a:lnL>
                      <a:noFill/>
                    </a:lnL>
                    <a:lnR>
                      <a:noFill/>
                    </a:lnR>
                    <a:lnT>
                      <a:noFill/>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-0.5%</a:t>
                      </a:r>
                    </a:p>
                  </a:txBody>
                  <a:tcPr marL="45692" marR="45692" marT="45692" marB="45692" anchor="ctr" horzOverflow="overflow">
                    <a:lnL>
                      <a:noFill/>
                    </a:lnL>
                    <a:lnR>
                      <a:noFill/>
                    </a:lnR>
                    <a:lnT>
                      <a:noFill/>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cs typeface="Arial" pitchFamily="34" charset="0"/>
                        </a:rPr>
                        <a:t>$99,000</a:t>
                      </a:r>
                    </a:p>
                  </a:txBody>
                  <a:tcPr marL="45692" marR="45692" marT="45692" marB="45692" anchor="ct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1" name="Rectangle 10">
            <a:extLst>
              <a:ext uri="{FF2B5EF4-FFF2-40B4-BE49-F238E27FC236}">
                <a16:creationId xmlns:a16="http://schemas.microsoft.com/office/drawing/2014/main" id="{04B72454-D130-439F-AD16-3019E918324F}"/>
              </a:ext>
            </a:extLst>
          </p:cNvPr>
          <p:cNvSpPr/>
          <p:nvPr/>
        </p:nvSpPr>
        <p:spPr>
          <a:xfrm>
            <a:off x="10790453"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spTree>
    <p:custDataLst>
      <p:tags r:id="rId1"/>
    </p:custDataLst>
    <p:extLst>
      <p:ext uri="{BB962C8B-B14F-4D97-AF65-F5344CB8AC3E}">
        <p14:creationId xmlns:p14="http://schemas.microsoft.com/office/powerpoint/2010/main" val="3423223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The Importance of Long-Term Discipline</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85</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48604" name="Text Placeholder 1"/>
          <p:cNvSpPr>
            <a:spLocks noGrp="1"/>
          </p:cNvSpPr>
          <p:nvPr>
            <p:ph type="body" sz="quarter" idx="13"/>
          </p:nvPr>
        </p:nvSpPr>
        <p:spPr/>
        <p:txBody>
          <a:bodyPr/>
          <a:lstStyle/>
          <a:p>
            <a:pPr lvl="0"/>
            <a:r>
              <a:rPr lang="en-US"/>
              <a:t>Annualised Compound Returns (%)</a:t>
            </a:r>
          </a:p>
        </p:txBody>
      </p:sp>
      <p:sp>
        <p:nvSpPr>
          <p:cNvPr id="3" name="Text Placeholder 2"/>
          <p:cNvSpPr>
            <a:spLocks noGrp="1"/>
          </p:cNvSpPr>
          <p:nvPr>
            <p:ph type="body" sz="quarter" idx="15"/>
          </p:nvPr>
        </p:nvSpPr>
        <p:spPr/>
        <p:txBody>
          <a:bodyPr/>
          <a:lstStyle/>
          <a:p>
            <a:pPr lvl="0" indent="1587" defTabSz="1037353" fontAlgn="base">
              <a:lnSpc>
                <a:spcPct val="100000"/>
              </a:lnSpc>
              <a:spcAft>
                <a:spcPct val="0"/>
              </a:spcAft>
            </a:pPr>
            <a:r>
              <a:rPr lang="en-US" kern="0">
                <a:solidFill>
                  <a:srgbClr val="000000">
                    <a:lumMod val="75000"/>
                    <a:lumOff val="25000"/>
                  </a:srgbClr>
                </a:solidFill>
                <a:latin typeface="Arial Narrow"/>
                <a:cs typeface="+mn-cs"/>
              </a:rPr>
              <a:t>In US dollars. </a:t>
            </a:r>
          </a:p>
          <a:p>
            <a:pPr lvl="0" indent="1587" defTabSz="1037353" fontAlgn="base">
              <a:lnSpc>
                <a:spcPct val="100000"/>
              </a:lnSpc>
              <a:spcAft>
                <a:spcPct val="0"/>
              </a:spcAft>
            </a:pPr>
            <a:r>
              <a:rPr lang="en-US" kern="0">
                <a:solidFill>
                  <a:srgbClr val="000000">
                    <a:lumMod val="75000"/>
                    <a:lumOff val="25000"/>
                  </a:srgbClr>
                </a:solidFill>
                <a:latin typeface="Arial Narrow"/>
                <a:cs typeface="+mn-cs"/>
              </a:rPr>
              <a:t>S&amp;P data © 2023 S&amp;P Dow Jones Indices LLC, a division of S&amp;P Global. All rights reserved. 1-Month Treasury Bills Index is the IA SBBI US 30 Day TBill TR USD. Treasury Index data sourced from Ibbotson Associates, via Morningstar Direct. For illustrative purposes only. Indices are not available for direct investment. Their performance does not reflect the expenses associated with the management of an actual portfolio. Past performance is not a guarantee of future results. Values change frequently, and past performance may not be repeated. There is always the risk that an investor may lose money.</a:t>
            </a:r>
          </a:p>
        </p:txBody>
      </p:sp>
      <p:sp>
        <p:nvSpPr>
          <p:cNvPr id="2" name="AssetID" descr="svtx:content/slide/@id"/>
          <p:cNvSpPr>
            <a:spLocks noGrp="1"/>
          </p:cNvSpPr>
          <p:nvPr>
            <p:ph type="body" sz="quarter" idx="20"/>
          </p:nvPr>
        </p:nvSpPr>
        <p:spPr/>
        <p:txBody>
          <a:bodyPr/>
          <a:lstStyle/>
          <a:p>
            <a:r>
              <a:rPr lang="en-US"/>
              <a:t>28689</a:t>
            </a:r>
          </a:p>
        </p:txBody>
      </p:sp>
      <p:sp>
        <p:nvSpPr>
          <p:cNvPr id="9" name="TextBox 8"/>
          <p:cNvSpPr txBox="1"/>
          <p:nvPr/>
        </p:nvSpPr>
        <p:spPr>
          <a:xfrm>
            <a:off x="-782528"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venir LT 55 Roman"/>
                <a:ea typeface="+mn-ea"/>
                <a:cs typeface="+mn-cs"/>
              </a:rPr>
              <a:t>SC: LC21</a:t>
            </a:r>
          </a:p>
        </p:txBody>
      </p:sp>
      <p:sp>
        <p:nvSpPr>
          <p:cNvPr id="10" name="Rectangle 9">
            <a:extLst>
              <a:ext uri="{FF2B5EF4-FFF2-40B4-BE49-F238E27FC236}">
                <a16:creationId xmlns:a16="http://schemas.microsoft.com/office/drawing/2014/main" id="{55F343BB-5A4E-4657-AA1F-A3CAECDB8818}"/>
              </a:ext>
            </a:extLst>
          </p:cNvPr>
          <p:cNvSpPr/>
          <p:nvPr/>
        </p:nvSpPr>
        <p:spPr>
          <a:xfrm>
            <a:off x="10799688" y="4427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graphicFrame>
        <p:nvGraphicFramePr>
          <p:cNvPr id="11" name="Group 1043">
            <a:extLst>
              <a:ext uri="{FF2B5EF4-FFF2-40B4-BE49-F238E27FC236}">
                <a16:creationId xmlns:a16="http://schemas.microsoft.com/office/drawing/2014/main" id="{B5C3754C-C973-4A31-98FB-E3B9BD494616}"/>
              </a:ext>
            </a:extLst>
          </p:cNvPr>
          <p:cNvGraphicFramePr>
            <a:graphicFrameLocks noGrp="1"/>
          </p:cNvGraphicFramePr>
          <p:nvPr>
            <p:extLst>
              <p:ext uri="{D42A27DB-BD31-4B8C-83A1-F6EECF244321}">
                <p14:modId xmlns:p14="http://schemas.microsoft.com/office/powerpoint/2010/main" val="3787080029"/>
              </p:ext>
            </p:extLst>
          </p:nvPr>
        </p:nvGraphicFramePr>
        <p:xfrm>
          <a:off x="871503" y="2373413"/>
          <a:ext cx="8023675" cy="1705806"/>
        </p:xfrm>
        <a:graphic>
          <a:graphicData uri="http://schemas.openxmlformats.org/drawingml/2006/table">
            <a:tbl>
              <a:tblPr/>
              <a:tblGrid>
                <a:gridCol w="3364150">
                  <a:extLst>
                    <a:ext uri="{9D8B030D-6E8A-4147-A177-3AD203B41FA5}">
                      <a16:colId xmlns:a16="http://schemas.microsoft.com/office/drawing/2014/main" val="20000"/>
                    </a:ext>
                  </a:extLst>
                </a:gridCol>
                <a:gridCol w="1553175">
                  <a:extLst>
                    <a:ext uri="{9D8B030D-6E8A-4147-A177-3AD203B41FA5}">
                      <a16:colId xmlns:a16="http://schemas.microsoft.com/office/drawing/2014/main" val="20001"/>
                    </a:ext>
                  </a:extLst>
                </a:gridCol>
                <a:gridCol w="1553175">
                  <a:extLst>
                    <a:ext uri="{9D8B030D-6E8A-4147-A177-3AD203B41FA5}">
                      <a16:colId xmlns:a16="http://schemas.microsoft.com/office/drawing/2014/main" val="20002"/>
                    </a:ext>
                  </a:extLst>
                </a:gridCol>
                <a:gridCol w="1553175">
                  <a:extLst>
                    <a:ext uri="{9D8B030D-6E8A-4147-A177-3AD203B41FA5}">
                      <a16:colId xmlns:a16="http://schemas.microsoft.com/office/drawing/2014/main" val="20003"/>
                    </a:ext>
                  </a:extLst>
                </a:gridCol>
              </a:tblGrid>
              <a:tr h="132795">
                <a:tc>
                  <a:txBody>
                    <a:bodyPr/>
                    <a:lstStyle/>
                    <a:p>
                      <a:pPr marL="0" marR="0" lvl="0" indent="0" algn="l" defTabSz="1018319" rtl="0" eaLnBrk="1" fontAlgn="base" latinLnBrk="0" hangingPunct="1">
                        <a:lnSpc>
                          <a:spcPct val="100000"/>
                        </a:lnSpc>
                        <a:spcBef>
                          <a:spcPct val="0"/>
                        </a:spcBef>
                        <a:spcAft>
                          <a:spcPct val="0"/>
                        </a:spcAft>
                        <a:buClrTx/>
                        <a:buSzTx/>
                        <a:buFontTx/>
                        <a:buNone/>
                      </a:pPr>
                      <a:endParaRPr kumimoji="0" lang="en-US" sz="1400" b="0" i="0" u="none" strike="noStrike" cap="none" normalizeH="0" baseline="0">
                        <a:ln>
                          <a:noFill/>
                        </a:ln>
                        <a:solidFill>
                          <a:schemeClr val="tx1"/>
                        </a:solidFill>
                        <a:effectLst/>
                        <a:latin typeface="Arial" pitchFamily="34" charset="0"/>
                      </a:endParaRPr>
                    </a:p>
                  </a:txBody>
                  <a:tcPr marL="45682" marR="45682" marT="45682" marB="45682" anchor="b" horzOverflow="overflow">
                    <a:lnL cap="flat">
                      <a:noFill/>
                    </a:lnL>
                    <a:lnR>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endParaRPr kumimoji="0" lang="en-US" sz="1400" b="0" i="0" u="none" strike="noStrike" cap="none" normalizeH="0" baseline="0">
                        <a:ln>
                          <a:noFill/>
                        </a:ln>
                        <a:solidFill>
                          <a:schemeClr val="tx1"/>
                        </a:solidFill>
                        <a:effectLst/>
                        <a:latin typeface="Arial" pitchFamily="34" charset="0"/>
                      </a:endParaRPr>
                    </a:p>
                  </a:txBody>
                  <a:tcPr marL="45682" marR="182726" marT="45682" marB="45682" anchor="ctr" horzOverflow="overflow">
                    <a:lnL>
                      <a:noFill/>
                    </a:lnL>
                    <a:lnR w="19050" cap="flat" cmpd="sng" algn="ctr">
                      <a:solidFill>
                        <a:schemeClr val="accent1"/>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endParaRPr kumimoji="0" lang="en-US" sz="1400" b="0" i="0" u="none" strike="noStrike" cap="none" normalizeH="0" baseline="0">
                        <a:ln>
                          <a:noFill/>
                        </a:ln>
                        <a:solidFill>
                          <a:schemeClr val="tx1"/>
                        </a:solidFill>
                        <a:effectLst/>
                        <a:latin typeface="Arial" pitchFamily="34" charset="0"/>
                      </a:endParaRPr>
                    </a:p>
                  </a:txBody>
                  <a:tcPr marL="45682" marR="182726" marT="45682" marB="45682" anchor="ctr" horzOverflow="overflow">
                    <a:lnL w="19050" cap="flat" cmpd="sng" algn="ctr">
                      <a:solidFill>
                        <a:schemeClr val="accent1"/>
                      </a:solidFill>
                      <a:prstDash val="solid"/>
                      <a:round/>
                      <a:headEnd type="none" w="med" len="med"/>
                      <a:tailEnd type="none" w="med" len="med"/>
                    </a:lnL>
                    <a:lnR w="19050" cap="flat" cmpd="sng" algn="ctr">
                      <a:solidFill>
                        <a:schemeClr val="accent1"/>
                      </a:solidFill>
                      <a:prstDash val="solid"/>
                      <a:round/>
                      <a:headEnd type="none" w="med" len="med"/>
                      <a:tailEnd type="none" w="med" len="med"/>
                    </a:lnR>
                    <a:lnT w="19050" cap="flat" cmpd="sng" algn="ctr">
                      <a:solidFill>
                        <a:schemeClr val="accent1"/>
                      </a:solidFill>
                      <a:prstDash val="solid"/>
                      <a:round/>
                      <a:headEnd type="none" w="med" len="med"/>
                      <a:tailEnd type="none" w="med" len="med"/>
                    </a:lnT>
                    <a:lnB w="3175" cap="flat" cmpd="sng" algn="ctr">
                      <a:no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endParaRPr kumimoji="0" lang="en-US" sz="1400" b="0" i="0" u="none" strike="noStrike" cap="none" normalizeH="0" baseline="0">
                        <a:ln>
                          <a:noFill/>
                        </a:ln>
                        <a:solidFill>
                          <a:schemeClr val="tx1"/>
                        </a:solidFill>
                        <a:effectLst/>
                        <a:latin typeface="Arial" pitchFamily="34" charset="0"/>
                      </a:endParaRPr>
                    </a:p>
                  </a:txBody>
                  <a:tcPr marL="45682" marR="182726" marT="45682" marB="45682" anchor="ctr" horzOverflow="overflow">
                    <a:lnL w="19050" cap="flat" cmpd="sng" algn="ctr">
                      <a:solidFill>
                        <a:schemeClr val="accent1"/>
                      </a:solidFill>
                      <a:prstDash val="solid"/>
                      <a:round/>
                      <a:headEnd type="none" w="med" len="med"/>
                      <a:tailEnd type="none" w="med" len="med"/>
                    </a:lnL>
                    <a:lnR cap="flat">
                      <a:noFill/>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74090">
                <a:tc>
                  <a:txBody>
                    <a:bodyPr/>
                    <a:lstStyle/>
                    <a:p>
                      <a:pPr marL="0" marR="0" lvl="0" indent="0" algn="l" defTabSz="1018319" rtl="0" eaLnBrk="1" fontAlgn="base" latinLnBrk="0" hangingPunct="1">
                        <a:lnSpc>
                          <a:spcPct val="100000"/>
                        </a:lnSpc>
                        <a:spcBef>
                          <a:spcPct val="0"/>
                        </a:spcBef>
                        <a:spcAft>
                          <a:spcPct val="0"/>
                        </a:spcAft>
                        <a:buClrTx/>
                        <a:buSzTx/>
                        <a:buFontTx/>
                        <a:buNone/>
                      </a:pPr>
                      <a:endParaRPr kumimoji="0" lang="en-US" sz="1400" b="0" i="0" u="none" strike="noStrike" cap="none" normalizeH="0" baseline="0">
                        <a:ln>
                          <a:noFill/>
                        </a:ln>
                        <a:solidFill>
                          <a:schemeClr val="tx1"/>
                        </a:solidFill>
                        <a:effectLst/>
                        <a:latin typeface="Arial" pitchFamily="34" charset="0"/>
                      </a:endParaRPr>
                    </a:p>
                  </a:txBody>
                  <a:tcPr marL="45682" marR="45682" marT="45682" marB="45682" anchor="b" horzOverflow="overflow">
                    <a:lnL cap="flat">
                      <a:noFill/>
                    </a:lnL>
                    <a:lnR>
                      <a:noFill/>
                    </a:lnR>
                    <a:lnT w="317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1926–2022</a:t>
                      </a:r>
                    </a:p>
                  </a:txBody>
                  <a:tcPr marL="45682" marR="182726" marT="45682" marB="45682" anchor="ctr" horzOverflow="overflow">
                    <a:lnL>
                      <a:noFill/>
                    </a:lnL>
                    <a:lnR w="19050" cap="flat" cmpd="sng" algn="ctr">
                      <a:solidFill>
                        <a:schemeClr val="accent1"/>
                      </a:solid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1965–1981</a:t>
                      </a:r>
                    </a:p>
                  </a:txBody>
                  <a:tcPr marL="45682" marR="182726" marT="45682" marB="45682" anchor="ctr" horzOverflow="overflow">
                    <a:lnL w="19050" cap="flat" cmpd="sng" algn="ctr">
                      <a:solidFill>
                        <a:schemeClr val="accent1"/>
                      </a:solidFill>
                      <a:prstDash val="solid"/>
                      <a:round/>
                      <a:headEnd type="none" w="med" len="med"/>
                      <a:tailEnd type="none" w="med" len="med"/>
                    </a:lnL>
                    <a:lnR w="19050" cap="flat" cmpd="sng" algn="ctr">
                      <a:solidFill>
                        <a:schemeClr val="accent1"/>
                      </a:solid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1982–2022</a:t>
                      </a:r>
                    </a:p>
                  </a:txBody>
                  <a:tcPr marL="45682" marR="182726" marT="45682" marB="45682" anchor="ctr" horzOverflow="overflow">
                    <a:lnL w="19050" cap="flat" cmpd="sng" algn="ctr">
                      <a:solidFill>
                        <a:schemeClr val="accent1"/>
                      </a:solidFill>
                      <a:prstDash val="solid"/>
                      <a:round/>
                      <a:headEnd type="none" w="med" len="med"/>
                      <a:tailEnd type="none" w="med" len="med"/>
                    </a:lnL>
                    <a:lnR cap="flat">
                      <a:noFill/>
                    </a:lnR>
                    <a:lnT w="3175"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48179">
                <a:tc>
                  <a:txBody>
                    <a:bodyPr/>
                    <a:lstStyle/>
                    <a:p>
                      <a:pPr marL="0" marR="0" lvl="0" indent="0" algn="l"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S&amp;P 500 Index</a:t>
                      </a:r>
                    </a:p>
                  </a:txBody>
                  <a:tcPr marL="45682" marR="45682" marT="45682" marB="45682" anchor="ctr" horzOverflow="overflow">
                    <a:lnL cap="flat">
                      <a:noFill/>
                    </a:lnL>
                    <a:lnR>
                      <a:noFill/>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10.12</a:t>
                      </a:r>
                    </a:p>
                  </a:txBody>
                  <a:tcPr marL="45682" marR="182726" marT="45682" marB="45682" anchor="ctr" horzOverflow="overflow">
                    <a:lnL>
                      <a:noFill/>
                    </a:lnL>
                    <a:lnR w="19050" cap="flat" cmpd="sng" algn="ctr">
                      <a:solidFill>
                        <a:schemeClr val="accent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6.33</a:t>
                      </a:r>
                    </a:p>
                  </a:txBody>
                  <a:tcPr marL="45682" marR="182726" marT="45682" marB="45682" anchor="ctr" horzOverflow="overflow">
                    <a:lnL w="19050" cap="flat" cmpd="sng" algn="ctr">
                      <a:solidFill>
                        <a:schemeClr val="accent1"/>
                      </a:solidFill>
                      <a:prstDash val="solid"/>
                      <a:round/>
                      <a:headEnd type="none" w="med" len="med"/>
                      <a:tailEnd type="none" w="med" len="med"/>
                    </a:lnL>
                    <a:lnR w="19050" cap="flat" cmpd="sng" algn="ctr">
                      <a:solidFill>
                        <a:schemeClr val="accent1"/>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11.48</a:t>
                      </a:r>
                    </a:p>
                  </a:txBody>
                  <a:tcPr marL="45682" marR="182726" marT="45682" marB="45682" anchor="ctr" horzOverflow="overflow">
                    <a:lnL w="19050" cap="flat" cmpd="sng" algn="ctr">
                      <a:solidFill>
                        <a:schemeClr val="accent1"/>
                      </a:solidFill>
                      <a:prstDash val="solid"/>
                      <a:round/>
                      <a:headEnd type="none" w="med" len="med"/>
                      <a:tailEnd type="none" w="med" len="med"/>
                    </a:lnL>
                    <a:lnR cap="flat">
                      <a:noFill/>
                    </a:lnR>
                    <a:lnT w="6350" cap="flat" cmpd="sng" algn="ctr">
                      <a:solidFill>
                        <a:schemeClr val="bg1">
                          <a:lumMod val="50000"/>
                        </a:schemeClr>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2"/>
                  </a:ext>
                </a:extLst>
              </a:tr>
              <a:tr h="548179">
                <a:tc>
                  <a:txBody>
                    <a:bodyPr/>
                    <a:lstStyle/>
                    <a:p>
                      <a:pPr marL="0" marR="0" lvl="0" indent="0" algn="l"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One-Month US Treasury Bills</a:t>
                      </a:r>
                    </a:p>
                  </a:txBody>
                  <a:tcPr marL="45682" marR="45682" marT="45682" marB="45682" anchor="ctr" horzOverflow="overflow">
                    <a:lnL cap="flat">
                      <a:noFill/>
                    </a:lnL>
                    <a:lnR>
                      <a:noFill/>
                    </a:lnR>
                    <a:lnT>
                      <a:noFill/>
                    </a:lnT>
                    <a:lnB cap="flat">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3.24</a:t>
                      </a:r>
                    </a:p>
                  </a:txBody>
                  <a:tcPr marL="45682" marR="182726" marT="45682" marB="45682" anchor="ctr" horzOverflow="overflow">
                    <a:lnL>
                      <a:noFill/>
                    </a:lnL>
                    <a:lnR w="19050" cap="flat" cmpd="sng" algn="ctr">
                      <a:solidFill>
                        <a:schemeClr val="accent1"/>
                      </a:solidFill>
                      <a:prstDash val="solid"/>
                      <a:round/>
                      <a:headEnd type="none" w="med" len="med"/>
                      <a:tailEnd type="none" w="med" len="med"/>
                    </a:lnR>
                    <a:lnT>
                      <a:noFill/>
                    </a:lnT>
                    <a:lnB cap="flat">
                      <a:noFill/>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6.66</a:t>
                      </a:r>
                    </a:p>
                  </a:txBody>
                  <a:tcPr marL="45682" marR="182726" marT="45682" marB="45682" anchor="ctr" horzOverflow="overflow">
                    <a:lnL w="19050" cap="flat" cmpd="sng" algn="ctr">
                      <a:solidFill>
                        <a:schemeClr val="accent1"/>
                      </a:solidFill>
                      <a:prstDash val="solid"/>
                      <a:round/>
                      <a:headEnd type="none" w="med" len="med"/>
                      <a:tailEnd type="none" w="med" len="med"/>
                    </a:lnL>
                    <a:lnR w="19050" cap="flat" cmpd="sng" algn="ctr">
                      <a:solidFill>
                        <a:schemeClr val="accent1"/>
                      </a:solidFill>
                      <a:prstDash val="solid"/>
                      <a:round/>
                      <a:headEnd type="none" w="med" len="med"/>
                      <a:tailEnd type="none" w="med" len="med"/>
                    </a:lnR>
                    <a:lnT>
                      <a:noFill/>
                    </a:lnT>
                    <a:lnB w="19050" cap="flat" cmpd="sng" algn="ctr">
                      <a:solidFill>
                        <a:schemeClr val="accent1"/>
                      </a:solidFill>
                      <a:prstDash val="solid"/>
                      <a:round/>
                      <a:headEnd type="none" w="med" len="med"/>
                      <a:tailEnd type="none" w="med" len="med"/>
                    </a:lnB>
                    <a:lnTlToBr>
                      <a:noFill/>
                    </a:lnTlToBr>
                    <a:lnBlToTr>
                      <a:noFill/>
                    </a:lnBlToTr>
                    <a:noFill/>
                  </a:tcPr>
                </a:tc>
                <a:tc>
                  <a:txBody>
                    <a:bodyPr/>
                    <a:lstStyle/>
                    <a:p>
                      <a:pPr marL="0" marR="0" lvl="0" indent="0" algn="r" defTabSz="1018319" rtl="0" eaLnBrk="1" fontAlgn="base" latinLnBrk="0" hangingPunct="1">
                        <a:lnSpc>
                          <a:spcPct val="100000"/>
                        </a:lnSpc>
                        <a:spcBef>
                          <a:spcPct val="0"/>
                        </a:spcBef>
                        <a:spcAft>
                          <a:spcPct val="0"/>
                        </a:spcAft>
                        <a:buClrTx/>
                        <a:buSzTx/>
                        <a:buFontTx/>
                        <a:buNone/>
                      </a:pPr>
                      <a:r>
                        <a:rPr kumimoji="0" lang="en-US" sz="1399" b="0" i="0" u="none" strike="noStrike" cap="none" normalizeH="0" baseline="0">
                          <a:ln>
                            <a:noFill/>
                          </a:ln>
                          <a:solidFill>
                            <a:schemeClr val="tx1"/>
                          </a:solidFill>
                          <a:effectLst/>
                          <a:latin typeface="Arial" pitchFamily="34" charset="0"/>
                        </a:rPr>
                        <a:t>3.55</a:t>
                      </a:r>
                    </a:p>
                  </a:txBody>
                  <a:tcPr marL="45682" marR="182726" marT="45682" marB="45682" anchor="ctr" horzOverflow="overflow">
                    <a:lnL w="19050" cap="flat" cmpd="sng" algn="ctr">
                      <a:solidFill>
                        <a:schemeClr val="accent1"/>
                      </a:solidFill>
                      <a:prstDash val="solid"/>
                      <a:round/>
                      <a:headEnd type="none" w="med" len="med"/>
                      <a:tailEnd type="none" w="med" len="med"/>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Tree>
    <p:custDataLst>
      <p:tags r:id="rId1"/>
    </p:custDataLst>
    <p:extLst>
      <p:ext uri="{BB962C8B-B14F-4D97-AF65-F5344CB8AC3E}">
        <p14:creationId xmlns:p14="http://schemas.microsoft.com/office/powerpoint/2010/main" val="2700663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The Indexing Approach Attempts to Match the Returns of a Commercial Benchmark</a:t>
            </a:r>
          </a:p>
        </p:txBody>
      </p:sp>
      <p:sp>
        <p:nvSpPr>
          <p:cNvPr id="4" name="Text Placeholder 3"/>
          <p:cNvSpPr>
            <a:spLocks noGrp="1"/>
          </p:cNvSpPr>
          <p:nvPr>
            <p:ph type="body" sz="quarter" idx="14"/>
          </p:nvPr>
        </p:nvSpPr>
        <p:spPr/>
        <p:txBody>
          <a:bodyPr/>
          <a:lstStyle/>
          <a:p>
            <a:pPr indent="1622" defTabSz="887073">
              <a:spcBef>
                <a:spcPts val="2451"/>
              </a:spcBef>
              <a:spcAft>
                <a:spcPct val="0"/>
              </a:spcAft>
            </a:pPr>
            <a:r>
              <a:rPr lang="en-US" b="1">
                <a:solidFill>
                  <a:srgbClr val="718700"/>
                </a:solidFill>
              </a:rPr>
              <a:t>Holds</a:t>
            </a:r>
            <a:r>
              <a:rPr lang="en-US">
                <a:solidFill>
                  <a:srgbClr val="000000"/>
                </a:solidFill>
              </a:rPr>
              <a:t> a basket of securities represented in the index.</a:t>
            </a:r>
          </a:p>
          <a:p>
            <a:pPr indent="1622" defTabSz="887073">
              <a:spcBef>
                <a:spcPts val="2451"/>
              </a:spcBef>
              <a:spcAft>
                <a:spcPct val="0"/>
              </a:spcAft>
            </a:pPr>
            <a:r>
              <a:rPr lang="en-US">
                <a:solidFill>
                  <a:srgbClr val="000000"/>
                </a:solidFill>
              </a:rPr>
              <a:t>Buys and sells the same securities at the same time as all other funds tracking the index.</a:t>
            </a:r>
          </a:p>
          <a:p>
            <a:endParaRPr lang="en-US"/>
          </a:p>
        </p:txBody>
      </p:sp>
      <p:sp>
        <p:nvSpPr>
          <p:cNvPr id="8" name="Text Placeholder 7"/>
          <p:cNvSpPr>
            <a:spLocks noGrp="1"/>
          </p:cNvSpPr>
          <p:nvPr>
            <p:ph type="body" sz="quarter" idx="18"/>
          </p:nvPr>
        </p:nvSpPr>
        <p:spPr/>
        <p:txBody>
          <a:bodyPr/>
          <a:lstStyle/>
          <a:p>
            <a:endParaRPr lang="en-US"/>
          </a:p>
        </p:txBody>
      </p:sp>
      <p:sp>
        <p:nvSpPr>
          <p:cNvPr id="6" name="Text Placeholder 5"/>
          <p:cNvSpPr>
            <a:spLocks noGrp="1"/>
          </p:cNvSpPr>
          <p:nvPr>
            <p:ph type="body" sz="quarter" idx="15"/>
          </p:nvPr>
        </p:nvSpPr>
        <p:spPr/>
        <p:txBody>
          <a:bodyPr/>
          <a:lstStyle/>
          <a:p>
            <a:r>
              <a:rPr lang="en-US"/>
              <a:t>Investing involves risks such as fluctuating value and potential loss of principal value. There is no guarantee strategies will be successful.</a:t>
            </a:r>
          </a:p>
        </p:txBody>
      </p:sp>
      <p:sp>
        <p:nvSpPr>
          <p:cNvPr id="9" name="AssetID" descr="svtx:content/slide/@id"/>
          <p:cNvSpPr>
            <a:spLocks noGrp="1"/>
          </p:cNvSpPr>
          <p:nvPr>
            <p:ph type="body" sz="quarter" idx="19"/>
          </p:nvPr>
        </p:nvSpPr>
        <p:spPr/>
        <p:txBody>
          <a:bodyPr/>
          <a:lstStyle/>
          <a:p>
            <a:r>
              <a:rPr lang="en-US"/>
              <a:t>28732</a:t>
            </a:r>
          </a:p>
        </p:txBody>
      </p:sp>
      <p:sp>
        <p:nvSpPr>
          <p:cNvPr id="2" name="Slide Number Placeholder 1"/>
          <p:cNvSpPr>
            <a:spLocks noGrp="1"/>
          </p:cNvSpPr>
          <p:nvPr>
            <p:ph type="sldNum" sz="quarter" idx="4"/>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86</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87" name="Rectangle 28"/>
          <p:cNvSpPr>
            <a:spLocks noChangeArrowheads="1"/>
          </p:cNvSpPr>
          <p:nvPr/>
        </p:nvSpPr>
        <p:spPr bwMode="auto">
          <a:xfrm>
            <a:off x="867432" y="5340873"/>
            <a:ext cx="974198" cy="37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87073" rtl="0" eaLnBrk="1" fontAlgn="auto" latinLnBrk="0" hangingPunct="1">
              <a:lnSpc>
                <a:spcPct val="100000"/>
              </a:lnSpc>
              <a:spcBef>
                <a:spcPct val="0"/>
              </a:spcBef>
              <a:spcAft>
                <a:spcPct val="0"/>
              </a:spcAft>
              <a:buClrTx/>
              <a:buSzTx/>
              <a:buFontTx/>
              <a:buNone/>
              <a:defRPr/>
            </a:pPr>
            <a:r>
              <a:rPr kumimoji="0" lang="en-US" sz="1199" b="1" i="0" u="none" strike="noStrike" kern="0" cap="all" spc="72" normalizeH="0" baseline="0" noProof="0">
                <a:ln>
                  <a:noFill/>
                </a:ln>
                <a:solidFill>
                  <a:srgbClr val="718700"/>
                </a:solidFill>
                <a:effectLst/>
                <a:uLnTx/>
                <a:uFillTx/>
                <a:latin typeface="Arial" pitchFamily="34" charset="0"/>
                <a:ea typeface="+mn-ea"/>
                <a:cs typeface="Arial" pitchFamily="34" charset="0"/>
              </a:rPr>
              <a:t>Index </a:t>
            </a:r>
            <a:br>
              <a:rPr kumimoji="0" lang="en-US" sz="1199" b="1" i="0" u="none" strike="noStrike" kern="0" cap="all" spc="72" normalizeH="0" baseline="0" noProof="0">
                <a:ln>
                  <a:noFill/>
                </a:ln>
                <a:solidFill>
                  <a:srgbClr val="718700"/>
                </a:solidFill>
                <a:effectLst/>
                <a:uLnTx/>
                <a:uFillTx/>
                <a:latin typeface="Arial" pitchFamily="34" charset="0"/>
                <a:ea typeface="+mn-ea"/>
                <a:cs typeface="Arial" pitchFamily="34" charset="0"/>
              </a:rPr>
            </a:br>
            <a:r>
              <a:rPr kumimoji="0" lang="en-US" sz="1199" b="1" i="0" u="none" strike="noStrike" kern="0" cap="all" spc="72" normalizeH="0" baseline="0" noProof="0">
                <a:ln>
                  <a:noFill/>
                </a:ln>
                <a:solidFill>
                  <a:srgbClr val="718700"/>
                </a:solidFill>
                <a:effectLst/>
                <a:uLnTx/>
                <a:uFillTx/>
                <a:latin typeface="Arial" pitchFamily="34" charset="0"/>
                <a:ea typeface="+mn-ea"/>
                <a:cs typeface="Arial" pitchFamily="34" charset="0"/>
              </a:rPr>
              <a:t>List</a:t>
            </a:r>
          </a:p>
        </p:txBody>
      </p:sp>
      <p:sp>
        <p:nvSpPr>
          <p:cNvPr id="788" name="TextBox 787"/>
          <p:cNvSpPr txBox="1"/>
          <p:nvPr/>
        </p:nvSpPr>
        <p:spPr>
          <a:xfrm>
            <a:off x="1598207" y="2105743"/>
            <a:ext cx="3575174" cy="263494"/>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4102" rtl="0" eaLnBrk="1" fontAlgn="auto" latinLnBrk="0" hangingPunct="1">
              <a:lnSpc>
                <a:spcPct val="100000"/>
              </a:lnSpc>
              <a:spcBef>
                <a:spcPct val="0"/>
              </a:spcBef>
              <a:spcAft>
                <a:spcPct val="0"/>
              </a:spcAft>
              <a:buClrTx/>
              <a:buSzTx/>
              <a:buFontTx/>
              <a:buNone/>
              <a:defRPr/>
            </a:pPr>
            <a:r>
              <a:rPr kumimoji="0" lang="en-US" sz="1099" b="1" i="0" u="none" strike="noStrike" kern="0" cap="none" spc="0" normalizeH="0" baseline="0" noProof="0">
                <a:ln>
                  <a:noFill/>
                </a:ln>
                <a:solidFill>
                  <a:srgbClr val="FFFFFF">
                    <a:lumMod val="65000"/>
                  </a:srgbClr>
                </a:solidFill>
                <a:effectLst/>
                <a:uLnTx/>
                <a:uFillTx/>
                <a:latin typeface="Arial" pitchFamily="34" charset="0"/>
                <a:ea typeface="Avenir LT Std 45 Book" pitchFamily="34" charset="0"/>
                <a:cs typeface="Arial" pitchFamily="34" charset="0"/>
              </a:rPr>
              <a:t>Market</a:t>
            </a:r>
            <a:endParaRPr kumimoji="0" lang="en-US" sz="1798" b="0" i="0" u="none" strike="noStrike" kern="0" cap="none" spc="0" normalizeH="0" baseline="0" noProof="0">
              <a:ln>
                <a:noFill/>
              </a:ln>
              <a:solidFill>
                <a:srgbClr val="FFFFFF">
                  <a:lumMod val="65000"/>
                </a:srgbClr>
              </a:solidFill>
              <a:effectLst/>
              <a:uLnTx/>
              <a:uFillTx/>
              <a:latin typeface="Arial" pitchFamily="34" charset="0"/>
              <a:ea typeface="+mn-ea"/>
              <a:cs typeface="Arial" pitchFamily="34" charset="0"/>
            </a:endParaRPr>
          </a:p>
        </p:txBody>
      </p:sp>
      <p:grpSp>
        <p:nvGrpSpPr>
          <p:cNvPr id="789" name="Group 788"/>
          <p:cNvGrpSpPr/>
          <p:nvPr/>
        </p:nvGrpSpPr>
        <p:grpSpPr>
          <a:xfrm>
            <a:off x="1564221" y="2377248"/>
            <a:ext cx="3646712" cy="3874803"/>
            <a:chOff x="1854377" y="2580638"/>
            <a:chExt cx="3572334" cy="3781268"/>
          </a:xfrm>
        </p:grpSpPr>
        <p:sp>
          <p:nvSpPr>
            <p:cNvPr id="790" name="Oval 789"/>
            <p:cNvSpPr/>
            <p:nvPr/>
          </p:nvSpPr>
          <p:spPr bwMode="auto">
            <a:xfrm rot="10800000">
              <a:off x="4765750" y="605646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1" name="Oval 790"/>
            <p:cNvSpPr/>
            <p:nvPr/>
          </p:nvSpPr>
          <p:spPr bwMode="auto">
            <a:xfrm rot="10800000">
              <a:off x="4481676" y="603629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2" name="Oval 791"/>
            <p:cNvSpPr/>
            <p:nvPr/>
          </p:nvSpPr>
          <p:spPr bwMode="auto">
            <a:xfrm rot="10800000">
              <a:off x="4337202" y="606885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3" name="Oval 792"/>
            <p:cNvSpPr/>
            <p:nvPr/>
          </p:nvSpPr>
          <p:spPr bwMode="auto">
            <a:xfrm rot="10800000">
              <a:off x="4150432" y="606885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4" name="Oval 793"/>
            <p:cNvSpPr/>
            <p:nvPr/>
          </p:nvSpPr>
          <p:spPr bwMode="auto">
            <a:xfrm rot="10800000">
              <a:off x="4007195" y="606632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5" name="Oval 794"/>
            <p:cNvSpPr/>
            <p:nvPr/>
          </p:nvSpPr>
          <p:spPr bwMode="auto">
            <a:xfrm rot="10800000">
              <a:off x="3889422" y="606915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6" name="Oval 795"/>
            <p:cNvSpPr/>
            <p:nvPr/>
          </p:nvSpPr>
          <p:spPr bwMode="auto">
            <a:xfrm rot="10800000">
              <a:off x="3660330" y="597487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7" name="Oval 796"/>
            <p:cNvSpPr/>
            <p:nvPr/>
          </p:nvSpPr>
          <p:spPr bwMode="auto">
            <a:xfrm rot="10800000">
              <a:off x="3544103" y="605122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8" name="Oval 797"/>
            <p:cNvSpPr/>
            <p:nvPr/>
          </p:nvSpPr>
          <p:spPr bwMode="auto">
            <a:xfrm rot="10800000">
              <a:off x="3290370" y="605646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9" name="Oval 798"/>
            <p:cNvSpPr/>
            <p:nvPr/>
          </p:nvSpPr>
          <p:spPr bwMode="auto">
            <a:xfrm rot="5400000">
              <a:off x="5251458" y="607285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0" name="Oval 799"/>
            <p:cNvSpPr/>
            <p:nvPr/>
          </p:nvSpPr>
          <p:spPr bwMode="auto">
            <a:xfrm rot="5400000">
              <a:off x="5306620" y="619062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1" name="Oval 800"/>
            <p:cNvSpPr/>
            <p:nvPr/>
          </p:nvSpPr>
          <p:spPr bwMode="auto">
            <a:xfrm rot="5400000">
              <a:off x="5129669" y="620996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2" name="Oval 801"/>
            <p:cNvSpPr/>
            <p:nvPr/>
          </p:nvSpPr>
          <p:spPr bwMode="auto">
            <a:xfrm rot="5400000">
              <a:off x="5149751" y="607875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3" name="Oval 802"/>
            <p:cNvSpPr/>
            <p:nvPr/>
          </p:nvSpPr>
          <p:spPr bwMode="auto">
            <a:xfrm rot="5400000">
              <a:off x="4972800" y="609809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4" name="Oval 803"/>
            <p:cNvSpPr/>
            <p:nvPr/>
          </p:nvSpPr>
          <p:spPr bwMode="auto">
            <a:xfrm rot="5400000">
              <a:off x="4869306" y="609073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5" name="Oval 804"/>
            <p:cNvSpPr/>
            <p:nvPr/>
          </p:nvSpPr>
          <p:spPr bwMode="auto">
            <a:xfrm rot="5400000">
              <a:off x="4924468" y="620851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6" name="Oval 805"/>
            <p:cNvSpPr/>
            <p:nvPr/>
          </p:nvSpPr>
          <p:spPr bwMode="auto">
            <a:xfrm rot="5400000">
              <a:off x="4747515" y="622784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7" name="Oval 806"/>
            <p:cNvSpPr/>
            <p:nvPr/>
          </p:nvSpPr>
          <p:spPr bwMode="auto">
            <a:xfrm rot="5400000">
              <a:off x="4547434" y="610702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8" name="Oval 807"/>
            <p:cNvSpPr/>
            <p:nvPr/>
          </p:nvSpPr>
          <p:spPr bwMode="auto">
            <a:xfrm rot="5400000">
              <a:off x="4602597" y="622479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9" name="Oval 808"/>
            <p:cNvSpPr/>
            <p:nvPr/>
          </p:nvSpPr>
          <p:spPr bwMode="auto">
            <a:xfrm rot="5400000">
              <a:off x="4425645" y="616288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0" name="Oval 809"/>
            <p:cNvSpPr/>
            <p:nvPr/>
          </p:nvSpPr>
          <p:spPr bwMode="auto">
            <a:xfrm rot="5400000">
              <a:off x="4683477" y="615120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1" name="Oval 810"/>
            <p:cNvSpPr/>
            <p:nvPr/>
          </p:nvSpPr>
          <p:spPr bwMode="auto">
            <a:xfrm rot="5400000">
              <a:off x="4496045" y="624413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2" name="Oval 811"/>
            <p:cNvSpPr/>
            <p:nvPr/>
          </p:nvSpPr>
          <p:spPr bwMode="auto">
            <a:xfrm rot="5400000">
              <a:off x="4286569" y="622784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3" name="Oval 812"/>
            <p:cNvSpPr/>
            <p:nvPr/>
          </p:nvSpPr>
          <p:spPr bwMode="auto">
            <a:xfrm rot="5400000">
              <a:off x="4264520" y="612180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4" name="Oval 813"/>
            <p:cNvSpPr/>
            <p:nvPr/>
          </p:nvSpPr>
          <p:spPr bwMode="auto">
            <a:xfrm rot="5400000">
              <a:off x="4168041" y="620692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5" name="Oval 814"/>
            <p:cNvSpPr/>
            <p:nvPr/>
          </p:nvSpPr>
          <p:spPr bwMode="auto">
            <a:xfrm rot="5400000">
              <a:off x="4022566" y="620692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6" name="Oval 815"/>
            <p:cNvSpPr/>
            <p:nvPr/>
          </p:nvSpPr>
          <p:spPr bwMode="auto">
            <a:xfrm rot="5400000">
              <a:off x="3947856" y="614180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7" name="Oval 816"/>
            <p:cNvSpPr/>
            <p:nvPr/>
          </p:nvSpPr>
          <p:spPr bwMode="auto">
            <a:xfrm rot="5400000">
              <a:off x="3867662" y="620069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8" name="Oval 817"/>
            <p:cNvSpPr/>
            <p:nvPr/>
          </p:nvSpPr>
          <p:spPr bwMode="auto">
            <a:xfrm rot="5400000">
              <a:off x="3770772" y="613503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9" name="Oval 818"/>
            <p:cNvSpPr/>
            <p:nvPr/>
          </p:nvSpPr>
          <p:spPr bwMode="auto">
            <a:xfrm rot="5400000">
              <a:off x="3674518" y="618934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0" name="Oval 819"/>
            <p:cNvSpPr/>
            <p:nvPr/>
          </p:nvSpPr>
          <p:spPr bwMode="auto">
            <a:xfrm rot="5400000">
              <a:off x="3642304" y="608773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1" name="Oval 820"/>
            <p:cNvSpPr/>
            <p:nvPr/>
          </p:nvSpPr>
          <p:spPr bwMode="auto">
            <a:xfrm rot="5400000">
              <a:off x="3518893" y="613581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2" name="Oval 821"/>
            <p:cNvSpPr/>
            <p:nvPr/>
          </p:nvSpPr>
          <p:spPr bwMode="auto">
            <a:xfrm rot="5400000">
              <a:off x="3391371" y="61799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3" name="Oval 822"/>
            <p:cNvSpPr/>
            <p:nvPr/>
          </p:nvSpPr>
          <p:spPr bwMode="auto">
            <a:xfrm rot="5400000">
              <a:off x="3257339" y="620069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4" name="Oval 823"/>
            <p:cNvSpPr/>
            <p:nvPr/>
          </p:nvSpPr>
          <p:spPr bwMode="auto">
            <a:xfrm rot="5400000">
              <a:off x="3053310" y="620643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5" name="Oval 824"/>
            <p:cNvSpPr/>
            <p:nvPr/>
          </p:nvSpPr>
          <p:spPr bwMode="auto">
            <a:xfrm rot="5400000">
              <a:off x="2859686" y="621047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6" name="Oval 825"/>
            <p:cNvSpPr/>
            <p:nvPr/>
          </p:nvSpPr>
          <p:spPr bwMode="auto">
            <a:xfrm rot="5400000">
              <a:off x="2703805" y="621586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7" name="Oval 826"/>
            <p:cNvSpPr/>
            <p:nvPr/>
          </p:nvSpPr>
          <p:spPr bwMode="auto">
            <a:xfrm rot="5400000">
              <a:off x="2494279" y="621586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8" name="Oval 827"/>
            <p:cNvSpPr/>
            <p:nvPr/>
          </p:nvSpPr>
          <p:spPr bwMode="auto">
            <a:xfrm rot="5400000">
              <a:off x="2558787" y="612418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9" name="Oval 828"/>
            <p:cNvSpPr/>
            <p:nvPr/>
          </p:nvSpPr>
          <p:spPr bwMode="auto">
            <a:xfrm rot="5400000">
              <a:off x="2735745" y="609809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0" name="Oval 829"/>
            <p:cNvSpPr/>
            <p:nvPr/>
          </p:nvSpPr>
          <p:spPr bwMode="auto">
            <a:xfrm rot="5400000">
              <a:off x="2816102" y="602403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1" name="Oval 830"/>
            <p:cNvSpPr/>
            <p:nvPr/>
          </p:nvSpPr>
          <p:spPr bwMode="auto">
            <a:xfrm rot="5400000">
              <a:off x="3004269" y="606723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2" name="Oval 831"/>
            <p:cNvSpPr/>
            <p:nvPr/>
          </p:nvSpPr>
          <p:spPr bwMode="auto">
            <a:xfrm rot="5400000">
              <a:off x="2903424" y="61305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3" name="Oval 832"/>
            <p:cNvSpPr/>
            <p:nvPr/>
          </p:nvSpPr>
          <p:spPr bwMode="auto">
            <a:xfrm rot="5400000">
              <a:off x="3165424" y="610958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4" name="Oval 833"/>
            <p:cNvSpPr/>
            <p:nvPr/>
          </p:nvSpPr>
          <p:spPr bwMode="auto">
            <a:xfrm rot="5400000">
              <a:off x="2751888" y="602884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5" name="Oval 834"/>
            <p:cNvSpPr/>
            <p:nvPr/>
          </p:nvSpPr>
          <p:spPr bwMode="auto">
            <a:xfrm rot="5400000">
              <a:off x="2493539" y="604556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6" name="Oval 835"/>
            <p:cNvSpPr/>
            <p:nvPr/>
          </p:nvSpPr>
          <p:spPr bwMode="auto">
            <a:xfrm>
              <a:off x="2261218" y="609866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7" name="Oval 836"/>
            <p:cNvSpPr/>
            <p:nvPr/>
          </p:nvSpPr>
          <p:spPr bwMode="auto">
            <a:xfrm>
              <a:off x="2378993" y="615755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8" name="Oval 837"/>
            <p:cNvSpPr/>
            <p:nvPr/>
          </p:nvSpPr>
          <p:spPr bwMode="auto">
            <a:xfrm>
              <a:off x="2282420" y="621047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9" name="Oval 838"/>
            <p:cNvSpPr/>
            <p:nvPr/>
          </p:nvSpPr>
          <p:spPr bwMode="auto">
            <a:xfrm>
              <a:off x="2121653" y="620041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0" name="Oval 839"/>
            <p:cNvSpPr/>
            <p:nvPr/>
          </p:nvSpPr>
          <p:spPr bwMode="auto">
            <a:xfrm>
              <a:off x="2153901" y="607169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1" name="Oval 840"/>
            <p:cNvSpPr/>
            <p:nvPr/>
          </p:nvSpPr>
          <p:spPr bwMode="auto">
            <a:xfrm>
              <a:off x="1987476" y="601804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2" name="Oval 841"/>
            <p:cNvSpPr/>
            <p:nvPr/>
          </p:nvSpPr>
          <p:spPr bwMode="auto">
            <a:xfrm>
              <a:off x="1854377" y="614180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3" name="Oval 842"/>
            <p:cNvSpPr/>
            <p:nvPr/>
          </p:nvSpPr>
          <p:spPr bwMode="auto">
            <a:xfrm>
              <a:off x="2004742" y="61517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4" name="Oval 843"/>
            <p:cNvSpPr/>
            <p:nvPr/>
          </p:nvSpPr>
          <p:spPr bwMode="auto">
            <a:xfrm>
              <a:off x="1969298" y="622176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5" name="Oval 844"/>
            <p:cNvSpPr/>
            <p:nvPr/>
          </p:nvSpPr>
          <p:spPr bwMode="auto">
            <a:xfrm rot="10800000">
              <a:off x="4599449" y="599757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6" name="Oval 845"/>
            <p:cNvSpPr/>
            <p:nvPr/>
          </p:nvSpPr>
          <p:spPr bwMode="auto">
            <a:xfrm rot="10800000">
              <a:off x="4684912" y="595108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7" name="Oval 846"/>
            <p:cNvSpPr/>
            <p:nvPr/>
          </p:nvSpPr>
          <p:spPr bwMode="auto">
            <a:xfrm rot="10800000">
              <a:off x="4262595" y="596788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8" name="Oval 847"/>
            <p:cNvSpPr/>
            <p:nvPr/>
          </p:nvSpPr>
          <p:spPr bwMode="auto">
            <a:xfrm rot="10800000">
              <a:off x="4083904" y="594855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9" name="Oval 848"/>
            <p:cNvSpPr/>
            <p:nvPr/>
          </p:nvSpPr>
          <p:spPr bwMode="auto">
            <a:xfrm rot="10800000">
              <a:off x="3603564" y="585710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0" name="Oval 849"/>
            <p:cNvSpPr/>
            <p:nvPr/>
          </p:nvSpPr>
          <p:spPr bwMode="auto">
            <a:xfrm rot="10800000">
              <a:off x="3794781" y="594342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1" name="Oval 850"/>
            <p:cNvSpPr/>
            <p:nvPr/>
          </p:nvSpPr>
          <p:spPr bwMode="auto">
            <a:xfrm rot="10800000">
              <a:off x="3401216" y="600743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2" name="Oval 851"/>
            <p:cNvSpPr/>
            <p:nvPr/>
          </p:nvSpPr>
          <p:spPr bwMode="auto">
            <a:xfrm rot="5400000">
              <a:off x="5194286" y="594855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3" name="Oval 852"/>
            <p:cNvSpPr/>
            <p:nvPr/>
          </p:nvSpPr>
          <p:spPr bwMode="auto">
            <a:xfrm rot="5400000">
              <a:off x="5017333" y="596788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4" name="Oval 853"/>
            <p:cNvSpPr/>
            <p:nvPr/>
          </p:nvSpPr>
          <p:spPr bwMode="auto">
            <a:xfrm rot="5400000">
              <a:off x="4904488" y="596788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5" name="Oval 854"/>
            <p:cNvSpPr/>
            <p:nvPr/>
          </p:nvSpPr>
          <p:spPr bwMode="auto">
            <a:xfrm rot="5400000">
              <a:off x="4813391" y="596788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6" name="Oval 855"/>
            <p:cNvSpPr/>
            <p:nvPr/>
          </p:nvSpPr>
          <p:spPr bwMode="auto">
            <a:xfrm rot="5400000">
              <a:off x="5094589" y="596098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7" name="Oval 856"/>
            <p:cNvSpPr/>
            <p:nvPr/>
          </p:nvSpPr>
          <p:spPr bwMode="auto">
            <a:xfrm rot="5400000">
              <a:off x="3160344" y="600769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8" name="Oval 857"/>
            <p:cNvSpPr/>
            <p:nvPr/>
          </p:nvSpPr>
          <p:spPr bwMode="auto">
            <a:xfrm rot="5400000">
              <a:off x="3005081" y="598106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9" name="Oval 858"/>
            <p:cNvSpPr/>
            <p:nvPr/>
          </p:nvSpPr>
          <p:spPr bwMode="auto">
            <a:xfrm rot="5400000">
              <a:off x="2623840" y="599757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0" name="Oval 859"/>
            <p:cNvSpPr/>
            <p:nvPr/>
          </p:nvSpPr>
          <p:spPr bwMode="auto">
            <a:xfrm rot="5400000">
              <a:off x="2501620" y="593323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1" name="Oval 860"/>
            <p:cNvSpPr/>
            <p:nvPr/>
          </p:nvSpPr>
          <p:spPr bwMode="auto">
            <a:xfrm rot="5400000">
              <a:off x="2343287" y="597581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2" name="Oval 861"/>
            <p:cNvSpPr/>
            <p:nvPr/>
          </p:nvSpPr>
          <p:spPr bwMode="auto">
            <a:xfrm>
              <a:off x="2266460" y="596995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3" name="Oval 862"/>
            <p:cNvSpPr/>
            <p:nvPr/>
          </p:nvSpPr>
          <p:spPr bwMode="auto">
            <a:xfrm>
              <a:off x="2121776" y="595915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4" name="Oval 863"/>
            <p:cNvSpPr/>
            <p:nvPr/>
          </p:nvSpPr>
          <p:spPr bwMode="auto">
            <a:xfrm>
              <a:off x="1902536" y="59975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5" name="Oval 864"/>
            <p:cNvSpPr/>
            <p:nvPr/>
          </p:nvSpPr>
          <p:spPr bwMode="auto">
            <a:xfrm>
              <a:off x="3529797" y="339742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6" name="Oval 865"/>
            <p:cNvSpPr/>
            <p:nvPr/>
          </p:nvSpPr>
          <p:spPr bwMode="auto">
            <a:xfrm rot="10800000">
              <a:off x="4394409" y="591852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7" name="Oval 866"/>
            <p:cNvSpPr/>
            <p:nvPr/>
          </p:nvSpPr>
          <p:spPr bwMode="auto">
            <a:xfrm rot="10800000">
              <a:off x="4513862" y="585846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8" name="Oval 867"/>
            <p:cNvSpPr/>
            <p:nvPr/>
          </p:nvSpPr>
          <p:spPr bwMode="auto">
            <a:xfrm rot="10800000">
              <a:off x="4668942" y="585846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9" name="Oval 868"/>
            <p:cNvSpPr/>
            <p:nvPr/>
          </p:nvSpPr>
          <p:spPr bwMode="auto">
            <a:xfrm rot="10800000">
              <a:off x="4786716" y="583330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0" name="Oval 869"/>
            <p:cNvSpPr/>
            <p:nvPr/>
          </p:nvSpPr>
          <p:spPr bwMode="auto">
            <a:xfrm rot="10800000">
              <a:off x="4631637" y="561502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1" name="Oval 870"/>
            <p:cNvSpPr/>
            <p:nvPr/>
          </p:nvSpPr>
          <p:spPr bwMode="auto">
            <a:xfrm rot="10800000">
              <a:off x="4749410" y="561502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2" name="Oval 871"/>
            <p:cNvSpPr/>
            <p:nvPr/>
          </p:nvSpPr>
          <p:spPr bwMode="auto">
            <a:xfrm rot="10800000">
              <a:off x="4701251" y="570443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3" name="Oval 872"/>
            <p:cNvSpPr/>
            <p:nvPr/>
          </p:nvSpPr>
          <p:spPr bwMode="auto">
            <a:xfrm rot="10800000">
              <a:off x="4555917" y="575043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4" name="Oval 873"/>
            <p:cNvSpPr/>
            <p:nvPr/>
          </p:nvSpPr>
          <p:spPr bwMode="auto">
            <a:xfrm rot="10800000">
              <a:off x="4396089" y="558666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5" name="Oval 874"/>
            <p:cNvSpPr/>
            <p:nvPr/>
          </p:nvSpPr>
          <p:spPr bwMode="auto">
            <a:xfrm rot="10800000">
              <a:off x="4513987" y="562537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6" name="Oval 875"/>
            <p:cNvSpPr/>
            <p:nvPr/>
          </p:nvSpPr>
          <p:spPr bwMode="auto">
            <a:xfrm rot="10800000">
              <a:off x="4395967" y="572668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7" name="Oval 876"/>
            <p:cNvSpPr/>
            <p:nvPr/>
          </p:nvSpPr>
          <p:spPr bwMode="auto">
            <a:xfrm rot="10800000">
              <a:off x="4278194" y="583772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8" name="Oval 877"/>
            <p:cNvSpPr/>
            <p:nvPr/>
          </p:nvSpPr>
          <p:spPr bwMode="auto">
            <a:xfrm rot="10800000">
              <a:off x="3892809" y="587561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9" name="Oval 878"/>
            <p:cNvSpPr/>
            <p:nvPr/>
          </p:nvSpPr>
          <p:spPr bwMode="auto">
            <a:xfrm rot="10800000">
              <a:off x="3944256" y="596098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0" name="Oval 879"/>
            <p:cNvSpPr/>
            <p:nvPr/>
          </p:nvSpPr>
          <p:spPr bwMode="auto">
            <a:xfrm rot="10800000">
              <a:off x="4135080" y="582220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1" name="Oval 880"/>
            <p:cNvSpPr/>
            <p:nvPr/>
          </p:nvSpPr>
          <p:spPr bwMode="auto">
            <a:xfrm rot="10800000">
              <a:off x="4016354" y="583090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2" name="Oval 881"/>
            <p:cNvSpPr/>
            <p:nvPr/>
          </p:nvSpPr>
          <p:spPr bwMode="auto">
            <a:xfrm rot="10800000">
              <a:off x="3830536" y="576664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3" name="Oval 882"/>
            <p:cNvSpPr/>
            <p:nvPr/>
          </p:nvSpPr>
          <p:spPr bwMode="auto">
            <a:xfrm rot="10800000">
              <a:off x="3919456" y="564887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4" name="Oval 883"/>
            <p:cNvSpPr/>
            <p:nvPr/>
          </p:nvSpPr>
          <p:spPr bwMode="auto">
            <a:xfrm rot="10800000">
              <a:off x="4120915" y="563473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5" name="Oval 884"/>
            <p:cNvSpPr/>
            <p:nvPr/>
          </p:nvSpPr>
          <p:spPr bwMode="auto">
            <a:xfrm rot="10800000">
              <a:off x="4224372" y="571553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6" name="Oval 885"/>
            <p:cNvSpPr/>
            <p:nvPr/>
          </p:nvSpPr>
          <p:spPr bwMode="auto">
            <a:xfrm rot="10800000">
              <a:off x="4169358" y="550877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7" name="Oval 886"/>
            <p:cNvSpPr/>
            <p:nvPr/>
          </p:nvSpPr>
          <p:spPr bwMode="auto">
            <a:xfrm rot="10800000">
              <a:off x="4278193" y="558998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8" name="Oval 887"/>
            <p:cNvSpPr/>
            <p:nvPr/>
          </p:nvSpPr>
          <p:spPr bwMode="auto">
            <a:xfrm rot="10800000">
              <a:off x="4319384" y="545648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9" name="Oval 888"/>
            <p:cNvSpPr/>
            <p:nvPr/>
          </p:nvSpPr>
          <p:spPr bwMode="auto">
            <a:xfrm rot="10800000">
              <a:off x="4443756" y="548269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0" name="Oval 889"/>
            <p:cNvSpPr/>
            <p:nvPr/>
          </p:nvSpPr>
          <p:spPr bwMode="auto">
            <a:xfrm rot="10800000">
              <a:off x="4486551" y="538659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1" name="Oval 890"/>
            <p:cNvSpPr/>
            <p:nvPr/>
          </p:nvSpPr>
          <p:spPr bwMode="auto">
            <a:xfrm rot="10800000">
              <a:off x="4555917" y="549725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2" name="Oval 891"/>
            <p:cNvSpPr/>
            <p:nvPr/>
          </p:nvSpPr>
          <p:spPr bwMode="auto">
            <a:xfrm rot="10800000">
              <a:off x="4654665" y="538512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3" name="Oval 892"/>
            <p:cNvSpPr/>
            <p:nvPr/>
          </p:nvSpPr>
          <p:spPr bwMode="auto">
            <a:xfrm rot="10800000">
              <a:off x="4684912" y="550913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4" name="Oval 893"/>
            <p:cNvSpPr/>
            <p:nvPr/>
          </p:nvSpPr>
          <p:spPr bwMode="auto">
            <a:xfrm rot="10800000">
              <a:off x="4765749" y="539083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5" name="Oval 894"/>
            <p:cNvSpPr/>
            <p:nvPr/>
          </p:nvSpPr>
          <p:spPr bwMode="auto">
            <a:xfrm rot="10800000">
              <a:off x="4760137" y="524893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6" name="Oval 895"/>
            <p:cNvSpPr/>
            <p:nvPr/>
          </p:nvSpPr>
          <p:spPr bwMode="auto">
            <a:xfrm rot="10800000">
              <a:off x="4604074" y="525601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7" name="Oval 896"/>
            <p:cNvSpPr/>
            <p:nvPr/>
          </p:nvSpPr>
          <p:spPr bwMode="auto">
            <a:xfrm rot="10800000">
              <a:off x="4678359" y="511960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8" name="Oval 897"/>
            <p:cNvSpPr/>
            <p:nvPr/>
          </p:nvSpPr>
          <p:spPr bwMode="auto">
            <a:xfrm rot="10800000">
              <a:off x="4802438" y="505641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9" name="Oval 898"/>
            <p:cNvSpPr/>
            <p:nvPr/>
          </p:nvSpPr>
          <p:spPr bwMode="auto">
            <a:xfrm rot="10800000">
              <a:off x="4630281" y="49486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0" name="Oval 899"/>
            <p:cNvSpPr/>
            <p:nvPr/>
          </p:nvSpPr>
          <p:spPr bwMode="auto">
            <a:xfrm rot="10800000">
              <a:off x="4417841" y="494825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1" name="Oval 900"/>
            <p:cNvSpPr/>
            <p:nvPr/>
          </p:nvSpPr>
          <p:spPr bwMode="auto">
            <a:xfrm rot="10800000">
              <a:off x="4288302" y="49435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2" name="Oval 901"/>
            <p:cNvSpPr/>
            <p:nvPr/>
          </p:nvSpPr>
          <p:spPr bwMode="auto">
            <a:xfrm rot="10800000">
              <a:off x="4204714" y="507173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3" name="Oval 902"/>
            <p:cNvSpPr/>
            <p:nvPr/>
          </p:nvSpPr>
          <p:spPr bwMode="auto">
            <a:xfrm rot="10800000">
              <a:off x="4094923" y="513863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4" name="Oval 903"/>
            <p:cNvSpPr/>
            <p:nvPr/>
          </p:nvSpPr>
          <p:spPr bwMode="auto">
            <a:xfrm rot="10800000">
              <a:off x="4224865" y="524634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5" name="Oval 904"/>
            <p:cNvSpPr/>
            <p:nvPr/>
          </p:nvSpPr>
          <p:spPr bwMode="auto">
            <a:xfrm rot="10800000">
              <a:off x="4350345" y="531769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6" name="Oval 905"/>
            <p:cNvSpPr/>
            <p:nvPr/>
          </p:nvSpPr>
          <p:spPr bwMode="auto">
            <a:xfrm rot="10800000">
              <a:off x="4486551" y="519004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7" name="Oval 906"/>
            <p:cNvSpPr/>
            <p:nvPr/>
          </p:nvSpPr>
          <p:spPr bwMode="auto">
            <a:xfrm rot="10800000">
              <a:off x="4540561" y="509478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8" name="Oval 907"/>
            <p:cNvSpPr/>
            <p:nvPr/>
          </p:nvSpPr>
          <p:spPr bwMode="auto">
            <a:xfrm rot="10800000">
              <a:off x="4328030" y="507733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9" name="Oval 908"/>
            <p:cNvSpPr/>
            <p:nvPr/>
          </p:nvSpPr>
          <p:spPr bwMode="auto">
            <a:xfrm rot="10800000">
              <a:off x="4347914" y="519119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0" name="Oval 909"/>
            <p:cNvSpPr/>
            <p:nvPr/>
          </p:nvSpPr>
          <p:spPr bwMode="auto">
            <a:xfrm rot="10800000">
              <a:off x="4107587" y="524893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1" name="Oval 910"/>
            <p:cNvSpPr/>
            <p:nvPr/>
          </p:nvSpPr>
          <p:spPr bwMode="auto">
            <a:xfrm rot="10800000">
              <a:off x="4091544" y="537490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2" name="Oval 911"/>
            <p:cNvSpPr/>
            <p:nvPr/>
          </p:nvSpPr>
          <p:spPr bwMode="auto">
            <a:xfrm rot="10800000">
              <a:off x="4209319" y="53976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3" name="Oval 912"/>
            <p:cNvSpPr/>
            <p:nvPr/>
          </p:nvSpPr>
          <p:spPr bwMode="auto">
            <a:xfrm rot="10800000">
              <a:off x="4048206" y="54612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4" name="Oval 913"/>
            <p:cNvSpPr/>
            <p:nvPr/>
          </p:nvSpPr>
          <p:spPr bwMode="auto">
            <a:xfrm rot="10800000">
              <a:off x="3979946" y="554835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5" name="Oval 914"/>
            <p:cNvSpPr/>
            <p:nvPr/>
          </p:nvSpPr>
          <p:spPr bwMode="auto">
            <a:xfrm rot="10800000">
              <a:off x="3903362" y="549700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6" name="Oval 915"/>
            <p:cNvSpPr/>
            <p:nvPr/>
          </p:nvSpPr>
          <p:spPr bwMode="auto">
            <a:xfrm rot="10800000">
              <a:off x="3959971" y="538088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7" name="Oval 916"/>
            <p:cNvSpPr/>
            <p:nvPr/>
          </p:nvSpPr>
          <p:spPr bwMode="auto">
            <a:xfrm rot="10800000">
              <a:off x="3982363" y="525425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8" name="Oval 917"/>
            <p:cNvSpPr/>
            <p:nvPr/>
          </p:nvSpPr>
          <p:spPr bwMode="auto">
            <a:xfrm rot="10800000">
              <a:off x="3978342" y="509179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9" name="Oval 918"/>
            <p:cNvSpPr/>
            <p:nvPr/>
          </p:nvSpPr>
          <p:spPr bwMode="auto">
            <a:xfrm rot="10800000">
              <a:off x="4094924" y="49547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0" name="Oval 919"/>
            <p:cNvSpPr/>
            <p:nvPr/>
          </p:nvSpPr>
          <p:spPr bwMode="auto">
            <a:xfrm rot="10800000">
              <a:off x="4173763" y="485528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1" name="Oval 920"/>
            <p:cNvSpPr/>
            <p:nvPr/>
          </p:nvSpPr>
          <p:spPr bwMode="auto">
            <a:xfrm rot="10800000">
              <a:off x="3966131" y="489382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2" name="Oval 921"/>
            <p:cNvSpPr/>
            <p:nvPr/>
          </p:nvSpPr>
          <p:spPr bwMode="auto">
            <a:xfrm rot="10800000">
              <a:off x="3816242" y="48353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3" name="Oval 922"/>
            <p:cNvSpPr/>
            <p:nvPr/>
          </p:nvSpPr>
          <p:spPr bwMode="auto">
            <a:xfrm rot="10800000">
              <a:off x="3708813" y="48832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4" name="Oval 923"/>
            <p:cNvSpPr/>
            <p:nvPr/>
          </p:nvSpPr>
          <p:spPr bwMode="auto">
            <a:xfrm rot="10800000">
              <a:off x="3630089" y="507751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5" name="Oval 924"/>
            <p:cNvSpPr/>
            <p:nvPr/>
          </p:nvSpPr>
          <p:spPr bwMode="auto">
            <a:xfrm rot="10800000">
              <a:off x="3609347" y="516654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6" name="Oval 925"/>
            <p:cNvSpPr/>
            <p:nvPr/>
          </p:nvSpPr>
          <p:spPr bwMode="auto">
            <a:xfrm rot="10800000">
              <a:off x="3585365" y="529160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7" name="Oval 926"/>
            <p:cNvSpPr/>
            <p:nvPr/>
          </p:nvSpPr>
          <p:spPr bwMode="auto">
            <a:xfrm rot="10800000">
              <a:off x="3594988" y="547732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8" name="Oval 927"/>
            <p:cNvSpPr/>
            <p:nvPr/>
          </p:nvSpPr>
          <p:spPr bwMode="auto">
            <a:xfrm rot="10800000">
              <a:off x="3735895" y="549700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9" name="Oval 928"/>
            <p:cNvSpPr/>
            <p:nvPr/>
          </p:nvSpPr>
          <p:spPr bwMode="auto">
            <a:xfrm rot="10800000">
              <a:off x="3794781" y="538758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0" name="Oval 929"/>
            <p:cNvSpPr/>
            <p:nvPr/>
          </p:nvSpPr>
          <p:spPr bwMode="auto">
            <a:xfrm rot="10800000">
              <a:off x="3670879" y="538399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1" name="Oval 930"/>
            <p:cNvSpPr/>
            <p:nvPr/>
          </p:nvSpPr>
          <p:spPr bwMode="auto">
            <a:xfrm rot="10800000">
              <a:off x="3721337" y="52593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2" name="Oval 931"/>
            <p:cNvSpPr/>
            <p:nvPr/>
          </p:nvSpPr>
          <p:spPr bwMode="auto">
            <a:xfrm rot="10800000">
              <a:off x="3864588" y="526145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3" name="Oval 932"/>
            <p:cNvSpPr/>
            <p:nvPr/>
          </p:nvSpPr>
          <p:spPr bwMode="auto">
            <a:xfrm rot="10800000">
              <a:off x="3758057" y="507651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4" name="Oval 933"/>
            <p:cNvSpPr/>
            <p:nvPr/>
          </p:nvSpPr>
          <p:spPr bwMode="auto">
            <a:xfrm rot="10800000">
              <a:off x="3847269" y="514261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5" name="Oval 934"/>
            <p:cNvSpPr/>
            <p:nvPr/>
          </p:nvSpPr>
          <p:spPr bwMode="auto">
            <a:xfrm rot="10800000">
              <a:off x="3859694" y="494353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6" name="Oval 935"/>
            <p:cNvSpPr/>
            <p:nvPr/>
          </p:nvSpPr>
          <p:spPr bwMode="auto">
            <a:xfrm rot="10800000">
              <a:off x="3662450" y="558379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7" name="Oval 936"/>
            <p:cNvSpPr/>
            <p:nvPr/>
          </p:nvSpPr>
          <p:spPr bwMode="auto">
            <a:xfrm rot="10800000">
              <a:off x="3813128" y="558379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8" name="Oval 937"/>
            <p:cNvSpPr/>
            <p:nvPr/>
          </p:nvSpPr>
          <p:spPr bwMode="auto">
            <a:xfrm rot="10800000">
              <a:off x="3719308" y="570189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9" name="Oval 938"/>
            <p:cNvSpPr/>
            <p:nvPr/>
          </p:nvSpPr>
          <p:spPr bwMode="auto">
            <a:xfrm rot="10800000">
              <a:off x="3622513" y="572668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0" name="Oval 939"/>
            <p:cNvSpPr/>
            <p:nvPr/>
          </p:nvSpPr>
          <p:spPr bwMode="auto">
            <a:xfrm rot="10800000">
              <a:off x="3540632" y="562312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1" name="Oval 940"/>
            <p:cNvSpPr/>
            <p:nvPr/>
          </p:nvSpPr>
          <p:spPr bwMode="auto">
            <a:xfrm rot="10800000">
              <a:off x="3609348" y="49637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2" name="Oval 941"/>
            <p:cNvSpPr/>
            <p:nvPr/>
          </p:nvSpPr>
          <p:spPr bwMode="auto">
            <a:xfrm rot="10800000">
              <a:off x="3518893" y="593323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3" name="Oval 942"/>
            <p:cNvSpPr/>
            <p:nvPr/>
          </p:nvSpPr>
          <p:spPr bwMode="auto">
            <a:xfrm rot="10800000">
              <a:off x="3723089" y="583077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4" name="Oval 943"/>
            <p:cNvSpPr/>
            <p:nvPr/>
          </p:nvSpPr>
          <p:spPr bwMode="auto">
            <a:xfrm rot="10800000">
              <a:off x="3560946" y="48468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5" name="Oval 944"/>
            <p:cNvSpPr/>
            <p:nvPr/>
          </p:nvSpPr>
          <p:spPr bwMode="auto">
            <a:xfrm rot="10800000">
              <a:off x="3657262" y="47481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6" name="Oval 945"/>
            <p:cNvSpPr/>
            <p:nvPr/>
          </p:nvSpPr>
          <p:spPr bwMode="auto">
            <a:xfrm rot="10800000">
              <a:off x="3775035" y="471757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7" name="Oval 946"/>
            <p:cNvSpPr/>
            <p:nvPr/>
          </p:nvSpPr>
          <p:spPr bwMode="auto">
            <a:xfrm rot="10800000">
              <a:off x="3909250" y="476545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8" name="Oval 947"/>
            <p:cNvSpPr/>
            <p:nvPr/>
          </p:nvSpPr>
          <p:spPr bwMode="auto">
            <a:xfrm rot="5400000">
              <a:off x="5262612" y="32460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9" name="Oval 948"/>
            <p:cNvSpPr/>
            <p:nvPr/>
          </p:nvSpPr>
          <p:spPr bwMode="auto">
            <a:xfrm rot="5400000">
              <a:off x="5203723" y="34123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0" name="Oval 949"/>
            <p:cNvSpPr/>
            <p:nvPr/>
          </p:nvSpPr>
          <p:spPr bwMode="auto">
            <a:xfrm rot="5400000">
              <a:off x="5242445" y="35301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1" name="Oval 950"/>
            <p:cNvSpPr/>
            <p:nvPr/>
          </p:nvSpPr>
          <p:spPr bwMode="auto">
            <a:xfrm rot="5400000">
              <a:off x="5124673" y="35890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2" name="Oval 951"/>
            <p:cNvSpPr/>
            <p:nvPr/>
          </p:nvSpPr>
          <p:spPr bwMode="auto">
            <a:xfrm rot="5400000">
              <a:off x="5064620" y="34979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3" name="Oval 952"/>
            <p:cNvSpPr/>
            <p:nvPr/>
          </p:nvSpPr>
          <p:spPr bwMode="auto">
            <a:xfrm rot="5400000">
              <a:off x="5064620" y="334286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4" name="Oval 953"/>
            <p:cNvSpPr/>
            <p:nvPr/>
          </p:nvSpPr>
          <p:spPr bwMode="auto">
            <a:xfrm rot="5400000">
              <a:off x="5157232" y="332689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5" name="Oval 954"/>
            <p:cNvSpPr/>
            <p:nvPr/>
          </p:nvSpPr>
          <p:spPr bwMode="auto">
            <a:xfrm rot="5400000">
              <a:off x="5039459" y="322509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6" name="Oval 955"/>
            <p:cNvSpPr/>
            <p:nvPr/>
          </p:nvSpPr>
          <p:spPr bwMode="auto">
            <a:xfrm rot="5400000">
              <a:off x="4821178" y="33801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7" name="Oval 956"/>
            <p:cNvSpPr/>
            <p:nvPr/>
          </p:nvSpPr>
          <p:spPr bwMode="auto">
            <a:xfrm rot="5400000">
              <a:off x="4821178" y="32623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8" name="Oval 957"/>
            <p:cNvSpPr/>
            <p:nvPr/>
          </p:nvSpPr>
          <p:spPr bwMode="auto">
            <a:xfrm rot="5400000">
              <a:off x="4910585" y="33105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9" name="Oval 958"/>
            <p:cNvSpPr/>
            <p:nvPr/>
          </p:nvSpPr>
          <p:spPr bwMode="auto">
            <a:xfrm rot="5400000">
              <a:off x="4956580" y="345589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0" name="Oval 959"/>
            <p:cNvSpPr/>
            <p:nvPr/>
          </p:nvSpPr>
          <p:spPr bwMode="auto">
            <a:xfrm rot="5400000">
              <a:off x="4792811" y="36157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1" name="Oval 960"/>
            <p:cNvSpPr/>
            <p:nvPr/>
          </p:nvSpPr>
          <p:spPr bwMode="auto">
            <a:xfrm rot="5400000">
              <a:off x="4831528" y="34978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2" name="Oval 961"/>
            <p:cNvSpPr/>
            <p:nvPr/>
          </p:nvSpPr>
          <p:spPr bwMode="auto">
            <a:xfrm rot="5400000">
              <a:off x="4932833" y="361584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3" name="Oval 962"/>
            <p:cNvSpPr/>
            <p:nvPr/>
          </p:nvSpPr>
          <p:spPr bwMode="auto">
            <a:xfrm rot="5400000">
              <a:off x="5043871" y="37336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4" name="Oval 963"/>
            <p:cNvSpPr/>
            <p:nvPr/>
          </p:nvSpPr>
          <p:spPr bwMode="auto">
            <a:xfrm rot="5400000">
              <a:off x="5174038" y="37492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5" name="Oval 964"/>
            <p:cNvSpPr/>
            <p:nvPr/>
          </p:nvSpPr>
          <p:spPr bwMode="auto">
            <a:xfrm rot="5400000">
              <a:off x="5275006" y="36746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6" name="Oval 965"/>
            <p:cNvSpPr/>
            <p:nvPr/>
          </p:nvSpPr>
          <p:spPr bwMode="auto">
            <a:xfrm rot="5400000">
              <a:off x="5275006" y="386137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7" name="Oval 966"/>
            <p:cNvSpPr/>
            <p:nvPr/>
          </p:nvSpPr>
          <p:spPr bwMode="auto">
            <a:xfrm rot="5400000">
              <a:off x="5272475" y="400461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8" name="Oval 967"/>
            <p:cNvSpPr/>
            <p:nvPr/>
          </p:nvSpPr>
          <p:spPr bwMode="auto">
            <a:xfrm rot="5400000">
              <a:off x="5275308" y="41223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9" name="Oval 968"/>
            <p:cNvSpPr/>
            <p:nvPr/>
          </p:nvSpPr>
          <p:spPr bwMode="auto">
            <a:xfrm rot="5400000">
              <a:off x="5129119" y="418127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0" name="Oval 969"/>
            <p:cNvSpPr/>
            <p:nvPr/>
          </p:nvSpPr>
          <p:spPr bwMode="auto">
            <a:xfrm rot="5400000">
              <a:off x="5129119" y="409235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1" name="Oval 970"/>
            <p:cNvSpPr/>
            <p:nvPr/>
          </p:nvSpPr>
          <p:spPr bwMode="auto">
            <a:xfrm rot="5400000">
              <a:off x="5154700" y="39279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2" name="Oval 971"/>
            <p:cNvSpPr/>
            <p:nvPr/>
          </p:nvSpPr>
          <p:spPr bwMode="auto">
            <a:xfrm rot="5400000">
              <a:off x="5028358" y="387672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3" name="Oval 972"/>
            <p:cNvSpPr/>
            <p:nvPr/>
          </p:nvSpPr>
          <p:spPr bwMode="auto">
            <a:xfrm rot="5400000">
              <a:off x="5028358" y="403346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4" name="Oval 973"/>
            <p:cNvSpPr/>
            <p:nvPr/>
          </p:nvSpPr>
          <p:spPr bwMode="auto">
            <a:xfrm rot="5400000">
              <a:off x="4972799" y="418127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5" name="Oval 974"/>
            <p:cNvSpPr/>
            <p:nvPr/>
          </p:nvSpPr>
          <p:spPr bwMode="auto">
            <a:xfrm rot="5400000">
              <a:off x="4908671" y="41673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6" name="Oval 975"/>
            <p:cNvSpPr/>
            <p:nvPr/>
          </p:nvSpPr>
          <p:spPr bwMode="auto">
            <a:xfrm rot="5400000">
              <a:off x="4855025" y="409235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7" name="Oval 976"/>
            <p:cNvSpPr/>
            <p:nvPr/>
          </p:nvSpPr>
          <p:spPr bwMode="auto">
            <a:xfrm rot="5400000">
              <a:off x="4908671" y="399295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8" name="Oval 977"/>
            <p:cNvSpPr/>
            <p:nvPr/>
          </p:nvSpPr>
          <p:spPr bwMode="auto">
            <a:xfrm rot="5400000">
              <a:off x="4840883" y="394825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9" name="Oval 978"/>
            <p:cNvSpPr/>
            <p:nvPr/>
          </p:nvSpPr>
          <p:spPr bwMode="auto">
            <a:xfrm rot="5400000">
              <a:off x="4873947" y="379238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0" name="Oval 979"/>
            <p:cNvSpPr/>
            <p:nvPr/>
          </p:nvSpPr>
          <p:spPr bwMode="auto">
            <a:xfrm rot="5400000">
              <a:off x="4748235" y="386137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1" name="Oval 980"/>
            <p:cNvSpPr/>
            <p:nvPr/>
          </p:nvSpPr>
          <p:spPr bwMode="auto">
            <a:xfrm rot="5400000">
              <a:off x="4713752" y="37482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2" name="Oval 981"/>
            <p:cNvSpPr/>
            <p:nvPr/>
          </p:nvSpPr>
          <p:spPr bwMode="auto">
            <a:xfrm rot="5400000">
              <a:off x="4624590" y="36742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3" name="Oval 982"/>
            <p:cNvSpPr/>
            <p:nvPr/>
          </p:nvSpPr>
          <p:spPr bwMode="auto">
            <a:xfrm rot="5400000">
              <a:off x="4688843" y="35680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4" name="Oval 983"/>
            <p:cNvSpPr/>
            <p:nvPr/>
          </p:nvSpPr>
          <p:spPr bwMode="auto">
            <a:xfrm rot="5400000">
              <a:off x="4571069" y="35252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5" name="Oval 984"/>
            <p:cNvSpPr/>
            <p:nvPr/>
          </p:nvSpPr>
          <p:spPr bwMode="auto">
            <a:xfrm rot="5400000">
              <a:off x="4703404" y="345589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6" name="Oval 985"/>
            <p:cNvSpPr/>
            <p:nvPr/>
          </p:nvSpPr>
          <p:spPr bwMode="auto">
            <a:xfrm rot="5400000">
              <a:off x="4624590" y="334286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7" name="Oval 986"/>
            <p:cNvSpPr/>
            <p:nvPr/>
          </p:nvSpPr>
          <p:spPr bwMode="auto">
            <a:xfrm rot="5400000">
              <a:off x="4954345" y="31019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8" name="Oval 987"/>
            <p:cNvSpPr/>
            <p:nvPr/>
          </p:nvSpPr>
          <p:spPr bwMode="auto">
            <a:xfrm rot="5400000">
              <a:off x="4675037" y="32460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9" name="Oval 988"/>
            <p:cNvSpPr/>
            <p:nvPr/>
          </p:nvSpPr>
          <p:spPr bwMode="auto">
            <a:xfrm rot="5400000">
              <a:off x="4512183" y="320936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0" name="Oval 989"/>
            <p:cNvSpPr/>
            <p:nvPr/>
          </p:nvSpPr>
          <p:spPr bwMode="auto">
            <a:xfrm rot="5400000">
              <a:off x="4433616" y="34077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1" name="Oval 990"/>
            <p:cNvSpPr/>
            <p:nvPr/>
          </p:nvSpPr>
          <p:spPr bwMode="auto">
            <a:xfrm rot="5400000">
              <a:off x="4394410" y="32899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2" name="Oval 991"/>
            <p:cNvSpPr/>
            <p:nvPr/>
          </p:nvSpPr>
          <p:spPr bwMode="auto">
            <a:xfrm rot="5400000">
              <a:off x="4262567" y="320936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3" name="Oval 992"/>
            <p:cNvSpPr/>
            <p:nvPr/>
          </p:nvSpPr>
          <p:spPr bwMode="auto">
            <a:xfrm rot="5400000">
              <a:off x="4197351" y="338152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4" name="Oval 993"/>
            <p:cNvSpPr/>
            <p:nvPr/>
          </p:nvSpPr>
          <p:spPr bwMode="auto">
            <a:xfrm rot="5400000">
              <a:off x="4197351" y="357464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5" name="Oval 994"/>
            <p:cNvSpPr/>
            <p:nvPr/>
          </p:nvSpPr>
          <p:spPr bwMode="auto">
            <a:xfrm rot="5400000">
              <a:off x="4197351" y="37281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6" name="Oval 995"/>
            <p:cNvSpPr/>
            <p:nvPr/>
          </p:nvSpPr>
          <p:spPr bwMode="auto">
            <a:xfrm rot="5400000">
              <a:off x="4254329" y="38169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7" name="Oval 996"/>
            <p:cNvSpPr/>
            <p:nvPr/>
          </p:nvSpPr>
          <p:spPr bwMode="auto">
            <a:xfrm rot="5400000">
              <a:off x="4335523" y="384583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8" name="Oval 997"/>
            <p:cNvSpPr/>
            <p:nvPr/>
          </p:nvSpPr>
          <p:spPr bwMode="auto">
            <a:xfrm rot="5400000">
              <a:off x="4490736" y="378694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9" name="Oval 998"/>
            <p:cNvSpPr/>
            <p:nvPr/>
          </p:nvSpPr>
          <p:spPr bwMode="auto">
            <a:xfrm rot="5400000">
              <a:off x="4490736" y="364790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0" name="Oval 999"/>
            <p:cNvSpPr/>
            <p:nvPr/>
          </p:nvSpPr>
          <p:spPr bwMode="auto">
            <a:xfrm rot="5400000">
              <a:off x="4396198" y="35252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1" name="Oval 1000"/>
            <p:cNvSpPr/>
            <p:nvPr/>
          </p:nvSpPr>
          <p:spPr bwMode="auto">
            <a:xfrm rot="5400000">
              <a:off x="4300934" y="34712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2" name="Oval 1001"/>
            <p:cNvSpPr/>
            <p:nvPr/>
          </p:nvSpPr>
          <p:spPr bwMode="auto">
            <a:xfrm rot="5400000">
              <a:off x="4278425" y="367472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3" name="Oval 1002"/>
            <p:cNvSpPr/>
            <p:nvPr/>
          </p:nvSpPr>
          <p:spPr bwMode="auto">
            <a:xfrm rot="5400000">
              <a:off x="4359821" y="370679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4" name="Oval 1003"/>
            <p:cNvSpPr/>
            <p:nvPr/>
          </p:nvSpPr>
          <p:spPr bwMode="auto">
            <a:xfrm rot="5400000">
              <a:off x="4417143" y="39042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5" name="Oval 1004"/>
            <p:cNvSpPr/>
            <p:nvPr/>
          </p:nvSpPr>
          <p:spPr bwMode="auto">
            <a:xfrm rot="5400000">
              <a:off x="4557265" y="392026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6" name="Oval 1005"/>
            <p:cNvSpPr/>
            <p:nvPr/>
          </p:nvSpPr>
          <p:spPr bwMode="auto">
            <a:xfrm rot="5400000">
              <a:off x="4608511" y="380248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7" name="Oval 1006"/>
            <p:cNvSpPr/>
            <p:nvPr/>
          </p:nvSpPr>
          <p:spPr bwMode="auto">
            <a:xfrm rot="5400000">
              <a:off x="4667397" y="39636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8" name="Oval 1007"/>
            <p:cNvSpPr/>
            <p:nvPr/>
          </p:nvSpPr>
          <p:spPr bwMode="auto">
            <a:xfrm rot="5400000">
              <a:off x="4754503" y="40318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9" name="Oval 1008"/>
            <p:cNvSpPr/>
            <p:nvPr/>
          </p:nvSpPr>
          <p:spPr bwMode="auto">
            <a:xfrm rot="5400000">
              <a:off x="4703157" y="41084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0" name="Oval 1009"/>
            <p:cNvSpPr/>
            <p:nvPr/>
          </p:nvSpPr>
          <p:spPr bwMode="auto">
            <a:xfrm rot="5400000">
              <a:off x="4587038" y="40518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1" name="Oval 1010"/>
            <p:cNvSpPr/>
            <p:nvPr/>
          </p:nvSpPr>
          <p:spPr bwMode="auto">
            <a:xfrm rot="5400000">
              <a:off x="4431849" y="40294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2" name="Oval 1011"/>
            <p:cNvSpPr/>
            <p:nvPr/>
          </p:nvSpPr>
          <p:spPr bwMode="auto">
            <a:xfrm rot="5400000">
              <a:off x="4297942" y="403346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3" name="Oval 1012"/>
            <p:cNvSpPr/>
            <p:nvPr/>
          </p:nvSpPr>
          <p:spPr bwMode="auto">
            <a:xfrm rot="5400000">
              <a:off x="4217750" y="394479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4" name="Oval 1013"/>
            <p:cNvSpPr/>
            <p:nvPr/>
          </p:nvSpPr>
          <p:spPr bwMode="auto">
            <a:xfrm rot="5400000">
              <a:off x="4132154" y="38629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5" name="Oval 1014"/>
            <p:cNvSpPr/>
            <p:nvPr/>
          </p:nvSpPr>
          <p:spPr bwMode="auto">
            <a:xfrm rot="5400000">
              <a:off x="4099976" y="40456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6" name="Oval 1015"/>
            <p:cNvSpPr/>
            <p:nvPr/>
          </p:nvSpPr>
          <p:spPr bwMode="auto">
            <a:xfrm rot="5400000">
              <a:off x="4107981" y="421012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7" name="Oval 1016"/>
            <p:cNvSpPr/>
            <p:nvPr/>
          </p:nvSpPr>
          <p:spPr bwMode="auto">
            <a:xfrm rot="5400000">
              <a:off x="4136554" y="42990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8" name="Oval 1017"/>
            <p:cNvSpPr/>
            <p:nvPr/>
          </p:nvSpPr>
          <p:spPr bwMode="auto">
            <a:xfrm rot="5400000">
              <a:off x="4254451" y="43579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9" name="Oval 1018"/>
            <p:cNvSpPr/>
            <p:nvPr/>
          </p:nvSpPr>
          <p:spPr bwMode="auto">
            <a:xfrm rot="5400000">
              <a:off x="4372695" y="44168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0" name="Oval 1019"/>
            <p:cNvSpPr/>
            <p:nvPr/>
          </p:nvSpPr>
          <p:spPr bwMode="auto">
            <a:xfrm rot="5400000">
              <a:off x="4476031" y="44168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1" name="Oval 1020"/>
            <p:cNvSpPr/>
            <p:nvPr/>
          </p:nvSpPr>
          <p:spPr bwMode="auto">
            <a:xfrm rot="5400000">
              <a:off x="4683477" y="44168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2" name="Oval 1021"/>
            <p:cNvSpPr/>
            <p:nvPr/>
          </p:nvSpPr>
          <p:spPr bwMode="auto">
            <a:xfrm rot="5400000">
              <a:off x="4703157" y="427591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3" name="Oval 1022"/>
            <p:cNvSpPr/>
            <p:nvPr/>
          </p:nvSpPr>
          <p:spPr bwMode="auto">
            <a:xfrm rot="5400000">
              <a:off x="4545914" y="42170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4" name="Oval 1023"/>
            <p:cNvSpPr/>
            <p:nvPr/>
          </p:nvSpPr>
          <p:spPr bwMode="auto">
            <a:xfrm rot="5400000">
              <a:off x="4565704" y="43265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5" name="Oval 1024"/>
            <p:cNvSpPr/>
            <p:nvPr/>
          </p:nvSpPr>
          <p:spPr bwMode="auto">
            <a:xfrm rot="5400000">
              <a:off x="4337312" y="43304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6" name="Oval 1025"/>
            <p:cNvSpPr/>
            <p:nvPr/>
          </p:nvSpPr>
          <p:spPr bwMode="auto">
            <a:xfrm rot="5400000">
              <a:off x="4428376" y="428606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7" name="Oval 1026"/>
            <p:cNvSpPr/>
            <p:nvPr/>
          </p:nvSpPr>
          <p:spPr bwMode="auto">
            <a:xfrm rot="5400000">
              <a:off x="4424379" y="41523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8" name="Oval 1027"/>
            <p:cNvSpPr/>
            <p:nvPr/>
          </p:nvSpPr>
          <p:spPr bwMode="auto">
            <a:xfrm rot="5400000">
              <a:off x="4315844" y="42575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9" name="Oval 1028"/>
            <p:cNvSpPr/>
            <p:nvPr/>
          </p:nvSpPr>
          <p:spPr bwMode="auto">
            <a:xfrm rot="5400000">
              <a:off x="4310603" y="41546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0" name="Oval 1029"/>
            <p:cNvSpPr/>
            <p:nvPr/>
          </p:nvSpPr>
          <p:spPr bwMode="auto">
            <a:xfrm rot="5400000">
              <a:off x="4219538" y="41472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1" name="Oval 1030"/>
            <p:cNvSpPr/>
            <p:nvPr/>
          </p:nvSpPr>
          <p:spPr bwMode="auto">
            <a:xfrm rot="5400000">
              <a:off x="4789950" y="43493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2" name="Oval 1031"/>
            <p:cNvSpPr/>
            <p:nvPr/>
          </p:nvSpPr>
          <p:spPr bwMode="auto">
            <a:xfrm rot="5400000">
              <a:off x="4789950" y="419868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3" name="Oval 1032"/>
            <p:cNvSpPr/>
            <p:nvPr/>
          </p:nvSpPr>
          <p:spPr bwMode="auto">
            <a:xfrm rot="5400000">
              <a:off x="4908041" y="42925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4" name="Oval 1033"/>
            <p:cNvSpPr/>
            <p:nvPr/>
          </p:nvSpPr>
          <p:spPr bwMode="auto">
            <a:xfrm rot="5400000">
              <a:off x="4932833" y="43892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5" name="Oval 1034"/>
            <p:cNvSpPr/>
            <p:nvPr/>
          </p:nvSpPr>
          <p:spPr bwMode="auto">
            <a:xfrm rot="5400000">
              <a:off x="4829277" y="44711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6" name="Oval 1035"/>
            <p:cNvSpPr/>
            <p:nvPr/>
          </p:nvSpPr>
          <p:spPr bwMode="auto">
            <a:xfrm rot="5400000">
              <a:off x="4676448" y="45610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7" name="Oval 1036"/>
            <p:cNvSpPr/>
            <p:nvPr/>
          </p:nvSpPr>
          <p:spPr bwMode="auto">
            <a:xfrm rot="5400000">
              <a:off x="4571067" y="450706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8" name="Oval 1037"/>
            <p:cNvSpPr/>
            <p:nvPr/>
          </p:nvSpPr>
          <p:spPr bwMode="auto">
            <a:xfrm rot="5400000">
              <a:off x="4479245" y="45734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9" name="Oval 1038"/>
            <p:cNvSpPr/>
            <p:nvPr/>
          </p:nvSpPr>
          <p:spPr bwMode="auto">
            <a:xfrm rot="5400000">
              <a:off x="4262567" y="45889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0" name="Oval 1039"/>
            <p:cNvSpPr/>
            <p:nvPr/>
          </p:nvSpPr>
          <p:spPr bwMode="auto">
            <a:xfrm rot="5400000">
              <a:off x="4189847" y="45300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1" name="Oval 1040"/>
            <p:cNvSpPr/>
            <p:nvPr/>
          </p:nvSpPr>
          <p:spPr bwMode="auto">
            <a:xfrm rot="5400000">
              <a:off x="4217750" y="44168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2" name="Oval 1041"/>
            <p:cNvSpPr/>
            <p:nvPr/>
          </p:nvSpPr>
          <p:spPr bwMode="auto">
            <a:xfrm rot="5400000">
              <a:off x="4335523" y="45021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3" name="Oval 1042"/>
            <p:cNvSpPr/>
            <p:nvPr/>
          </p:nvSpPr>
          <p:spPr bwMode="auto">
            <a:xfrm rot="5400000">
              <a:off x="4571069" y="462484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4" name="Oval 1043"/>
            <p:cNvSpPr/>
            <p:nvPr/>
          </p:nvSpPr>
          <p:spPr bwMode="auto">
            <a:xfrm rot="5400000">
              <a:off x="4790897" y="45915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5" name="Oval 1044"/>
            <p:cNvSpPr/>
            <p:nvPr/>
          </p:nvSpPr>
          <p:spPr bwMode="auto">
            <a:xfrm rot="5400000">
              <a:off x="4924895" y="453738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6" name="Oval 1045"/>
            <p:cNvSpPr/>
            <p:nvPr/>
          </p:nvSpPr>
          <p:spPr bwMode="auto">
            <a:xfrm rot="5400000">
              <a:off x="5080627" y="44691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7" name="Oval 1046"/>
            <p:cNvSpPr/>
            <p:nvPr/>
          </p:nvSpPr>
          <p:spPr bwMode="auto">
            <a:xfrm rot="5400000">
              <a:off x="5036927" y="435135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8" name="Oval 1047"/>
            <p:cNvSpPr/>
            <p:nvPr/>
          </p:nvSpPr>
          <p:spPr bwMode="auto">
            <a:xfrm rot="5400000">
              <a:off x="5149086" y="43843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9" name="Oval 1048"/>
            <p:cNvSpPr/>
            <p:nvPr/>
          </p:nvSpPr>
          <p:spPr bwMode="auto">
            <a:xfrm rot="5400000">
              <a:off x="5115151" y="425040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0" name="Oval 1049"/>
            <p:cNvSpPr/>
            <p:nvPr/>
          </p:nvSpPr>
          <p:spPr bwMode="auto">
            <a:xfrm rot="5400000">
              <a:off x="5247441" y="42851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1" name="Oval 1050"/>
            <p:cNvSpPr/>
            <p:nvPr/>
          </p:nvSpPr>
          <p:spPr bwMode="auto">
            <a:xfrm rot="5400000">
              <a:off x="5257369" y="44677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2" name="Oval 1051"/>
            <p:cNvSpPr/>
            <p:nvPr/>
          </p:nvSpPr>
          <p:spPr bwMode="auto">
            <a:xfrm rot="5400000">
              <a:off x="5182880" y="45915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3" name="Oval 1052"/>
            <p:cNvSpPr/>
            <p:nvPr/>
          </p:nvSpPr>
          <p:spPr bwMode="auto">
            <a:xfrm rot="5400000">
              <a:off x="5267525" y="46786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4" name="Oval 1053"/>
            <p:cNvSpPr/>
            <p:nvPr/>
          </p:nvSpPr>
          <p:spPr bwMode="auto">
            <a:xfrm rot="5400000">
              <a:off x="5115151" y="476831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5" name="Oval 1054"/>
            <p:cNvSpPr/>
            <p:nvPr/>
          </p:nvSpPr>
          <p:spPr bwMode="auto">
            <a:xfrm rot="5400000">
              <a:off x="5067326" y="46625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6" name="Oval 1055"/>
            <p:cNvSpPr/>
            <p:nvPr/>
          </p:nvSpPr>
          <p:spPr bwMode="auto">
            <a:xfrm rot="5400000">
              <a:off x="5050607" y="45659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7" name="Oval 1056"/>
            <p:cNvSpPr/>
            <p:nvPr/>
          </p:nvSpPr>
          <p:spPr bwMode="auto">
            <a:xfrm rot="5400000">
              <a:off x="4926869" y="46625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8" name="Oval 1057"/>
            <p:cNvSpPr/>
            <p:nvPr/>
          </p:nvSpPr>
          <p:spPr bwMode="auto">
            <a:xfrm rot="5400000">
              <a:off x="4829277" y="47251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9" name="Oval 1058"/>
            <p:cNvSpPr/>
            <p:nvPr/>
          </p:nvSpPr>
          <p:spPr bwMode="auto">
            <a:xfrm rot="5400000">
              <a:off x="4678607" y="48308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0" name="Oval 1059"/>
            <p:cNvSpPr/>
            <p:nvPr/>
          </p:nvSpPr>
          <p:spPr bwMode="auto">
            <a:xfrm rot="5400000">
              <a:off x="4701967" y="46871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1" name="Oval 1060"/>
            <p:cNvSpPr/>
            <p:nvPr/>
          </p:nvSpPr>
          <p:spPr bwMode="auto">
            <a:xfrm rot="5400000">
              <a:off x="4585381" y="475010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2" name="Oval 1061"/>
            <p:cNvSpPr/>
            <p:nvPr/>
          </p:nvSpPr>
          <p:spPr bwMode="auto">
            <a:xfrm rot="5400000">
              <a:off x="4513986" y="48836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3" name="Oval 1062"/>
            <p:cNvSpPr/>
            <p:nvPr/>
          </p:nvSpPr>
          <p:spPr bwMode="auto">
            <a:xfrm rot="5400000">
              <a:off x="4470291" y="47288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4" name="Oval 1063"/>
            <p:cNvSpPr/>
            <p:nvPr/>
          </p:nvSpPr>
          <p:spPr bwMode="auto">
            <a:xfrm rot="5400000">
              <a:off x="4394410" y="46699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5" name="Oval 1064"/>
            <p:cNvSpPr/>
            <p:nvPr/>
          </p:nvSpPr>
          <p:spPr bwMode="auto">
            <a:xfrm rot="5400000">
              <a:off x="4285813" y="47739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6" name="Oval 1065"/>
            <p:cNvSpPr/>
            <p:nvPr/>
          </p:nvSpPr>
          <p:spPr bwMode="auto">
            <a:xfrm rot="5400000">
              <a:off x="4365492" y="481672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7" name="Oval 1066"/>
            <p:cNvSpPr/>
            <p:nvPr/>
          </p:nvSpPr>
          <p:spPr bwMode="auto">
            <a:xfrm rot="5400000">
              <a:off x="4036920" y="48134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8" name="Oval 1067"/>
            <p:cNvSpPr/>
            <p:nvPr/>
          </p:nvSpPr>
          <p:spPr bwMode="auto">
            <a:xfrm rot="5400000">
              <a:off x="4081452" y="46871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9" name="Oval 1068"/>
            <p:cNvSpPr/>
            <p:nvPr/>
          </p:nvSpPr>
          <p:spPr bwMode="auto">
            <a:xfrm rot="5400000">
              <a:off x="4182943" y="46928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0" name="Oval 1069"/>
            <p:cNvSpPr/>
            <p:nvPr/>
          </p:nvSpPr>
          <p:spPr bwMode="auto">
            <a:xfrm rot="5400000">
              <a:off x="4039179" y="45610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1" name="Oval 1070"/>
            <p:cNvSpPr/>
            <p:nvPr/>
          </p:nvSpPr>
          <p:spPr bwMode="auto">
            <a:xfrm rot="5400000">
              <a:off x="4072073" y="446713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2" name="Oval 1071"/>
            <p:cNvSpPr/>
            <p:nvPr/>
          </p:nvSpPr>
          <p:spPr bwMode="auto">
            <a:xfrm rot="5400000">
              <a:off x="3954300" y="43545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3" name="Oval 1072"/>
            <p:cNvSpPr/>
            <p:nvPr/>
          </p:nvSpPr>
          <p:spPr bwMode="auto">
            <a:xfrm rot="5400000">
              <a:off x="3971600" y="42367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4" name="Oval 1073"/>
            <p:cNvSpPr/>
            <p:nvPr/>
          </p:nvSpPr>
          <p:spPr bwMode="auto">
            <a:xfrm rot="5400000">
              <a:off x="3971600" y="41025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5" name="Oval 1074"/>
            <p:cNvSpPr/>
            <p:nvPr/>
          </p:nvSpPr>
          <p:spPr bwMode="auto">
            <a:xfrm rot="5400000">
              <a:off x="4831528" y="311029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6" name="Oval 1075"/>
            <p:cNvSpPr/>
            <p:nvPr/>
          </p:nvSpPr>
          <p:spPr bwMode="auto">
            <a:xfrm rot="5400000">
              <a:off x="4681906" y="311029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7" name="Oval 1076"/>
            <p:cNvSpPr/>
            <p:nvPr/>
          </p:nvSpPr>
          <p:spPr bwMode="auto">
            <a:xfrm rot="5400000">
              <a:off x="4794224" y="29667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8" name="Oval 1077"/>
            <p:cNvSpPr/>
            <p:nvPr/>
          </p:nvSpPr>
          <p:spPr bwMode="auto">
            <a:xfrm rot="5400000">
              <a:off x="5005733" y="29615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9" name="Oval 1078"/>
            <p:cNvSpPr/>
            <p:nvPr/>
          </p:nvSpPr>
          <p:spPr bwMode="auto">
            <a:xfrm rot="5400000">
              <a:off x="5144839" y="30794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0" name="Oval 1079"/>
            <p:cNvSpPr/>
            <p:nvPr/>
          </p:nvSpPr>
          <p:spPr bwMode="auto">
            <a:xfrm rot="5400000">
              <a:off x="5161645" y="32035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1" name="Oval 1080"/>
            <p:cNvSpPr/>
            <p:nvPr/>
          </p:nvSpPr>
          <p:spPr bwMode="auto">
            <a:xfrm rot="5400000">
              <a:off x="5308938" y="31066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2" name="Oval 1081"/>
            <p:cNvSpPr/>
            <p:nvPr/>
          </p:nvSpPr>
          <p:spPr bwMode="auto">
            <a:xfrm rot="5400000">
              <a:off x="5291811" y="29458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3" name="Oval 1082"/>
            <p:cNvSpPr/>
            <p:nvPr/>
          </p:nvSpPr>
          <p:spPr bwMode="auto">
            <a:xfrm rot="5400000">
              <a:off x="5174038" y="29288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4" name="Oval 1083"/>
            <p:cNvSpPr/>
            <p:nvPr/>
          </p:nvSpPr>
          <p:spPr bwMode="auto">
            <a:xfrm rot="5400000">
              <a:off x="5290722" y="28111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5" name="Oval 1084"/>
            <p:cNvSpPr/>
            <p:nvPr/>
          </p:nvSpPr>
          <p:spPr bwMode="auto">
            <a:xfrm rot="5400000">
              <a:off x="5279418" y="26382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6" name="Oval 1085"/>
            <p:cNvSpPr/>
            <p:nvPr/>
          </p:nvSpPr>
          <p:spPr bwMode="auto">
            <a:xfrm rot="5400000">
              <a:off x="5172949" y="25875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7" name="Oval 1086"/>
            <p:cNvSpPr/>
            <p:nvPr/>
          </p:nvSpPr>
          <p:spPr bwMode="auto">
            <a:xfrm rot="5400000">
              <a:off x="5192911" y="27444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8" name="Oval 1087"/>
            <p:cNvSpPr/>
            <p:nvPr/>
          </p:nvSpPr>
          <p:spPr bwMode="auto">
            <a:xfrm rot="5400000">
              <a:off x="5113686" y="28460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9" name="Oval 1088"/>
            <p:cNvSpPr/>
            <p:nvPr/>
          </p:nvSpPr>
          <p:spPr bwMode="auto">
            <a:xfrm rot="5400000">
              <a:off x="4958447" y="28460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0" name="Oval 1089"/>
            <p:cNvSpPr/>
            <p:nvPr/>
          </p:nvSpPr>
          <p:spPr bwMode="auto">
            <a:xfrm rot="5400000">
              <a:off x="5056265" y="27345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1" name="Oval 1090"/>
            <p:cNvSpPr/>
            <p:nvPr/>
          </p:nvSpPr>
          <p:spPr bwMode="auto">
            <a:xfrm rot="5400000">
              <a:off x="5039458" y="26164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2" name="Oval 1091"/>
            <p:cNvSpPr/>
            <p:nvPr/>
          </p:nvSpPr>
          <p:spPr bwMode="auto">
            <a:xfrm rot="5400000">
              <a:off x="4913913" y="26382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3" name="Oval 1092"/>
            <p:cNvSpPr/>
            <p:nvPr/>
          </p:nvSpPr>
          <p:spPr bwMode="auto">
            <a:xfrm rot="5400000">
              <a:off x="4790268" y="26040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4" name="Oval 1093"/>
            <p:cNvSpPr/>
            <p:nvPr/>
          </p:nvSpPr>
          <p:spPr bwMode="auto">
            <a:xfrm rot="5400000">
              <a:off x="4866008" y="27711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5" name="Oval 1094"/>
            <p:cNvSpPr/>
            <p:nvPr/>
          </p:nvSpPr>
          <p:spPr bwMode="auto">
            <a:xfrm rot="5400000">
              <a:off x="4748054" y="27779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6" name="Oval 1095"/>
            <p:cNvSpPr/>
            <p:nvPr/>
          </p:nvSpPr>
          <p:spPr bwMode="auto">
            <a:xfrm rot="5400000">
              <a:off x="4704811" y="28889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7" name="Oval 1096"/>
            <p:cNvSpPr/>
            <p:nvPr/>
          </p:nvSpPr>
          <p:spPr bwMode="auto">
            <a:xfrm rot="5400000">
              <a:off x="4651287" y="30025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8" name="Oval 1097"/>
            <p:cNvSpPr/>
            <p:nvPr/>
          </p:nvSpPr>
          <p:spPr bwMode="auto">
            <a:xfrm rot="5400000">
              <a:off x="4560569" y="30773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9" name="Oval 1098"/>
            <p:cNvSpPr/>
            <p:nvPr/>
          </p:nvSpPr>
          <p:spPr bwMode="auto">
            <a:xfrm rot="5400000">
              <a:off x="4404340" y="314726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0" name="Oval 1099"/>
            <p:cNvSpPr/>
            <p:nvPr/>
          </p:nvSpPr>
          <p:spPr bwMode="auto">
            <a:xfrm rot="5400000">
              <a:off x="4572873" y="28889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1" name="Oval 1100"/>
            <p:cNvSpPr/>
            <p:nvPr/>
          </p:nvSpPr>
          <p:spPr bwMode="auto">
            <a:xfrm rot="5400000">
              <a:off x="4615924" y="27282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2" name="Oval 1101"/>
            <p:cNvSpPr/>
            <p:nvPr/>
          </p:nvSpPr>
          <p:spPr bwMode="auto">
            <a:xfrm rot="5400000">
              <a:off x="4647976" y="25888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3" name="Oval 1102"/>
            <p:cNvSpPr/>
            <p:nvPr/>
          </p:nvSpPr>
          <p:spPr bwMode="auto">
            <a:xfrm rot="5400000">
              <a:off x="4534917" y="26382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4" name="Oval 1103"/>
            <p:cNvSpPr/>
            <p:nvPr/>
          </p:nvSpPr>
          <p:spPr bwMode="auto">
            <a:xfrm rot="5400000">
              <a:off x="4345453" y="26109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5" name="Oval 1104"/>
            <p:cNvSpPr/>
            <p:nvPr/>
          </p:nvSpPr>
          <p:spPr bwMode="auto">
            <a:xfrm rot="5400000">
              <a:off x="4426131" y="26992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6" name="Oval 1105"/>
            <p:cNvSpPr/>
            <p:nvPr/>
          </p:nvSpPr>
          <p:spPr bwMode="auto">
            <a:xfrm rot="5400000">
              <a:off x="4442509" y="28227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7" name="Oval 1106"/>
            <p:cNvSpPr/>
            <p:nvPr/>
          </p:nvSpPr>
          <p:spPr bwMode="auto">
            <a:xfrm rot="5400000">
              <a:off x="4475663" y="297296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8" name="Oval 1107"/>
            <p:cNvSpPr/>
            <p:nvPr/>
          </p:nvSpPr>
          <p:spPr bwMode="auto">
            <a:xfrm rot="5400000">
              <a:off x="4346997" y="302566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9" name="Oval 1108"/>
            <p:cNvSpPr/>
            <p:nvPr/>
          </p:nvSpPr>
          <p:spPr bwMode="auto">
            <a:xfrm rot="5400000">
              <a:off x="4340916" y="28889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0" name="Oval 1109"/>
            <p:cNvSpPr/>
            <p:nvPr/>
          </p:nvSpPr>
          <p:spPr bwMode="auto">
            <a:xfrm rot="5400000">
              <a:off x="4297944" y="27551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1" name="Oval 1110"/>
            <p:cNvSpPr/>
            <p:nvPr/>
          </p:nvSpPr>
          <p:spPr bwMode="auto">
            <a:xfrm rot="5400000">
              <a:off x="4227680" y="26601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2" name="Oval 1111"/>
            <p:cNvSpPr/>
            <p:nvPr/>
          </p:nvSpPr>
          <p:spPr bwMode="auto">
            <a:xfrm rot="5400000">
              <a:off x="4109675" y="26126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3" name="Oval 1112"/>
            <p:cNvSpPr/>
            <p:nvPr/>
          </p:nvSpPr>
          <p:spPr bwMode="auto">
            <a:xfrm rot="5400000">
              <a:off x="4130960" y="27522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4" name="Oval 1113"/>
            <p:cNvSpPr/>
            <p:nvPr/>
          </p:nvSpPr>
          <p:spPr bwMode="auto">
            <a:xfrm rot="5400000">
              <a:off x="4184789" y="291783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5" name="Oval 1114"/>
            <p:cNvSpPr/>
            <p:nvPr/>
          </p:nvSpPr>
          <p:spPr bwMode="auto">
            <a:xfrm rot="5400000">
              <a:off x="4072073" y="29338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6" name="Oval 1115"/>
            <p:cNvSpPr/>
            <p:nvPr/>
          </p:nvSpPr>
          <p:spPr bwMode="auto">
            <a:xfrm rot="5400000">
              <a:off x="3991901" y="28269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7" name="Oval 1116"/>
            <p:cNvSpPr/>
            <p:nvPr/>
          </p:nvSpPr>
          <p:spPr bwMode="auto">
            <a:xfrm rot="5400000">
              <a:off x="3975119" y="26715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8" name="Oval 1117"/>
            <p:cNvSpPr/>
            <p:nvPr/>
          </p:nvSpPr>
          <p:spPr bwMode="auto">
            <a:xfrm rot="5400000">
              <a:off x="3862394" y="258740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9" name="Oval 1118"/>
            <p:cNvSpPr/>
            <p:nvPr/>
          </p:nvSpPr>
          <p:spPr bwMode="auto">
            <a:xfrm rot="5400000">
              <a:off x="3739352" y="261842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0" name="Oval 1119"/>
            <p:cNvSpPr/>
            <p:nvPr/>
          </p:nvSpPr>
          <p:spPr bwMode="auto">
            <a:xfrm rot="5400000">
              <a:off x="3594743" y="25806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1" name="Oval 1120"/>
            <p:cNvSpPr/>
            <p:nvPr/>
          </p:nvSpPr>
          <p:spPr bwMode="auto">
            <a:xfrm rot="5400000">
              <a:off x="3568560" y="28227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2" name="Oval 1121"/>
            <p:cNvSpPr/>
            <p:nvPr/>
          </p:nvSpPr>
          <p:spPr bwMode="auto">
            <a:xfrm>
              <a:off x="3601561" y="26958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3" name="Oval 1122"/>
            <p:cNvSpPr/>
            <p:nvPr/>
          </p:nvSpPr>
          <p:spPr bwMode="auto">
            <a:xfrm rot="5400000">
              <a:off x="3750942" y="27530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4" name="Oval 1123"/>
            <p:cNvSpPr/>
            <p:nvPr/>
          </p:nvSpPr>
          <p:spPr bwMode="auto">
            <a:xfrm rot="5400000">
              <a:off x="3686333" y="297296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5" name="Oval 1124"/>
            <p:cNvSpPr/>
            <p:nvPr/>
          </p:nvSpPr>
          <p:spPr bwMode="auto">
            <a:xfrm>
              <a:off x="3719336" y="28460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6" name="Oval 1125"/>
            <p:cNvSpPr/>
            <p:nvPr/>
          </p:nvSpPr>
          <p:spPr bwMode="auto">
            <a:xfrm rot="5400000">
              <a:off x="3868714" y="29032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7" name="Oval 1126"/>
            <p:cNvSpPr/>
            <p:nvPr/>
          </p:nvSpPr>
          <p:spPr bwMode="auto">
            <a:xfrm rot="5400000">
              <a:off x="3621812" y="32306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8" name="Oval 1127"/>
            <p:cNvSpPr/>
            <p:nvPr/>
          </p:nvSpPr>
          <p:spPr bwMode="auto">
            <a:xfrm>
              <a:off x="3654816" y="31036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9" name="Oval 1128"/>
            <p:cNvSpPr/>
            <p:nvPr/>
          </p:nvSpPr>
          <p:spPr bwMode="auto">
            <a:xfrm rot="5400000">
              <a:off x="3804193" y="31608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0" name="Oval 1129"/>
            <p:cNvSpPr/>
            <p:nvPr/>
          </p:nvSpPr>
          <p:spPr bwMode="auto">
            <a:xfrm rot="5400000">
              <a:off x="3917297" y="328423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1" name="Oval 1130"/>
            <p:cNvSpPr/>
            <p:nvPr/>
          </p:nvSpPr>
          <p:spPr bwMode="auto">
            <a:xfrm>
              <a:off x="3950298" y="31572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2" name="Oval 1131"/>
            <p:cNvSpPr/>
            <p:nvPr/>
          </p:nvSpPr>
          <p:spPr bwMode="auto">
            <a:xfrm rot="5400000">
              <a:off x="4099677" y="32144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3" name="Oval 1132"/>
            <p:cNvSpPr/>
            <p:nvPr/>
          </p:nvSpPr>
          <p:spPr bwMode="auto">
            <a:xfrm rot="5400000">
              <a:off x="3692053" y="34455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4" name="Oval 1133"/>
            <p:cNvSpPr/>
            <p:nvPr/>
          </p:nvSpPr>
          <p:spPr bwMode="auto">
            <a:xfrm>
              <a:off x="3725056" y="331858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5" name="Oval 1134"/>
            <p:cNvSpPr/>
            <p:nvPr/>
          </p:nvSpPr>
          <p:spPr bwMode="auto">
            <a:xfrm rot="5400000">
              <a:off x="3874434" y="337580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6" name="Oval 1135"/>
            <p:cNvSpPr/>
            <p:nvPr/>
          </p:nvSpPr>
          <p:spPr bwMode="auto">
            <a:xfrm rot="5400000">
              <a:off x="3810300" y="363864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7" name="Oval 1136"/>
            <p:cNvSpPr/>
            <p:nvPr/>
          </p:nvSpPr>
          <p:spPr bwMode="auto">
            <a:xfrm>
              <a:off x="3843301" y="351168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8" name="Oval 1137"/>
            <p:cNvSpPr/>
            <p:nvPr/>
          </p:nvSpPr>
          <p:spPr bwMode="auto">
            <a:xfrm rot="5400000">
              <a:off x="3992680" y="356890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9" name="Oval 1138"/>
            <p:cNvSpPr/>
            <p:nvPr/>
          </p:nvSpPr>
          <p:spPr bwMode="auto">
            <a:xfrm rot="5400000">
              <a:off x="3607283" y="37510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0" name="Oval 1139"/>
            <p:cNvSpPr/>
            <p:nvPr/>
          </p:nvSpPr>
          <p:spPr bwMode="auto">
            <a:xfrm>
              <a:off x="3640284" y="362407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1" name="Oval 1140"/>
            <p:cNvSpPr/>
            <p:nvPr/>
          </p:nvSpPr>
          <p:spPr bwMode="auto">
            <a:xfrm rot="5400000">
              <a:off x="3752181" y="37589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2" name="Oval 1141"/>
            <p:cNvSpPr/>
            <p:nvPr/>
          </p:nvSpPr>
          <p:spPr bwMode="auto">
            <a:xfrm>
              <a:off x="3608929" y="35044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3" name="Oval 1142"/>
            <p:cNvSpPr/>
            <p:nvPr/>
          </p:nvSpPr>
          <p:spPr bwMode="auto">
            <a:xfrm>
              <a:off x="3553669" y="31019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4" name="Oval 1143"/>
            <p:cNvSpPr/>
            <p:nvPr/>
          </p:nvSpPr>
          <p:spPr bwMode="auto">
            <a:xfrm>
              <a:off x="3538062" y="29572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5" name="Oval 1144"/>
            <p:cNvSpPr/>
            <p:nvPr/>
          </p:nvSpPr>
          <p:spPr bwMode="auto">
            <a:xfrm>
              <a:off x="3815547" y="30210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6" name="Oval 1145"/>
            <p:cNvSpPr/>
            <p:nvPr/>
          </p:nvSpPr>
          <p:spPr bwMode="auto">
            <a:xfrm>
              <a:off x="3901084" y="27711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7" name="Oval 1146"/>
            <p:cNvSpPr/>
            <p:nvPr/>
          </p:nvSpPr>
          <p:spPr bwMode="auto">
            <a:xfrm>
              <a:off x="3954300" y="29738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8" name="Oval 1147"/>
            <p:cNvSpPr/>
            <p:nvPr/>
          </p:nvSpPr>
          <p:spPr bwMode="auto">
            <a:xfrm>
              <a:off x="4048204" y="30972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9" name="Oval 1148"/>
            <p:cNvSpPr/>
            <p:nvPr/>
          </p:nvSpPr>
          <p:spPr bwMode="auto">
            <a:xfrm>
              <a:off x="4173763" y="30382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0" name="Oval 1149"/>
            <p:cNvSpPr/>
            <p:nvPr/>
          </p:nvSpPr>
          <p:spPr bwMode="auto">
            <a:xfrm>
              <a:off x="4280936" y="308646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1" name="Oval 1150"/>
            <p:cNvSpPr/>
            <p:nvPr/>
          </p:nvSpPr>
          <p:spPr bwMode="auto">
            <a:xfrm>
              <a:off x="4109155" y="33277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2" name="Oval 1151"/>
            <p:cNvSpPr/>
            <p:nvPr/>
          </p:nvSpPr>
          <p:spPr bwMode="auto">
            <a:xfrm>
              <a:off x="4007195" y="34030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3" name="Oval 1152"/>
            <p:cNvSpPr/>
            <p:nvPr/>
          </p:nvSpPr>
          <p:spPr bwMode="auto">
            <a:xfrm>
              <a:off x="4130959" y="34771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4" name="Oval 1153"/>
            <p:cNvSpPr/>
            <p:nvPr/>
          </p:nvSpPr>
          <p:spPr bwMode="auto">
            <a:xfrm>
              <a:off x="4088324" y="36269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5" name="Oval 1154"/>
            <p:cNvSpPr/>
            <p:nvPr/>
          </p:nvSpPr>
          <p:spPr bwMode="auto">
            <a:xfrm>
              <a:off x="4062028" y="37589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6" name="Oval 1155"/>
            <p:cNvSpPr/>
            <p:nvPr/>
          </p:nvSpPr>
          <p:spPr bwMode="auto">
            <a:xfrm>
              <a:off x="3917297" y="36675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7" name="Oval 1156"/>
            <p:cNvSpPr/>
            <p:nvPr/>
          </p:nvSpPr>
          <p:spPr bwMode="auto">
            <a:xfrm>
              <a:off x="3949242" y="37510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8" name="Oval 1157"/>
            <p:cNvSpPr/>
            <p:nvPr/>
          </p:nvSpPr>
          <p:spPr bwMode="auto">
            <a:xfrm>
              <a:off x="3986487" y="390120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9" name="Oval 1158"/>
            <p:cNvSpPr/>
            <p:nvPr/>
          </p:nvSpPr>
          <p:spPr bwMode="auto">
            <a:xfrm>
              <a:off x="3906120" y="40131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0" name="Oval 1159"/>
            <p:cNvSpPr/>
            <p:nvPr/>
          </p:nvSpPr>
          <p:spPr bwMode="auto">
            <a:xfrm>
              <a:off x="3852005" y="386137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1" name="Oval 1160"/>
            <p:cNvSpPr/>
            <p:nvPr/>
          </p:nvSpPr>
          <p:spPr bwMode="auto">
            <a:xfrm>
              <a:off x="3726703" y="39042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2" name="Oval 1161"/>
            <p:cNvSpPr/>
            <p:nvPr/>
          </p:nvSpPr>
          <p:spPr bwMode="auto">
            <a:xfrm>
              <a:off x="3597746" y="39042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3" name="Oval 1162"/>
            <p:cNvSpPr/>
            <p:nvPr/>
          </p:nvSpPr>
          <p:spPr bwMode="auto">
            <a:xfrm>
              <a:off x="3638644" y="462822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4" name="Oval 1163"/>
            <p:cNvSpPr/>
            <p:nvPr/>
          </p:nvSpPr>
          <p:spPr bwMode="auto">
            <a:xfrm>
              <a:off x="3783310" y="459938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5" name="Oval 1164"/>
            <p:cNvSpPr/>
            <p:nvPr/>
          </p:nvSpPr>
          <p:spPr bwMode="auto">
            <a:xfrm>
              <a:off x="3966130" y="46699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6" name="Oval 1165"/>
            <p:cNvSpPr/>
            <p:nvPr/>
          </p:nvSpPr>
          <p:spPr bwMode="auto">
            <a:xfrm>
              <a:off x="3875127" y="454091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7" name="Oval 1166"/>
            <p:cNvSpPr/>
            <p:nvPr/>
          </p:nvSpPr>
          <p:spPr bwMode="auto">
            <a:xfrm>
              <a:off x="3864589" y="44122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8" name="Oval 1167"/>
            <p:cNvSpPr/>
            <p:nvPr/>
          </p:nvSpPr>
          <p:spPr bwMode="auto">
            <a:xfrm>
              <a:off x="3752181" y="42997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9" name="Oval 1168"/>
            <p:cNvSpPr/>
            <p:nvPr/>
          </p:nvSpPr>
          <p:spPr bwMode="auto">
            <a:xfrm>
              <a:off x="3875127" y="425641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0" name="Oval 1169"/>
            <p:cNvSpPr/>
            <p:nvPr/>
          </p:nvSpPr>
          <p:spPr bwMode="auto">
            <a:xfrm>
              <a:off x="3848357" y="41488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1" name="Oval 1170"/>
            <p:cNvSpPr/>
            <p:nvPr/>
          </p:nvSpPr>
          <p:spPr bwMode="auto">
            <a:xfrm>
              <a:off x="3735894" y="406260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2" name="Oval 1171"/>
            <p:cNvSpPr/>
            <p:nvPr/>
          </p:nvSpPr>
          <p:spPr bwMode="auto">
            <a:xfrm>
              <a:off x="3805702" y="39827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3" name="Oval 1172"/>
            <p:cNvSpPr/>
            <p:nvPr/>
          </p:nvSpPr>
          <p:spPr bwMode="auto">
            <a:xfrm>
              <a:off x="3585365" y="40527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4" name="Oval 1173"/>
            <p:cNvSpPr/>
            <p:nvPr/>
          </p:nvSpPr>
          <p:spPr bwMode="auto">
            <a:xfrm>
              <a:off x="3660329" y="41736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5" name="Oval 1174"/>
            <p:cNvSpPr/>
            <p:nvPr/>
          </p:nvSpPr>
          <p:spPr bwMode="auto">
            <a:xfrm>
              <a:off x="3665538" y="433477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6" name="Oval 1175"/>
            <p:cNvSpPr/>
            <p:nvPr/>
          </p:nvSpPr>
          <p:spPr bwMode="auto">
            <a:xfrm>
              <a:off x="3542677" y="445814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7" name="Oval 1176"/>
            <p:cNvSpPr/>
            <p:nvPr/>
          </p:nvSpPr>
          <p:spPr bwMode="auto">
            <a:xfrm>
              <a:off x="3601614" y="440428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8" name="Oval 1177"/>
            <p:cNvSpPr/>
            <p:nvPr/>
          </p:nvSpPr>
          <p:spPr bwMode="auto">
            <a:xfrm>
              <a:off x="3725056" y="446838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9" name="Oval 1178"/>
            <p:cNvSpPr/>
            <p:nvPr/>
          </p:nvSpPr>
          <p:spPr bwMode="auto">
            <a:xfrm>
              <a:off x="3591040" y="45220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0" name="Oval 1179"/>
            <p:cNvSpPr/>
            <p:nvPr/>
          </p:nvSpPr>
          <p:spPr bwMode="auto">
            <a:xfrm rot="5400000">
              <a:off x="4764502" y="49298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1" name="Oval 1180"/>
            <p:cNvSpPr/>
            <p:nvPr/>
          </p:nvSpPr>
          <p:spPr bwMode="auto">
            <a:xfrm rot="5400000">
              <a:off x="4839764" y="485525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2" name="Oval 1181"/>
            <p:cNvSpPr/>
            <p:nvPr/>
          </p:nvSpPr>
          <p:spPr bwMode="auto">
            <a:xfrm rot="5400000">
              <a:off x="4937480" y="49381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3" name="Oval 1182"/>
            <p:cNvSpPr/>
            <p:nvPr/>
          </p:nvSpPr>
          <p:spPr bwMode="auto">
            <a:xfrm rot="5400000">
              <a:off x="4983356" y="47739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4" name="Oval 1183"/>
            <p:cNvSpPr/>
            <p:nvPr/>
          </p:nvSpPr>
          <p:spPr bwMode="auto">
            <a:xfrm rot="5400000">
              <a:off x="5052911" y="49108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5" name="Oval 1184"/>
            <p:cNvSpPr/>
            <p:nvPr/>
          </p:nvSpPr>
          <p:spPr bwMode="auto">
            <a:xfrm rot="5400000">
              <a:off x="5175892" y="48858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6" name="Oval 1185"/>
            <p:cNvSpPr/>
            <p:nvPr/>
          </p:nvSpPr>
          <p:spPr bwMode="auto">
            <a:xfrm rot="5400000">
              <a:off x="5279417" y="48175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7" name="Oval 1186"/>
            <p:cNvSpPr/>
            <p:nvPr/>
          </p:nvSpPr>
          <p:spPr bwMode="auto">
            <a:xfrm rot="5400000">
              <a:off x="5290346" y="49528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8" name="Oval 1187"/>
            <p:cNvSpPr/>
            <p:nvPr/>
          </p:nvSpPr>
          <p:spPr bwMode="auto">
            <a:xfrm rot="5400000">
              <a:off x="5098467" y="507672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9" name="Oval 1188"/>
            <p:cNvSpPr/>
            <p:nvPr/>
          </p:nvSpPr>
          <p:spPr bwMode="auto">
            <a:xfrm rot="5400000">
              <a:off x="4962854" y="506724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0" name="Oval 1189"/>
            <p:cNvSpPr/>
            <p:nvPr/>
          </p:nvSpPr>
          <p:spPr bwMode="auto">
            <a:xfrm rot="5400000">
              <a:off x="4861325" y="515661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1" name="Oval 1190"/>
            <p:cNvSpPr/>
            <p:nvPr/>
          </p:nvSpPr>
          <p:spPr bwMode="auto">
            <a:xfrm rot="5400000">
              <a:off x="4920211" y="527612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2" name="Oval 1191"/>
            <p:cNvSpPr/>
            <p:nvPr/>
          </p:nvSpPr>
          <p:spPr bwMode="auto">
            <a:xfrm rot="5400000">
              <a:off x="5154114" y="519652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3" name="Oval 1192"/>
            <p:cNvSpPr/>
            <p:nvPr/>
          </p:nvSpPr>
          <p:spPr bwMode="auto">
            <a:xfrm rot="5400000">
              <a:off x="5229973" y="507286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4" name="Oval 1193"/>
            <p:cNvSpPr/>
            <p:nvPr/>
          </p:nvSpPr>
          <p:spPr bwMode="auto">
            <a:xfrm rot="5400000">
              <a:off x="5279417" y="539865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5" name="Oval 1194"/>
            <p:cNvSpPr/>
            <p:nvPr/>
          </p:nvSpPr>
          <p:spPr bwMode="auto">
            <a:xfrm rot="5400000">
              <a:off x="5172573" y="533630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6" name="Oval 1195"/>
            <p:cNvSpPr/>
            <p:nvPr/>
          </p:nvSpPr>
          <p:spPr bwMode="auto">
            <a:xfrm rot="5400000">
              <a:off x="5045198" y="534313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7" name="Oval 1196"/>
            <p:cNvSpPr/>
            <p:nvPr/>
          </p:nvSpPr>
          <p:spPr bwMode="auto">
            <a:xfrm rot="4416982">
              <a:off x="4898737" y="540435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8" name="Oval 1197"/>
            <p:cNvSpPr/>
            <p:nvPr/>
          </p:nvSpPr>
          <p:spPr bwMode="auto">
            <a:xfrm rot="5400000">
              <a:off x="4845080" y="551731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9" name="Oval 1198"/>
            <p:cNvSpPr/>
            <p:nvPr/>
          </p:nvSpPr>
          <p:spPr bwMode="auto">
            <a:xfrm rot="5400000">
              <a:off x="5067743" y="561332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0" name="Oval 1199"/>
            <p:cNvSpPr/>
            <p:nvPr/>
          </p:nvSpPr>
          <p:spPr bwMode="auto">
            <a:xfrm rot="5400000">
              <a:off x="5134782" y="546463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1" name="Oval 1200"/>
            <p:cNvSpPr/>
            <p:nvPr/>
          </p:nvSpPr>
          <p:spPr bwMode="auto">
            <a:xfrm rot="5400000">
              <a:off x="5249007" y="553634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2" name="Oval 1201"/>
            <p:cNvSpPr/>
            <p:nvPr/>
          </p:nvSpPr>
          <p:spPr bwMode="auto">
            <a:xfrm rot="5400000">
              <a:off x="5291810" y="564887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3" name="Oval 1202"/>
            <p:cNvSpPr/>
            <p:nvPr/>
          </p:nvSpPr>
          <p:spPr bwMode="auto">
            <a:xfrm rot="5400000">
              <a:off x="5181674" y="566920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4" name="Oval 1203"/>
            <p:cNvSpPr/>
            <p:nvPr/>
          </p:nvSpPr>
          <p:spPr bwMode="auto">
            <a:xfrm rot="5400000">
              <a:off x="4958778" y="566514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5" name="Oval 1204"/>
            <p:cNvSpPr/>
            <p:nvPr/>
          </p:nvSpPr>
          <p:spPr bwMode="auto">
            <a:xfrm rot="5400000">
              <a:off x="4940345" y="55847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6" name="Oval 1205"/>
            <p:cNvSpPr/>
            <p:nvPr/>
          </p:nvSpPr>
          <p:spPr bwMode="auto">
            <a:xfrm rot="5400000">
              <a:off x="4833257" y="571874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7" name="Oval 1206"/>
            <p:cNvSpPr/>
            <p:nvPr/>
          </p:nvSpPr>
          <p:spPr bwMode="auto">
            <a:xfrm rot="5400000">
              <a:off x="4956580" y="582553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8" name="Oval 1207"/>
            <p:cNvSpPr/>
            <p:nvPr/>
          </p:nvSpPr>
          <p:spPr bwMode="auto">
            <a:xfrm rot="5400000">
              <a:off x="5063901" y="576664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9" name="Oval 1208"/>
            <p:cNvSpPr/>
            <p:nvPr/>
          </p:nvSpPr>
          <p:spPr bwMode="auto">
            <a:xfrm rot="5400000">
              <a:off x="5139124" y="583077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0" name="Oval 1209"/>
            <p:cNvSpPr/>
            <p:nvPr/>
          </p:nvSpPr>
          <p:spPr bwMode="auto">
            <a:xfrm rot="5400000">
              <a:off x="5209487" y="577712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1" name="Oval 1210"/>
            <p:cNvSpPr/>
            <p:nvPr/>
          </p:nvSpPr>
          <p:spPr bwMode="auto">
            <a:xfrm rot="5400000">
              <a:off x="5301332" y="589489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2" name="Oval 1211"/>
            <p:cNvSpPr/>
            <p:nvPr/>
          </p:nvSpPr>
          <p:spPr bwMode="auto">
            <a:xfrm>
              <a:off x="1896924" y="26180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3" name="Oval 1212"/>
            <p:cNvSpPr/>
            <p:nvPr/>
          </p:nvSpPr>
          <p:spPr bwMode="auto">
            <a:xfrm>
              <a:off x="2063225" y="267696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4" name="Oval 1213"/>
            <p:cNvSpPr/>
            <p:nvPr/>
          </p:nvSpPr>
          <p:spPr bwMode="auto">
            <a:xfrm>
              <a:off x="2180998" y="26382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5" name="Oval 1214"/>
            <p:cNvSpPr/>
            <p:nvPr/>
          </p:nvSpPr>
          <p:spPr bwMode="auto">
            <a:xfrm>
              <a:off x="2239884" y="275601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6" name="Oval 1215"/>
            <p:cNvSpPr/>
            <p:nvPr/>
          </p:nvSpPr>
          <p:spPr bwMode="auto">
            <a:xfrm>
              <a:off x="2148811" y="28160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7" name="Oval 1216"/>
            <p:cNvSpPr/>
            <p:nvPr/>
          </p:nvSpPr>
          <p:spPr bwMode="auto">
            <a:xfrm>
              <a:off x="1993732" y="28160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8" name="Oval 1217"/>
            <p:cNvSpPr/>
            <p:nvPr/>
          </p:nvSpPr>
          <p:spPr bwMode="auto">
            <a:xfrm>
              <a:off x="1977761" y="27234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9" name="Oval 1218"/>
            <p:cNvSpPr/>
            <p:nvPr/>
          </p:nvSpPr>
          <p:spPr bwMode="auto">
            <a:xfrm>
              <a:off x="1875958" y="284123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0" name="Oval 1219"/>
            <p:cNvSpPr/>
            <p:nvPr/>
          </p:nvSpPr>
          <p:spPr bwMode="auto">
            <a:xfrm>
              <a:off x="2031037" y="30595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1" name="Oval 1220"/>
            <p:cNvSpPr/>
            <p:nvPr/>
          </p:nvSpPr>
          <p:spPr bwMode="auto">
            <a:xfrm>
              <a:off x="1913264" y="30595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2" name="Oval 1221"/>
            <p:cNvSpPr/>
            <p:nvPr/>
          </p:nvSpPr>
          <p:spPr bwMode="auto">
            <a:xfrm>
              <a:off x="1961422" y="297010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3" name="Oval 1222"/>
            <p:cNvSpPr/>
            <p:nvPr/>
          </p:nvSpPr>
          <p:spPr bwMode="auto">
            <a:xfrm>
              <a:off x="2106756" y="29241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4" name="Oval 1223"/>
            <p:cNvSpPr/>
            <p:nvPr/>
          </p:nvSpPr>
          <p:spPr bwMode="auto">
            <a:xfrm>
              <a:off x="2266584" y="30878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5" name="Oval 1224"/>
            <p:cNvSpPr/>
            <p:nvPr/>
          </p:nvSpPr>
          <p:spPr bwMode="auto">
            <a:xfrm>
              <a:off x="2148687" y="30491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6" name="Oval 1225"/>
            <p:cNvSpPr/>
            <p:nvPr/>
          </p:nvSpPr>
          <p:spPr bwMode="auto">
            <a:xfrm>
              <a:off x="2266707" y="29478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7" name="Oval 1226"/>
            <p:cNvSpPr/>
            <p:nvPr/>
          </p:nvSpPr>
          <p:spPr bwMode="auto">
            <a:xfrm>
              <a:off x="2384480" y="28368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8" name="Oval 1227"/>
            <p:cNvSpPr/>
            <p:nvPr/>
          </p:nvSpPr>
          <p:spPr bwMode="auto">
            <a:xfrm>
              <a:off x="2400080" y="27066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9" name="Oval 1228"/>
            <p:cNvSpPr/>
            <p:nvPr/>
          </p:nvSpPr>
          <p:spPr bwMode="auto">
            <a:xfrm>
              <a:off x="2325471" y="260568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0" name="Oval 1229"/>
            <p:cNvSpPr/>
            <p:nvPr/>
          </p:nvSpPr>
          <p:spPr bwMode="auto">
            <a:xfrm>
              <a:off x="2512241" y="260568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1" name="Oval 1230"/>
            <p:cNvSpPr/>
            <p:nvPr/>
          </p:nvSpPr>
          <p:spPr bwMode="auto">
            <a:xfrm>
              <a:off x="2655479" y="260821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2" name="Oval 1231"/>
            <p:cNvSpPr/>
            <p:nvPr/>
          </p:nvSpPr>
          <p:spPr bwMode="auto">
            <a:xfrm>
              <a:off x="2773252" y="260538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3" name="Oval 1232"/>
            <p:cNvSpPr/>
            <p:nvPr/>
          </p:nvSpPr>
          <p:spPr bwMode="auto">
            <a:xfrm>
              <a:off x="2832139" y="27515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4" name="Oval 1233"/>
            <p:cNvSpPr/>
            <p:nvPr/>
          </p:nvSpPr>
          <p:spPr bwMode="auto">
            <a:xfrm>
              <a:off x="2743219" y="27515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5" name="Oval 1234"/>
            <p:cNvSpPr/>
            <p:nvPr/>
          </p:nvSpPr>
          <p:spPr bwMode="auto">
            <a:xfrm>
              <a:off x="2578770" y="272598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6" name="Oval 1235"/>
            <p:cNvSpPr/>
            <p:nvPr/>
          </p:nvSpPr>
          <p:spPr bwMode="auto">
            <a:xfrm>
              <a:off x="2527595" y="28523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7" name="Oval 1236"/>
            <p:cNvSpPr/>
            <p:nvPr/>
          </p:nvSpPr>
          <p:spPr bwMode="auto">
            <a:xfrm>
              <a:off x="2684332" y="28523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8" name="Oval 1237"/>
            <p:cNvSpPr/>
            <p:nvPr/>
          </p:nvSpPr>
          <p:spPr bwMode="auto">
            <a:xfrm>
              <a:off x="2832139" y="29078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9" name="Oval 1238"/>
            <p:cNvSpPr/>
            <p:nvPr/>
          </p:nvSpPr>
          <p:spPr bwMode="auto">
            <a:xfrm>
              <a:off x="2818198" y="29720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0" name="Oval 1239"/>
            <p:cNvSpPr/>
            <p:nvPr/>
          </p:nvSpPr>
          <p:spPr bwMode="auto">
            <a:xfrm>
              <a:off x="2743219" y="30256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1" name="Oval 1240"/>
            <p:cNvSpPr/>
            <p:nvPr/>
          </p:nvSpPr>
          <p:spPr bwMode="auto">
            <a:xfrm>
              <a:off x="2643816" y="29720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2" name="Oval 1241"/>
            <p:cNvSpPr/>
            <p:nvPr/>
          </p:nvSpPr>
          <p:spPr bwMode="auto">
            <a:xfrm>
              <a:off x="2599114" y="30398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3" name="Oval 1242"/>
            <p:cNvSpPr/>
            <p:nvPr/>
          </p:nvSpPr>
          <p:spPr bwMode="auto">
            <a:xfrm>
              <a:off x="2443245" y="300674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4" name="Oval 1243"/>
            <p:cNvSpPr/>
            <p:nvPr/>
          </p:nvSpPr>
          <p:spPr bwMode="auto">
            <a:xfrm>
              <a:off x="2512241" y="313245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5" name="Oval 1244"/>
            <p:cNvSpPr/>
            <p:nvPr/>
          </p:nvSpPr>
          <p:spPr bwMode="auto">
            <a:xfrm>
              <a:off x="2399092" y="316693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6" name="Oval 1245"/>
            <p:cNvSpPr/>
            <p:nvPr/>
          </p:nvSpPr>
          <p:spPr bwMode="auto">
            <a:xfrm>
              <a:off x="2325100" y="32560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7" name="Oval 1246"/>
            <p:cNvSpPr/>
            <p:nvPr/>
          </p:nvSpPr>
          <p:spPr bwMode="auto">
            <a:xfrm>
              <a:off x="2218918" y="31918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8" name="Oval 1247"/>
            <p:cNvSpPr/>
            <p:nvPr/>
          </p:nvSpPr>
          <p:spPr bwMode="auto">
            <a:xfrm>
              <a:off x="2176124" y="33096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9" name="Oval 1248"/>
            <p:cNvSpPr/>
            <p:nvPr/>
          </p:nvSpPr>
          <p:spPr bwMode="auto">
            <a:xfrm>
              <a:off x="2106756" y="31772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0" name="Oval 1249"/>
            <p:cNvSpPr/>
            <p:nvPr/>
          </p:nvSpPr>
          <p:spPr bwMode="auto">
            <a:xfrm>
              <a:off x="1993732" y="32560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1" name="Oval 1250"/>
            <p:cNvSpPr/>
            <p:nvPr/>
          </p:nvSpPr>
          <p:spPr bwMode="auto">
            <a:xfrm>
              <a:off x="1977761" y="316540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2" name="Oval 1251"/>
            <p:cNvSpPr/>
            <p:nvPr/>
          </p:nvSpPr>
          <p:spPr bwMode="auto">
            <a:xfrm>
              <a:off x="1896924" y="32056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3" name="Oval 1252"/>
            <p:cNvSpPr/>
            <p:nvPr/>
          </p:nvSpPr>
          <p:spPr bwMode="auto">
            <a:xfrm>
              <a:off x="1860235" y="33685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4" name="Oval 1253"/>
            <p:cNvSpPr/>
            <p:nvPr/>
          </p:nvSpPr>
          <p:spPr bwMode="auto">
            <a:xfrm>
              <a:off x="2058599" y="34470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5" name="Oval 1254"/>
            <p:cNvSpPr/>
            <p:nvPr/>
          </p:nvSpPr>
          <p:spPr bwMode="auto">
            <a:xfrm>
              <a:off x="1940826" y="34862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6" name="Oval 1255"/>
            <p:cNvSpPr/>
            <p:nvPr/>
          </p:nvSpPr>
          <p:spPr bwMode="auto">
            <a:xfrm>
              <a:off x="1860235" y="36181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7" name="Oval 1256"/>
            <p:cNvSpPr/>
            <p:nvPr/>
          </p:nvSpPr>
          <p:spPr bwMode="auto">
            <a:xfrm>
              <a:off x="2032393" y="368333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8" name="Oval 1257"/>
            <p:cNvSpPr/>
            <p:nvPr/>
          </p:nvSpPr>
          <p:spPr bwMode="auto">
            <a:xfrm>
              <a:off x="2225513" y="368333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9" name="Oval 1258"/>
            <p:cNvSpPr/>
            <p:nvPr/>
          </p:nvSpPr>
          <p:spPr bwMode="auto">
            <a:xfrm>
              <a:off x="2378992" y="368333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0" name="Oval 1259"/>
            <p:cNvSpPr/>
            <p:nvPr/>
          </p:nvSpPr>
          <p:spPr bwMode="auto">
            <a:xfrm>
              <a:off x="2467842" y="362636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1" name="Oval 1260"/>
            <p:cNvSpPr/>
            <p:nvPr/>
          </p:nvSpPr>
          <p:spPr bwMode="auto">
            <a:xfrm>
              <a:off x="2496694" y="35451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2" name="Oval 1261"/>
            <p:cNvSpPr/>
            <p:nvPr/>
          </p:nvSpPr>
          <p:spPr bwMode="auto">
            <a:xfrm>
              <a:off x="2437808" y="338995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3" name="Oval 1262"/>
            <p:cNvSpPr/>
            <p:nvPr/>
          </p:nvSpPr>
          <p:spPr bwMode="auto">
            <a:xfrm>
              <a:off x="2298772" y="338995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4" name="Oval 1263"/>
            <p:cNvSpPr/>
            <p:nvPr/>
          </p:nvSpPr>
          <p:spPr bwMode="auto">
            <a:xfrm>
              <a:off x="2176124" y="34844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5" name="Oval 1264"/>
            <p:cNvSpPr/>
            <p:nvPr/>
          </p:nvSpPr>
          <p:spPr bwMode="auto">
            <a:xfrm>
              <a:off x="2122111" y="35797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6" name="Oval 1265"/>
            <p:cNvSpPr/>
            <p:nvPr/>
          </p:nvSpPr>
          <p:spPr bwMode="auto">
            <a:xfrm>
              <a:off x="2325594" y="36022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7" name="Oval 1266"/>
            <p:cNvSpPr/>
            <p:nvPr/>
          </p:nvSpPr>
          <p:spPr bwMode="auto">
            <a:xfrm>
              <a:off x="2357657" y="352086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8" name="Oval 1267"/>
            <p:cNvSpPr/>
            <p:nvPr/>
          </p:nvSpPr>
          <p:spPr bwMode="auto">
            <a:xfrm>
              <a:off x="2555087" y="34635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9" name="Oval 1268"/>
            <p:cNvSpPr/>
            <p:nvPr/>
          </p:nvSpPr>
          <p:spPr bwMode="auto">
            <a:xfrm>
              <a:off x="2571128" y="332342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0" name="Oval 1269"/>
            <p:cNvSpPr/>
            <p:nvPr/>
          </p:nvSpPr>
          <p:spPr bwMode="auto">
            <a:xfrm>
              <a:off x="2453355" y="32721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1" name="Oval 1270"/>
            <p:cNvSpPr/>
            <p:nvPr/>
          </p:nvSpPr>
          <p:spPr bwMode="auto">
            <a:xfrm>
              <a:off x="2614468" y="321329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2" name="Oval 1271"/>
            <p:cNvSpPr/>
            <p:nvPr/>
          </p:nvSpPr>
          <p:spPr bwMode="auto">
            <a:xfrm>
              <a:off x="2682726" y="31261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3" name="Oval 1272"/>
            <p:cNvSpPr/>
            <p:nvPr/>
          </p:nvSpPr>
          <p:spPr bwMode="auto">
            <a:xfrm>
              <a:off x="2759311" y="31775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4" name="Oval 1273"/>
            <p:cNvSpPr/>
            <p:nvPr/>
          </p:nvSpPr>
          <p:spPr bwMode="auto">
            <a:xfrm>
              <a:off x="2702702" y="32936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5" name="Oval 1274"/>
            <p:cNvSpPr/>
            <p:nvPr/>
          </p:nvSpPr>
          <p:spPr bwMode="auto">
            <a:xfrm>
              <a:off x="2680311" y="34488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6" name="Oval 1275"/>
            <p:cNvSpPr/>
            <p:nvPr/>
          </p:nvSpPr>
          <p:spPr bwMode="auto">
            <a:xfrm>
              <a:off x="2684332" y="35827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7" name="Oval 1276"/>
            <p:cNvSpPr/>
            <p:nvPr/>
          </p:nvSpPr>
          <p:spPr bwMode="auto">
            <a:xfrm>
              <a:off x="2595659" y="36629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8" name="Oval 1277"/>
            <p:cNvSpPr/>
            <p:nvPr/>
          </p:nvSpPr>
          <p:spPr bwMode="auto">
            <a:xfrm>
              <a:off x="2513831" y="374853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9" name="Oval 1278"/>
            <p:cNvSpPr/>
            <p:nvPr/>
          </p:nvSpPr>
          <p:spPr bwMode="auto">
            <a:xfrm>
              <a:off x="2696543" y="37807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0" name="Oval 1279"/>
            <p:cNvSpPr/>
            <p:nvPr/>
          </p:nvSpPr>
          <p:spPr bwMode="auto">
            <a:xfrm>
              <a:off x="2860991" y="377270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1" name="Oval 1280"/>
            <p:cNvSpPr/>
            <p:nvPr/>
          </p:nvSpPr>
          <p:spPr bwMode="auto">
            <a:xfrm>
              <a:off x="2949912" y="37441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2" name="Oval 1281"/>
            <p:cNvSpPr/>
            <p:nvPr/>
          </p:nvSpPr>
          <p:spPr bwMode="auto">
            <a:xfrm>
              <a:off x="3008799" y="36262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3" name="Oval 1282"/>
            <p:cNvSpPr/>
            <p:nvPr/>
          </p:nvSpPr>
          <p:spPr bwMode="auto">
            <a:xfrm>
              <a:off x="3067685" y="350799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4" name="Oval 1283"/>
            <p:cNvSpPr/>
            <p:nvPr/>
          </p:nvSpPr>
          <p:spPr bwMode="auto">
            <a:xfrm>
              <a:off x="3067685" y="34046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5" name="Oval 1284"/>
            <p:cNvSpPr/>
            <p:nvPr/>
          </p:nvSpPr>
          <p:spPr bwMode="auto">
            <a:xfrm>
              <a:off x="3067685" y="31972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6" name="Oval 1285"/>
            <p:cNvSpPr/>
            <p:nvPr/>
          </p:nvSpPr>
          <p:spPr bwMode="auto">
            <a:xfrm>
              <a:off x="2926779" y="31775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7" name="Oval 1286"/>
            <p:cNvSpPr/>
            <p:nvPr/>
          </p:nvSpPr>
          <p:spPr bwMode="auto">
            <a:xfrm>
              <a:off x="2867891" y="33347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8" name="Oval 1287"/>
            <p:cNvSpPr/>
            <p:nvPr/>
          </p:nvSpPr>
          <p:spPr bwMode="auto">
            <a:xfrm>
              <a:off x="2977461" y="331498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9" name="Oval 1288"/>
            <p:cNvSpPr/>
            <p:nvPr/>
          </p:nvSpPr>
          <p:spPr bwMode="auto">
            <a:xfrm>
              <a:off x="2981274" y="35433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0" name="Oval 1289"/>
            <p:cNvSpPr/>
            <p:nvPr/>
          </p:nvSpPr>
          <p:spPr bwMode="auto">
            <a:xfrm>
              <a:off x="2936930" y="34523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1" name="Oval 1290"/>
            <p:cNvSpPr/>
            <p:nvPr/>
          </p:nvSpPr>
          <p:spPr bwMode="auto">
            <a:xfrm>
              <a:off x="2803187" y="34563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2" name="Oval 1291"/>
            <p:cNvSpPr/>
            <p:nvPr/>
          </p:nvSpPr>
          <p:spPr bwMode="auto">
            <a:xfrm>
              <a:off x="2908448" y="35648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3" name="Oval 1292"/>
            <p:cNvSpPr/>
            <p:nvPr/>
          </p:nvSpPr>
          <p:spPr bwMode="auto">
            <a:xfrm>
              <a:off x="2805547" y="35700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4" name="Oval 1293"/>
            <p:cNvSpPr/>
            <p:nvPr/>
          </p:nvSpPr>
          <p:spPr bwMode="auto">
            <a:xfrm>
              <a:off x="2798084" y="36611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5" name="Oval 1294"/>
            <p:cNvSpPr/>
            <p:nvPr/>
          </p:nvSpPr>
          <p:spPr bwMode="auto">
            <a:xfrm>
              <a:off x="3000223" y="30907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6" name="Oval 1295"/>
            <p:cNvSpPr/>
            <p:nvPr/>
          </p:nvSpPr>
          <p:spPr bwMode="auto">
            <a:xfrm>
              <a:off x="2849546" y="30907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7" name="Oval 1296"/>
            <p:cNvSpPr/>
            <p:nvPr/>
          </p:nvSpPr>
          <p:spPr bwMode="auto">
            <a:xfrm>
              <a:off x="2943366" y="297264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8" name="Oval 1297"/>
            <p:cNvSpPr/>
            <p:nvPr/>
          </p:nvSpPr>
          <p:spPr bwMode="auto">
            <a:xfrm>
              <a:off x="3040161" y="29478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9" name="Oval 1298"/>
            <p:cNvSpPr/>
            <p:nvPr/>
          </p:nvSpPr>
          <p:spPr bwMode="auto">
            <a:xfrm>
              <a:off x="3122042" y="30514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0" name="Oval 1299"/>
            <p:cNvSpPr/>
            <p:nvPr/>
          </p:nvSpPr>
          <p:spPr bwMode="auto">
            <a:xfrm>
              <a:off x="3211886" y="320424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1" name="Oval 1300"/>
            <p:cNvSpPr/>
            <p:nvPr/>
          </p:nvSpPr>
          <p:spPr bwMode="auto">
            <a:xfrm>
              <a:off x="3157935" y="33096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2" name="Oval 1301"/>
            <p:cNvSpPr/>
            <p:nvPr/>
          </p:nvSpPr>
          <p:spPr bwMode="auto">
            <a:xfrm>
              <a:off x="3224310" y="34014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3" name="Oval 1302"/>
            <p:cNvSpPr/>
            <p:nvPr/>
          </p:nvSpPr>
          <p:spPr bwMode="auto">
            <a:xfrm>
              <a:off x="3239816" y="36181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4" name="Oval 1303"/>
            <p:cNvSpPr/>
            <p:nvPr/>
          </p:nvSpPr>
          <p:spPr bwMode="auto">
            <a:xfrm>
              <a:off x="3180929" y="36908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5" name="Oval 1304"/>
            <p:cNvSpPr/>
            <p:nvPr/>
          </p:nvSpPr>
          <p:spPr bwMode="auto">
            <a:xfrm>
              <a:off x="3067685" y="36629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6" name="Oval 1305"/>
            <p:cNvSpPr/>
            <p:nvPr/>
          </p:nvSpPr>
          <p:spPr bwMode="auto">
            <a:xfrm>
              <a:off x="3153000" y="35451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7" name="Oval 1306"/>
            <p:cNvSpPr/>
            <p:nvPr/>
          </p:nvSpPr>
          <p:spPr bwMode="auto">
            <a:xfrm>
              <a:off x="3275708" y="33096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8" name="Oval 1307"/>
            <p:cNvSpPr/>
            <p:nvPr/>
          </p:nvSpPr>
          <p:spPr bwMode="auto">
            <a:xfrm>
              <a:off x="3275708" y="30897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9" name="Oval 1308"/>
            <p:cNvSpPr/>
            <p:nvPr/>
          </p:nvSpPr>
          <p:spPr bwMode="auto">
            <a:xfrm>
              <a:off x="3226778" y="29464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0" name="Oval 1309"/>
            <p:cNvSpPr/>
            <p:nvPr/>
          </p:nvSpPr>
          <p:spPr bwMode="auto">
            <a:xfrm>
              <a:off x="3119998" y="28000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1" name="Oval 1310"/>
            <p:cNvSpPr/>
            <p:nvPr/>
          </p:nvSpPr>
          <p:spPr bwMode="auto">
            <a:xfrm>
              <a:off x="3002225" y="284376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2" name="Oval 1311"/>
            <p:cNvSpPr/>
            <p:nvPr/>
          </p:nvSpPr>
          <p:spPr bwMode="auto">
            <a:xfrm>
              <a:off x="3035226" y="27316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3" name="Oval 1312"/>
            <p:cNvSpPr/>
            <p:nvPr/>
          </p:nvSpPr>
          <p:spPr bwMode="auto">
            <a:xfrm>
              <a:off x="2967319" y="272598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4" name="Oval 1313"/>
            <p:cNvSpPr/>
            <p:nvPr/>
          </p:nvSpPr>
          <p:spPr bwMode="auto">
            <a:xfrm>
              <a:off x="2935972" y="263324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5" name="Oval 1314"/>
            <p:cNvSpPr/>
            <p:nvPr/>
          </p:nvSpPr>
          <p:spPr bwMode="auto">
            <a:xfrm>
              <a:off x="3118571" y="26233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6" name="Oval 1315"/>
            <p:cNvSpPr/>
            <p:nvPr/>
          </p:nvSpPr>
          <p:spPr bwMode="auto">
            <a:xfrm>
              <a:off x="3261458" y="26671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7" name="Oval 1316"/>
            <p:cNvSpPr/>
            <p:nvPr/>
          </p:nvSpPr>
          <p:spPr bwMode="auto">
            <a:xfrm>
              <a:off x="3372303" y="26180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8" name="Oval 1317"/>
            <p:cNvSpPr/>
            <p:nvPr/>
          </p:nvSpPr>
          <p:spPr bwMode="auto">
            <a:xfrm>
              <a:off x="3419183" y="27655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9" name="Oval 1318"/>
            <p:cNvSpPr/>
            <p:nvPr/>
          </p:nvSpPr>
          <p:spPr bwMode="auto">
            <a:xfrm>
              <a:off x="3313416" y="28133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0" name="Oval 1319"/>
            <p:cNvSpPr/>
            <p:nvPr/>
          </p:nvSpPr>
          <p:spPr bwMode="auto">
            <a:xfrm>
              <a:off x="3216821" y="28300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1" name="Oval 1320"/>
            <p:cNvSpPr/>
            <p:nvPr/>
          </p:nvSpPr>
          <p:spPr bwMode="auto">
            <a:xfrm>
              <a:off x="3342083" y="29254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2" name="Oval 1321"/>
            <p:cNvSpPr/>
            <p:nvPr/>
          </p:nvSpPr>
          <p:spPr bwMode="auto">
            <a:xfrm>
              <a:off x="3419183" y="30146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3" name="Oval 1322"/>
            <p:cNvSpPr/>
            <p:nvPr/>
          </p:nvSpPr>
          <p:spPr bwMode="auto">
            <a:xfrm>
              <a:off x="3467592" y="31486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4" name="Oval 1323"/>
            <p:cNvSpPr/>
            <p:nvPr/>
          </p:nvSpPr>
          <p:spPr bwMode="auto">
            <a:xfrm>
              <a:off x="3376013" y="31691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5" name="Oval 1324"/>
            <p:cNvSpPr/>
            <p:nvPr/>
          </p:nvSpPr>
          <p:spPr bwMode="auto">
            <a:xfrm>
              <a:off x="3400971" y="329530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6" name="Oval 1325"/>
            <p:cNvSpPr/>
            <p:nvPr/>
          </p:nvSpPr>
          <p:spPr bwMode="auto">
            <a:xfrm>
              <a:off x="3379685" y="341039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7" name="Oval 1326"/>
            <p:cNvSpPr/>
            <p:nvPr/>
          </p:nvSpPr>
          <p:spPr bwMode="auto">
            <a:xfrm>
              <a:off x="3320799" y="34862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8" name="Oval 1327"/>
            <p:cNvSpPr/>
            <p:nvPr/>
          </p:nvSpPr>
          <p:spPr bwMode="auto">
            <a:xfrm>
              <a:off x="3424767" y="359487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9" name="Oval 1328"/>
            <p:cNvSpPr/>
            <p:nvPr/>
          </p:nvSpPr>
          <p:spPr bwMode="auto">
            <a:xfrm>
              <a:off x="3467592" y="351519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0" name="Oval 1329"/>
            <p:cNvSpPr/>
            <p:nvPr/>
          </p:nvSpPr>
          <p:spPr bwMode="auto">
            <a:xfrm>
              <a:off x="3497459" y="36645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1" name="Oval 1330"/>
            <p:cNvSpPr/>
            <p:nvPr/>
          </p:nvSpPr>
          <p:spPr bwMode="auto">
            <a:xfrm>
              <a:off x="3357589" y="38030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2" name="Oval 1331"/>
            <p:cNvSpPr/>
            <p:nvPr/>
          </p:nvSpPr>
          <p:spPr bwMode="auto">
            <a:xfrm>
              <a:off x="3362909" y="37126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3" name="Oval 1332"/>
            <p:cNvSpPr/>
            <p:nvPr/>
          </p:nvSpPr>
          <p:spPr bwMode="auto">
            <a:xfrm>
              <a:off x="3211886" y="38415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4" name="Oval 1333"/>
            <p:cNvSpPr/>
            <p:nvPr/>
          </p:nvSpPr>
          <p:spPr bwMode="auto">
            <a:xfrm>
              <a:off x="3117997" y="380861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5" name="Oval 1334"/>
            <p:cNvSpPr/>
            <p:nvPr/>
          </p:nvSpPr>
          <p:spPr bwMode="auto">
            <a:xfrm>
              <a:off x="3005412" y="39263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6" name="Oval 1335"/>
            <p:cNvSpPr/>
            <p:nvPr/>
          </p:nvSpPr>
          <p:spPr bwMode="auto">
            <a:xfrm>
              <a:off x="2887638" y="39090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7" name="Oval 1336"/>
            <p:cNvSpPr/>
            <p:nvPr/>
          </p:nvSpPr>
          <p:spPr bwMode="auto">
            <a:xfrm>
              <a:off x="2753424" y="39090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8" name="Oval 1337"/>
            <p:cNvSpPr/>
            <p:nvPr/>
          </p:nvSpPr>
          <p:spPr bwMode="auto">
            <a:xfrm rot="16200000">
              <a:off x="1928219" y="570157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9" name="Oval 1338"/>
            <p:cNvSpPr/>
            <p:nvPr/>
          </p:nvSpPr>
          <p:spPr bwMode="auto">
            <a:xfrm rot="16200000">
              <a:off x="1987107" y="551624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0" name="Oval 1339"/>
            <p:cNvSpPr/>
            <p:nvPr/>
          </p:nvSpPr>
          <p:spPr bwMode="auto">
            <a:xfrm rot="16200000">
              <a:off x="1948385" y="538419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1" name="Oval 1340"/>
            <p:cNvSpPr/>
            <p:nvPr/>
          </p:nvSpPr>
          <p:spPr bwMode="auto">
            <a:xfrm rot="16200000">
              <a:off x="2061163" y="539189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2" name="Oval 1341"/>
            <p:cNvSpPr/>
            <p:nvPr/>
          </p:nvSpPr>
          <p:spPr bwMode="auto">
            <a:xfrm rot="16200000">
              <a:off x="2154641" y="548312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3" name="Oval 1342"/>
            <p:cNvSpPr/>
            <p:nvPr/>
          </p:nvSpPr>
          <p:spPr bwMode="auto">
            <a:xfrm rot="16200000">
              <a:off x="2126212" y="560476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4" name="Oval 1343"/>
            <p:cNvSpPr/>
            <p:nvPr/>
          </p:nvSpPr>
          <p:spPr bwMode="auto">
            <a:xfrm rot="16200000">
              <a:off x="2033598" y="562073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5" name="Oval 1344"/>
            <p:cNvSpPr/>
            <p:nvPr/>
          </p:nvSpPr>
          <p:spPr bwMode="auto">
            <a:xfrm rot="16200000">
              <a:off x="2151373" y="572254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6" name="Oval 1345"/>
            <p:cNvSpPr/>
            <p:nvPr/>
          </p:nvSpPr>
          <p:spPr bwMode="auto">
            <a:xfrm rot="16200000">
              <a:off x="2369652" y="551574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7" name="Oval 1346"/>
            <p:cNvSpPr/>
            <p:nvPr/>
          </p:nvSpPr>
          <p:spPr bwMode="auto">
            <a:xfrm rot="16200000">
              <a:off x="2369652" y="568523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8" name="Oval 1347"/>
            <p:cNvSpPr/>
            <p:nvPr/>
          </p:nvSpPr>
          <p:spPr bwMode="auto">
            <a:xfrm rot="16200000">
              <a:off x="2274929" y="569739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9" name="Oval 1348"/>
            <p:cNvSpPr/>
            <p:nvPr/>
          </p:nvSpPr>
          <p:spPr bwMode="auto">
            <a:xfrm rot="16200000">
              <a:off x="2272414" y="557324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0" name="Oval 1349"/>
            <p:cNvSpPr/>
            <p:nvPr/>
          </p:nvSpPr>
          <p:spPr bwMode="auto">
            <a:xfrm rot="16200000">
              <a:off x="2507426" y="537490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1" name="Oval 1350"/>
            <p:cNvSpPr/>
            <p:nvPr/>
          </p:nvSpPr>
          <p:spPr bwMode="auto">
            <a:xfrm rot="16200000">
              <a:off x="2383708" y="539284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2" name="Oval 1351"/>
            <p:cNvSpPr/>
            <p:nvPr/>
          </p:nvSpPr>
          <p:spPr bwMode="auto">
            <a:xfrm rot="16200000">
              <a:off x="2272414" y="543268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3" name="Oval 1352"/>
            <p:cNvSpPr/>
            <p:nvPr/>
          </p:nvSpPr>
          <p:spPr bwMode="auto">
            <a:xfrm rot="16200000">
              <a:off x="2146960" y="521402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4" name="Oval 1353"/>
            <p:cNvSpPr/>
            <p:nvPr/>
          </p:nvSpPr>
          <p:spPr bwMode="auto">
            <a:xfrm rot="16200000">
              <a:off x="2016793" y="521197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5" name="Oval 1354"/>
            <p:cNvSpPr/>
            <p:nvPr/>
          </p:nvSpPr>
          <p:spPr bwMode="auto">
            <a:xfrm rot="16200000">
              <a:off x="1915826" y="528658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6" name="Oval 1355"/>
            <p:cNvSpPr/>
            <p:nvPr/>
          </p:nvSpPr>
          <p:spPr bwMode="auto">
            <a:xfrm rot="16200000">
              <a:off x="1915826" y="508625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7" name="Oval 1356"/>
            <p:cNvSpPr/>
            <p:nvPr/>
          </p:nvSpPr>
          <p:spPr bwMode="auto">
            <a:xfrm rot="16200000">
              <a:off x="1918357" y="49430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8" name="Oval 1357"/>
            <p:cNvSpPr/>
            <p:nvPr/>
          </p:nvSpPr>
          <p:spPr bwMode="auto">
            <a:xfrm rot="16200000">
              <a:off x="1915523" y="482524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9" name="Oval 1358"/>
            <p:cNvSpPr/>
            <p:nvPr/>
          </p:nvSpPr>
          <p:spPr bwMode="auto">
            <a:xfrm rot="16200000">
              <a:off x="2041744" y="47573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0" name="Oval 1359"/>
            <p:cNvSpPr/>
            <p:nvPr/>
          </p:nvSpPr>
          <p:spPr bwMode="auto">
            <a:xfrm rot="16200000">
              <a:off x="2061712" y="49508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1" name="Oval 1360"/>
            <p:cNvSpPr/>
            <p:nvPr/>
          </p:nvSpPr>
          <p:spPr bwMode="auto">
            <a:xfrm rot="16200000">
              <a:off x="2036130" y="507796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2" name="Oval 1361"/>
            <p:cNvSpPr/>
            <p:nvPr/>
          </p:nvSpPr>
          <p:spPr bwMode="auto">
            <a:xfrm rot="16200000">
              <a:off x="2162473" y="507090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3" name="Oval 1362"/>
            <p:cNvSpPr/>
            <p:nvPr/>
          </p:nvSpPr>
          <p:spPr bwMode="auto">
            <a:xfrm rot="16200000">
              <a:off x="2123899" y="484777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4" name="Oval 1363"/>
            <p:cNvSpPr/>
            <p:nvPr/>
          </p:nvSpPr>
          <p:spPr bwMode="auto">
            <a:xfrm rot="16200000">
              <a:off x="2165870" y="473892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5" name="Oval 1364"/>
            <p:cNvSpPr/>
            <p:nvPr/>
          </p:nvSpPr>
          <p:spPr bwMode="auto">
            <a:xfrm rot="16200000">
              <a:off x="2282160" y="475724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6" name="Oval 1365"/>
            <p:cNvSpPr/>
            <p:nvPr/>
          </p:nvSpPr>
          <p:spPr bwMode="auto">
            <a:xfrm rot="16200000">
              <a:off x="2335805" y="485528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7" name="Oval 1366"/>
            <p:cNvSpPr/>
            <p:nvPr/>
          </p:nvSpPr>
          <p:spPr bwMode="auto">
            <a:xfrm rot="16200000">
              <a:off x="2210432" y="49494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8" name="Oval 1367"/>
            <p:cNvSpPr/>
            <p:nvPr/>
          </p:nvSpPr>
          <p:spPr bwMode="auto">
            <a:xfrm rot="16200000">
              <a:off x="2320723" y="49460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9" name="Oval 1368"/>
            <p:cNvSpPr/>
            <p:nvPr/>
          </p:nvSpPr>
          <p:spPr bwMode="auto">
            <a:xfrm rot="16200000">
              <a:off x="2310979" y="507975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0" name="Oval 1369"/>
            <p:cNvSpPr/>
            <p:nvPr/>
          </p:nvSpPr>
          <p:spPr bwMode="auto">
            <a:xfrm rot="16745991">
              <a:off x="2447069" y="507688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1" name="Oval 1370"/>
            <p:cNvSpPr/>
            <p:nvPr/>
          </p:nvSpPr>
          <p:spPr bwMode="auto">
            <a:xfrm rot="16200000">
              <a:off x="2405661" y="519971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2" name="Oval 1371"/>
            <p:cNvSpPr/>
            <p:nvPr/>
          </p:nvSpPr>
          <p:spPr bwMode="auto">
            <a:xfrm rot="16200000">
              <a:off x="2480993" y="526520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3" name="Oval 1372"/>
            <p:cNvSpPr/>
            <p:nvPr/>
          </p:nvSpPr>
          <p:spPr bwMode="auto">
            <a:xfrm rot="16200000">
              <a:off x="2664335" y="539865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4" name="Oval 1373"/>
            <p:cNvSpPr/>
            <p:nvPr/>
          </p:nvSpPr>
          <p:spPr bwMode="auto">
            <a:xfrm rot="16200000">
              <a:off x="2648608" y="551079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5" name="Oval 1374"/>
            <p:cNvSpPr/>
            <p:nvPr/>
          </p:nvSpPr>
          <p:spPr bwMode="auto">
            <a:xfrm rot="16200000">
              <a:off x="2487426" y="549174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6" name="Oval 1375"/>
            <p:cNvSpPr/>
            <p:nvPr/>
          </p:nvSpPr>
          <p:spPr bwMode="auto">
            <a:xfrm rot="16200000">
              <a:off x="2566241" y="560476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7" name="Oval 1376"/>
            <p:cNvSpPr/>
            <p:nvPr/>
          </p:nvSpPr>
          <p:spPr bwMode="auto">
            <a:xfrm rot="16200000">
              <a:off x="2475549" y="562073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8" name="Oval 1377"/>
            <p:cNvSpPr/>
            <p:nvPr/>
          </p:nvSpPr>
          <p:spPr bwMode="auto">
            <a:xfrm rot="16200000">
              <a:off x="2515793" y="570157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9" name="Oval 1378"/>
            <p:cNvSpPr/>
            <p:nvPr/>
          </p:nvSpPr>
          <p:spPr bwMode="auto">
            <a:xfrm rot="16200000">
              <a:off x="2678648" y="573826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0" name="Oval 1379"/>
            <p:cNvSpPr/>
            <p:nvPr/>
          </p:nvSpPr>
          <p:spPr bwMode="auto">
            <a:xfrm rot="16200000">
              <a:off x="2757214" y="55399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1" name="Oval 1380"/>
            <p:cNvSpPr/>
            <p:nvPr/>
          </p:nvSpPr>
          <p:spPr bwMode="auto">
            <a:xfrm rot="16200000">
              <a:off x="2796421" y="565767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2" name="Oval 1381"/>
            <p:cNvSpPr/>
            <p:nvPr/>
          </p:nvSpPr>
          <p:spPr bwMode="auto">
            <a:xfrm rot="16200000">
              <a:off x="2928265" y="573826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3" name="Oval 1382"/>
            <p:cNvSpPr/>
            <p:nvPr/>
          </p:nvSpPr>
          <p:spPr bwMode="auto">
            <a:xfrm rot="16200000">
              <a:off x="2993479" y="556610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4" name="Oval 1383"/>
            <p:cNvSpPr/>
            <p:nvPr/>
          </p:nvSpPr>
          <p:spPr bwMode="auto">
            <a:xfrm rot="16200000">
              <a:off x="2988720" y="538726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5" name="Oval 1384"/>
            <p:cNvSpPr/>
            <p:nvPr/>
          </p:nvSpPr>
          <p:spPr bwMode="auto">
            <a:xfrm rot="16200000">
              <a:off x="2993479" y="521950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6" name="Oval 1385"/>
            <p:cNvSpPr/>
            <p:nvPr/>
          </p:nvSpPr>
          <p:spPr bwMode="auto">
            <a:xfrm rot="16200000">
              <a:off x="2965076" y="512078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7" name="Oval 1386"/>
            <p:cNvSpPr/>
            <p:nvPr/>
          </p:nvSpPr>
          <p:spPr bwMode="auto">
            <a:xfrm rot="16200000">
              <a:off x="2874440" y="506384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8" name="Oval 1387"/>
            <p:cNvSpPr/>
            <p:nvPr/>
          </p:nvSpPr>
          <p:spPr bwMode="auto">
            <a:xfrm rot="16200000">
              <a:off x="2707741" y="517419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9" name="Oval 1388"/>
            <p:cNvSpPr/>
            <p:nvPr/>
          </p:nvSpPr>
          <p:spPr bwMode="auto">
            <a:xfrm rot="16200000">
              <a:off x="2614801" y="53063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0" name="Oval 1389"/>
            <p:cNvSpPr/>
            <p:nvPr/>
          </p:nvSpPr>
          <p:spPr bwMode="auto">
            <a:xfrm rot="16200000">
              <a:off x="2794632" y="539382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1" name="Oval 1390"/>
            <p:cNvSpPr/>
            <p:nvPr/>
          </p:nvSpPr>
          <p:spPr bwMode="auto">
            <a:xfrm rot="16200000">
              <a:off x="2889897" y="547638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2" name="Oval 1391"/>
            <p:cNvSpPr/>
            <p:nvPr/>
          </p:nvSpPr>
          <p:spPr bwMode="auto">
            <a:xfrm rot="16200000">
              <a:off x="2845875" y="519119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3" name="Oval 1392"/>
            <p:cNvSpPr/>
            <p:nvPr/>
          </p:nvSpPr>
          <p:spPr bwMode="auto">
            <a:xfrm rot="16200000">
              <a:off x="2773688" y="526548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4" name="Oval 1393"/>
            <p:cNvSpPr/>
            <p:nvPr/>
          </p:nvSpPr>
          <p:spPr bwMode="auto">
            <a:xfrm rot="16200000">
              <a:off x="2744874" y="506847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5" name="Oval 1394"/>
            <p:cNvSpPr/>
            <p:nvPr/>
          </p:nvSpPr>
          <p:spPr bwMode="auto">
            <a:xfrm rot="16200000">
              <a:off x="2614468" y="507299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6" name="Oval 1395"/>
            <p:cNvSpPr/>
            <p:nvPr/>
          </p:nvSpPr>
          <p:spPr bwMode="auto">
            <a:xfrm rot="16200000">
              <a:off x="2572751" y="517363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7" name="Oval 1396"/>
            <p:cNvSpPr/>
            <p:nvPr/>
          </p:nvSpPr>
          <p:spPr bwMode="auto">
            <a:xfrm rot="16200000">
              <a:off x="2552426" y="49460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8" name="Oval 1397"/>
            <p:cNvSpPr/>
            <p:nvPr/>
          </p:nvSpPr>
          <p:spPr bwMode="auto">
            <a:xfrm rot="16200000">
              <a:off x="2436327" y="49157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9" name="Oval 1398"/>
            <p:cNvSpPr/>
            <p:nvPr/>
          </p:nvSpPr>
          <p:spPr bwMode="auto">
            <a:xfrm rot="16200000">
              <a:off x="2487675" y="483918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0" name="Oval 1399"/>
            <p:cNvSpPr/>
            <p:nvPr/>
          </p:nvSpPr>
          <p:spPr bwMode="auto">
            <a:xfrm rot="16200000">
              <a:off x="2664669" y="490069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1" name="Oval 1400"/>
            <p:cNvSpPr/>
            <p:nvPr/>
          </p:nvSpPr>
          <p:spPr bwMode="auto">
            <a:xfrm rot="16200000">
              <a:off x="2787244" y="49569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2" name="Oval 1401"/>
            <p:cNvSpPr/>
            <p:nvPr/>
          </p:nvSpPr>
          <p:spPr bwMode="auto">
            <a:xfrm rot="16200000">
              <a:off x="2892889" y="491416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3" name="Oval 1402"/>
            <p:cNvSpPr/>
            <p:nvPr/>
          </p:nvSpPr>
          <p:spPr bwMode="auto">
            <a:xfrm rot="16200000">
              <a:off x="3018316" y="495521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4" name="Oval 1403"/>
            <p:cNvSpPr/>
            <p:nvPr/>
          </p:nvSpPr>
          <p:spPr bwMode="auto">
            <a:xfrm rot="16200000">
              <a:off x="3091284" y="507048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5" name="Oval 1404"/>
            <p:cNvSpPr/>
            <p:nvPr/>
          </p:nvSpPr>
          <p:spPr bwMode="auto">
            <a:xfrm rot="16200000">
              <a:off x="3077203" y="48167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6" name="Oval 1405"/>
            <p:cNvSpPr/>
            <p:nvPr/>
          </p:nvSpPr>
          <p:spPr bwMode="auto">
            <a:xfrm rot="16200000">
              <a:off x="3050167" y="47093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7" name="Oval 1406"/>
            <p:cNvSpPr/>
            <p:nvPr/>
          </p:nvSpPr>
          <p:spPr bwMode="auto">
            <a:xfrm rot="16200000">
              <a:off x="3082849" y="45998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8" name="Oval 1407"/>
            <p:cNvSpPr/>
            <p:nvPr/>
          </p:nvSpPr>
          <p:spPr bwMode="auto">
            <a:xfrm rot="16200000">
              <a:off x="2936380" y="45897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9" name="Oval 1408"/>
            <p:cNvSpPr/>
            <p:nvPr/>
          </p:nvSpPr>
          <p:spPr bwMode="auto">
            <a:xfrm rot="16200000">
              <a:off x="2818137" y="45308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0" name="Oval 1409"/>
            <p:cNvSpPr/>
            <p:nvPr/>
          </p:nvSpPr>
          <p:spPr bwMode="auto">
            <a:xfrm rot="16200000">
              <a:off x="2714801" y="45308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1" name="Oval 1410"/>
            <p:cNvSpPr/>
            <p:nvPr/>
          </p:nvSpPr>
          <p:spPr bwMode="auto">
            <a:xfrm rot="16200000">
              <a:off x="2507353" y="45308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2" name="Oval 1411"/>
            <p:cNvSpPr/>
            <p:nvPr/>
          </p:nvSpPr>
          <p:spPr bwMode="auto">
            <a:xfrm rot="16200000">
              <a:off x="2487675" y="46717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3" name="Oval 1412"/>
            <p:cNvSpPr/>
            <p:nvPr/>
          </p:nvSpPr>
          <p:spPr bwMode="auto">
            <a:xfrm rot="16200000">
              <a:off x="2606389" y="47739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4" name="Oval 1413"/>
            <p:cNvSpPr/>
            <p:nvPr/>
          </p:nvSpPr>
          <p:spPr bwMode="auto">
            <a:xfrm rot="16200000">
              <a:off x="2625128" y="46210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5" name="Oval 1414"/>
            <p:cNvSpPr/>
            <p:nvPr/>
          </p:nvSpPr>
          <p:spPr bwMode="auto">
            <a:xfrm rot="16200000">
              <a:off x="2853518" y="461722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6" name="Oval 1415"/>
            <p:cNvSpPr/>
            <p:nvPr/>
          </p:nvSpPr>
          <p:spPr bwMode="auto">
            <a:xfrm rot="16200000">
              <a:off x="2739197" y="46846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7" name="Oval 1416"/>
            <p:cNvSpPr/>
            <p:nvPr/>
          </p:nvSpPr>
          <p:spPr bwMode="auto">
            <a:xfrm rot="16200000">
              <a:off x="2751888" y="480947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8" name="Oval 1417"/>
            <p:cNvSpPr/>
            <p:nvPr/>
          </p:nvSpPr>
          <p:spPr bwMode="auto">
            <a:xfrm rot="16200000">
              <a:off x="2874988" y="46900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9" name="Oval 1418"/>
            <p:cNvSpPr/>
            <p:nvPr/>
          </p:nvSpPr>
          <p:spPr bwMode="auto">
            <a:xfrm rot="16200000">
              <a:off x="2880228" y="479295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0" name="Oval 1419"/>
            <p:cNvSpPr/>
            <p:nvPr/>
          </p:nvSpPr>
          <p:spPr bwMode="auto">
            <a:xfrm rot="16200000">
              <a:off x="2971293" y="480041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1" name="Oval 1420"/>
            <p:cNvSpPr/>
            <p:nvPr/>
          </p:nvSpPr>
          <p:spPr bwMode="auto">
            <a:xfrm rot="16200000">
              <a:off x="2400880" y="459827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2" name="Oval 1421"/>
            <p:cNvSpPr/>
            <p:nvPr/>
          </p:nvSpPr>
          <p:spPr bwMode="auto">
            <a:xfrm rot="16200000">
              <a:off x="2400880" y="47489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3" name="Oval 1422"/>
            <p:cNvSpPr/>
            <p:nvPr/>
          </p:nvSpPr>
          <p:spPr bwMode="auto">
            <a:xfrm rot="16200000">
              <a:off x="2282789" y="46352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4" name="Oval 1423"/>
            <p:cNvSpPr/>
            <p:nvPr/>
          </p:nvSpPr>
          <p:spPr bwMode="auto">
            <a:xfrm rot="16200000">
              <a:off x="2243780" y="45220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5" name="Oval 1424"/>
            <p:cNvSpPr/>
            <p:nvPr/>
          </p:nvSpPr>
          <p:spPr bwMode="auto">
            <a:xfrm rot="16200000">
              <a:off x="2361553" y="44764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6" name="Oval 1425"/>
            <p:cNvSpPr/>
            <p:nvPr/>
          </p:nvSpPr>
          <p:spPr bwMode="auto">
            <a:xfrm rot="16200000">
              <a:off x="2514382" y="43866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7" name="Oval 1426"/>
            <p:cNvSpPr/>
            <p:nvPr/>
          </p:nvSpPr>
          <p:spPr bwMode="auto">
            <a:xfrm rot="16200000">
              <a:off x="2619763" y="44405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8" name="Oval 1427"/>
            <p:cNvSpPr/>
            <p:nvPr/>
          </p:nvSpPr>
          <p:spPr bwMode="auto">
            <a:xfrm rot="16200000">
              <a:off x="2711586" y="43741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9" name="Oval 1428"/>
            <p:cNvSpPr/>
            <p:nvPr/>
          </p:nvSpPr>
          <p:spPr bwMode="auto">
            <a:xfrm rot="16200000">
              <a:off x="2928265" y="43586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0" name="Oval 1429"/>
            <p:cNvSpPr/>
            <p:nvPr/>
          </p:nvSpPr>
          <p:spPr bwMode="auto">
            <a:xfrm rot="16200000">
              <a:off x="3000985" y="441756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1" name="Oval 1430"/>
            <p:cNvSpPr/>
            <p:nvPr/>
          </p:nvSpPr>
          <p:spPr bwMode="auto">
            <a:xfrm rot="16200000">
              <a:off x="2973081" y="45308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2" name="Oval 1431"/>
            <p:cNvSpPr/>
            <p:nvPr/>
          </p:nvSpPr>
          <p:spPr bwMode="auto">
            <a:xfrm rot="16200000">
              <a:off x="2855308" y="444549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3" name="Oval 1432"/>
            <p:cNvSpPr/>
            <p:nvPr/>
          </p:nvSpPr>
          <p:spPr bwMode="auto">
            <a:xfrm rot="16200000">
              <a:off x="2619761" y="43227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4" name="Oval 1433"/>
            <p:cNvSpPr/>
            <p:nvPr/>
          </p:nvSpPr>
          <p:spPr bwMode="auto">
            <a:xfrm rot="16200000">
              <a:off x="2399933" y="43227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5" name="Oval 1434"/>
            <p:cNvSpPr/>
            <p:nvPr/>
          </p:nvSpPr>
          <p:spPr bwMode="auto">
            <a:xfrm rot="16200000">
              <a:off x="2256586" y="43717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6" name="Oval 1435"/>
            <p:cNvSpPr/>
            <p:nvPr/>
          </p:nvSpPr>
          <p:spPr bwMode="auto">
            <a:xfrm rot="16200000">
              <a:off x="2110205" y="44785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7" name="Oval 1436"/>
            <p:cNvSpPr/>
            <p:nvPr/>
          </p:nvSpPr>
          <p:spPr bwMode="auto">
            <a:xfrm rot="16200000">
              <a:off x="2153903" y="459627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8" name="Oval 1437"/>
            <p:cNvSpPr/>
            <p:nvPr/>
          </p:nvSpPr>
          <p:spPr bwMode="auto">
            <a:xfrm rot="16200000">
              <a:off x="2041744" y="45632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9" name="Oval 1438"/>
            <p:cNvSpPr/>
            <p:nvPr/>
          </p:nvSpPr>
          <p:spPr bwMode="auto">
            <a:xfrm rot="16200000">
              <a:off x="2036130" y="46311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0" name="Oval 1439"/>
            <p:cNvSpPr/>
            <p:nvPr/>
          </p:nvSpPr>
          <p:spPr bwMode="auto">
            <a:xfrm rot="16200000">
              <a:off x="1943389" y="466252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1" name="Oval 1440"/>
            <p:cNvSpPr/>
            <p:nvPr/>
          </p:nvSpPr>
          <p:spPr bwMode="auto">
            <a:xfrm rot="16200000">
              <a:off x="1933461" y="44799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2" name="Oval 1441"/>
            <p:cNvSpPr/>
            <p:nvPr/>
          </p:nvSpPr>
          <p:spPr bwMode="auto">
            <a:xfrm rot="16200000">
              <a:off x="1977243" y="433704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3" name="Oval 1442"/>
            <p:cNvSpPr/>
            <p:nvPr/>
          </p:nvSpPr>
          <p:spPr bwMode="auto">
            <a:xfrm rot="16200000">
              <a:off x="1928219" y="422619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4" name="Oval 1443"/>
            <p:cNvSpPr/>
            <p:nvPr/>
          </p:nvSpPr>
          <p:spPr bwMode="auto">
            <a:xfrm rot="16200000">
              <a:off x="2075679" y="41793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5" name="Oval 1444"/>
            <p:cNvSpPr/>
            <p:nvPr/>
          </p:nvSpPr>
          <p:spPr bwMode="auto">
            <a:xfrm rot="16200000">
              <a:off x="2123504" y="428508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6" name="Oval 1445"/>
            <p:cNvSpPr/>
            <p:nvPr/>
          </p:nvSpPr>
          <p:spPr bwMode="auto">
            <a:xfrm rot="16200000">
              <a:off x="2140224" y="43816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7" name="Oval 1446"/>
            <p:cNvSpPr/>
            <p:nvPr/>
          </p:nvSpPr>
          <p:spPr bwMode="auto">
            <a:xfrm rot="16200000">
              <a:off x="2235576" y="42564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8" name="Oval 1447"/>
            <p:cNvSpPr/>
            <p:nvPr/>
          </p:nvSpPr>
          <p:spPr bwMode="auto">
            <a:xfrm rot="16200000">
              <a:off x="2324823" y="41793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9" name="Oval 1448"/>
            <p:cNvSpPr/>
            <p:nvPr/>
          </p:nvSpPr>
          <p:spPr bwMode="auto">
            <a:xfrm rot="16200000">
              <a:off x="2458820" y="41309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0" name="Oval 1449"/>
            <p:cNvSpPr/>
            <p:nvPr/>
          </p:nvSpPr>
          <p:spPr bwMode="auto">
            <a:xfrm rot="16200000">
              <a:off x="2479327" y="42224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1" name="Oval 1450"/>
            <p:cNvSpPr/>
            <p:nvPr/>
          </p:nvSpPr>
          <p:spPr bwMode="auto">
            <a:xfrm rot="16200000">
              <a:off x="2605449" y="419752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2" name="Oval 1451"/>
            <p:cNvSpPr/>
            <p:nvPr/>
          </p:nvSpPr>
          <p:spPr bwMode="auto">
            <a:xfrm rot="16200000">
              <a:off x="2707566" y="40687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3" name="Oval 1452"/>
            <p:cNvSpPr/>
            <p:nvPr/>
          </p:nvSpPr>
          <p:spPr bwMode="auto">
            <a:xfrm rot="16200000">
              <a:off x="2720540" y="42188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4" name="Oval 1453"/>
            <p:cNvSpPr/>
            <p:nvPr/>
          </p:nvSpPr>
          <p:spPr bwMode="auto">
            <a:xfrm rot="16200000">
              <a:off x="2796421" y="42776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5" name="Oval 1454"/>
            <p:cNvSpPr/>
            <p:nvPr/>
          </p:nvSpPr>
          <p:spPr bwMode="auto">
            <a:xfrm rot="16200000">
              <a:off x="2905017" y="41737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6" name="Oval 1455"/>
            <p:cNvSpPr/>
            <p:nvPr/>
          </p:nvSpPr>
          <p:spPr bwMode="auto">
            <a:xfrm rot="16200000">
              <a:off x="2825339" y="41309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7" name="Oval 1456"/>
            <p:cNvSpPr/>
            <p:nvPr/>
          </p:nvSpPr>
          <p:spPr bwMode="auto">
            <a:xfrm rot="16200000">
              <a:off x="2974644" y="41010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8" name="Oval 1457"/>
            <p:cNvSpPr/>
            <p:nvPr/>
          </p:nvSpPr>
          <p:spPr bwMode="auto">
            <a:xfrm rot="16200000">
              <a:off x="3113163" y="424090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9" name="Oval 1458"/>
            <p:cNvSpPr/>
            <p:nvPr/>
          </p:nvSpPr>
          <p:spPr bwMode="auto">
            <a:xfrm rot="16200000">
              <a:off x="3022791" y="42355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0" name="Oval 1459"/>
            <p:cNvSpPr/>
            <p:nvPr/>
          </p:nvSpPr>
          <p:spPr bwMode="auto">
            <a:xfrm rot="16200000">
              <a:off x="3151651" y="43866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1" name="Oval 1460"/>
            <p:cNvSpPr/>
            <p:nvPr/>
          </p:nvSpPr>
          <p:spPr bwMode="auto">
            <a:xfrm rot="16200000">
              <a:off x="3118758" y="44805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2" name="Oval 1461"/>
            <p:cNvSpPr/>
            <p:nvPr/>
          </p:nvSpPr>
          <p:spPr bwMode="auto">
            <a:xfrm rot="16200000">
              <a:off x="3236531" y="45930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3" name="Oval 1462"/>
            <p:cNvSpPr/>
            <p:nvPr/>
          </p:nvSpPr>
          <p:spPr bwMode="auto">
            <a:xfrm rot="16200000">
              <a:off x="3219232" y="471086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4" name="Oval 1463"/>
            <p:cNvSpPr/>
            <p:nvPr/>
          </p:nvSpPr>
          <p:spPr bwMode="auto">
            <a:xfrm rot="16200000">
              <a:off x="3219232" y="48450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5" name="Oval 1464"/>
            <p:cNvSpPr/>
            <p:nvPr/>
          </p:nvSpPr>
          <p:spPr bwMode="auto">
            <a:xfrm rot="10800000">
              <a:off x="3450788" y="549409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6" name="Oval 1465"/>
            <p:cNvSpPr/>
            <p:nvPr/>
          </p:nvSpPr>
          <p:spPr bwMode="auto">
            <a:xfrm rot="10800000">
              <a:off x="3504740" y="538871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7" name="Oval 1466"/>
            <p:cNvSpPr/>
            <p:nvPr/>
          </p:nvSpPr>
          <p:spPr bwMode="auto">
            <a:xfrm rot="10800000">
              <a:off x="3436276" y="527016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8" name="Oval 1467"/>
            <p:cNvSpPr/>
            <p:nvPr/>
          </p:nvSpPr>
          <p:spPr bwMode="auto">
            <a:xfrm rot="10800000">
              <a:off x="3354092" y="50710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9" name="Oval 1468"/>
            <p:cNvSpPr/>
            <p:nvPr/>
          </p:nvSpPr>
          <p:spPr bwMode="auto">
            <a:xfrm rot="10800000">
              <a:off x="3476970" y="496019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0" name="Oval 1469"/>
            <p:cNvSpPr/>
            <p:nvPr/>
          </p:nvSpPr>
          <p:spPr bwMode="auto">
            <a:xfrm rot="10800000">
              <a:off x="3485216" y="512035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1" name="Oval 1470"/>
            <p:cNvSpPr/>
            <p:nvPr/>
          </p:nvSpPr>
          <p:spPr bwMode="auto">
            <a:xfrm rot="10800000">
              <a:off x="3386966" y="538871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2" name="Oval 1471"/>
            <p:cNvSpPr/>
            <p:nvPr/>
          </p:nvSpPr>
          <p:spPr bwMode="auto">
            <a:xfrm rot="10800000">
              <a:off x="3386966" y="55847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3" name="Oval 1472"/>
            <p:cNvSpPr/>
            <p:nvPr/>
          </p:nvSpPr>
          <p:spPr bwMode="auto">
            <a:xfrm rot="10800000">
              <a:off x="3435896" y="572809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4" name="Oval 1473"/>
            <p:cNvSpPr/>
            <p:nvPr/>
          </p:nvSpPr>
          <p:spPr bwMode="auto">
            <a:xfrm rot="10800000">
              <a:off x="3243491" y="590900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5" name="Oval 1474"/>
            <p:cNvSpPr/>
            <p:nvPr/>
          </p:nvSpPr>
          <p:spPr bwMode="auto">
            <a:xfrm rot="10800000">
              <a:off x="3349257" y="586117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6" name="Oval 1475"/>
            <p:cNvSpPr/>
            <p:nvPr/>
          </p:nvSpPr>
          <p:spPr bwMode="auto">
            <a:xfrm rot="10800000">
              <a:off x="3445852" y="584445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7" name="Oval 1476"/>
            <p:cNvSpPr/>
            <p:nvPr/>
          </p:nvSpPr>
          <p:spPr bwMode="auto">
            <a:xfrm rot="10800000">
              <a:off x="3320590" y="574910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8" name="Oval 1477"/>
            <p:cNvSpPr/>
            <p:nvPr/>
          </p:nvSpPr>
          <p:spPr bwMode="auto">
            <a:xfrm rot="10800000">
              <a:off x="3243491" y="565985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9" name="Oval 1478"/>
            <p:cNvSpPr/>
            <p:nvPr/>
          </p:nvSpPr>
          <p:spPr bwMode="auto">
            <a:xfrm rot="10800000">
              <a:off x="3195082" y="552586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0" name="Oval 1479"/>
            <p:cNvSpPr/>
            <p:nvPr/>
          </p:nvSpPr>
          <p:spPr bwMode="auto">
            <a:xfrm rot="10800000">
              <a:off x="3286661" y="550535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1" name="Oval 1480"/>
            <p:cNvSpPr/>
            <p:nvPr/>
          </p:nvSpPr>
          <p:spPr bwMode="auto">
            <a:xfrm rot="10800000">
              <a:off x="3261703" y="537923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2" name="Oval 1481"/>
            <p:cNvSpPr/>
            <p:nvPr/>
          </p:nvSpPr>
          <p:spPr bwMode="auto">
            <a:xfrm rot="10800000">
              <a:off x="3123417" y="525521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3" name="Oval 1482"/>
            <p:cNvSpPr/>
            <p:nvPr/>
          </p:nvSpPr>
          <p:spPr bwMode="auto">
            <a:xfrm rot="10800000">
              <a:off x="3263147" y="524573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4" name="Oval 1483"/>
            <p:cNvSpPr/>
            <p:nvPr/>
          </p:nvSpPr>
          <p:spPr bwMode="auto">
            <a:xfrm rot="10800000">
              <a:off x="3366263" y="518826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5" name="Oval 1484"/>
            <p:cNvSpPr/>
            <p:nvPr/>
          </p:nvSpPr>
          <p:spPr bwMode="auto">
            <a:xfrm rot="10800000">
              <a:off x="3213007" y="506646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6" name="Oval 1485"/>
            <p:cNvSpPr/>
            <p:nvPr/>
          </p:nvSpPr>
          <p:spPr bwMode="auto">
            <a:xfrm rot="10800000">
              <a:off x="3195082" y="515934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7" name="Oval 1486"/>
            <p:cNvSpPr/>
            <p:nvPr/>
          </p:nvSpPr>
          <p:spPr bwMode="auto">
            <a:xfrm rot="10800000">
              <a:off x="3160345" y="49528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8" name="Oval 1487"/>
            <p:cNvSpPr/>
            <p:nvPr/>
          </p:nvSpPr>
          <p:spPr bwMode="auto">
            <a:xfrm rot="10800000">
              <a:off x="3319303" y="48429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9" name="Oval 1488"/>
            <p:cNvSpPr/>
            <p:nvPr/>
          </p:nvSpPr>
          <p:spPr bwMode="auto">
            <a:xfrm rot="10800000">
              <a:off x="3307577" y="494825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0" name="Oval 1489"/>
            <p:cNvSpPr/>
            <p:nvPr/>
          </p:nvSpPr>
          <p:spPr bwMode="auto">
            <a:xfrm rot="10800000">
              <a:off x="3450788" y="483302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1" name="Oval 1490"/>
            <p:cNvSpPr/>
            <p:nvPr/>
          </p:nvSpPr>
          <p:spPr bwMode="auto">
            <a:xfrm rot="5400000">
              <a:off x="3509674" y="263445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2" name="Oval 1491"/>
            <p:cNvSpPr/>
            <p:nvPr/>
          </p:nvSpPr>
          <p:spPr bwMode="auto">
            <a:xfrm>
              <a:off x="3522512" y="32899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3" name="Oval 1492"/>
            <p:cNvSpPr/>
            <p:nvPr/>
          </p:nvSpPr>
          <p:spPr bwMode="auto">
            <a:xfrm>
              <a:off x="3479972" y="38024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4" name="Oval 1493"/>
            <p:cNvSpPr/>
            <p:nvPr/>
          </p:nvSpPr>
          <p:spPr bwMode="auto">
            <a:xfrm>
              <a:off x="3469609" y="394799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5" name="Oval 1494"/>
            <p:cNvSpPr/>
            <p:nvPr/>
          </p:nvSpPr>
          <p:spPr bwMode="auto">
            <a:xfrm>
              <a:off x="3334593" y="39745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6" name="Oval 1495"/>
            <p:cNvSpPr/>
            <p:nvPr/>
          </p:nvSpPr>
          <p:spPr bwMode="auto">
            <a:xfrm>
              <a:off x="3226996" y="39745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7" name="Oval 1496"/>
            <p:cNvSpPr/>
            <p:nvPr/>
          </p:nvSpPr>
          <p:spPr bwMode="auto">
            <a:xfrm>
              <a:off x="3103837" y="40162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8" name="Oval 1497"/>
            <p:cNvSpPr/>
            <p:nvPr/>
          </p:nvSpPr>
          <p:spPr bwMode="auto">
            <a:xfrm>
              <a:off x="3144640" y="41181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9" name="Oval 1498"/>
            <p:cNvSpPr/>
            <p:nvPr/>
          </p:nvSpPr>
          <p:spPr bwMode="auto">
            <a:xfrm>
              <a:off x="3262494" y="422532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0" name="Oval 1499"/>
            <p:cNvSpPr/>
            <p:nvPr/>
          </p:nvSpPr>
          <p:spPr bwMode="auto">
            <a:xfrm>
              <a:off x="3246196" y="43435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1" name="Oval 1500"/>
            <p:cNvSpPr/>
            <p:nvPr/>
          </p:nvSpPr>
          <p:spPr bwMode="auto">
            <a:xfrm>
              <a:off x="3295206" y="44564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2" name="Oval 1501"/>
            <p:cNvSpPr/>
            <p:nvPr/>
          </p:nvSpPr>
          <p:spPr bwMode="auto">
            <a:xfrm>
              <a:off x="3375796" y="45759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3" name="Oval 1502"/>
            <p:cNvSpPr/>
            <p:nvPr/>
          </p:nvSpPr>
          <p:spPr bwMode="auto">
            <a:xfrm>
              <a:off x="3372019" y="47152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4" name="Oval 1503"/>
            <p:cNvSpPr/>
            <p:nvPr/>
          </p:nvSpPr>
          <p:spPr bwMode="auto">
            <a:xfrm>
              <a:off x="3509767" y="47094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5" name="Oval 1504"/>
            <p:cNvSpPr/>
            <p:nvPr/>
          </p:nvSpPr>
          <p:spPr bwMode="auto">
            <a:xfrm>
              <a:off x="3445852" y="40751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6" name="Oval 1505"/>
            <p:cNvSpPr/>
            <p:nvPr/>
          </p:nvSpPr>
          <p:spPr bwMode="auto">
            <a:xfrm>
              <a:off x="3317127" y="40873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7" name="Oval 1506"/>
            <p:cNvSpPr/>
            <p:nvPr/>
          </p:nvSpPr>
          <p:spPr bwMode="auto">
            <a:xfrm>
              <a:off x="3370864" y="420508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8" name="Oval 1507"/>
            <p:cNvSpPr/>
            <p:nvPr/>
          </p:nvSpPr>
          <p:spPr bwMode="auto">
            <a:xfrm>
              <a:off x="3509859" y="420508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9" name="Oval 1508"/>
            <p:cNvSpPr/>
            <p:nvPr/>
          </p:nvSpPr>
          <p:spPr bwMode="auto">
            <a:xfrm>
              <a:off x="3504616" y="43128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0" name="Oval 1509"/>
            <p:cNvSpPr/>
            <p:nvPr/>
          </p:nvSpPr>
          <p:spPr bwMode="auto">
            <a:xfrm>
              <a:off x="3386842" y="43228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1" name="Oval 1510"/>
            <p:cNvSpPr/>
            <p:nvPr/>
          </p:nvSpPr>
          <p:spPr bwMode="auto">
            <a:xfrm>
              <a:off x="3403378" y="443060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2" name="Oval 1511"/>
            <p:cNvSpPr/>
            <p:nvPr/>
          </p:nvSpPr>
          <p:spPr bwMode="auto">
            <a:xfrm>
              <a:off x="3462264" y="46128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3" name="Oval 1512"/>
            <p:cNvSpPr/>
            <p:nvPr/>
          </p:nvSpPr>
          <p:spPr bwMode="auto">
            <a:xfrm rot="5400000">
              <a:off x="3095233" y="587980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4" name="Oval 1513"/>
            <p:cNvSpPr/>
            <p:nvPr/>
          </p:nvSpPr>
          <p:spPr bwMode="auto">
            <a:xfrm rot="5400000">
              <a:off x="3092418" y="551696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5" name="Oval 1514"/>
            <p:cNvSpPr/>
            <p:nvPr/>
          </p:nvSpPr>
          <p:spPr bwMode="auto">
            <a:xfrm rot="5400000">
              <a:off x="3100490" y="574633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6" name="Oval 1515"/>
            <p:cNvSpPr/>
            <p:nvPr/>
          </p:nvSpPr>
          <p:spPr bwMode="auto">
            <a:xfrm rot="5400000">
              <a:off x="3117358" y="562856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7" name="Oval 1516"/>
            <p:cNvSpPr/>
            <p:nvPr/>
          </p:nvSpPr>
          <p:spPr bwMode="auto">
            <a:xfrm rot="5400000">
              <a:off x="3117358" y="540711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8" name="Oval 1517"/>
            <p:cNvSpPr/>
            <p:nvPr/>
          </p:nvSpPr>
          <p:spPr bwMode="auto">
            <a:xfrm rot="5400000">
              <a:off x="3019834" y="582565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9" name="Oval 1518"/>
            <p:cNvSpPr/>
            <p:nvPr/>
          </p:nvSpPr>
          <p:spPr bwMode="auto">
            <a:xfrm rot="5400000">
              <a:off x="2933875" y="591692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0" name="Oval 1519"/>
            <p:cNvSpPr/>
            <p:nvPr/>
          </p:nvSpPr>
          <p:spPr bwMode="auto">
            <a:xfrm rot="5400000">
              <a:off x="2832139" y="584321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1" name="Oval 1520"/>
            <p:cNvSpPr/>
            <p:nvPr/>
          </p:nvSpPr>
          <p:spPr bwMode="auto">
            <a:xfrm rot="5400000">
              <a:off x="2687713" y="586820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2" name="Oval 1521"/>
            <p:cNvSpPr/>
            <p:nvPr/>
          </p:nvSpPr>
          <p:spPr bwMode="auto">
            <a:xfrm rot="5400000">
              <a:off x="2575782" y="58547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3" name="Oval 1522"/>
            <p:cNvSpPr/>
            <p:nvPr/>
          </p:nvSpPr>
          <p:spPr bwMode="auto">
            <a:xfrm rot="5400000">
              <a:off x="2453355" y="580994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4" name="Oval 1523"/>
            <p:cNvSpPr/>
            <p:nvPr/>
          </p:nvSpPr>
          <p:spPr bwMode="auto">
            <a:xfrm rot="5400000">
              <a:off x="2319274" y="582565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5" name="Oval 1524"/>
            <p:cNvSpPr/>
            <p:nvPr/>
          </p:nvSpPr>
          <p:spPr bwMode="auto">
            <a:xfrm>
              <a:off x="2571128" y="397297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6" name="Oval 1525"/>
            <p:cNvSpPr/>
            <p:nvPr/>
          </p:nvSpPr>
          <p:spPr bwMode="auto">
            <a:xfrm>
              <a:off x="2598110" y="38762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7" name="Oval 1526"/>
            <p:cNvSpPr/>
            <p:nvPr/>
          </p:nvSpPr>
          <p:spPr bwMode="auto">
            <a:xfrm>
              <a:off x="2464547" y="38762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8" name="Oval 1527"/>
            <p:cNvSpPr/>
            <p:nvPr/>
          </p:nvSpPr>
          <p:spPr bwMode="auto">
            <a:xfrm>
              <a:off x="2405474" y="38068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9" name="Oval 1528"/>
            <p:cNvSpPr/>
            <p:nvPr/>
          </p:nvSpPr>
          <p:spPr bwMode="auto">
            <a:xfrm>
              <a:off x="2302666" y="37906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0" name="Oval 1529"/>
            <p:cNvSpPr/>
            <p:nvPr/>
          </p:nvSpPr>
          <p:spPr bwMode="auto">
            <a:xfrm>
              <a:off x="2193205" y="38101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1" name="Oval 1530"/>
            <p:cNvSpPr/>
            <p:nvPr/>
          </p:nvSpPr>
          <p:spPr bwMode="auto">
            <a:xfrm>
              <a:off x="2138959" y="374519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2" name="Oval 1531"/>
            <p:cNvSpPr/>
            <p:nvPr/>
          </p:nvSpPr>
          <p:spPr bwMode="auto">
            <a:xfrm>
              <a:off x="2058599" y="384794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3" name="Oval 1532"/>
            <p:cNvSpPr/>
            <p:nvPr/>
          </p:nvSpPr>
          <p:spPr bwMode="auto">
            <a:xfrm>
              <a:off x="1972151" y="378343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4" name="Oval 1533"/>
            <p:cNvSpPr/>
            <p:nvPr/>
          </p:nvSpPr>
          <p:spPr bwMode="auto">
            <a:xfrm>
              <a:off x="1928590" y="369753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5" name="Oval 1534"/>
            <p:cNvSpPr/>
            <p:nvPr/>
          </p:nvSpPr>
          <p:spPr bwMode="auto">
            <a:xfrm>
              <a:off x="1884996" y="38153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6" name="Oval 1535"/>
            <p:cNvSpPr/>
            <p:nvPr/>
          </p:nvSpPr>
          <p:spPr bwMode="auto">
            <a:xfrm>
              <a:off x="2022450" y="396570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7" name="Oval 1536"/>
            <p:cNvSpPr/>
            <p:nvPr/>
          </p:nvSpPr>
          <p:spPr bwMode="auto">
            <a:xfrm>
              <a:off x="1963564" y="40514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8" name="Oval 1537"/>
            <p:cNvSpPr/>
            <p:nvPr/>
          </p:nvSpPr>
          <p:spPr bwMode="auto">
            <a:xfrm>
              <a:off x="1877190" y="39492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9" name="Oval 1538"/>
            <p:cNvSpPr/>
            <p:nvPr/>
          </p:nvSpPr>
          <p:spPr bwMode="auto">
            <a:xfrm>
              <a:off x="2244600" y="413980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0" name="Oval 1539"/>
            <p:cNvSpPr/>
            <p:nvPr/>
          </p:nvSpPr>
          <p:spPr bwMode="auto">
            <a:xfrm>
              <a:off x="2126816" y="40061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1" name="Oval 1540"/>
            <p:cNvSpPr/>
            <p:nvPr/>
          </p:nvSpPr>
          <p:spPr bwMode="auto">
            <a:xfrm>
              <a:off x="2223273" y="391553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2" name="Oval 1541"/>
            <p:cNvSpPr/>
            <p:nvPr/>
          </p:nvSpPr>
          <p:spPr bwMode="auto">
            <a:xfrm>
              <a:off x="2315473" y="40601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3" name="Oval 1542"/>
            <p:cNvSpPr/>
            <p:nvPr/>
          </p:nvSpPr>
          <p:spPr bwMode="auto">
            <a:xfrm>
              <a:off x="2358677" y="395740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4" name="Oval 1543"/>
            <p:cNvSpPr/>
            <p:nvPr/>
          </p:nvSpPr>
          <p:spPr bwMode="auto">
            <a:xfrm>
              <a:off x="2481342" y="405927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5" name="Oval 1544"/>
            <p:cNvSpPr/>
            <p:nvPr/>
          </p:nvSpPr>
          <p:spPr bwMode="auto">
            <a:xfrm>
              <a:off x="2589721" y="409640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6" name="Oval 1545"/>
            <p:cNvSpPr/>
            <p:nvPr/>
          </p:nvSpPr>
          <p:spPr bwMode="auto">
            <a:xfrm>
              <a:off x="2879061" y="40375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7" name="Oval 1546"/>
            <p:cNvSpPr/>
            <p:nvPr/>
          </p:nvSpPr>
          <p:spPr bwMode="auto">
            <a:xfrm>
              <a:off x="2036648" y="582516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8" name="Oval 1547"/>
            <p:cNvSpPr/>
            <p:nvPr/>
          </p:nvSpPr>
          <p:spPr bwMode="auto">
            <a:xfrm>
              <a:off x="2191393" y="584161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9" name="Oval 1548"/>
            <p:cNvSpPr/>
            <p:nvPr/>
          </p:nvSpPr>
          <p:spPr bwMode="auto">
            <a:xfrm>
              <a:off x="1923970" y="58743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0" name="Oval 1549"/>
            <p:cNvSpPr/>
            <p:nvPr/>
          </p:nvSpPr>
          <p:spPr bwMode="auto">
            <a:xfrm>
              <a:off x="1854377" y="577763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1" name="Oval 1550"/>
            <p:cNvSpPr/>
            <p:nvPr/>
          </p:nvSpPr>
          <p:spPr bwMode="auto">
            <a:xfrm>
              <a:off x="1865700" y="557819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2" name="Oval 1551"/>
            <p:cNvSpPr/>
            <p:nvPr/>
          </p:nvSpPr>
          <p:spPr bwMode="auto">
            <a:xfrm rot="10800000">
              <a:off x="3844475" y="570252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3" name="Oval 1552"/>
            <p:cNvSpPr/>
            <p:nvPr/>
          </p:nvSpPr>
          <p:spPr bwMode="auto">
            <a:xfrm rot="10800000">
              <a:off x="4018857" y="570252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4" name="Oval 1553"/>
            <p:cNvSpPr/>
            <p:nvPr/>
          </p:nvSpPr>
          <p:spPr bwMode="auto">
            <a:xfrm rot="10800000">
              <a:off x="3216821" y="578060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5" name="Oval 1554"/>
            <p:cNvSpPr/>
            <p:nvPr/>
          </p:nvSpPr>
          <p:spPr bwMode="auto">
            <a:xfrm rot="10800000">
              <a:off x="2912405" y="560922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6" name="Oval 1555"/>
            <p:cNvSpPr/>
            <p:nvPr/>
          </p:nvSpPr>
          <p:spPr bwMode="auto">
            <a:xfrm rot="16200000">
              <a:off x="2197846" y="533099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7" name="Oval 1556"/>
            <p:cNvSpPr/>
            <p:nvPr/>
          </p:nvSpPr>
          <p:spPr bwMode="auto">
            <a:xfrm rot="16200000">
              <a:off x="2061162" y="53063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8" name="Oval 1557"/>
            <p:cNvSpPr/>
            <p:nvPr/>
          </p:nvSpPr>
          <p:spPr bwMode="auto">
            <a:xfrm rot="5400000">
              <a:off x="5279418" y="526253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9" name="Oval 1558"/>
            <p:cNvSpPr/>
            <p:nvPr/>
          </p:nvSpPr>
          <p:spPr bwMode="auto">
            <a:xfrm rot="16200000">
              <a:off x="2903410" y="531490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0" name="Oval 1559"/>
            <p:cNvSpPr/>
            <p:nvPr/>
          </p:nvSpPr>
          <p:spPr bwMode="auto">
            <a:xfrm rot="16200000">
              <a:off x="2321293" y="529196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1" name="Oval 1560"/>
            <p:cNvSpPr/>
            <p:nvPr/>
          </p:nvSpPr>
          <p:spPr bwMode="auto">
            <a:xfrm rot="16200000">
              <a:off x="2259053" y="519536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2" name="Oval 1561"/>
            <p:cNvSpPr/>
            <p:nvPr/>
          </p:nvSpPr>
          <p:spPr bwMode="auto">
            <a:xfrm rot="5400000">
              <a:off x="5022262" y="519080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3" name="Oval 1562"/>
            <p:cNvSpPr/>
            <p:nvPr/>
          </p:nvSpPr>
          <p:spPr bwMode="auto">
            <a:xfrm rot="5400000">
              <a:off x="5005734" y="546600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grpSp>
      <p:sp>
        <p:nvSpPr>
          <p:cNvPr id="1564" name="Rectangle 1563"/>
          <p:cNvSpPr/>
          <p:nvPr/>
        </p:nvSpPr>
        <p:spPr>
          <a:xfrm>
            <a:off x="1426005" y="4908466"/>
            <a:ext cx="3921794" cy="1432256"/>
          </a:xfrm>
          <a:prstGeom prst="rect">
            <a:avLst/>
          </a:prstGeom>
          <a:noFill/>
          <a:ln w="25400" cap="flat" cmpd="sng" algn="ctr">
            <a:solidFill>
              <a:srgbClr val="718700"/>
            </a:solidFill>
            <a:prstDash val="solid"/>
          </a:ln>
          <a:effectLst/>
        </p:spPr>
        <p:txBody>
          <a:bodyPr lIns="93412" tIns="46706" rIns="93412" bIns="46706"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4102" rtl="0" eaLnBrk="1" fontAlgn="auto" latinLnBrk="0" hangingPunct="1">
              <a:lnSpc>
                <a:spcPct val="100000"/>
              </a:lnSpc>
              <a:spcBef>
                <a:spcPct val="0"/>
              </a:spcBef>
              <a:spcAft>
                <a:spcPct val="0"/>
              </a:spcAft>
              <a:buClrTx/>
              <a:buSzTx/>
              <a:buFontTx/>
              <a:buNone/>
              <a:defRPr/>
            </a:pPr>
            <a:endParaRPr kumimoji="0" lang="en-US" sz="1798" b="0" i="0" u="none" strike="noStrike" kern="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785" name="TextBox 784"/>
          <p:cNvSpPr txBox="1"/>
          <p:nvPr/>
        </p:nvSpPr>
        <p:spPr>
          <a:xfrm>
            <a:off x="-816228" y="5881"/>
            <a:ext cx="732892"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GC13</a:t>
            </a:r>
          </a:p>
        </p:txBody>
      </p:sp>
      <p:sp>
        <p:nvSpPr>
          <p:cNvPr id="1565" name="Rectangle 1564">
            <a:extLst>
              <a:ext uri="{FF2B5EF4-FFF2-40B4-BE49-F238E27FC236}">
                <a16:creationId xmlns:a16="http://schemas.microsoft.com/office/drawing/2014/main" id="{8EEADBC1-682F-4DE9-8C91-CAD559664B39}"/>
              </a:ext>
            </a:extLst>
          </p:cNvPr>
          <p:cNvSpPr/>
          <p:nvPr/>
        </p:nvSpPr>
        <p:spPr>
          <a:xfrm>
            <a:off x="10790453"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2232831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The Indexing Approach Attempts to Match the Returns of a Commercial Benchmark</a:t>
            </a:r>
          </a:p>
        </p:txBody>
      </p:sp>
      <p:sp>
        <p:nvSpPr>
          <p:cNvPr id="3" name="Text Placeholder 2"/>
          <p:cNvSpPr>
            <a:spLocks noGrp="1"/>
          </p:cNvSpPr>
          <p:nvPr>
            <p:ph type="body" sz="quarter" idx="14"/>
          </p:nvPr>
        </p:nvSpPr>
        <p:spPr/>
        <p:txBody>
          <a:bodyPr/>
          <a:lstStyle/>
          <a:p>
            <a:pPr indent="1622" defTabSz="1060595">
              <a:spcBef>
                <a:spcPts val="1226"/>
              </a:spcBef>
            </a:pPr>
            <a:r>
              <a:rPr lang="en-US" b="1">
                <a:solidFill>
                  <a:srgbClr val="000000"/>
                </a:solidFill>
              </a:rPr>
              <a:t>Six months later:</a:t>
            </a:r>
          </a:p>
          <a:p>
            <a:pPr indent="1622" defTabSz="1060595">
              <a:spcBef>
                <a:spcPts val="612"/>
              </a:spcBef>
            </a:pPr>
            <a:r>
              <a:rPr lang="en-US">
                <a:solidFill>
                  <a:srgbClr val="000000"/>
                </a:solidFill>
              </a:rPr>
              <a:t>Securities have moved in and out </a:t>
            </a:r>
            <a:br>
              <a:rPr lang="en-US">
                <a:solidFill>
                  <a:srgbClr val="000000"/>
                </a:solidFill>
              </a:rPr>
            </a:br>
            <a:r>
              <a:rPr lang="en-US">
                <a:solidFill>
                  <a:srgbClr val="000000"/>
                </a:solidFill>
              </a:rPr>
              <a:t>of the index’s targeted range.</a:t>
            </a:r>
          </a:p>
          <a:p>
            <a:pPr indent="1622" defTabSz="1060595">
              <a:spcBef>
                <a:spcPts val="2451"/>
              </a:spcBef>
            </a:pPr>
            <a:r>
              <a:rPr lang="en-US">
                <a:solidFill>
                  <a:srgbClr val="000000"/>
                </a:solidFill>
              </a:rPr>
              <a:t>As a result, your investment </a:t>
            </a:r>
            <a:br>
              <a:rPr lang="en-US">
                <a:solidFill>
                  <a:srgbClr val="000000"/>
                </a:solidFill>
              </a:rPr>
            </a:br>
            <a:r>
              <a:rPr lang="en-US">
                <a:solidFill>
                  <a:srgbClr val="000000"/>
                </a:solidFill>
              </a:rPr>
              <a:t>may have drifted from what </a:t>
            </a:r>
            <a:br>
              <a:rPr lang="en-US">
                <a:solidFill>
                  <a:srgbClr val="000000"/>
                </a:solidFill>
              </a:rPr>
            </a:br>
            <a:r>
              <a:rPr lang="en-US">
                <a:solidFill>
                  <a:srgbClr val="000000"/>
                </a:solidFill>
              </a:rPr>
              <a:t>you intended.</a:t>
            </a:r>
          </a:p>
          <a:p>
            <a:endParaRPr lang="en-US"/>
          </a:p>
        </p:txBody>
      </p:sp>
      <p:sp>
        <p:nvSpPr>
          <p:cNvPr id="8" name="Text Placeholder 7"/>
          <p:cNvSpPr>
            <a:spLocks noGrp="1"/>
          </p:cNvSpPr>
          <p:nvPr>
            <p:ph type="body" sz="quarter" idx="18"/>
          </p:nvPr>
        </p:nvSpPr>
        <p:spPr/>
        <p:txBody>
          <a:bodyPr/>
          <a:lstStyle/>
          <a:p>
            <a:endParaRPr lang="en-US"/>
          </a:p>
        </p:txBody>
      </p:sp>
      <p:sp>
        <p:nvSpPr>
          <p:cNvPr id="6" name="Text Placeholder 5"/>
          <p:cNvSpPr>
            <a:spLocks noGrp="1"/>
          </p:cNvSpPr>
          <p:nvPr>
            <p:ph type="body" sz="quarter" idx="15"/>
          </p:nvPr>
        </p:nvSpPr>
        <p:spPr/>
        <p:txBody>
          <a:bodyPr/>
          <a:lstStyle/>
          <a:p>
            <a:r>
              <a:rPr lang="en-US"/>
              <a:t>Investing involves risks such as fluctuating value and potential loss of principal value. There is no guarantee strategies will be successful.</a:t>
            </a:r>
          </a:p>
        </p:txBody>
      </p:sp>
      <p:sp>
        <p:nvSpPr>
          <p:cNvPr id="9" name="AssetID" descr="svtx:content/slide/@id"/>
          <p:cNvSpPr>
            <a:spLocks noGrp="1"/>
          </p:cNvSpPr>
          <p:nvPr>
            <p:ph type="body" sz="quarter" idx="19"/>
          </p:nvPr>
        </p:nvSpPr>
        <p:spPr/>
        <p:txBody>
          <a:bodyPr/>
          <a:lstStyle/>
          <a:p>
            <a:r>
              <a:rPr lang="en-US"/>
              <a:t>28734</a:t>
            </a:r>
          </a:p>
        </p:txBody>
      </p:sp>
      <p:sp>
        <p:nvSpPr>
          <p:cNvPr id="5" name="Slide Number Placeholder 4"/>
          <p:cNvSpPr>
            <a:spLocks noGrp="1"/>
          </p:cNvSpPr>
          <p:nvPr>
            <p:ph type="sldNum" sz="quarter" idx="4"/>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87</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grpSp>
        <p:nvGrpSpPr>
          <p:cNvPr id="791" name="Group 790"/>
          <p:cNvGrpSpPr/>
          <p:nvPr/>
        </p:nvGrpSpPr>
        <p:grpSpPr>
          <a:xfrm>
            <a:off x="1560901" y="2377250"/>
            <a:ext cx="3646712" cy="3874803"/>
            <a:chOff x="1983587" y="2943351"/>
            <a:chExt cx="3572335" cy="3781268"/>
          </a:xfrm>
        </p:grpSpPr>
        <p:sp>
          <p:nvSpPr>
            <p:cNvPr id="792" name="Oval 791"/>
            <p:cNvSpPr/>
            <p:nvPr/>
          </p:nvSpPr>
          <p:spPr bwMode="auto">
            <a:xfrm rot="10800000">
              <a:off x="4894959" y="641917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3" name="Oval 792"/>
            <p:cNvSpPr/>
            <p:nvPr/>
          </p:nvSpPr>
          <p:spPr bwMode="auto">
            <a:xfrm rot="10800000">
              <a:off x="4610886" y="639900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4" name="Oval 793"/>
            <p:cNvSpPr/>
            <p:nvPr/>
          </p:nvSpPr>
          <p:spPr bwMode="auto">
            <a:xfrm rot="10800000">
              <a:off x="4466412" y="643156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5" name="Oval 794"/>
            <p:cNvSpPr/>
            <p:nvPr/>
          </p:nvSpPr>
          <p:spPr bwMode="auto">
            <a:xfrm rot="10800000">
              <a:off x="4279642" y="643156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6" name="Oval 795"/>
            <p:cNvSpPr/>
            <p:nvPr/>
          </p:nvSpPr>
          <p:spPr bwMode="auto">
            <a:xfrm rot="10800000">
              <a:off x="4136404" y="642903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7" name="Oval 796"/>
            <p:cNvSpPr/>
            <p:nvPr/>
          </p:nvSpPr>
          <p:spPr bwMode="auto">
            <a:xfrm rot="10800000">
              <a:off x="4018632" y="643187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8" name="Oval 797"/>
            <p:cNvSpPr/>
            <p:nvPr/>
          </p:nvSpPr>
          <p:spPr bwMode="auto">
            <a:xfrm rot="10800000">
              <a:off x="3789539" y="633759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799" name="Oval 798"/>
            <p:cNvSpPr/>
            <p:nvPr/>
          </p:nvSpPr>
          <p:spPr bwMode="auto">
            <a:xfrm rot="10800000">
              <a:off x="3673312" y="641393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0" name="Oval 799"/>
            <p:cNvSpPr/>
            <p:nvPr/>
          </p:nvSpPr>
          <p:spPr bwMode="auto">
            <a:xfrm rot="10800000">
              <a:off x="3419580" y="641917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1" name="Oval 800"/>
            <p:cNvSpPr/>
            <p:nvPr/>
          </p:nvSpPr>
          <p:spPr bwMode="auto">
            <a:xfrm rot="5400000">
              <a:off x="5380668" y="643556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2" name="Oval 801"/>
            <p:cNvSpPr/>
            <p:nvPr/>
          </p:nvSpPr>
          <p:spPr bwMode="auto">
            <a:xfrm rot="5400000">
              <a:off x="5435830" y="655333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3" name="Oval 802"/>
            <p:cNvSpPr/>
            <p:nvPr/>
          </p:nvSpPr>
          <p:spPr bwMode="auto">
            <a:xfrm rot="5400000">
              <a:off x="5258879" y="65726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4" name="Oval 803"/>
            <p:cNvSpPr/>
            <p:nvPr/>
          </p:nvSpPr>
          <p:spPr bwMode="auto">
            <a:xfrm rot="5400000">
              <a:off x="5278961" y="644146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5" name="Oval 804"/>
            <p:cNvSpPr/>
            <p:nvPr/>
          </p:nvSpPr>
          <p:spPr bwMode="auto">
            <a:xfrm rot="5400000">
              <a:off x="4998515" y="645344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6" name="Oval 805"/>
            <p:cNvSpPr/>
            <p:nvPr/>
          </p:nvSpPr>
          <p:spPr bwMode="auto">
            <a:xfrm rot="5400000">
              <a:off x="5053679" y="657122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7" name="Oval 806"/>
            <p:cNvSpPr/>
            <p:nvPr/>
          </p:nvSpPr>
          <p:spPr bwMode="auto">
            <a:xfrm rot="5400000">
              <a:off x="4876725" y="659056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8" name="Oval 807"/>
            <p:cNvSpPr/>
            <p:nvPr/>
          </p:nvSpPr>
          <p:spPr bwMode="auto">
            <a:xfrm rot="5400000">
              <a:off x="4676644" y="646973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09" name="Oval 808"/>
            <p:cNvSpPr/>
            <p:nvPr/>
          </p:nvSpPr>
          <p:spPr bwMode="auto">
            <a:xfrm rot="5400000">
              <a:off x="4731807" y="658750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0" name="Oval 809"/>
            <p:cNvSpPr/>
            <p:nvPr/>
          </p:nvSpPr>
          <p:spPr bwMode="auto">
            <a:xfrm rot="5400000">
              <a:off x="4554854" y="652559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1" name="Oval 810"/>
            <p:cNvSpPr/>
            <p:nvPr/>
          </p:nvSpPr>
          <p:spPr bwMode="auto">
            <a:xfrm rot="5400000">
              <a:off x="4812687" y="651391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2" name="Oval 811"/>
            <p:cNvSpPr/>
            <p:nvPr/>
          </p:nvSpPr>
          <p:spPr bwMode="auto">
            <a:xfrm rot="5400000">
              <a:off x="4625255" y="66068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3" name="Oval 812"/>
            <p:cNvSpPr/>
            <p:nvPr/>
          </p:nvSpPr>
          <p:spPr bwMode="auto">
            <a:xfrm rot="5400000">
              <a:off x="4415778" y="659056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4" name="Oval 813"/>
            <p:cNvSpPr/>
            <p:nvPr/>
          </p:nvSpPr>
          <p:spPr bwMode="auto">
            <a:xfrm rot="5400000">
              <a:off x="4393730" y="648451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5" name="Oval 814"/>
            <p:cNvSpPr/>
            <p:nvPr/>
          </p:nvSpPr>
          <p:spPr bwMode="auto">
            <a:xfrm rot="5400000">
              <a:off x="4297250" y="656964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6" name="Oval 815"/>
            <p:cNvSpPr/>
            <p:nvPr/>
          </p:nvSpPr>
          <p:spPr bwMode="auto">
            <a:xfrm rot="5400000">
              <a:off x="4151775" y="656964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7" name="Oval 816"/>
            <p:cNvSpPr/>
            <p:nvPr/>
          </p:nvSpPr>
          <p:spPr bwMode="auto">
            <a:xfrm rot="5400000">
              <a:off x="4077066" y="650451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8" name="Oval 817"/>
            <p:cNvSpPr/>
            <p:nvPr/>
          </p:nvSpPr>
          <p:spPr bwMode="auto">
            <a:xfrm rot="5400000">
              <a:off x="3996873" y="656340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19" name="Oval 818"/>
            <p:cNvSpPr/>
            <p:nvPr/>
          </p:nvSpPr>
          <p:spPr bwMode="auto">
            <a:xfrm rot="5400000">
              <a:off x="3899982" y="649774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0" name="Oval 819"/>
            <p:cNvSpPr/>
            <p:nvPr/>
          </p:nvSpPr>
          <p:spPr bwMode="auto">
            <a:xfrm rot="5400000">
              <a:off x="3803728" y="655205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1" name="Oval 820"/>
            <p:cNvSpPr/>
            <p:nvPr/>
          </p:nvSpPr>
          <p:spPr bwMode="auto">
            <a:xfrm rot="5400000">
              <a:off x="3648103" y="649853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2" name="Oval 821"/>
            <p:cNvSpPr/>
            <p:nvPr/>
          </p:nvSpPr>
          <p:spPr bwMode="auto">
            <a:xfrm rot="5400000">
              <a:off x="3520580" y="654265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3" name="Oval 822"/>
            <p:cNvSpPr/>
            <p:nvPr/>
          </p:nvSpPr>
          <p:spPr bwMode="auto">
            <a:xfrm rot="5400000">
              <a:off x="3386548" y="656340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4" name="Oval 823"/>
            <p:cNvSpPr/>
            <p:nvPr/>
          </p:nvSpPr>
          <p:spPr bwMode="auto">
            <a:xfrm rot="5400000">
              <a:off x="3182520" y="656915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5" name="Oval 824"/>
            <p:cNvSpPr/>
            <p:nvPr/>
          </p:nvSpPr>
          <p:spPr bwMode="auto">
            <a:xfrm rot="5400000">
              <a:off x="2988896" y="657318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6" name="Oval 825"/>
            <p:cNvSpPr/>
            <p:nvPr/>
          </p:nvSpPr>
          <p:spPr bwMode="auto">
            <a:xfrm rot="5400000">
              <a:off x="2833014" y="657858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7" name="Oval 826"/>
            <p:cNvSpPr/>
            <p:nvPr/>
          </p:nvSpPr>
          <p:spPr bwMode="auto">
            <a:xfrm rot="5400000">
              <a:off x="2623489" y="657858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8" name="Oval 827"/>
            <p:cNvSpPr/>
            <p:nvPr/>
          </p:nvSpPr>
          <p:spPr bwMode="auto">
            <a:xfrm rot="5400000">
              <a:off x="2687997" y="648689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29" name="Oval 828"/>
            <p:cNvSpPr/>
            <p:nvPr/>
          </p:nvSpPr>
          <p:spPr bwMode="auto">
            <a:xfrm rot="5400000">
              <a:off x="2864955" y="646080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0" name="Oval 829"/>
            <p:cNvSpPr/>
            <p:nvPr/>
          </p:nvSpPr>
          <p:spPr bwMode="auto">
            <a:xfrm rot="5400000">
              <a:off x="2945312" y="638674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1" name="Oval 830"/>
            <p:cNvSpPr/>
            <p:nvPr/>
          </p:nvSpPr>
          <p:spPr bwMode="auto">
            <a:xfrm rot="5400000">
              <a:off x="3133479" y="642995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2" name="Oval 831"/>
            <p:cNvSpPr/>
            <p:nvPr/>
          </p:nvSpPr>
          <p:spPr bwMode="auto">
            <a:xfrm rot="5400000">
              <a:off x="3032633" y="649328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3" name="Oval 832"/>
            <p:cNvSpPr/>
            <p:nvPr/>
          </p:nvSpPr>
          <p:spPr bwMode="auto">
            <a:xfrm rot="5400000">
              <a:off x="3294634" y="647229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4" name="Oval 833"/>
            <p:cNvSpPr/>
            <p:nvPr/>
          </p:nvSpPr>
          <p:spPr bwMode="auto">
            <a:xfrm rot="5400000">
              <a:off x="2881097" y="639155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5" name="Oval 834"/>
            <p:cNvSpPr/>
            <p:nvPr/>
          </p:nvSpPr>
          <p:spPr bwMode="auto">
            <a:xfrm rot="5400000">
              <a:off x="2622749" y="640827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6" name="Oval 835"/>
            <p:cNvSpPr/>
            <p:nvPr/>
          </p:nvSpPr>
          <p:spPr bwMode="auto">
            <a:xfrm>
              <a:off x="2390428" y="646138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7" name="Oval 836"/>
            <p:cNvSpPr/>
            <p:nvPr/>
          </p:nvSpPr>
          <p:spPr bwMode="auto">
            <a:xfrm>
              <a:off x="2508202" y="652026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8" name="Oval 837"/>
            <p:cNvSpPr/>
            <p:nvPr/>
          </p:nvSpPr>
          <p:spPr bwMode="auto">
            <a:xfrm>
              <a:off x="2411629" y="657318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39" name="Oval 838"/>
            <p:cNvSpPr/>
            <p:nvPr/>
          </p:nvSpPr>
          <p:spPr bwMode="auto">
            <a:xfrm>
              <a:off x="2250863" y="656312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0" name="Oval 839"/>
            <p:cNvSpPr/>
            <p:nvPr/>
          </p:nvSpPr>
          <p:spPr bwMode="auto">
            <a:xfrm>
              <a:off x="2116686" y="638075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1" name="Oval 840"/>
            <p:cNvSpPr/>
            <p:nvPr/>
          </p:nvSpPr>
          <p:spPr bwMode="auto">
            <a:xfrm>
              <a:off x="1983587" y="650451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2" name="Oval 841"/>
            <p:cNvSpPr/>
            <p:nvPr/>
          </p:nvSpPr>
          <p:spPr bwMode="auto">
            <a:xfrm>
              <a:off x="2133951" y="651448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3" name="Oval 842"/>
            <p:cNvSpPr/>
            <p:nvPr/>
          </p:nvSpPr>
          <p:spPr bwMode="auto">
            <a:xfrm>
              <a:off x="2098508" y="658448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4" name="Oval 843"/>
            <p:cNvSpPr/>
            <p:nvPr/>
          </p:nvSpPr>
          <p:spPr bwMode="auto">
            <a:xfrm rot="10800000">
              <a:off x="4728658" y="636028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5" name="Oval 844"/>
            <p:cNvSpPr/>
            <p:nvPr/>
          </p:nvSpPr>
          <p:spPr bwMode="auto">
            <a:xfrm rot="10800000">
              <a:off x="4814122" y="631379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6" name="Oval 845"/>
            <p:cNvSpPr/>
            <p:nvPr/>
          </p:nvSpPr>
          <p:spPr bwMode="auto">
            <a:xfrm rot="10800000">
              <a:off x="4391803" y="633059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7" name="Oval 846"/>
            <p:cNvSpPr/>
            <p:nvPr/>
          </p:nvSpPr>
          <p:spPr bwMode="auto">
            <a:xfrm rot="10800000">
              <a:off x="4213113" y="631126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8" name="Oval 847"/>
            <p:cNvSpPr/>
            <p:nvPr/>
          </p:nvSpPr>
          <p:spPr bwMode="auto">
            <a:xfrm rot="10800000">
              <a:off x="3732773" y="621981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49" name="Oval 848"/>
            <p:cNvSpPr/>
            <p:nvPr/>
          </p:nvSpPr>
          <p:spPr bwMode="auto">
            <a:xfrm rot="10800000">
              <a:off x="3923991" y="630613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0" name="Oval 849"/>
            <p:cNvSpPr/>
            <p:nvPr/>
          </p:nvSpPr>
          <p:spPr bwMode="auto">
            <a:xfrm rot="10800000">
              <a:off x="3530426" y="637014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1" name="Oval 850"/>
            <p:cNvSpPr/>
            <p:nvPr/>
          </p:nvSpPr>
          <p:spPr bwMode="auto">
            <a:xfrm rot="5400000">
              <a:off x="5323497" y="631126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2" name="Oval 851"/>
            <p:cNvSpPr/>
            <p:nvPr/>
          </p:nvSpPr>
          <p:spPr bwMode="auto">
            <a:xfrm rot="5400000">
              <a:off x="5146544" y="63306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3" name="Oval 852"/>
            <p:cNvSpPr/>
            <p:nvPr/>
          </p:nvSpPr>
          <p:spPr bwMode="auto">
            <a:xfrm rot="5400000">
              <a:off x="5033699" y="63306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4" name="Oval 853"/>
            <p:cNvSpPr/>
            <p:nvPr/>
          </p:nvSpPr>
          <p:spPr bwMode="auto">
            <a:xfrm rot="5400000">
              <a:off x="4942601" y="63306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5" name="Oval 854"/>
            <p:cNvSpPr/>
            <p:nvPr/>
          </p:nvSpPr>
          <p:spPr bwMode="auto">
            <a:xfrm rot="5400000">
              <a:off x="3289553" y="637040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6" name="Oval 855"/>
            <p:cNvSpPr/>
            <p:nvPr/>
          </p:nvSpPr>
          <p:spPr bwMode="auto">
            <a:xfrm rot="5400000">
              <a:off x="3134291" y="634377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7" name="Oval 856"/>
            <p:cNvSpPr/>
            <p:nvPr/>
          </p:nvSpPr>
          <p:spPr bwMode="auto">
            <a:xfrm rot="5400000">
              <a:off x="2630829" y="62959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8" name="Oval 857"/>
            <p:cNvSpPr/>
            <p:nvPr/>
          </p:nvSpPr>
          <p:spPr bwMode="auto">
            <a:xfrm rot="5400000">
              <a:off x="2472497" y="633852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59" name="Oval 858"/>
            <p:cNvSpPr/>
            <p:nvPr/>
          </p:nvSpPr>
          <p:spPr bwMode="auto">
            <a:xfrm>
              <a:off x="2395670" y="633267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0" name="Oval 859"/>
            <p:cNvSpPr/>
            <p:nvPr/>
          </p:nvSpPr>
          <p:spPr bwMode="auto">
            <a:xfrm>
              <a:off x="2250985" y="632187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1" name="Oval 860"/>
            <p:cNvSpPr/>
            <p:nvPr/>
          </p:nvSpPr>
          <p:spPr bwMode="auto">
            <a:xfrm>
              <a:off x="2031745" y="636028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2" name="Oval 861"/>
            <p:cNvSpPr/>
            <p:nvPr/>
          </p:nvSpPr>
          <p:spPr bwMode="auto">
            <a:xfrm>
              <a:off x="3659007" y="376013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3" name="Oval 862"/>
            <p:cNvSpPr/>
            <p:nvPr/>
          </p:nvSpPr>
          <p:spPr bwMode="auto">
            <a:xfrm rot="10800000">
              <a:off x="4523619" y="628123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4" name="Oval 863"/>
            <p:cNvSpPr/>
            <p:nvPr/>
          </p:nvSpPr>
          <p:spPr bwMode="auto">
            <a:xfrm rot="10800000">
              <a:off x="4643073" y="622118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5" name="Oval 864"/>
            <p:cNvSpPr/>
            <p:nvPr/>
          </p:nvSpPr>
          <p:spPr bwMode="auto">
            <a:xfrm rot="10800000">
              <a:off x="4798151" y="622118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6" name="Oval 865"/>
            <p:cNvSpPr/>
            <p:nvPr/>
          </p:nvSpPr>
          <p:spPr bwMode="auto">
            <a:xfrm rot="10800000">
              <a:off x="4760846" y="597773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7" name="Oval 866"/>
            <p:cNvSpPr/>
            <p:nvPr/>
          </p:nvSpPr>
          <p:spPr bwMode="auto">
            <a:xfrm rot="10800000">
              <a:off x="4878620" y="597773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8" name="Oval 867"/>
            <p:cNvSpPr/>
            <p:nvPr/>
          </p:nvSpPr>
          <p:spPr bwMode="auto">
            <a:xfrm rot="10800000">
              <a:off x="4830461" y="60671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69" name="Oval 868"/>
            <p:cNvSpPr/>
            <p:nvPr/>
          </p:nvSpPr>
          <p:spPr bwMode="auto">
            <a:xfrm rot="10800000">
              <a:off x="4685128" y="611314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0" name="Oval 869"/>
            <p:cNvSpPr/>
            <p:nvPr/>
          </p:nvSpPr>
          <p:spPr bwMode="auto">
            <a:xfrm rot="10800000">
              <a:off x="4525300" y="594937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1" name="Oval 870"/>
            <p:cNvSpPr/>
            <p:nvPr/>
          </p:nvSpPr>
          <p:spPr bwMode="auto">
            <a:xfrm rot="10800000">
              <a:off x="4525176" y="608939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2" name="Oval 871"/>
            <p:cNvSpPr/>
            <p:nvPr/>
          </p:nvSpPr>
          <p:spPr bwMode="auto">
            <a:xfrm rot="10800000">
              <a:off x="4022019" y="623832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3" name="Oval 872"/>
            <p:cNvSpPr/>
            <p:nvPr/>
          </p:nvSpPr>
          <p:spPr bwMode="auto">
            <a:xfrm rot="10800000">
              <a:off x="4073465" y="632369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4" name="Oval 873"/>
            <p:cNvSpPr/>
            <p:nvPr/>
          </p:nvSpPr>
          <p:spPr bwMode="auto">
            <a:xfrm rot="10800000">
              <a:off x="4264288" y="618492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5" name="Oval 874"/>
            <p:cNvSpPr/>
            <p:nvPr/>
          </p:nvSpPr>
          <p:spPr bwMode="auto">
            <a:xfrm rot="10800000">
              <a:off x="4145562" y="619361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6" name="Oval 875"/>
            <p:cNvSpPr/>
            <p:nvPr/>
          </p:nvSpPr>
          <p:spPr bwMode="auto">
            <a:xfrm rot="10800000">
              <a:off x="3959745" y="612936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7" name="Oval 876"/>
            <p:cNvSpPr/>
            <p:nvPr/>
          </p:nvSpPr>
          <p:spPr bwMode="auto">
            <a:xfrm rot="10800000">
              <a:off x="4250125" y="599744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8" name="Oval 877"/>
            <p:cNvSpPr/>
            <p:nvPr/>
          </p:nvSpPr>
          <p:spPr bwMode="auto">
            <a:xfrm rot="10800000">
              <a:off x="4353581" y="607824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79" name="Oval 878"/>
            <p:cNvSpPr/>
            <p:nvPr/>
          </p:nvSpPr>
          <p:spPr bwMode="auto">
            <a:xfrm rot="10800000">
              <a:off x="4298568" y="58714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0" name="Oval 879"/>
            <p:cNvSpPr/>
            <p:nvPr/>
          </p:nvSpPr>
          <p:spPr bwMode="auto">
            <a:xfrm rot="10800000">
              <a:off x="4407402" y="59527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1" name="Oval 880"/>
            <p:cNvSpPr/>
            <p:nvPr/>
          </p:nvSpPr>
          <p:spPr bwMode="auto">
            <a:xfrm rot="10800000">
              <a:off x="4448593" y="581919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2" name="Oval 881"/>
            <p:cNvSpPr/>
            <p:nvPr/>
          </p:nvSpPr>
          <p:spPr bwMode="auto">
            <a:xfrm rot="10800000">
              <a:off x="4572965" y="584540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3" name="Oval 882"/>
            <p:cNvSpPr/>
            <p:nvPr/>
          </p:nvSpPr>
          <p:spPr bwMode="auto">
            <a:xfrm rot="10800000">
              <a:off x="4615759" y="574931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4" name="Oval 883"/>
            <p:cNvSpPr/>
            <p:nvPr/>
          </p:nvSpPr>
          <p:spPr bwMode="auto">
            <a:xfrm rot="10800000">
              <a:off x="4685128" y="58599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5" name="Oval 884"/>
            <p:cNvSpPr/>
            <p:nvPr/>
          </p:nvSpPr>
          <p:spPr bwMode="auto">
            <a:xfrm rot="10800000">
              <a:off x="4783874" y="574783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6" name="Oval 885"/>
            <p:cNvSpPr/>
            <p:nvPr/>
          </p:nvSpPr>
          <p:spPr bwMode="auto">
            <a:xfrm rot="10800000">
              <a:off x="4814122" y="587184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7" name="Oval 886"/>
            <p:cNvSpPr/>
            <p:nvPr/>
          </p:nvSpPr>
          <p:spPr bwMode="auto">
            <a:xfrm rot="10800000">
              <a:off x="4894959" y="575354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8" name="Oval 887"/>
            <p:cNvSpPr/>
            <p:nvPr/>
          </p:nvSpPr>
          <p:spPr bwMode="auto">
            <a:xfrm rot="10800000">
              <a:off x="4889345" y="56116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89" name="Oval 888"/>
            <p:cNvSpPr/>
            <p:nvPr/>
          </p:nvSpPr>
          <p:spPr bwMode="auto">
            <a:xfrm rot="10800000">
              <a:off x="4733284" y="56187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0" name="Oval 889"/>
            <p:cNvSpPr/>
            <p:nvPr/>
          </p:nvSpPr>
          <p:spPr bwMode="auto">
            <a:xfrm rot="10800000">
              <a:off x="4807568" y="548231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1" name="Oval 890"/>
            <p:cNvSpPr/>
            <p:nvPr/>
          </p:nvSpPr>
          <p:spPr bwMode="auto">
            <a:xfrm rot="10800000">
              <a:off x="4931649" y="541912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2" name="Oval 891"/>
            <p:cNvSpPr/>
            <p:nvPr/>
          </p:nvSpPr>
          <p:spPr bwMode="auto">
            <a:xfrm rot="10800000">
              <a:off x="4759491" y="531131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3" name="Oval 892"/>
            <p:cNvSpPr/>
            <p:nvPr/>
          </p:nvSpPr>
          <p:spPr bwMode="auto">
            <a:xfrm rot="10800000">
              <a:off x="4547050" y="53109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4" name="Oval 893"/>
            <p:cNvSpPr/>
            <p:nvPr/>
          </p:nvSpPr>
          <p:spPr bwMode="auto">
            <a:xfrm rot="10800000">
              <a:off x="4417512" y="530625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5" name="Oval 894"/>
            <p:cNvSpPr/>
            <p:nvPr/>
          </p:nvSpPr>
          <p:spPr bwMode="auto">
            <a:xfrm rot="10800000">
              <a:off x="4333923" y="543444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6" name="Oval 895"/>
            <p:cNvSpPr/>
            <p:nvPr/>
          </p:nvSpPr>
          <p:spPr bwMode="auto">
            <a:xfrm rot="10800000">
              <a:off x="4224132" y="550135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7" name="Oval 896"/>
            <p:cNvSpPr/>
            <p:nvPr/>
          </p:nvSpPr>
          <p:spPr bwMode="auto">
            <a:xfrm rot="10800000">
              <a:off x="4354076" y="560905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8" name="Oval 897"/>
            <p:cNvSpPr/>
            <p:nvPr/>
          </p:nvSpPr>
          <p:spPr bwMode="auto">
            <a:xfrm rot="10800000">
              <a:off x="4479554" y="56804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899" name="Oval 898"/>
            <p:cNvSpPr/>
            <p:nvPr/>
          </p:nvSpPr>
          <p:spPr bwMode="auto">
            <a:xfrm rot="10800000">
              <a:off x="4615759" y="55527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0" name="Oval 899"/>
            <p:cNvSpPr/>
            <p:nvPr/>
          </p:nvSpPr>
          <p:spPr bwMode="auto">
            <a:xfrm rot="10800000">
              <a:off x="4669772" y="545749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1" name="Oval 900"/>
            <p:cNvSpPr/>
            <p:nvPr/>
          </p:nvSpPr>
          <p:spPr bwMode="auto">
            <a:xfrm rot="10800000">
              <a:off x="4457240" y="544005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2" name="Oval 901"/>
            <p:cNvSpPr/>
            <p:nvPr/>
          </p:nvSpPr>
          <p:spPr bwMode="auto">
            <a:xfrm rot="10800000">
              <a:off x="4477124" y="555390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3" name="Oval 902"/>
            <p:cNvSpPr/>
            <p:nvPr/>
          </p:nvSpPr>
          <p:spPr bwMode="auto">
            <a:xfrm rot="10800000">
              <a:off x="4236796" y="56116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4" name="Oval 903"/>
            <p:cNvSpPr/>
            <p:nvPr/>
          </p:nvSpPr>
          <p:spPr bwMode="auto">
            <a:xfrm rot="10800000">
              <a:off x="4220755" y="573762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5" name="Oval 904"/>
            <p:cNvSpPr/>
            <p:nvPr/>
          </p:nvSpPr>
          <p:spPr bwMode="auto">
            <a:xfrm rot="10800000">
              <a:off x="4338528" y="576031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6" name="Oval 905"/>
            <p:cNvSpPr/>
            <p:nvPr/>
          </p:nvSpPr>
          <p:spPr bwMode="auto">
            <a:xfrm rot="10800000">
              <a:off x="4177416" y="582395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7" name="Oval 906"/>
            <p:cNvSpPr/>
            <p:nvPr/>
          </p:nvSpPr>
          <p:spPr bwMode="auto">
            <a:xfrm rot="10800000">
              <a:off x="4109157" y="591106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8" name="Oval 907"/>
            <p:cNvSpPr/>
            <p:nvPr/>
          </p:nvSpPr>
          <p:spPr bwMode="auto">
            <a:xfrm rot="10800000">
              <a:off x="4032572" y="585971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09" name="Oval 908"/>
            <p:cNvSpPr/>
            <p:nvPr/>
          </p:nvSpPr>
          <p:spPr bwMode="auto">
            <a:xfrm rot="10800000">
              <a:off x="4089182" y="57435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0" name="Oval 909"/>
            <p:cNvSpPr/>
            <p:nvPr/>
          </p:nvSpPr>
          <p:spPr bwMode="auto">
            <a:xfrm rot="10800000">
              <a:off x="4111573" y="561696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1" name="Oval 910"/>
            <p:cNvSpPr/>
            <p:nvPr/>
          </p:nvSpPr>
          <p:spPr bwMode="auto">
            <a:xfrm rot="10800000">
              <a:off x="4107551" y="54545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2" name="Oval 911"/>
            <p:cNvSpPr/>
            <p:nvPr/>
          </p:nvSpPr>
          <p:spPr bwMode="auto">
            <a:xfrm rot="10800000">
              <a:off x="4224133" y="53174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3" name="Oval 912"/>
            <p:cNvSpPr/>
            <p:nvPr/>
          </p:nvSpPr>
          <p:spPr bwMode="auto">
            <a:xfrm rot="10800000">
              <a:off x="4302972" y="521799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4" name="Oval 913"/>
            <p:cNvSpPr/>
            <p:nvPr/>
          </p:nvSpPr>
          <p:spPr bwMode="auto">
            <a:xfrm rot="10800000">
              <a:off x="4095340" y="52565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5" name="Oval 914"/>
            <p:cNvSpPr/>
            <p:nvPr/>
          </p:nvSpPr>
          <p:spPr bwMode="auto">
            <a:xfrm rot="10800000">
              <a:off x="3945450" y="519806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6" name="Oval 915"/>
            <p:cNvSpPr/>
            <p:nvPr/>
          </p:nvSpPr>
          <p:spPr bwMode="auto">
            <a:xfrm rot="10800000">
              <a:off x="3838022" y="52459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7" name="Oval 916"/>
            <p:cNvSpPr/>
            <p:nvPr/>
          </p:nvSpPr>
          <p:spPr bwMode="auto">
            <a:xfrm rot="10800000">
              <a:off x="3759298" y="544022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8" name="Oval 917"/>
            <p:cNvSpPr/>
            <p:nvPr/>
          </p:nvSpPr>
          <p:spPr bwMode="auto">
            <a:xfrm rot="10800000">
              <a:off x="3738557" y="552925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19" name="Oval 918"/>
            <p:cNvSpPr/>
            <p:nvPr/>
          </p:nvSpPr>
          <p:spPr bwMode="auto">
            <a:xfrm rot="10800000">
              <a:off x="3714575" y="56543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0" name="Oval 919"/>
            <p:cNvSpPr/>
            <p:nvPr/>
          </p:nvSpPr>
          <p:spPr bwMode="auto">
            <a:xfrm rot="10800000">
              <a:off x="3724198" y="584003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1" name="Oval 920"/>
            <p:cNvSpPr/>
            <p:nvPr/>
          </p:nvSpPr>
          <p:spPr bwMode="auto">
            <a:xfrm rot="10800000">
              <a:off x="3865104" y="585971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2" name="Oval 921"/>
            <p:cNvSpPr/>
            <p:nvPr/>
          </p:nvSpPr>
          <p:spPr bwMode="auto">
            <a:xfrm rot="10800000">
              <a:off x="3923991" y="575029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3" name="Oval 922"/>
            <p:cNvSpPr/>
            <p:nvPr/>
          </p:nvSpPr>
          <p:spPr bwMode="auto">
            <a:xfrm rot="10800000">
              <a:off x="3800090" y="574670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4" name="Oval 923"/>
            <p:cNvSpPr/>
            <p:nvPr/>
          </p:nvSpPr>
          <p:spPr bwMode="auto">
            <a:xfrm rot="10800000">
              <a:off x="3850546" y="56220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5" name="Oval 924"/>
            <p:cNvSpPr/>
            <p:nvPr/>
          </p:nvSpPr>
          <p:spPr bwMode="auto">
            <a:xfrm rot="10800000">
              <a:off x="3993798" y="562417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6" name="Oval 925"/>
            <p:cNvSpPr/>
            <p:nvPr/>
          </p:nvSpPr>
          <p:spPr bwMode="auto">
            <a:xfrm rot="10800000">
              <a:off x="3887267" y="54392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7" name="Oval 926"/>
            <p:cNvSpPr/>
            <p:nvPr/>
          </p:nvSpPr>
          <p:spPr bwMode="auto">
            <a:xfrm rot="10800000">
              <a:off x="3976477" y="550532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8" name="Oval 927"/>
            <p:cNvSpPr/>
            <p:nvPr/>
          </p:nvSpPr>
          <p:spPr bwMode="auto">
            <a:xfrm rot="10800000">
              <a:off x="3988905" y="53062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29" name="Oval 928"/>
            <p:cNvSpPr/>
            <p:nvPr/>
          </p:nvSpPr>
          <p:spPr bwMode="auto">
            <a:xfrm rot="10800000">
              <a:off x="3791660" y="59465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0" name="Oval 929"/>
            <p:cNvSpPr/>
            <p:nvPr/>
          </p:nvSpPr>
          <p:spPr bwMode="auto">
            <a:xfrm rot="10800000">
              <a:off x="3942337" y="594651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1" name="Oval 930"/>
            <p:cNvSpPr/>
            <p:nvPr/>
          </p:nvSpPr>
          <p:spPr bwMode="auto">
            <a:xfrm rot="10800000">
              <a:off x="3848517" y="606460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2" name="Oval 931"/>
            <p:cNvSpPr/>
            <p:nvPr/>
          </p:nvSpPr>
          <p:spPr bwMode="auto">
            <a:xfrm rot="10800000">
              <a:off x="3751721" y="608939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3" name="Oval 932"/>
            <p:cNvSpPr/>
            <p:nvPr/>
          </p:nvSpPr>
          <p:spPr bwMode="auto">
            <a:xfrm rot="10800000">
              <a:off x="3669842" y="598583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4" name="Oval 933"/>
            <p:cNvSpPr/>
            <p:nvPr/>
          </p:nvSpPr>
          <p:spPr bwMode="auto">
            <a:xfrm rot="10800000">
              <a:off x="3738557" y="53265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5" name="Oval 934"/>
            <p:cNvSpPr/>
            <p:nvPr/>
          </p:nvSpPr>
          <p:spPr bwMode="auto">
            <a:xfrm rot="10800000">
              <a:off x="3648103" y="629594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6" name="Oval 935"/>
            <p:cNvSpPr/>
            <p:nvPr/>
          </p:nvSpPr>
          <p:spPr bwMode="auto">
            <a:xfrm rot="10800000">
              <a:off x="3852298" y="619348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7" name="Oval 936"/>
            <p:cNvSpPr/>
            <p:nvPr/>
          </p:nvSpPr>
          <p:spPr bwMode="auto">
            <a:xfrm rot="10800000">
              <a:off x="3690156" y="520960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8" name="Oval 937"/>
            <p:cNvSpPr/>
            <p:nvPr/>
          </p:nvSpPr>
          <p:spPr bwMode="auto">
            <a:xfrm rot="10800000">
              <a:off x="3786472" y="511086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39" name="Oval 938"/>
            <p:cNvSpPr/>
            <p:nvPr/>
          </p:nvSpPr>
          <p:spPr bwMode="auto">
            <a:xfrm rot="10800000">
              <a:off x="3904246" y="508028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0" name="Oval 939"/>
            <p:cNvSpPr/>
            <p:nvPr/>
          </p:nvSpPr>
          <p:spPr bwMode="auto">
            <a:xfrm rot="10800000">
              <a:off x="4038460" y="51281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1" name="Oval 940"/>
            <p:cNvSpPr/>
            <p:nvPr/>
          </p:nvSpPr>
          <p:spPr bwMode="auto">
            <a:xfrm rot="5400000">
              <a:off x="5391821" y="36087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2" name="Oval 941"/>
            <p:cNvSpPr/>
            <p:nvPr/>
          </p:nvSpPr>
          <p:spPr bwMode="auto">
            <a:xfrm rot="5400000">
              <a:off x="5332934" y="37750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3" name="Oval 942"/>
            <p:cNvSpPr/>
            <p:nvPr/>
          </p:nvSpPr>
          <p:spPr bwMode="auto">
            <a:xfrm rot="5400000">
              <a:off x="5371656" y="38928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4" name="Oval 943"/>
            <p:cNvSpPr/>
            <p:nvPr/>
          </p:nvSpPr>
          <p:spPr bwMode="auto">
            <a:xfrm rot="5400000">
              <a:off x="5253882" y="39517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5" name="Oval 944"/>
            <p:cNvSpPr/>
            <p:nvPr/>
          </p:nvSpPr>
          <p:spPr bwMode="auto">
            <a:xfrm rot="5400000">
              <a:off x="5193829" y="38606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6" name="Oval 945"/>
            <p:cNvSpPr/>
            <p:nvPr/>
          </p:nvSpPr>
          <p:spPr bwMode="auto">
            <a:xfrm rot="5400000">
              <a:off x="5193829" y="37055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7" name="Oval 946"/>
            <p:cNvSpPr/>
            <p:nvPr/>
          </p:nvSpPr>
          <p:spPr bwMode="auto">
            <a:xfrm rot="5400000">
              <a:off x="5286441" y="368960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8" name="Oval 947"/>
            <p:cNvSpPr/>
            <p:nvPr/>
          </p:nvSpPr>
          <p:spPr bwMode="auto">
            <a:xfrm rot="5400000">
              <a:off x="5168667" y="358780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49" name="Oval 948"/>
            <p:cNvSpPr/>
            <p:nvPr/>
          </p:nvSpPr>
          <p:spPr bwMode="auto">
            <a:xfrm rot="5400000">
              <a:off x="4950387" y="37428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0" name="Oval 949"/>
            <p:cNvSpPr/>
            <p:nvPr/>
          </p:nvSpPr>
          <p:spPr bwMode="auto">
            <a:xfrm rot="5400000">
              <a:off x="4950387" y="36251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1" name="Oval 950"/>
            <p:cNvSpPr/>
            <p:nvPr/>
          </p:nvSpPr>
          <p:spPr bwMode="auto">
            <a:xfrm rot="5400000">
              <a:off x="5039794" y="36732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2" name="Oval 951"/>
            <p:cNvSpPr/>
            <p:nvPr/>
          </p:nvSpPr>
          <p:spPr bwMode="auto">
            <a:xfrm rot="5400000">
              <a:off x="5085789" y="381860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3" name="Oval 952"/>
            <p:cNvSpPr/>
            <p:nvPr/>
          </p:nvSpPr>
          <p:spPr bwMode="auto">
            <a:xfrm rot="5400000">
              <a:off x="4922021" y="397843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4" name="Oval 953"/>
            <p:cNvSpPr/>
            <p:nvPr/>
          </p:nvSpPr>
          <p:spPr bwMode="auto">
            <a:xfrm rot="5400000">
              <a:off x="4960736" y="38605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5" name="Oval 954"/>
            <p:cNvSpPr/>
            <p:nvPr/>
          </p:nvSpPr>
          <p:spPr bwMode="auto">
            <a:xfrm rot="5400000">
              <a:off x="5062043" y="397855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6" name="Oval 955"/>
            <p:cNvSpPr/>
            <p:nvPr/>
          </p:nvSpPr>
          <p:spPr bwMode="auto">
            <a:xfrm rot="5400000">
              <a:off x="5173081" y="40963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7" name="Oval 956"/>
            <p:cNvSpPr/>
            <p:nvPr/>
          </p:nvSpPr>
          <p:spPr bwMode="auto">
            <a:xfrm rot="5400000">
              <a:off x="5303248" y="41119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8" name="Oval 957"/>
            <p:cNvSpPr/>
            <p:nvPr/>
          </p:nvSpPr>
          <p:spPr bwMode="auto">
            <a:xfrm rot="5400000">
              <a:off x="5404215" y="40373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59" name="Oval 958"/>
            <p:cNvSpPr/>
            <p:nvPr/>
          </p:nvSpPr>
          <p:spPr bwMode="auto">
            <a:xfrm rot="5400000">
              <a:off x="5404215" y="42240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0" name="Oval 959"/>
            <p:cNvSpPr/>
            <p:nvPr/>
          </p:nvSpPr>
          <p:spPr bwMode="auto">
            <a:xfrm rot="5400000">
              <a:off x="5401685" y="436732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1" name="Oval 960"/>
            <p:cNvSpPr/>
            <p:nvPr/>
          </p:nvSpPr>
          <p:spPr bwMode="auto">
            <a:xfrm rot="5400000">
              <a:off x="5404517" y="44850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2" name="Oval 961"/>
            <p:cNvSpPr/>
            <p:nvPr/>
          </p:nvSpPr>
          <p:spPr bwMode="auto">
            <a:xfrm rot="5400000">
              <a:off x="5258329" y="45439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3" name="Oval 962"/>
            <p:cNvSpPr/>
            <p:nvPr/>
          </p:nvSpPr>
          <p:spPr bwMode="auto">
            <a:xfrm rot="5400000">
              <a:off x="5258329" y="44550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4" name="Oval 963"/>
            <p:cNvSpPr/>
            <p:nvPr/>
          </p:nvSpPr>
          <p:spPr bwMode="auto">
            <a:xfrm rot="5400000">
              <a:off x="5283909" y="429061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5" name="Oval 964"/>
            <p:cNvSpPr/>
            <p:nvPr/>
          </p:nvSpPr>
          <p:spPr bwMode="auto">
            <a:xfrm rot="5400000">
              <a:off x="5157568" y="423944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6" name="Oval 965"/>
            <p:cNvSpPr/>
            <p:nvPr/>
          </p:nvSpPr>
          <p:spPr bwMode="auto">
            <a:xfrm rot="5400000">
              <a:off x="5157568" y="43961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7" name="Oval 966"/>
            <p:cNvSpPr/>
            <p:nvPr/>
          </p:nvSpPr>
          <p:spPr bwMode="auto">
            <a:xfrm rot="5400000">
              <a:off x="5102008" y="45439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8" name="Oval 967"/>
            <p:cNvSpPr/>
            <p:nvPr/>
          </p:nvSpPr>
          <p:spPr bwMode="auto">
            <a:xfrm rot="5400000">
              <a:off x="5037880" y="45300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69" name="Oval 968"/>
            <p:cNvSpPr/>
            <p:nvPr/>
          </p:nvSpPr>
          <p:spPr bwMode="auto">
            <a:xfrm rot="5400000">
              <a:off x="4984235" y="44550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0" name="Oval 969"/>
            <p:cNvSpPr/>
            <p:nvPr/>
          </p:nvSpPr>
          <p:spPr bwMode="auto">
            <a:xfrm rot="5400000">
              <a:off x="5037880" y="43556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1" name="Oval 970"/>
            <p:cNvSpPr/>
            <p:nvPr/>
          </p:nvSpPr>
          <p:spPr bwMode="auto">
            <a:xfrm rot="5400000">
              <a:off x="4970094" y="431096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2" name="Oval 971"/>
            <p:cNvSpPr/>
            <p:nvPr/>
          </p:nvSpPr>
          <p:spPr bwMode="auto">
            <a:xfrm rot="5400000">
              <a:off x="5003157" y="41550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3" name="Oval 972"/>
            <p:cNvSpPr/>
            <p:nvPr/>
          </p:nvSpPr>
          <p:spPr bwMode="auto">
            <a:xfrm rot="5400000">
              <a:off x="4877445" y="42240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4" name="Oval 973"/>
            <p:cNvSpPr/>
            <p:nvPr/>
          </p:nvSpPr>
          <p:spPr bwMode="auto">
            <a:xfrm rot="5400000">
              <a:off x="4842963" y="41109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5" name="Oval 974"/>
            <p:cNvSpPr/>
            <p:nvPr/>
          </p:nvSpPr>
          <p:spPr bwMode="auto">
            <a:xfrm rot="5400000">
              <a:off x="4753800" y="40369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6" name="Oval 975"/>
            <p:cNvSpPr/>
            <p:nvPr/>
          </p:nvSpPr>
          <p:spPr bwMode="auto">
            <a:xfrm rot="5400000">
              <a:off x="4818052" y="393076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7" name="Oval 976"/>
            <p:cNvSpPr/>
            <p:nvPr/>
          </p:nvSpPr>
          <p:spPr bwMode="auto">
            <a:xfrm rot="5400000">
              <a:off x="4700280" y="38879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8" name="Oval 977"/>
            <p:cNvSpPr/>
            <p:nvPr/>
          </p:nvSpPr>
          <p:spPr bwMode="auto">
            <a:xfrm rot="5400000">
              <a:off x="4832614" y="381860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79" name="Oval 978"/>
            <p:cNvSpPr/>
            <p:nvPr/>
          </p:nvSpPr>
          <p:spPr bwMode="auto">
            <a:xfrm rot="5400000">
              <a:off x="4753800" y="37055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0" name="Oval 979"/>
            <p:cNvSpPr/>
            <p:nvPr/>
          </p:nvSpPr>
          <p:spPr bwMode="auto">
            <a:xfrm rot="5400000">
              <a:off x="5083554" y="34646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1" name="Oval 980"/>
            <p:cNvSpPr/>
            <p:nvPr/>
          </p:nvSpPr>
          <p:spPr bwMode="auto">
            <a:xfrm rot="5400000">
              <a:off x="4804247" y="36087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2" name="Oval 981"/>
            <p:cNvSpPr/>
            <p:nvPr/>
          </p:nvSpPr>
          <p:spPr bwMode="auto">
            <a:xfrm rot="5400000">
              <a:off x="4641392" y="357208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3" name="Oval 982"/>
            <p:cNvSpPr/>
            <p:nvPr/>
          </p:nvSpPr>
          <p:spPr bwMode="auto">
            <a:xfrm rot="5400000">
              <a:off x="4562826" y="37704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4" name="Oval 983"/>
            <p:cNvSpPr/>
            <p:nvPr/>
          </p:nvSpPr>
          <p:spPr bwMode="auto">
            <a:xfrm rot="5400000">
              <a:off x="4523620" y="36526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5" name="Oval 984"/>
            <p:cNvSpPr/>
            <p:nvPr/>
          </p:nvSpPr>
          <p:spPr bwMode="auto">
            <a:xfrm rot="5400000">
              <a:off x="4391777" y="357208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6" name="Oval 985"/>
            <p:cNvSpPr/>
            <p:nvPr/>
          </p:nvSpPr>
          <p:spPr bwMode="auto">
            <a:xfrm rot="5400000">
              <a:off x="4326561" y="37442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7" name="Oval 986"/>
            <p:cNvSpPr/>
            <p:nvPr/>
          </p:nvSpPr>
          <p:spPr bwMode="auto">
            <a:xfrm rot="5400000">
              <a:off x="4326561" y="393736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8" name="Oval 987"/>
            <p:cNvSpPr/>
            <p:nvPr/>
          </p:nvSpPr>
          <p:spPr bwMode="auto">
            <a:xfrm rot="5400000">
              <a:off x="4326561" y="40908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89" name="Oval 988"/>
            <p:cNvSpPr/>
            <p:nvPr/>
          </p:nvSpPr>
          <p:spPr bwMode="auto">
            <a:xfrm rot="5400000">
              <a:off x="4383537" y="41796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0" name="Oval 989"/>
            <p:cNvSpPr/>
            <p:nvPr/>
          </p:nvSpPr>
          <p:spPr bwMode="auto">
            <a:xfrm rot="5400000">
              <a:off x="4464732" y="420854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1" name="Oval 990"/>
            <p:cNvSpPr/>
            <p:nvPr/>
          </p:nvSpPr>
          <p:spPr bwMode="auto">
            <a:xfrm rot="5400000">
              <a:off x="4619946" y="414965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2" name="Oval 991"/>
            <p:cNvSpPr/>
            <p:nvPr/>
          </p:nvSpPr>
          <p:spPr bwMode="auto">
            <a:xfrm rot="5400000">
              <a:off x="4619946" y="40106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3" name="Oval 992"/>
            <p:cNvSpPr/>
            <p:nvPr/>
          </p:nvSpPr>
          <p:spPr bwMode="auto">
            <a:xfrm rot="5400000">
              <a:off x="4525409" y="38879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4" name="Oval 993"/>
            <p:cNvSpPr/>
            <p:nvPr/>
          </p:nvSpPr>
          <p:spPr bwMode="auto">
            <a:xfrm rot="5400000">
              <a:off x="4430144" y="38339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5" name="Oval 994"/>
            <p:cNvSpPr/>
            <p:nvPr/>
          </p:nvSpPr>
          <p:spPr bwMode="auto">
            <a:xfrm rot="5400000">
              <a:off x="4407635" y="403744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6" name="Oval 995"/>
            <p:cNvSpPr/>
            <p:nvPr/>
          </p:nvSpPr>
          <p:spPr bwMode="auto">
            <a:xfrm rot="5400000">
              <a:off x="4489030" y="406950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7" name="Oval 996"/>
            <p:cNvSpPr/>
            <p:nvPr/>
          </p:nvSpPr>
          <p:spPr bwMode="auto">
            <a:xfrm rot="5400000">
              <a:off x="4546353" y="42669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8" name="Oval 997"/>
            <p:cNvSpPr/>
            <p:nvPr/>
          </p:nvSpPr>
          <p:spPr bwMode="auto">
            <a:xfrm rot="5400000">
              <a:off x="4686475" y="428297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999" name="Oval 998"/>
            <p:cNvSpPr/>
            <p:nvPr/>
          </p:nvSpPr>
          <p:spPr bwMode="auto">
            <a:xfrm rot="5400000">
              <a:off x="4737721" y="41652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0" name="Oval 999"/>
            <p:cNvSpPr/>
            <p:nvPr/>
          </p:nvSpPr>
          <p:spPr bwMode="auto">
            <a:xfrm rot="5400000">
              <a:off x="4796605" y="432631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1" name="Oval 1000"/>
            <p:cNvSpPr/>
            <p:nvPr/>
          </p:nvSpPr>
          <p:spPr bwMode="auto">
            <a:xfrm rot="5400000">
              <a:off x="4883714" y="43945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2" name="Oval 1001"/>
            <p:cNvSpPr/>
            <p:nvPr/>
          </p:nvSpPr>
          <p:spPr bwMode="auto">
            <a:xfrm rot="5400000">
              <a:off x="4832365" y="44711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3" name="Oval 1002"/>
            <p:cNvSpPr/>
            <p:nvPr/>
          </p:nvSpPr>
          <p:spPr bwMode="auto">
            <a:xfrm rot="5400000">
              <a:off x="4716248" y="441455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4" name="Oval 1003"/>
            <p:cNvSpPr/>
            <p:nvPr/>
          </p:nvSpPr>
          <p:spPr bwMode="auto">
            <a:xfrm rot="5400000">
              <a:off x="4561059" y="43921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5" name="Oval 1004"/>
            <p:cNvSpPr/>
            <p:nvPr/>
          </p:nvSpPr>
          <p:spPr bwMode="auto">
            <a:xfrm rot="5400000">
              <a:off x="4427150" y="43961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6" name="Oval 1005"/>
            <p:cNvSpPr/>
            <p:nvPr/>
          </p:nvSpPr>
          <p:spPr bwMode="auto">
            <a:xfrm rot="5400000">
              <a:off x="4346959" y="430750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7" name="Oval 1006"/>
            <p:cNvSpPr/>
            <p:nvPr/>
          </p:nvSpPr>
          <p:spPr bwMode="auto">
            <a:xfrm rot="5400000">
              <a:off x="4261363" y="42256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8" name="Oval 1007"/>
            <p:cNvSpPr/>
            <p:nvPr/>
          </p:nvSpPr>
          <p:spPr bwMode="auto">
            <a:xfrm rot="5400000">
              <a:off x="4229187" y="44083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09" name="Oval 1008"/>
            <p:cNvSpPr/>
            <p:nvPr/>
          </p:nvSpPr>
          <p:spPr bwMode="auto">
            <a:xfrm rot="5400000">
              <a:off x="4237192" y="45728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0" name="Oval 1009"/>
            <p:cNvSpPr/>
            <p:nvPr/>
          </p:nvSpPr>
          <p:spPr bwMode="auto">
            <a:xfrm rot="5400000">
              <a:off x="4265765" y="466175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1" name="Oval 1010"/>
            <p:cNvSpPr/>
            <p:nvPr/>
          </p:nvSpPr>
          <p:spPr bwMode="auto">
            <a:xfrm rot="5400000">
              <a:off x="4383661" y="47206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2" name="Oval 1011"/>
            <p:cNvSpPr/>
            <p:nvPr/>
          </p:nvSpPr>
          <p:spPr bwMode="auto">
            <a:xfrm rot="5400000">
              <a:off x="4501905" y="47795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3" name="Oval 1012"/>
            <p:cNvSpPr/>
            <p:nvPr/>
          </p:nvSpPr>
          <p:spPr bwMode="auto">
            <a:xfrm rot="5400000">
              <a:off x="4605240" y="47795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4" name="Oval 1013"/>
            <p:cNvSpPr/>
            <p:nvPr/>
          </p:nvSpPr>
          <p:spPr bwMode="auto">
            <a:xfrm rot="5400000">
              <a:off x="4832365" y="463862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5" name="Oval 1014"/>
            <p:cNvSpPr/>
            <p:nvPr/>
          </p:nvSpPr>
          <p:spPr bwMode="auto">
            <a:xfrm rot="5400000">
              <a:off x="4675122" y="45797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6" name="Oval 1015"/>
            <p:cNvSpPr/>
            <p:nvPr/>
          </p:nvSpPr>
          <p:spPr bwMode="auto">
            <a:xfrm rot="5400000">
              <a:off x="4694913" y="468930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7" name="Oval 1016"/>
            <p:cNvSpPr/>
            <p:nvPr/>
          </p:nvSpPr>
          <p:spPr bwMode="auto">
            <a:xfrm rot="5400000">
              <a:off x="4466521" y="46931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8" name="Oval 1017"/>
            <p:cNvSpPr/>
            <p:nvPr/>
          </p:nvSpPr>
          <p:spPr bwMode="auto">
            <a:xfrm rot="5400000">
              <a:off x="4557585" y="46487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19" name="Oval 1018"/>
            <p:cNvSpPr/>
            <p:nvPr/>
          </p:nvSpPr>
          <p:spPr bwMode="auto">
            <a:xfrm rot="5400000">
              <a:off x="4553587" y="45150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0" name="Oval 1019"/>
            <p:cNvSpPr/>
            <p:nvPr/>
          </p:nvSpPr>
          <p:spPr bwMode="auto">
            <a:xfrm rot="5400000">
              <a:off x="4445053" y="462029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1" name="Oval 1020"/>
            <p:cNvSpPr/>
            <p:nvPr/>
          </p:nvSpPr>
          <p:spPr bwMode="auto">
            <a:xfrm rot="5400000">
              <a:off x="4439812" y="451739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2" name="Oval 1021"/>
            <p:cNvSpPr/>
            <p:nvPr/>
          </p:nvSpPr>
          <p:spPr bwMode="auto">
            <a:xfrm rot="5400000">
              <a:off x="4348747" y="450993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3" name="Oval 1022"/>
            <p:cNvSpPr/>
            <p:nvPr/>
          </p:nvSpPr>
          <p:spPr bwMode="auto">
            <a:xfrm rot="5400000">
              <a:off x="4919160" y="47120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4" name="Oval 1023"/>
            <p:cNvSpPr/>
            <p:nvPr/>
          </p:nvSpPr>
          <p:spPr bwMode="auto">
            <a:xfrm rot="5400000">
              <a:off x="4919160" y="456139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5" name="Oval 1024"/>
            <p:cNvSpPr/>
            <p:nvPr/>
          </p:nvSpPr>
          <p:spPr bwMode="auto">
            <a:xfrm rot="5400000">
              <a:off x="5062043" y="475200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6" name="Oval 1025"/>
            <p:cNvSpPr/>
            <p:nvPr/>
          </p:nvSpPr>
          <p:spPr bwMode="auto">
            <a:xfrm rot="5400000">
              <a:off x="4958487" y="48338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7" name="Oval 1026"/>
            <p:cNvSpPr/>
            <p:nvPr/>
          </p:nvSpPr>
          <p:spPr bwMode="auto">
            <a:xfrm rot="5400000">
              <a:off x="4805659" y="49237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8" name="Oval 1027"/>
            <p:cNvSpPr/>
            <p:nvPr/>
          </p:nvSpPr>
          <p:spPr bwMode="auto">
            <a:xfrm rot="5400000">
              <a:off x="4700277" y="48697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29" name="Oval 1028"/>
            <p:cNvSpPr/>
            <p:nvPr/>
          </p:nvSpPr>
          <p:spPr bwMode="auto">
            <a:xfrm rot="5400000">
              <a:off x="4608455" y="493615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0" name="Oval 1029"/>
            <p:cNvSpPr/>
            <p:nvPr/>
          </p:nvSpPr>
          <p:spPr bwMode="auto">
            <a:xfrm rot="5400000">
              <a:off x="4391777" y="49516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1" name="Oval 1030"/>
            <p:cNvSpPr/>
            <p:nvPr/>
          </p:nvSpPr>
          <p:spPr bwMode="auto">
            <a:xfrm rot="5400000">
              <a:off x="4319055" y="48927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2" name="Oval 1031"/>
            <p:cNvSpPr/>
            <p:nvPr/>
          </p:nvSpPr>
          <p:spPr bwMode="auto">
            <a:xfrm rot="5400000">
              <a:off x="4346959" y="477953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3" name="Oval 1032"/>
            <p:cNvSpPr/>
            <p:nvPr/>
          </p:nvSpPr>
          <p:spPr bwMode="auto">
            <a:xfrm rot="5400000">
              <a:off x="4464732" y="48648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4" name="Oval 1033"/>
            <p:cNvSpPr/>
            <p:nvPr/>
          </p:nvSpPr>
          <p:spPr bwMode="auto">
            <a:xfrm rot="5400000">
              <a:off x="4700280" y="498755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5" name="Oval 1034"/>
            <p:cNvSpPr/>
            <p:nvPr/>
          </p:nvSpPr>
          <p:spPr bwMode="auto">
            <a:xfrm rot="5400000">
              <a:off x="4920108" y="49542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6" name="Oval 1035"/>
            <p:cNvSpPr/>
            <p:nvPr/>
          </p:nvSpPr>
          <p:spPr bwMode="auto">
            <a:xfrm rot="5400000">
              <a:off x="5054105" y="490009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7" name="Oval 1036"/>
            <p:cNvSpPr/>
            <p:nvPr/>
          </p:nvSpPr>
          <p:spPr bwMode="auto">
            <a:xfrm rot="5400000">
              <a:off x="5166137" y="47140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8" name="Oval 1037"/>
            <p:cNvSpPr/>
            <p:nvPr/>
          </p:nvSpPr>
          <p:spPr bwMode="auto">
            <a:xfrm rot="5400000">
              <a:off x="5278297" y="47470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39" name="Oval 1038"/>
            <p:cNvSpPr/>
            <p:nvPr/>
          </p:nvSpPr>
          <p:spPr bwMode="auto">
            <a:xfrm rot="5400000">
              <a:off x="5244362" y="46131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0" name="Oval 1039"/>
            <p:cNvSpPr/>
            <p:nvPr/>
          </p:nvSpPr>
          <p:spPr bwMode="auto">
            <a:xfrm rot="5400000">
              <a:off x="5376650" y="464781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1" name="Oval 1040"/>
            <p:cNvSpPr/>
            <p:nvPr/>
          </p:nvSpPr>
          <p:spPr bwMode="auto">
            <a:xfrm rot="5400000">
              <a:off x="5386580" y="48304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2" name="Oval 1041"/>
            <p:cNvSpPr/>
            <p:nvPr/>
          </p:nvSpPr>
          <p:spPr bwMode="auto">
            <a:xfrm rot="5400000">
              <a:off x="5312090" y="49542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3" name="Oval 1042"/>
            <p:cNvSpPr/>
            <p:nvPr/>
          </p:nvSpPr>
          <p:spPr bwMode="auto">
            <a:xfrm rot="5400000">
              <a:off x="5244362" y="513103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4" name="Oval 1043"/>
            <p:cNvSpPr/>
            <p:nvPr/>
          </p:nvSpPr>
          <p:spPr bwMode="auto">
            <a:xfrm rot="5400000">
              <a:off x="5196536" y="502526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5" name="Oval 1044"/>
            <p:cNvSpPr/>
            <p:nvPr/>
          </p:nvSpPr>
          <p:spPr bwMode="auto">
            <a:xfrm rot="5400000">
              <a:off x="5179816" y="492866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6" name="Oval 1045"/>
            <p:cNvSpPr/>
            <p:nvPr/>
          </p:nvSpPr>
          <p:spPr bwMode="auto">
            <a:xfrm rot="5400000">
              <a:off x="5056078" y="502526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7" name="Oval 1046"/>
            <p:cNvSpPr/>
            <p:nvPr/>
          </p:nvSpPr>
          <p:spPr bwMode="auto">
            <a:xfrm rot="5400000">
              <a:off x="4958487" y="508788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8" name="Oval 1047"/>
            <p:cNvSpPr/>
            <p:nvPr/>
          </p:nvSpPr>
          <p:spPr bwMode="auto">
            <a:xfrm rot="5400000">
              <a:off x="4807818" y="51935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49" name="Oval 1048"/>
            <p:cNvSpPr/>
            <p:nvPr/>
          </p:nvSpPr>
          <p:spPr bwMode="auto">
            <a:xfrm rot="5400000">
              <a:off x="4714591" y="51128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0" name="Oval 1049"/>
            <p:cNvSpPr/>
            <p:nvPr/>
          </p:nvSpPr>
          <p:spPr bwMode="auto">
            <a:xfrm rot="5400000">
              <a:off x="4643196" y="52464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1" name="Oval 1050"/>
            <p:cNvSpPr/>
            <p:nvPr/>
          </p:nvSpPr>
          <p:spPr bwMode="auto">
            <a:xfrm rot="5400000">
              <a:off x="4599501" y="50915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2" name="Oval 1051"/>
            <p:cNvSpPr/>
            <p:nvPr/>
          </p:nvSpPr>
          <p:spPr bwMode="auto">
            <a:xfrm rot="5400000">
              <a:off x="4523620" y="50326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3" name="Oval 1052"/>
            <p:cNvSpPr/>
            <p:nvPr/>
          </p:nvSpPr>
          <p:spPr bwMode="auto">
            <a:xfrm rot="5400000">
              <a:off x="4415024" y="51366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4" name="Oval 1053"/>
            <p:cNvSpPr/>
            <p:nvPr/>
          </p:nvSpPr>
          <p:spPr bwMode="auto">
            <a:xfrm rot="5400000">
              <a:off x="4494702" y="517944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5" name="Oval 1054"/>
            <p:cNvSpPr/>
            <p:nvPr/>
          </p:nvSpPr>
          <p:spPr bwMode="auto">
            <a:xfrm rot="5400000">
              <a:off x="4166129" y="517611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6" name="Oval 1055"/>
            <p:cNvSpPr/>
            <p:nvPr/>
          </p:nvSpPr>
          <p:spPr bwMode="auto">
            <a:xfrm rot="5400000">
              <a:off x="4210662" y="504982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7" name="Oval 1056"/>
            <p:cNvSpPr/>
            <p:nvPr/>
          </p:nvSpPr>
          <p:spPr bwMode="auto">
            <a:xfrm rot="5400000">
              <a:off x="4312153" y="50555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8" name="Oval 1057"/>
            <p:cNvSpPr/>
            <p:nvPr/>
          </p:nvSpPr>
          <p:spPr bwMode="auto">
            <a:xfrm rot="5400000">
              <a:off x="4201283" y="482984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59" name="Oval 1058"/>
            <p:cNvSpPr/>
            <p:nvPr/>
          </p:nvSpPr>
          <p:spPr bwMode="auto">
            <a:xfrm rot="5400000">
              <a:off x="4100809" y="45994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0" name="Oval 1059"/>
            <p:cNvSpPr/>
            <p:nvPr/>
          </p:nvSpPr>
          <p:spPr bwMode="auto">
            <a:xfrm rot="5400000">
              <a:off x="4100809" y="44652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1" name="Oval 1060"/>
            <p:cNvSpPr/>
            <p:nvPr/>
          </p:nvSpPr>
          <p:spPr bwMode="auto">
            <a:xfrm rot="5400000">
              <a:off x="4960736" y="34730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2" name="Oval 1061"/>
            <p:cNvSpPr/>
            <p:nvPr/>
          </p:nvSpPr>
          <p:spPr bwMode="auto">
            <a:xfrm rot="5400000">
              <a:off x="4811116" y="34730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3" name="Oval 1062"/>
            <p:cNvSpPr/>
            <p:nvPr/>
          </p:nvSpPr>
          <p:spPr bwMode="auto">
            <a:xfrm rot="5400000">
              <a:off x="4923432" y="33294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4" name="Oval 1063"/>
            <p:cNvSpPr/>
            <p:nvPr/>
          </p:nvSpPr>
          <p:spPr bwMode="auto">
            <a:xfrm rot="5400000">
              <a:off x="5134944" y="33242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5" name="Oval 1064"/>
            <p:cNvSpPr/>
            <p:nvPr/>
          </p:nvSpPr>
          <p:spPr bwMode="auto">
            <a:xfrm rot="5400000">
              <a:off x="5274048" y="34421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6" name="Oval 1065"/>
            <p:cNvSpPr/>
            <p:nvPr/>
          </p:nvSpPr>
          <p:spPr bwMode="auto">
            <a:xfrm rot="5400000">
              <a:off x="5290854" y="356622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7" name="Oval 1066"/>
            <p:cNvSpPr/>
            <p:nvPr/>
          </p:nvSpPr>
          <p:spPr bwMode="auto">
            <a:xfrm rot="5400000">
              <a:off x="5438149" y="346931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8" name="Oval 1067"/>
            <p:cNvSpPr/>
            <p:nvPr/>
          </p:nvSpPr>
          <p:spPr bwMode="auto">
            <a:xfrm rot="5400000">
              <a:off x="5421021" y="330856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69" name="Oval 1068"/>
            <p:cNvSpPr/>
            <p:nvPr/>
          </p:nvSpPr>
          <p:spPr bwMode="auto">
            <a:xfrm rot="5400000">
              <a:off x="5303247" y="32915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0" name="Oval 1069"/>
            <p:cNvSpPr/>
            <p:nvPr/>
          </p:nvSpPr>
          <p:spPr bwMode="auto">
            <a:xfrm rot="5400000">
              <a:off x="5419932" y="317382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1" name="Oval 1070"/>
            <p:cNvSpPr/>
            <p:nvPr/>
          </p:nvSpPr>
          <p:spPr bwMode="auto">
            <a:xfrm rot="5400000">
              <a:off x="5408626" y="30009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2" name="Oval 1071"/>
            <p:cNvSpPr/>
            <p:nvPr/>
          </p:nvSpPr>
          <p:spPr bwMode="auto">
            <a:xfrm rot="5400000">
              <a:off x="5302159" y="295029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3" name="Oval 1072"/>
            <p:cNvSpPr/>
            <p:nvPr/>
          </p:nvSpPr>
          <p:spPr bwMode="auto">
            <a:xfrm rot="5400000">
              <a:off x="5322120" y="31071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4" name="Oval 1073"/>
            <p:cNvSpPr/>
            <p:nvPr/>
          </p:nvSpPr>
          <p:spPr bwMode="auto">
            <a:xfrm rot="5400000">
              <a:off x="5242895" y="32087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5" name="Oval 1074"/>
            <p:cNvSpPr/>
            <p:nvPr/>
          </p:nvSpPr>
          <p:spPr bwMode="auto">
            <a:xfrm rot="5400000">
              <a:off x="5087657" y="32087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6" name="Oval 1075"/>
            <p:cNvSpPr/>
            <p:nvPr/>
          </p:nvSpPr>
          <p:spPr bwMode="auto">
            <a:xfrm rot="5400000">
              <a:off x="5185474" y="30972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7" name="Oval 1076"/>
            <p:cNvSpPr/>
            <p:nvPr/>
          </p:nvSpPr>
          <p:spPr bwMode="auto">
            <a:xfrm rot="5400000">
              <a:off x="5168668" y="297912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8" name="Oval 1077"/>
            <p:cNvSpPr/>
            <p:nvPr/>
          </p:nvSpPr>
          <p:spPr bwMode="auto">
            <a:xfrm rot="5400000">
              <a:off x="5043122" y="30009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79" name="Oval 1078"/>
            <p:cNvSpPr/>
            <p:nvPr/>
          </p:nvSpPr>
          <p:spPr bwMode="auto">
            <a:xfrm rot="5400000">
              <a:off x="4919477" y="29668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0" name="Oval 1079"/>
            <p:cNvSpPr/>
            <p:nvPr/>
          </p:nvSpPr>
          <p:spPr bwMode="auto">
            <a:xfrm rot="5400000">
              <a:off x="4995218" y="313390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1" name="Oval 1080"/>
            <p:cNvSpPr/>
            <p:nvPr/>
          </p:nvSpPr>
          <p:spPr bwMode="auto">
            <a:xfrm rot="5400000">
              <a:off x="4877264" y="31406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2" name="Oval 1081"/>
            <p:cNvSpPr/>
            <p:nvPr/>
          </p:nvSpPr>
          <p:spPr bwMode="auto">
            <a:xfrm rot="5400000">
              <a:off x="4834020" y="32516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3" name="Oval 1082"/>
            <p:cNvSpPr/>
            <p:nvPr/>
          </p:nvSpPr>
          <p:spPr bwMode="auto">
            <a:xfrm rot="5400000">
              <a:off x="4780497" y="33652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4" name="Oval 1083"/>
            <p:cNvSpPr/>
            <p:nvPr/>
          </p:nvSpPr>
          <p:spPr bwMode="auto">
            <a:xfrm rot="5400000">
              <a:off x="4689778" y="34401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5" name="Oval 1084"/>
            <p:cNvSpPr/>
            <p:nvPr/>
          </p:nvSpPr>
          <p:spPr bwMode="auto">
            <a:xfrm rot="5400000">
              <a:off x="4533549" y="350998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6" name="Oval 1085"/>
            <p:cNvSpPr/>
            <p:nvPr/>
          </p:nvSpPr>
          <p:spPr bwMode="auto">
            <a:xfrm rot="5400000">
              <a:off x="4702083" y="32516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7" name="Oval 1086"/>
            <p:cNvSpPr/>
            <p:nvPr/>
          </p:nvSpPr>
          <p:spPr bwMode="auto">
            <a:xfrm rot="5400000">
              <a:off x="4745133" y="309098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8" name="Oval 1087"/>
            <p:cNvSpPr/>
            <p:nvPr/>
          </p:nvSpPr>
          <p:spPr bwMode="auto">
            <a:xfrm rot="5400000">
              <a:off x="4777184" y="29515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89" name="Oval 1088"/>
            <p:cNvSpPr/>
            <p:nvPr/>
          </p:nvSpPr>
          <p:spPr bwMode="auto">
            <a:xfrm rot="5400000">
              <a:off x="4664127" y="30009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0" name="Oval 1089"/>
            <p:cNvSpPr/>
            <p:nvPr/>
          </p:nvSpPr>
          <p:spPr bwMode="auto">
            <a:xfrm rot="5400000">
              <a:off x="4474663" y="297361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1" name="Oval 1090"/>
            <p:cNvSpPr/>
            <p:nvPr/>
          </p:nvSpPr>
          <p:spPr bwMode="auto">
            <a:xfrm rot="5400000">
              <a:off x="4555341" y="30619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2" name="Oval 1091"/>
            <p:cNvSpPr/>
            <p:nvPr/>
          </p:nvSpPr>
          <p:spPr bwMode="auto">
            <a:xfrm rot="5400000">
              <a:off x="4571720" y="31854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3" name="Oval 1092"/>
            <p:cNvSpPr/>
            <p:nvPr/>
          </p:nvSpPr>
          <p:spPr bwMode="auto">
            <a:xfrm rot="5400000">
              <a:off x="4604873" y="33356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4" name="Oval 1093"/>
            <p:cNvSpPr/>
            <p:nvPr/>
          </p:nvSpPr>
          <p:spPr bwMode="auto">
            <a:xfrm rot="5400000">
              <a:off x="4476208" y="33883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5" name="Oval 1094"/>
            <p:cNvSpPr/>
            <p:nvPr/>
          </p:nvSpPr>
          <p:spPr bwMode="auto">
            <a:xfrm rot="5400000">
              <a:off x="4470126" y="32516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6" name="Oval 1095"/>
            <p:cNvSpPr/>
            <p:nvPr/>
          </p:nvSpPr>
          <p:spPr bwMode="auto">
            <a:xfrm rot="5400000">
              <a:off x="4427155" y="31178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7" name="Oval 1096"/>
            <p:cNvSpPr/>
            <p:nvPr/>
          </p:nvSpPr>
          <p:spPr bwMode="auto">
            <a:xfrm rot="5400000">
              <a:off x="4356890" y="30228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8" name="Oval 1097"/>
            <p:cNvSpPr/>
            <p:nvPr/>
          </p:nvSpPr>
          <p:spPr bwMode="auto">
            <a:xfrm rot="5400000">
              <a:off x="4238885" y="29753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99" name="Oval 1098"/>
            <p:cNvSpPr/>
            <p:nvPr/>
          </p:nvSpPr>
          <p:spPr bwMode="auto">
            <a:xfrm rot="5400000">
              <a:off x="4260169" y="31149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0" name="Oval 1099"/>
            <p:cNvSpPr/>
            <p:nvPr/>
          </p:nvSpPr>
          <p:spPr bwMode="auto">
            <a:xfrm rot="5400000">
              <a:off x="4313998" y="32805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1" name="Oval 1100"/>
            <p:cNvSpPr/>
            <p:nvPr/>
          </p:nvSpPr>
          <p:spPr bwMode="auto">
            <a:xfrm rot="5400000">
              <a:off x="4201283" y="32965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2" name="Oval 1101"/>
            <p:cNvSpPr/>
            <p:nvPr/>
          </p:nvSpPr>
          <p:spPr bwMode="auto">
            <a:xfrm rot="5400000">
              <a:off x="4121112" y="318966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3" name="Oval 1102"/>
            <p:cNvSpPr/>
            <p:nvPr/>
          </p:nvSpPr>
          <p:spPr bwMode="auto">
            <a:xfrm rot="5400000">
              <a:off x="4104329" y="30342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4" name="Oval 1103"/>
            <p:cNvSpPr/>
            <p:nvPr/>
          </p:nvSpPr>
          <p:spPr bwMode="auto">
            <a:xfrm rot="5400000">
              <a:off x="3991604" y="29501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5" name="Oval 1104"/>
            <p:cNvSpPr/>
            <p:nvPr/>
          </p:nvSpPr>
          <p:spPr bwMode="auto">
            <a:xfrm rot="5400000">
              <a:off x="3868561" y="298114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6" name="Oval 1105"/>
            <p:cNvSpPr/>
            <p:nvPr/>
          </p:nvSpPr>
          <p:spPr bwMode="auto">
            <a:xfrm rot="5400000">
              <a:off x="3723953" y="29433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7" name="Oval 1106"/>
            <p:cNvSpPr/>
            <p:nvPr/>
          </p:nvSpPr>
          <p:spPr bwMode="auto">
            <a:xfrm rot="5400000">
              <a:off x="3697770" y="31854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8" name="Oval 1107"/>
            <p:cNvSpPr/>
            <p:nvPr/>
          </p:nvSpPr>
          <p:spPr bwMode="auto">
            <a:xfrm>
              <a:off x="3730772" y="30585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09" name="Oval 1108"/>
            <p:cNvSpPr/>
            <p:nvPr/>
          </p:nvSpPr>
          <p:spPr bwMode="auto">
            <a:xfrm rot="5400000">
              <a:off x="3880150" y="31157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0" name="Oval 1109"/>
            <p:cNvSpPr/>
            <p:nvPr/>
          </p:nvSpPr>
          <p:spPr bwMode="auto">
            <a:xfrm rot="5400000">
              <a:off x="3815543" y="33356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1" name="Oval 1110"/>
            <p:cNvSpPr/>
            <p:nvPr/>
          </p:nvSpPr>
          <p:spPr bwMode="auto">
            <a:xfrm>
              <a:off x="3848545" y="32087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2" name="Oval 1111"/>
            <p:cNvSpPr/>
            <p:nvPr/>
          </p:nvSpPr>
          <p:spPr bwMode="auto">
            <a:xfrm rot="5400000">
              <a:off x="3997924" y="32659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3" name="Oval 1112"/>
            <p:cNvSpPr/>
            <p:nvPr/>
          </p:nvSpPr>
          <p:spPr bwMode="auto">
            <a:xfrm rot="5400000">
              <a:off x="3751022" y="35933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4" name="Oval 1113"/>
            <p:cNvSpPr/>
            <p:nvPr/>
          </p:nvSpPr>
          <p:spPr bwMode="auto">
            <a:xfrm>
              <a:off x="3784024" y="34663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5" name="Oval 1114"/>
            <p:cNvSpPr/>
            <p:nvPr/>
          </p:nvSpPr>
          <p:spPr bwMode="auto">
            <a:xfrm rot="5400000">
              <a:off x="3933402" y="352358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6" name="Oval 1115"/>
            <p:cNvSpPr/>
            <p:nvPr/>
          </p:nvSpPr>
          <p:spPr bwMode="auto">
            <a:xfrm rot="5400000">
              <a:off x="4046507" y="36469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7" name="Oval 1116"/>
            <p:cNvSpPr/>
            <p:nvPr/>
          </p:nvSpPr>
          <p:spPr bwMode="auto">
            <a:xfrm>
              <a:off x="4079509" y="35199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8" name="Oval 1117"/>
            <p:cNvSpPr/>
            <p:nvPr/>
          </p:nvSpPr>
          <p:spPr bwMode="auto">
            <a:xfrm rot="5400000">
              <a:off x="4228886" y="35772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19" name="Oval 1118"/>
            <p:cNvSpPr/>
            <p:nvPr/>
          </p:nvSpPr>
          <p:spPr bwMode="auto">
            <a:xfrm rot="5400000">
              <a:off x="3821264" y="38082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0" name="Oval 1119"/>
            <p:cNvSpPr/>
            <p:nvPr/>
          </p:nvSpPr>
          <p:spPr bwMode="auto">
            <a:xfrm>
              <a:off x="3854266" y="36812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1" name="Oval 1120"/>
            <p:cNvSpPr/>
            <p:nvPr/>
          </p:nvSpPr>
          <p:spPr bwMode="auto">
            <a:xfrm rot="5400000">
              <a:off x="4003643" y="37385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2" name="Oval 1121"/>
            <p:cNvSpPr/>
            <p:nvPr/>
          </p:nvSpPr>
          <p:spPr bwMode="auto">
            <a:xfrm rot="5400000">
              <a:off x="3939509" y="400135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3" name="Oval 1122"/>
            <p:cNvSpPr/>
            <p:nvPr/>
          </p:nvSpPr>
          <p:spPr bwMode="auto">
            <a:xfrm>
              <a:off x="3972512" y="387439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4" name="Oval 1123"/>
            <p:cNvSpPr/>
            <p:nvPr/>
          </p:nvSpPr>
          <p:spPr bwMode="auto">
            <a:xfrm rot="5400000">
              <a:off x="4121888" y="393161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5" name="Oval 1124"/>
            <p:cNvSpPr/>
            <p:nvPr/>
          </p:nvSpPr>
          <p:spPr bwMode="auto">
            <a:xfrm rot="5400000">
              <a:off x="3736492" y="41137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6" name="Oval 1125"/>
            <p:cNvSpPr/>
            <p:nvPr/>
          </p:nvSpPr>
          <p:spPr bwMode="auto">
            <a:xfrm>
              <a:off x="3769494" y="398678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7" name="Oval 1126"/>
            <p:cNvSpPr/>
            <p:nvPr/>
          </p:nvSpPr>
          <p:spPr bwMode="auto">
            <a:xfrm rot="5400000">
              <a:off x="3881393" y="412166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8" name="Oval 1127"/>
            <p:cNvSpPr/>
            <p:nvPr/>
          </p:nvSpPr>
          <p:spPr bwMode="auto">
            <a:xfrm>
              <a:off x="3738138" y="386714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29" name="Oval 1128"/>
            <p:cNvSpPr/>
            <p:nvPr/>
          </p:nvSpPr>
          <p:spPr bwMode="auto">
            <a:xfrm>
              <a:off x="3682879" y="346469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0" name="Oval 1129"/>
            <p:cNvSpPr/>
            <p:nvPr/>
          </p:nvSpPr>
          <p:spPr bwMode="auto">
            <a:xfrm>
              <a:off x="3667273" y="33199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1" name="Oval 1130"/>
            <p:cNvSpPr/>
            <p:nvPr/>
          </p:nvSpPr>
          <p:spPr bwMode="auto">
            <a:xfrm>
              <a:off x="3944757" y="33837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2" name="Oval 1131"/>
            <p:cNvSpPr/>
            <p:nvPr/>
          </p:nvSpPr>
          <p:spPr bwMode="auto">
            <a:xfrm>
              <a:off x="4030294" y="313390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3" name="Oval 1132"/>
            <p:cNvSpPr/>
            <p:nvPr/>
          </p:nvSpPr>
          <p:spPr bwMode="auto">
            <a:xfrm>
              <a:off x="4083510" y="33366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4" name="Oval 1133"/>
            <p:cNvSpPr/>
            <p:nvPr/>
          </p:nvSpPr>
          <p:spPr bwMode="auto">
            <a:xfrm>
              <a:off x="4177414" y="34599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5" name="Oval 1134"/>
            <p:cNvSpPr/>
            <p:nvPr/>
          </p:nvSpPr>
          <p:spPr bwMode="auto">
            <a:xfrm>
              <a:off x="4302972" y="340099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6" name="Oval 1135"/>
            <p:cNvSpPr/>
            <p:nvPr/>
          </p:nvSpPr>
          <p:spPr bwMode="auto">
            <a:xfrm>
              <a:off x="4410144" y="34491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7" name="Oval 1136"/>
            <p:cNvSpPr/>
            <p:nvPr/>
          </p:nvSpPr>
          <p:spPr bwMode="auto">
            <a:xfrm>
              <a:off x="4238363" y="369048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8" name="Oval 1137"/>
            <p:cNvSpPr/>
            <p:nvPr/>
          </p:nvSpPr>
          <p:spPr bwMode="auto">
            <a:xfrm>
              <a:off x="4136404" y="376580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39" name="Oval 1138"/>
            <p:cNvSpPr/>
            <p:nvPr/>
          </p:nvSpPr>
          <p:spPr bwMode="auto">
            <a:xfrm>
              <a:off x="4260170" y="38398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0" name="Oval 1139"/>
            <p:cNvSpPr/>
            <p:nvPr/>
          </p:nvSpPr>
          <p:spPr bwMode="auto">
            <a:xfrm>
              <a:off x="4217533" y="398968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1" name="Oval 1140"/>
            <p:cNvSpPr/>
            <p:nvPr/>
          </p:nvSpPr>
          <p:spPr bwMode="auto">
            <a:xfrm>
              <a:off x="4191238" y="412166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2" name="Oval 1141"/>
            <p:cNvSpPr/>
            <p:nvPr/>
          </p:nvSpPr>
          <p:spPr bwMode="auto">
            <a:xfrm>
              <a:off x="4046507" y="40302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3" name="Oval 1142"/>
            <p:cNvSpPr/>
            <p:nvPr/>
          </p:nvSpPr>
          <p:spPr bwMode="auto">
            <a:xfrm>
              <a:off x="4078451" y="41137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4" name="Oval 1143"/>
            <p:cNvSpPr/>
            <p:nvPr/>
          </p:nvSpPr>
          <p:spPr bwMode="auto">
            <a:xfrm>
              <a:off x="4115697" y="42639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5" name="Oval 1144"/>
            <p:cNvSpPr/>
            <p:nvPr/>
          </p:nvSpPr>
          <p:spPr bwMode="auto">
            <a:xfrm>
              <a:off x="4035329" y="43758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6" name="Oval 1145"/>
            <p:cNvSpPr/>
            <p:nvPr/>
          </p:nvSpPr>
          <p:spPr bwMode="auto">
            <a:xfrm>
              <a:off x="3981214" y="422408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7" name="Oval 1146"/>
            <p:cNvSpPr/>
            <p:nvPr/>
          </p:nvSpPr>
          <p:spPr bwMode="auto">
            <a:xfrm>
              <a:off x="3855912" y="42669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8" name="Oval 1147"/>
            <p:cNvSpPr/>
            <p:nvPr/>
          </p:nvSpPr>
          <p:spPr bwMode="auto">
            <a:xfrm>
              <a:off x="3726956" y="42669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49" name="Oval 1148"/>
            <p:cNvSpPr/>
            <p:nvPr/>
          </p:nvSpPr>
          <p:spPr bwMode="auto">
            <a:xfrm>
              <a:off x="3767855" y="499093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0" name="Oval 1149"/>
            <p:cNvSpPr/>
            <p:nvPr/>
          </p:nvSpPr>
          <p:spPr bwMode="auto">
            <a:xfrm>
              <a:off x="3912520" y="49620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1" name="Oval 1150"/>
            <p:cNvSpPr/>
            <p:nvPr/>
          </p:nvSpPr>
          <p:spPr bwMode="auto">
            <a:xfrm>
              <a:off x="4095339" y="50326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2" name="Oval 1151"/>
            <p:cNvSpPr/>
            <p:nvPr/>
          </p:nvSpPr>
          <p:spPr bwMode="auto">
            <a:xfrm>
              <a:off x="4004337" y="49036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3" name="Oval 1152"/>
            <p:cNvSpPr/>
            <p:nvPr/>
          </p:nvSpPr>
          <p:spPr bwMode="auto">
            <a:xfrm>
              <a:off x="3993798" y="477500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4" name="Oval 1153"/>
            <p:cNvSpPr/>
            <p:nvPr/>
          </p:nvSpPr>
          <p:spPr bwMode="auto">
            <a:xfrm>
              <a:off x="3881393" y="466250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5" name="Oval 1154"/>
            <p:cNvSpPr/>
            <p:nvPr/>
          </p:nvSpPr>
          <p:spPr bwMode="auto">
            <a:xfrm>
              <a:off x="4004337" y="461912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6" name="Oval 1155"/>
            <p:cNvSpPr/>
            <p:nvPr/>
          </p:nvSpPr>
          <p:spPr bwMode="auto">
            <a:xfrm>
              <a:off x="3977566" y="45115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7" name="Oval 1156"/>
            <p:cNvSpPr/>
            <p:nvPr/>
          </p:nvSpPr>
          <p:spPr bwMode="auto">
            <a:xfrm>
              <a:off x="3865104" y="44253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8" name="Oval 1157"/>
            <p:cNvSpPr/>
            <p:nvPr/>
          </p:nvSpPr>
          <p:spPr bwMode="auto">
            <a:xfrm>
              <a:off x="3934913" y="434547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59" name="Oval 1158"/>
            <p:cNvSpPr/>
            <p:nvPr/>
          </p:nvSpPr>
          <p:spPr bwMode="auto">
            <a:xfrm>
              <a:off x="3714574" y="441547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0" name="Oval 1159"/>
            <p:cNvSpPr/>
            <p:nvPr/>
          </p:nvSpPr>
          <p:spPr bwMode="auto">
            <a:xfrm>
              <a:off x="3789539" y="45363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1" name="Oval 1160"/>
            <p:cNvSpPr/>
            <p:nvPr/>
          </p:nvSpPr>
          <p:spPr bwMode="auto">
            <a:xfrm>
              <a:off x="3794746" y="46974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2" name="Oval 1161"/>
            <p:cNvSpPr/>
            <p:nvPr/>
          </p:nvSpPr>
          <p:spPr bwMode="auto">
            <a:xfrm>
              <a:off x="3671885" y="48208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3" name="Oval 1162"/>
            <p:cNvSpPr/>
            <p:nvPr/>
          </p:nvSpPr>
          <p:spPr bwMode="auto">
            <a:xfrm>
              <a:off x="3730823" y="47669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4" name="Oval 1163"/>
            <p:cNvSpPr/>
            <p:nvPr/>
          </p:nvSpPr>
          <p:spPr bwMode="auto">
            <a:xfrm>
              <a:off x="3854266" y="48310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5" name="Oval 1164"/>
            <p:cNvSpPr/>
            <p:nvPr/>
          </p:nvSpPr>
          <p:spPr bwMode="auto">
            <a:xfrm>
              <a:off x="3720249" y="488476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6" name="Oval 1165"/>
            <p:cNvSpPr/>
            <p:nvPr/>
          </p:nvSpPr>
          <p:spPr bwMode="auto">
            <a:xfrm rot="5400000">
              <a:off x="4893711" y="529253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7" name="Oval 1166"/>
            <p:cNvSpPr/>
            <p:nvPr/>
          </p:nvSpPr>
          <p:spPr bwMode="auto">
            <a:xfrm rot="5400000">
              <a:off x="4968975" y="521797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8" name="Oval 1167"/>
            <p:cNvSpPr/>
            <p:nvPr/>
          </p:nvSpPr>
          <p:spPr bwMode="auto">
            <a:xfrm rot="5400000">
              <a:off x="5066690" y="53009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69" name="Oval 1168"/>
            <p:cNvSpPr/>
            <p:nvPr/>
          </p:nvSpPr>
          <p:spPr bwMode="auto">
            <a:xfrm rot="5400000">
              <a:off x="5112565" y="513661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0" name="Oval 1169"/>
            <p:cNvSpPr/>
            <p:nvPr/>
          </p:nvSpPr>
          <p:spPr bwMode="auto">
            <a:xfrm rot="5400000">
              <a:off x="5182122" y="52735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1" name="Oval 1170"/>
            <p:cNvSpPr/>
            <p:nvPr/>
          </p:nvSpPr>
          <p:spPr bwMode="auto">
            <a:xfrm rot="5400000">
              <a:off x="5305101" y="524851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2" name="Oval 1171"/>
            <p:cNvSpPr/>
            <p:nvPr/>
          </p:nvSpPr>
          <p:spPr bwMode="auto">
            <a:xfrm rot="5400000">
              <a:off x="5408627" y="51802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3" name="Oval 1172"/>
            <p:cNvSpPr/>
            <p:nvPr/>
          </p:nvSpPr>
          <p:spPr bwMode="auto">
            <a:xfrm rot="5400000">
              <a:off x="5419556" y="53155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4" name="Oval 1173"/>
            <p:cNvSpPr/>
            <p:nvPr/>
          </p:nvSpPr>
          <p:spPr bwMode="auto">
            <a:xfrm rot="5400000">
              <a:off x="5227677" y="54394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5" name="Oval 1174"/>
            <p:cNvSpPr/>
            <p:nvPr/>
          </p:nvSpPr>
          <p:spPr bwMode="auto">
            <a:xfrm rot="5400000">
              <a:off x="5092064" y="542995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6" name="Oval 1175"/>
            <p:cNvSpPr/>
            <p:nvPr/>
          </p:nvSpPr>
          <p:spPr bwMode="auto">
            <a:xfrm rot="5400000">
              <a:off x="4990536" y="551932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7" name="Oval 1176"/>
            <p:cNvSpPr/>
            <p:nvPr/>
          </p:nvSpPr>
          <p:spPr bwMode="auto">
            <a:xfrm rot="5400000">
              <a:off x="5049420" y="56388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8" name="Oval 1177"/>
            <p:cNvSpPr/>
            <p:nvPr/>
          </p:nvSpPr>
          <p:spPr bwMode="auto">
            <a:xfrm rot="5400000">
              <a:off x="5283323" y="55592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79" name="Oval 1178"/>
            <p:cNvSpPr/>
            <p:nvPr/>
          </p:nvSpPr>
          <p:spPr bwMode="auto">
            <a:xfrm rot="5400000">
              <a:off x="5359183" y="543557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0" name="Oval 1179"/>
            <p:cNvSpPr/>
            <p:nvPr/>
          </p:nvSpPr>
          <p:spPr bwMode="auto">
            <a:xfrm rot="5400000">
              <a:off x="5408627" y="576136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1" name="Oval 1180"/>
            <p:cNvSpPr/>
            <p:nvPr/>
          </p:nvSpPr>
          <p:spPr bwMode="auto">
            <a:xfrm rot="5400000">
              <a:off x="5301784" y="56990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2" name="Oval 1181"/>
            <p:cNvSpPr/>
            <p:nvPr/>
          </p:nvSpPr>
          <p:spPr bwMode="auto">
            <a:xfrm rot="5400000">
              <a:off x="5174407" y="570584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3" name="Oval 1182"/>
            <p:cNvSpPr/>
            <p:nvPr/>
          </p:nvSpPr>
          <p:spPr bwMode="auto">
            <a:xfrm rot="4416982">
              <a:off x="5027947" y="576706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4" name="Oval 1183"/>
            <p:cNvSpPr/>
            <p:nvPr/>
          </p:nvSpPr>
          <p:spPr bwMode="auto">
            <a:xfrm rot="5400000">
              <a:off x="4974290" y="588002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5" name="Oval 1184"/>
            <p:cNvSpPr/>
            <p:nvPr/>
          </p:nvSpPr>
          <p:spPr bwMode="auto">
            <a:xfrm rot="5400000">
              <a:off x="5263992" y="582734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6" name="Oval 1185"/>
            <p:cNvSpPr/>
            <p:nvPr/>
          </p:nvSpPr>
          <p:spPr bwMode="auto">
            <a:xfrm rot="5400000">
              <a:off x="5378217" y="589905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7" name="Oval 1186"/>
            <p:cNvSpPr/>
            <p:nvPr/>
          </p:nvSpPr>
          <p:spPr bwMode="auto">
            <a:xfrm rot="5400000">
              <a:off x="5421021" y="601158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8" name="Oval 1187"/>
            <p:cNvSpPr/>
            <p:nvPr/>
          </p:nvSpPr>
          <p:spPr bwMode="auto">
            <a:xfrm rot="5400000">
              <a:off x="5310884" y="603192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89" name="Oval 1188"/>
            <p:cNvSpPr/>
            <p:nvPr/>
          </p:nvSpPr>
          <p:spPr bwMode="auto">
            <a:xfrm rot="5400000">
              <a:off x="5087988" y="602785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0" name="Oval 1189"/>
            <p:cNvSpPr/>
            <p:nvPr/>
          </p:nvSpPr>
          <p:spPr bwMode="auto">
            <a:xfrm rot="5400000">
              <a:off x="5069555" y="594745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1" name="Oval 1190"/>
            <p:cNvSpPr/>
            <p:nvPr/>
          </p:nvSpPr>
          <p:spPr bwMode="auto">
            <a:xfrm rot="5400000">
              <a:off x="4962466" y="608145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2" name="Oval 1191"/>
            <p:cNvSpPr/>
            <p:nvPr/>
          </p:nvSpPr>
          <p:spPr bwMode="auto">
            <a:xfrm rot="5400000">
              <a:off x="5085790" y="618824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3" name="Oval 1192"/>
            <p:cNvSpPr/>
            <p:nvPr/>
          </p:nvSpPr>
          <p:spPr bwMode="auto">
            <a:xfrm rot="5400000">
              <a:off x="5193110" y="612936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4" name="Oval 1193"/>
            <p:cNvSpPr/>
            <p:nvPr/>
          </p:nvSpPr>
          <p:spPr bwMode="auto">
            <a:xfrm rot="5400000">
              <a:off x="5268333" y="619348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5" name="Oval 1194"/>
            <p:cNvSpPr/>
            <p:nvPr/>
          </p:nvSpPr>
          <p:spPr bwMode="auto">
            <a:xfrm rot="5400000">
              <a:off x="5338698" y="613983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6" name="Oval 1195"/>
            <p:cNvSpPr/>
            <p:nvPr/>
          </p:nvSpPr>
          <p:spPr bwMode="auto">
            <a:xfrm rot="5400000">
              <a:off x="5430543" y="625760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7" name="Oval 1196"/>
            <p:cNvSpPr/>
            <p:nvPr/>
          </p:nvSpPr>
          <p:spPr bwMode="auto">
            <a:xfrm>
              <a:off x="2026134" y="29807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8" name="Oval 1197"/>
            <p:cNvSpPr/>
            <p:nvPr/>
          </p:nvSpPr>
          <p:spPr bwMode="auto">
            <a:xfrm>
              <a:off x="2192434" y="303967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199" name="Oval 1198"/>
            <p:cNvSpPr/>
            <p:nvPr/>
          </p:nvSpPr>
          <p:spPr bwMode="auto">
            <a:xfrm>
              <a:off x="2310207" y="30009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0" name="Oval 1199"/>
            <p:cNvSpPr/>
            <p:nvPr/>
          </p:nvSpPr>
          <p:spPr bwMode="auto">
            <a:xfrm>
              <a:off x="2369094" y="311872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1" name="Oval 1200"/>
            <p:cNvSpPr/>
            <p:nvPr/>
          </p:nvSpPr>
          <p:spPr bwMode="auto">
            <a:xfrm>
              <a:off x="2278020" y="31787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2" name="Oval 1201"/>
            <p:cNvSpPr/>
            <p:nvPr/>
          </p:nvSpPr>
          <p:spPr bwMode="auto">
            <a:xfrm>
              <a:off x="2122942" y="31787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3" name="Oval 1202"/>
            <p:cNvSpPr/>
            <p:nvPr/>
          </p:nvSpPr>
          <p:spPr bwMode="auto">
            <a:xfrm>
              <a:off x="2106971" y="308616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4" name="Oval 1203"/>
            <p:cNvSpPr/>
            <p:nvPr/>
          </p:nvSpPr>
          <p:spPr bwMode="auto">
            <a:xfrm>
              <a:off x="2005168" y="320394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5" name="Oval 1204"/>
            <p:cNvSpPr/>
            <p:nvPr/>
          </p:nvSpPr>
          <p:spPr bwMode="auto">
            <a:xfrm>
              <a:off x="2160247" y="34222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6" name="Oval 1205"/>
            <p:cNvSpPr/>
            <p:nvPr/>
          </p:nvSpPr>
          <p:spPr bwMode="auto">
            <a:xfrm>
              <a:off x="2042473" y="34222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7" name="Oval 1206"/>
            <p:cNvSpPr/>
            <p:nvPr/>
          </p:nvSpPr>
          <p:spPr bwMode="auto">
            <a:xfrm>
              <a:off x="2090632" y="333281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8" name="Oval 1207"/>
            <p:cNvSpPr/>
            <p:nvPr/>
          </p:nvSpPr>
          <p:spPr bwMode="auto">
            <a:xfrm>
              <a:off x="2235966" y="32868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09" name="Oval 1208"/>
            <p:cNvSpPr/>
            <p:nvPr/>
          </p:nvSpPr>
          <p:spPr bwMode="auto">
            <a:xfrm>
              <a:off x="2395794" y="34505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0" name="Oval 1209"/>
            <p:cNvSpPr/>
            <p:nvPr/>
          </p:nvSpPr>
          <p:spPr bwMode="auto">
            <a:xfrm>
              <a:off x="2277897" y="341187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1" name="Oval 1210"/>
            <p:cNvSpPr/>
            <p:nvPr/>
          </p:nvSpPr>
          <p:spPr bwMode="auto">
            <a:xfrm>
              <a:off x="2395916" y="331056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2" name="Oval 1211"/>
            <p:cNvSpPr/>
            <p:nvPr/>
          </p:nvSpPr>
          <p:spPr bwMode="auto">
            <a:xfrm>
              <a:off x="2513690" y="31995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3" name="Oval 1212"/>
            <p:cNvSpPr/>
            <p:nvPr/>
          </p:nvSpPr>
          <p:spPr bwMode="auto">
            <a:xfrm>
              <a:off x="2529290" y="30693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4" name="Oval 1213"/>
            <p:cNvSpPr/>
            <p:nvPr/>
          </p:nvSpPr>
          <p:spPr bwMode="auto">
            <a:xfrm>
              <a:off x="2454681" y="296839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5" name="Oval 1214"/>
            <p:cNvSpPr/>
            <p:nvPr/>
          </p:nvSpPr>
          <p:spPr bwMode="auto">
            <a:xfrm>
              <a:off x="2641451" y="296839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6" name="Oval 1215"/>
            <p:cNvSpPr/>
            <p:nvPr/>
          </p:nvSpPr>
          <p:spPr bwMode="auto">
            <a:xfrm>
              <a:off x="2784689" y="297092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7" name="Oval 1216"/>
            <p:cNvSpPr/>
            <p:nvPr/>
          </p:nvSpPr>
          <p:spPr bwMode="auto">
            <a:xfrm>
              <a:off x="2902462" y="296809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8" name="Oval 1217"/>
            <p:cNvSpPr/>
            <p:nvPr/>
          </p:nvSpPr>
          <p:spPr bwMode="auto">
            <a:xfrm>
              <a:off x="2961349" y="311428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19" name="Oval 1218"/>
            <p:cNvSpPr/>
            <p:nvPr/>
          </p:nvSpPr>
          <p:spPr bwMode="auto">
            <a:xfrm>
              <a:off x="2872428" y="311428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0" name="Oval 1219"/>
            <p:cNvSpPr/>
            <p:nvPr/>
          </p:nvSpPr>
          <p:spPr bwMode="auto">
            <a:xfrm>
              <a:off x="2707979" y="30887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1" name="Oval 1220"/>
            <p:cNvSpPr/>
            <p:nvPr/>
          </p:nvSpPr>
          <p:spPr bwMode="auto">
            <a:xfrm>
              <a:off x="2656804" y="321504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2" name="Oval 1221"/>
            <p:cNvSpPr/>
            <p:nvPr/>
          </p:nvSpPr>
          <p:spPr bwMode="auto">
            <a:xfrm>
              <a:off x="2813542" y="321504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3" name="Oval 1222"/>
            <p:cNvSpPr/>
            <p:nvPr/>
          </p:nvSpPr>
          <p:spPr bwMode="auto">
            <a:xfrm>
              <a:off x="2961349" y="32706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4" name="Oval 1223"/>
            <p:cNvSpPr/>
            <p:nvPr/>
          </p:nvSpPr>
          <p:spPr bwMode="auto">
            <a:xfrm>
              <a:off x="2947408" y="33347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5" name="Oval 1224"/>
            <p:cNvSpPr/>
            <p:nvPr/>
          </p:nvSpPr>
          <p:spPr bwMode="auto">
            <a:xfrm>
              <a:off x="2872428" y="338837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6" name="Oval 1225"/>
            <p:cNvSpPr/>
            <p:nvPr/>
          </p:nvSpPr>
          <p:spPr bwMode="auto">
            <a:xfrm>
              <a:off x="2773026" y="33347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7" name="Oval 1226"/>
            <p:cNvSpPr/>
            <p:nvPr/>
          </p:nvSpPr>
          <p:spPr bwMode="auto">
            <a:xfrm>
              <a:off x="2728325" y="34025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8" name="Oval 1227"/>
            <p:cNvSpPr/>
            <p:nvPr/>
          </p:nvSpPr>
          <p:spPr bwMode="auto">
            <a:xfrm>
              <a:off x="2572454" y="336945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29" name="Oval 1228"/>
            <p:cNvSpPr/>
            <p:nvPr/>
          </p:nvSpPr>
          <p:spPr bwMode="auto">
            <a:xfrm>
              <a:off x="2641451" y="349516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0" name="Oval 1229"/>
            <p:cNvSpPr/>
            <p:nvPr/>
          </p:nvSpPr>
          <p:spPr bwMode="auto">
            <a:xfrm>
              <a:off x="2528301" y="35296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1" name="Oval 1230"/>
            <p:cNvSpPr/>
            <p:nvPr/>
          </p:nvSpPr>
          <p:spPr bwMode="auto">
            <a:xfrm>
              <a:off x="2454309" y="36188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2" name="Oval 1231"/>
            <p:cNvSpPr/>
            <p:nvPr/>
          </p:nvSpPr>
          <p:spPr bwMode="auto">
            <a:xfrm>
              <a:off x="2348128" y="355455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3" name="Oval 1232"/>
            <p:cNvSpPr/>
            <p:nvPr/>
          </p:nvSpPr>
          <p:spPr bwMode="auto">
            <a:xfrm>
              <a:off x="2305334" y="36723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4" name="Oval 1233"/>
            <p:cNvSpPr/>
            <p:nvPr/>
          </p:nvSpPr>
          <p:spPr bwMode="auto">
            <a:xfrm>
              <a:off x="2235966" y="353999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5" name="Oval 1234"/>
            <p:cNvSpPr/>
            <p:nvPr/>
          </p:nvSpPr>
          <p:spPr bwMode="auto">
            <a:xfrm>
              <a:off x="2122942" y="36188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6" name="Oval 1235"/>
            <p:cNvSpPr/>
            <p:nvPr/>
          </p:nvSpPr>
          <p:spPr bwMode="auto">
            <a:xfrm>
              <a:off x="2106971" y="35281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7" name="Oval 1236"/>
            <p:cNvSpPr/>
            <p:nvPr/>
          </p:nvSpPr>
          <p:spPr bwMode="auto">
            <a:xfrm>
              <a:off x="2026134" y="35683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8" name="Oval 1237"/>
            <p:cNvSpPr/>
            <p:nvPr/>
          </p:nvSpPr>
          <p:spPr bwMode="auto">
            <a:xfrm>
              <a:off x="1989445" y="37312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39" name="Oval 1238"/>
            <p:cNvSpPr/>
            <p:nvPr/>
          </p:nvSpPr>
          <p:spPr bwMode="auto">
            <a:xfrm>
              <a:off x="2187808" y="38097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0" name="Oval 1239"/>
            <p:cNvSpPr/>
            <p:nvPr/>
          </p:nvSpPr>
          <p:spPr bwMode="auto">
            <a:xfrm>
              <a:off x="2070035" y="38489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1" name="Oval 1240"/>
            <p:cNvSpPr/>
            <p:nvPr/>
          </p:nvSpPr>
          <p:spPr bwMode="auto">
            <a:xfrm>
              <a:off x="1989445" y="39808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2" name="Oval 1241"/>
            <p:cNvSpPr/>
            <p:nvPr/>
          </p:nvSpPr>
          <p:spPr bwMode="auto">
            <a:xfrm>
              <a:off x="2161602" y="40460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3" name="Oval 1242"/>
            <p:cNvSpPr/>
            <p:nvPr/>
          </p:nvSpPr>
          <p:spPr bwMode="auto">
            <a:xfrm>
              <a:off x="2354723" y="40460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4" name="Oval 1243"/>
            <p:cNvSpPr/>
            <p:nvPr/>
          </p:nvSpPr>
          <p:spPr bwMode="auto">
            <a:xfrm>
              <a:off x="2508202" y="40460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5" name="Oval 1244"/>
            <p:cNvSpPr/>
            <p:nvPr/>
          </p:nvSpPr>
          <p:spPr bwMode="auto">
            <a:xfrm>
              <a:off x="2597051" y="398907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6" name="Oval 1245"/>
            <p:cNvSpPr/>
            <p:nvPr/>
          </p:nvSpPr>
          <p:spPr bwMode="auto">
            <a:xfrm>
              <a:off x="2625904" y="39078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7" name="Oval 1246"/>
            <p:cNvSpPr/>
            <p:nvPr/>
          </p:nvSpPr>
          <p:spPr bwMode="auto">
            <a:xfrm>
              <a:off x="2567018" y="37526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8" name="Oval 1247"/>
            <p:cNvSpPr/>
            <p:nvPr/>
          </p:nvSpPr>
          <p:spPr bwMode="auto">
            <a:xfrm>
              <a:off x="2427981" y="37526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49" name="Oval 1248"/>
            <p:cNvSpPr/>
            <p:nvPr/>
          </p:nvSpPr>
          <p:spPr bwMode="auto">
            <a:xfrm>
              <a:off x="2305334" y="38472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0" name="Oval 1249"/>
            <p:cNvSpPr/>
            <p:nvPr/>
          </p:nvSpPr>
          <p:spPr bwMode="auto">
            <a:xfrm>
              <a:off x="2251321" y="394246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1" name="Oval 1250"/>
            <p:cNvSpPr/>
            <p:nvPr/>
          </p:nvSpPr>
          <p:spPr bwMode="auto">
            <a:xfrm>
              <a:off x="2454804" y="396497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2" name="Oval 1251"/>
            <p:cNvSpPr/>
            <p:nvPr/>
          </p:nvSpPr>
          <p:spPr bwMode="auto">
            <a:xfrm>
              <a:off x="2486867" y="388358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3" name="Oval 1252"/>
            <p:cNvSpPr/>
            <p:nvPr/>
          </p:nvSpPr>
          <p:spPr bwMode="auto">
            <a:xfrm>
              <a:off x="2684296" y="38262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4" name="Oval 1253"/>
            <p:cNvSpPr/>
            <p:nvPr/>
          </p:nvSpPr>
          <p:spPr bwMode="auto">
            <a:xfrm>
              <a:off x="2700338" y="368613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5" name="Oval 1254"/>
            <p:cNvSpPr/>
            <p:nvPr/>
          </p:nvSpPr>
          <p:spPr bwMode="auto">
            <a:xfrm>
              <a:off x="2582564" y="36348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6" name="Oval 1255"/>
            <p:cNvSpPr/>
            <p:nvPr/>
          </p:nvSpPr>
          <p:spPr bwMode="auto">
            <a:xfrm>
              <a:off x="2743677" y="357600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7" name="Oval 1256"/>
            <p:cNvSpPr/>
            <p:nvPr/>
          </p:nvSpPr>
          <p:spPr bwMode="auto">
            <a:xfrm>
              <a:off x="2811936" y="348889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8" name="Oval 1257"/>
            <p:cNvSpPr/>
            <p:nvPr/>
          </p:nvSpPr>
          <p:spPr bwMode="auto">
            <a:xfrm>
              <a:off x="2888520" y="35402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59" name="Oval 1258"/>
            <p:cNvSpPr/>
            <p:nvPr/>
          </p:nvSpPr>
          <p:spPr bwMode="auto">
            <a:xfrm>
              <a:off x="2831912" y="36563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0" name="Oval 1259"/>
            <p:cNvSpPr/>
            <p:nvPr/>
          </p:nvSpPr>
          <p:spPr bwMode="auto">
            <a:xfrm>
              <a:off x="2809520" y="38115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1" name="Oval 1260"/>
            <p:cNvSpPr/>
            <p:nvPr/>
          </p:nvSpPr>
          <p:spPr bwMode="auto">
            <a:xfrm>
              <a:off x="2813542" y="39454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2" name="Oval 1261"/>
            <p:cNvSpPr/>
            <p:nvPr/>
          </p:nvSpPr>
          <p:spPr bwMode="auto">
            <a:xfrm>
              <a:off x="2724868" y="402565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3" name="Oval 1262"/>
            <p:cNvSpPr/>
            <p:nvPr/>
          </p:nvSpPr>
          <p:spPr bwMode="auto">
            <a:xfrm>
              <a:off x="2643041" y="411124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4" name="Oval 1263"/>
            <p:cNvSpPr/>
            <p:nvPr/>
          </p:nvSpPr>
          <p:spPr bwMode="auto">
            <a:xfrm>
              <a:off x="2825752" y="414342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5" name="Oval 1264"/>
            <p:cNvSpPr/>
            <p:nvPr/>
          </p:nvSpPr>
          <p:spPr bwMode="auto">
            <a:xfrm>
              <a:off x="2990201" y="41354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6" name="Oval 1265"/>
            <p:cNvSpPr/>
            <p:nvPr/>
          </p:nvSpPr>
          <p:spPr bwMode="auto">
            <a:xfrm>
              <a:off x="3079121" y="41068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7" name="Oval 1266"/>
            <p:cNvSpPr/>
            <p:nvPr/>
          </p:nvSpPr>
          <p:spPr bwMode="auto">
            <a:xfrm>
              <a:off x="3138009" y="39889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8" name="Oval 1267"/>
            <p:cNvSpPr/>
            <p:nvPr/>
          </p:nvSpPr>
          <p:spPr bwMode="auto">
            <a:xfrm>
              <a:off x="3196895" y="387070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69" name="Oval 1268"/>
            <p:cNvSpPr/>
            <p:nvPr/>
          </p:nvSpPr>
          <p:spPr bwMode="auto">
            <a:xfrm>
              <a:off x="3196895" y="376737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0" name="Oval 1269"/>
            <p:cNvSpPr/>
            <p:nvPr/>
          </p:nvSpPr>
          <p:spPr bwMode="auto">
            <a:xfrm>
              <a:off x="3196895" y="355992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1" name="Oval 1270"/>
            <p:cNvSpPr/>
            <p:nvPr/>
          </p:nvSpPr>
          <p:spPr bwMode="auto">
            <a:xfrm>
              <a:off x="3055989" y="35402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2" name="Oval 1271"/>
            <p:cNvSpPr/>
            <p:nvPr/>
          </p:nvSpPr>
          <p:spPr bwMode="auto">
            <a:xfrm>
              <a:off x="2997101" y="36974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3" name="Oval 1272"/>
            <p:cNvSpPr/>
            <p:nvPr/>
          </p:nvSpPr>
          <p:spPr bwMode="auto">
            <a:xfrm>
              <a:off x="3106670" y="367769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4" name="Oval 1273"/>
            <p:cNvSpPr/>
            <p:nvPr/>
          </p:nvSpPr>
          <p:spPr bwMode="auto">
            <a:xfrm>
              <a:off x="3110484" y="39060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5" name="Oval 1274"/>
            <p:cNvSpPr/>
            <p:nvPr/>
          </p:nvSpPr>
          <p:spPr bwMode="auto">
            <a:xfrm>
              <a:off x="3066139" y="381502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6" name="Oval 1275"/>
            <p:cNvSpPr/>
            <p:nvPr/>
          </p:nvSpPr>
          <p:spPr bwMode="auto">
            <a:xfrm>
              <a:off x="2932396" y="38190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7" name="Oval 1276"/>
            <p:cNvSpPr/>
            <p:nvPr/>
          </p:nvSpPr>
          <p:spPr bwMode="auto">
            <a:xfrm>
              <a:off x="3037657" y="39275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8" name="Oval 1277"/>
            <p:cNvSpPr/>
            <p:nvPr/>
          </p:nvSpPr>
          <p:spPr bwMode="auto">
            <a:xfrm>
              <a:off x="2934757" y="393279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79" name="Oval 1278"/>
            <p:cNvSpPr/>
            <p:nvPr/>
          </p:nvSpPr>
          <p:spPr bwMode="auto">
            <a:xfrm>
              <a:off x="2927294" y="402386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0" name="Oval 1279"/>
            <p:cNvSpPr/>
            <p:nvPr/>
          </p:nvSpPr>
          <p:spPr bwMode="auto">
            <a:xfrm>
              <a:off x="3129434" y="34534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1" name="Oval 1280"/>
            <p:cNvSpPr/>
            <p:nvPr/>
          </p:nvSpPr>
          <p:spPr bwMode="auto">
            <a:xfrm>
              <a:off x="2978756" y="34534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2" name="Oval 1281"/>
            <p:cNvSpPr/>
            <p:nvPr/>
          </p:nvSpPr>
          <p:spPr bwMode="auto">
            <a:xfrm>
              <a:off x="3072576" y="33353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3" name="Oval 1282"/>
            <p:cNvSpPr/>
            <p:nvPr/>
          </p:nvSpPr>
          <p:spPr bwMode="auto">
            <a:xfrm>
              <a:off x="3169371" y="331056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4" name="Oval 1283"/>
            <p:cNvSpPr/>
            <p:nvPr/>
          </p:nvSpPr>
          <p:spPr bwMode="auto">
            <a:xfrm>
              <a:off x="3251252" y="34141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5" name="Oval 1284"/>
            <p:cNvSpPr/>
            <p:nvPr/>
          </p:nvSpPr>
          <p:spPr bwMode="auto">
            <a:xfrm>
              <a:off x="3341095" y="35669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6" name="Oval 1285"/>
            <p:cNvSpPr/>
            <p:nvPr/>
          </p:nvSpPr>
          <p:spPr bwMode="auto">
            <a:xfrm>
              <a:off x="3287145" y="36723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7" name="Oval 1286"/>
            <p:cNvSpPr/>
            <p:nvPr/>
          </p:nvSpPr>
          <p:spPr bwMode="auto">
            <a:xfrm>
              <a:off x="3353519" y="376415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8" name="Oval 1287"/>
            <p:cNvSpPr/>
            <p:nvPr/>
          </p:nvSpPr>
          <p:spPr bwMode="auto">
            <a:xfrm>
              <a:off x="3369025" y="39808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89" name="Oval 1288"/>
            <p:cNvSpPr/>
            <p:nvPr/>
          </p:nvSpPr>
          <p:spPr bwMode="auto">
            <a:xfrm>
              <a:off x="3310138" y="405355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0" name="Oval 1289"/>
            <p:cNvSpPr/>
            <p:nvPr/>
          </p:nvSpPr>
          <p:spPr bwMode="auto">
            <a:xfrm>
              <a:off x="3196895" y="402565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1" name="Oval 1290"/>
            <p:cNvSpPr/>
            <p:nvPr/>
          </p:nvSpPr>
          <p:spPr bwMode="auto">
            <a:xfrm>
              <a:off x="3282210" y="390787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2" name="Oval 1291"/>
            <p:cNvSpPr/>
            <p:nvPr/>
          </p:nvSpPr>
          <p:spPr bwMode="auto">
            <a:xfrm>
              <a:off x="3404917" y="36723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3" name="Oval 1292"/>
            <p:cNvSpPr/>
            <p:nvPr/>
          </p:nvSpPr>
          <p:spPr bwMode="auto">
            <a:xfrm>
              <a:off x="3404917" y="34525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4" name="Oval 1293"/>
            <p:cNvSpPr/>
            <p:nvPr/>
          </p:nvSpPr>
          <p:spPr bwMode="auto">
            <a:xfrm>
              <a:off x="3355987" y="33091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5" name="Oval 1294"/>
            <p:cNvSpPr/>
            <p:nvPr/>
          </p:nvSpPr>
          <p:spPr bwMode="auto">
            <a:xfrm>
              <a:off x="3249207" y="316277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6" name="Oval 1295"/>
            <p:cNvSpPr/>
            <p:nvPr/>
          </p:nvSpPr>
          <p:spPr bwMode="auto">
            <a:xfrm>
              <a:off x="3131435" y="32064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7" name="Oval 1296"/>
            <p:cNvSpPr/>
            <p:nvPr/>
          </p:nvSpPr>
          <p:spPr bwMode="auto">
            <a:xfrm>
              <a:off x="3164436" y="30943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8" name="Oval 1297"/>
            <p:cNvSpPr/>
            <p:nvPr/>
          </p:nvSpPr>
          <p:spPr bwMode="auto">
            <a:xfrm>
              <a:off x="3096529" y="30887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299" name="Oval 1298"/>
            <p:cNvSpPr/>
            <p:nvPr/>
          </p:nvSpPr>
          <p:spPr bwMode="auto">
            <a:xfrm>
              <a:off x="3065181" y="299596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0" name="Oval 1299"/>
            <p:cNvSpPr/>
            <p:nvPr/>
          </p:nvSpPr>
          <p:spPr bwMode="auto">
            <a:xfrm>
              <a:off x="3247781" y="29860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1" name="Oval 1300"/>
            <p:cNvSpPr/>
            <p:nvPr/>
          </p:nvSpPr>
          <p:spPr bwMode="auto">
            <a:xfrm>
              <a:off x="3390667" y="30298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2" name="Oval 1301"/>
            <p:cNvSpPr/>
            <p:nvPr/>
          </p:nvSpPr>
          <p:spPr bwMode="auto">
            <a:xfrm>
              <a:off x="3501513" y="29807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3" name="Oval 1302"/>
            <p:cNvSpPr/>
            <p:nvPr/>
          </p:nvSpPr>
          <p:spPr bwMode="auto">
            <a:xfrm>
              <a:off x="3548392" y="312825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4" name="Oval 1303"/>
            <p:cNvSpPr/>
            <p:nvPr/>
          </p:nvSpPr>
          <p:spPr bwMode="auto">
            <a:xfrm>
              <a:off x="3442627" y="31760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5" name="Oval 1304"/>
            <p:cNvSpPr/>
            <p:nvPr/>
          </p:nvSpPr>
          <p:spPr bwMode="auto">
            <a:xfrm>
              <a:off x="3346031" y="319279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6" name="Oval 1305"/>
            <p:cNvSpPr/>
            <p:nvPr/>
          </p:nvSpPr>
          <p:spPr bwMode="auto">
            <a:xfrm>
              <a:off x="3471294" y="32881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7" name="Oval 1306"/>
            <p:cNvSpPr/>
            <p:nvPr/>
          </p:nvSpPr>
          <p:spPr bwMode="auto">
            <a:xfrm>
              <a:off x="3548392" y="337739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8" name="Oval 1307"/>
            <p:cNvSpPr/>
            <p:nvPr/>
          </p:nvSpPr>
          <p:spPr bwMode="auto">
            <a:xfrm>
              <a:off x="3596802" y="35113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09" name="Oval 1308"/>
            <p:cNvSpPr/>
            <p:nvPr/>
          </p:nvSpPr>
          <p:spPr bwMode="auto">
            <a:xfrm>
              <a:off x="3505222" y="353189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0" name="Oval 1309"/>
            <p:cNvSpPr/>
            <p:nvPr/>
          </p:nvSpPr>
          <p:spPr bwMode="auto">
            <a:xfrm>
              <a:off x="3530181" y="36580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1" name="Oval 1310"/>
            <p:cNvSpPr/>
            <p:nvPr/>
          </p:nvSpPr>
          <p:spPr bwMode="auto">
            <a:xfrm>
              <a:off x="3508895" y="37731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2" name="Oval 1311"/>
            <p:cNvSpPr/>
            <p:nvPr/>
          </p:nvSpPr>
          <p:spPr bwMode="auto">
            <a:xfrm>
              <a:off x="3450009" y="38489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3" name="Oval 1312"/>
            <p:cNvSpPr/>
            <p:nvPr/>
          </p:nvSpPr>
          <p:spPr bwMode="auto">
            <a:xfrm>
              <a:off x="3553976" y="39575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4" name="Oval 1313"/>
            <p:cNvSpPr/>
            <p:nvPr/>
          </p:nvSpPr>
          <p:spPr bwMode="auto">
            <a:xfrm>
              <a:off x="3596802" y="38779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5" name="Oval 1314"/>
            <p:cNvSpPr/>
            <p:nvPr/>
          </p:nvSpPr>
          <p:spPr bwMode="auto">
            <a:xfrm>
              <a:off x="3626669" y="402721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6" name="Oval 1315"/>
            <p:cNvSpPr/>
            <p:nvPr/>
          </p:nvSpPr>
          <p:spPr bwMode="auto">
            <a:xfrm>
              <a:off x="3486799" y="41657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7" name="Oval 1316"/>
            <p:cNvSpPr/>
            <p:nvPr/>
          </p:nvSpPr>
          <p:spPr bwMode="auto">
            <a:xfrm>
              <a:off x="3492119" y="407536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8" name="Oval 1317"/>
            <p:cNvSpPr/>
            <p:nvPr/>
          </p:nvSpPr>
          <p:spPr bwMode="auto">
            <a:xfrm>
              <a:off x="3341095" y="420422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19" name="Oval 1318"/>
            <p:cNvSpPr/>
            <p:nvPr/>
          </p:nvSpPr>
          <p:spPr bwMode="auto">
            <a:xfrm>
              <a:off x="3247205" y="417132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0" name="Oval 1319"/>
            <p:cNvSpPr/>
            <p:nvPr/>
          </p:nvSpPr>
          <p:spPr bwMode="auto">
            <a:xfrm>
              <a:off x="3134621" y="42891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1" name="Oval 1320"/>
            <p:cNvSpPr/>
            <p:nvPr/>
          </p:nvSpPr>
          <p:spPr bwMode="auto">
            <a:xfrm>
              <a:off x="3016848" y="42718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2" name="Oval 1321"/>
            <p:cNvSpPr/>
            <p:nvPr/>
          </p:nvSpPr>
          <p:spPr bwMode="auto">
            <a:xfrm>
              <a:off x="2882634" y="42718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3" name="Oval 1322"/>
            <p:cNvSpPr/>
            <p:nvPr/>
          </p:nvSpPr>
          <p:spPr bwMode="auto">
            <a:xfrm rot="16200000">
              <a:off x="2057429" y="606428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4" name="Oval 1323"/>
            <p:cNvSpPr/>
            <p:nvPr/>
          </p:nvSpPr>
          <p:spPr bwMode="auto">
            <a:xfrm rot="16200000">
              <a:off x="2116316" y="587895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5" name="Oval 1324"/>
            <p:cNvSpPr/>
            <p:nvPr/>
          </p:nvSpPr>
          <p:spPr bwMode="auto">
            <a:xfrm rot="16200000">
              <a:off x="2077595" y="574690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6" name="Oval 1325"/>
            <p:cNvSpPr/>
            <p:nvPr/>
          </p:nvSpPr>
          <p:spPr bwMode="auto">
            <a:xfrm rot="16200000">
              <a:off x="2190372" y="575460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7" name="Oval 1326"/>
            <p:cNvSpPr/>
            <p:nvPr/>
          </p:nvSpPr>
          <p:spPr bwMode="auto">
            <a:xfrm rot="16200000">
              <a:off x="2283851" y="584583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8" name="Oval 1327"/>
            <p:cNvSpPr/>
            <p:nvPr/>
          </p:nvSpPr>
          <p:spPr bwMode="auto">
            <a:xfrm rot="16200000">
              <a:off x="2255421" y="596748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29" name="Oval 1328"/>
            <p:cNvSpPr/>
            <p:nvPr/>
          </p:nvSpPr>
          <p:spPr bwMode="auto">
            <a:xfrm rot="16200000">
              <a:off x="2162808" y="598345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0" name="Oval 1329"/>
            <p:cNvSpPr/>
            <p:nvPr/>
          </p:nvSpPr>
          <p:spPr bwMode="auto">
            <a:xfrm rot="16200000">
              <a:off x="2280583" y="608525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1" name="Oval 1330"/>
            <p:cNvSpPr/>
            <p:nvPr/>
          </p:nvSpPr>
          <p:spPr bwMode="auto">
            <a:xfrm rot="16200000">
              <a:off x="2498862" y="587846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2" name="Oval 1331"/>
            <p:cNvSpPr/>
            <p:nvPr/>
          </p:nvSpPr>
          <p:spPr bwMode="auto">
            <a:xfrm rot="16200000">
              <a:off x="2498862" y="604794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3" name="Oval 1332"/>
            <p:cNvSpPr/>
            <p:nvPr/>
          </p:nvSpPr>
          <p:spPr bwMode="auto">
            <a:xfrm rot="16200000">
              <a:off x="2404139" y="606010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4" name="Oval 1333"/>
            <p:cNvSpPr/>
            <p:nvPr/>
          </p:nvSpPr>
          <p:spPr bwMode="auto">
            <a:xfrm rot="16200000">
              <a:off x="2401624" y="593595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5" name="Oval 1334"/>
            <p:cNvSpPr/>
            <p:nvPr/>
          </p:nvSpPr>
          <p:spPr bwMode="auto">
            <a:xfrm rot="16200000">
              <a:off x="2636636" y="573762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6" name="Oval 1335"/>
            <p:cNvSpPr/>
            <p:nvPr/>
          </p:nvSpPr>
          <p:spPr bwMode="auto">
            <a:xfrm rot="16200000">
              <a:off x="2512918" y="575555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7" name="Oval 1336"/>
            <p:cNvSpPr/>
            <p:nvPr/>
          </p:nvSpPr>
          <p:spPr bwMode="auto">
            <a:xfrm rot="16200000">
              <a:off x="2401624" y="57953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8" name="Oval 1337"/>
            <p:cNvSpPr/>
            <p:nvPr/>
          </p:nvSpPr>
          <p:spPr bwMode="auto">
            <a:xfrm rot="16200000">
              <a:off x="2276169" y="557673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39" name="Oval 1338"/>
            <p:cNvSpPr/>
            <p:nvPr/>
          </p:nvSpPr>
          <p:spPr bwMode="auto">
            <a:xfrm rot="16200000">
              <a:off x="2146002" y="557468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0" name="Oval 1339"/>
            <p:cNvSpPr/>
            <p:nvPr/>
          </p:nvSpPr>
          <p:spPr bwMode="auto">
            <a:xfrm rot="16200000">
              <a:off x="2045035" y="564929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1" name="Oval 1340"/>
            <p:cNvSpPr/>
            <p:nvPr/>
          </p:nvSpPr>
          <p:spPr bwMode="auto">
            <a:xfrm rot="16200000">
              <a:off x="2045035" y="544897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2" name="Oval 1341"/>
            <p:cNvSpPr/>
            <p:nvPr/>
          </p:nvSpPr>
          <p:spPr bwMode="auto">
            <a:xfrm rot="16200000">
              <a:off x="2047566" y="53057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3" name="Oval 1342"/>
            <p:cNvSpPr/>
            <p:nvPr/>
          </p:nvSpPr>
          <p:spPr bwMode="auto">
            <a:xfrm rot="16200000">
              <a:off x="2044732" y="518795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4" name="Oval 1343"/>
            <p:cNvSpPr/>
            <p:nvPr/>
          </p:nvSpPr>
          <p:spPr bwMode="auto">
            <a:xfrm rot="16200000">
              <a:off x="2170954" y="512003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5" name="Oval 1344"/>
            <p:cNvSpPr/>
            <p:nvPr/>
          </p:nvSpPr>
          <p:spPr bwMode="auto">
            <a:xfrm rot="16200000">
              <a:off x="2190922" y="531351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6" name="Oval 1345"/>
            <p:cNvSpPr/>
            <p:nvPr/>
          </p:nvSpPr>
          <p:spPr bwMode="auto">
            <a:xfrm rot="16200000">
              <a:off x="2165340" y="544068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7" name="Oval 1346"/>
            <p:cNvSpPr/>
            <p:nvPr/>
          </p:nvSpPr>
          <p:spPr bwMode="auto">
            <a:xfrm rot="16200000">
              <a:off x="2291683" y="543361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8" name="Oval 1347"/>
            <p:cNvSpPr/>
            <p:nvPr/>
          </p:nvSpPr>
          <p:spPr bwMode="auto">
            <a:xfrm rot="16200000">
              <a:off x="2253109" y="52104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49" name="Oval 1348"/>
            <p:cNvSpPr/>
            <p:nvPr/>
          </p:nvSpPr>
          <p:spPr bwMode="auto">
            <a:xfrm rot="16200000">
              <a:off x="2295079" y="510163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0" name="Oval 1349"/>
            <p:cNvSpPr/>
            <p:nvPr/>
          </p:nvSpPr>
          <p:spPr bwMode="auto">
            <a:xfrm rot="16200000">
              <a:off x="2411369" y="511995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1" name="Oval 1350"/>
            <p:cNvSpPr/>
            <p:nvPr/>
          </p:nvSpPr>
          <p:spPr bwMode="auto">
            <a:xfrm rot="16200000">
              <a:off x="2465015" y="521799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2" name="Oval 1351"/>
            <p:cNvSpPr/>
            <p:nvPr/>
          </p:nvSpPr>
          <p:spPr bwMode="auto">
            <a:xfrm rot="16200000">
              <a:off x="2339642" y="53122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3" name="Oval 1352"/>
            <p:cNvSpPr/>
            <p:nvPr/>
          </p:nvSpPr>
          <p:spPr bwMode="auto">
            <a:xfrm rot="16200000">
              <a:off x="2449933" y="530878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4" name="Oval 1353"/>
            <p:cNvSpPr/>
            <p:nvPr/>
          </p:nvSpPr>
          <p:spPr bwMode="auto">
            <a:xfrm rot="16200000">
              <a:off x="2440189" y="54424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5" name="Oval 1354"/>
            <p:cNvSpPr/>
            <p:nvPr/>
          </p:nvSpPr>
          <p:spPr bwMode="auto">
            <a:xfrm rot="16745991">
              <a:off x="2576279" y="543959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6" name="Oval 1355"/>
            <p:cNvSpPr/>
            <p:nvPr/>
          </p:nvSpPr>
          <p:spPr bwMode="auto">
            <a:xfrm rot="16200000">
              <a:off x="2534870" y="556242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7" name="Oval 1356"/>
            <p:cNvSpPr/>
            <p:nvPr/>
          </p:nvSpPr>
          <p:spPr bwMode="auto">
            <a:xfrm rot="16200000">
              <a:off x="2610202" y="56279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8" name="Oval 1357"/>
            <p:cNvSpPr/>
            <p:nvPr/>
          </p:nvSpPr>
          <p:spPr bwMode="auto">
            <a:xfrm rot="16200000">
              <a:off x="2793544" y="576136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59" name="Oval 1358"/>
            <p:cNvSpPr/>
            <p:nvPr/>
          </p:nvSpPr>
          <p:spPr bwMode="auto">
            <a:xfrm rot="16200000">
              <a:off x="2777817" y="587350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0" name="Oval 1359"/>
            <p:cNvSpPr/>
            <p:nvPr/>
          </p:nvSpPr>
          <p:spPr bwMode="auto">
            <a:xfrm rot="16200000">
              <a:off x="2616636" y="585445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1" name="Oval 1360"/>
            <p:cNvSpPr/>
            <p:nvPr/>
          </p:nvSpPr>
          <p:spPr bwMode="auto">
            <a:xfrm rot="16200000">
              <a:off x="2695451" y="596748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2" name="Oval 1361"/>
            <p:cNvSpPr/>
            <p:nvPr/>
          </p:nvSpPr>
          <p:spPr bwMode="auto">
            <a:xfrm rot="16200000">
              <a:off x="2645003" y="606428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3" name="Oval 1362"/>
            <p:cNvSpPr/>
            <p:nvPr/>
          </p:nvSpPr>
          <p:spPr bwMode="auto">
            <a:xfrm rot="16200000">
              <a:off x="2807858" y="61009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4" name="Oval 1363"/>
            <p:cNvSpPr/>
            <p:nvPr/>
          </p:nvSpPr>
          <p:spPr bwMode="auto">
            <a:xfrm rot="16200000">
              <a:off x="2886424" y="590261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5" name="Oval 1364"/>
            <p:cNvSpPr/>
            <p:nvPr/>
          </p:nvSpPr>
          <p:spPr bwMode="auto">
            <a:xfrm rot="16200000">
              <a:off x="2925630" y="602038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6" name="Oval 1365"/>
            <p:cNvSpPr/>
            <p:nvPr/>
          </p:nvSpPr>
          <p:spPr bwMode="auto">
            <a:xfrm rot="16200000">
              <a:off x="3057475" y="61009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7" name="Oval 1366"/>
            <p:cNvSpPr/>
            <p:nvPr/>
          </p:nvSpPr>
          <p:spPr bwMode="auto">
            <a:xfrm rot="16200000">
              <a:off x="3122689" y="592881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8" name="Oval 1367"/>
            <p:cNvSpPr/>
            <p:nvPr/>
          </p:nvSpPr>
          <p:spPr bwMode="auto">
            <a:xfrm rot="16200000">
              <a:off x="3117930" y="574997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69" name="Oval 1368"/>
            <p:cNvSpPr/>
            <p:nvPr/>
          </p:nvSpPr>
          <p:spPr bwMode="auto">
            <a:xfrm rot="16200000">
              <a:off x="3122689" y="558221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0" name="Oval 1369"/>
            <p:cNvSpPr/>
            <p:nvPr/>
          </p:nvSpPr>
          <p:spPr bwMode="auto">
            <a:xfrm rot="16200000">
              <a:off x="3094286" y="548349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1" name="Oval 1370"/>
            <p:cNvSpPr/>
            <p:nvPr/>
          </p:nvSpPr>
          <p:spPr bwMode="auto">
            <a:xfrm rot="16200000">
              <a:off x="3003650" y="542655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2" name="Oval 1371"/>
            <p:cNvSpPr/>
            <p:nvPr/>
          </p:nvSpPr>
          <p:spPr bwMode="auto">
            <a:xfrm rot="16200000">
              <a:off x="2836951" y="55369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3" name="Oval 1372"/>
            <p:cNvSpPr/>
            <p:nvPr/>
          </p:nvSpPr>
          <p:spPr bwMode="auto">
            <a:xfrm rot="16200000">
              <a:off x="2744011" y="566908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4" name="Oval 1373"/>
            <p:cNvSpPr/>
            <p:nvPr/>
          </p:nvSpPr>
          <p:spPr bwMode="auto">
            <a:xfrm rot="16200000">
              <a:off x="2923842" y="575653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5" name="Oval 1374"/>
            <p:cNvSpPr/>
            <p:nvPr/>
          </p:nvSpPr>
          <p:spPr bwMode="auto">
            <a:xfrm rot="16200000">
              <a:off x="3019107" y="583909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6" name="Oval 1375"/>
            <p:cNvSpPr/>
            <p:nvPr/>
          </p:nvSpPr>
          <p:spPr bwMode="auto">
            <a:xfrm rot="16200000">
              <a:off x="2975085" y="555390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7" name="Oval 1376"/>
            <p:cNvSpPr/>
            <p:nvPr/>
          </p:nvSpPr>
          <p:spPr bwMode="auto">
            <a:xfrm rot="16200000">
              <a:off x="2902898" y="562819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8" name="Oval 1377"/>
            <p:cNvSpPr/>
            <p:nvPr/>
          </p:nvSpPr>
          <p:spPr bwMode="auto">
            <a:xfrm rot="16200000">
              <a:off x="2874083" y="543118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79" name="Oval 1378"/>
            <p:cNvSpPr/>
            <p:nvPr/>
          </p:nvSpPr>
          <p:spPr bwMode="auto">
            <a:xfrm rot="16200000">
              <a:off x="2743677" y="543570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0" name="Oval 1379"/>
            <p:cNvSpPr/>
            <p:nvPr/>
          </p:nvSpPr>
          <p:spPr bwMode="auto">
            <a:xfrm rot="16200000">
              <a:off x="2701960" y="55363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1" name="Oval 1380"/>
            <p:cNvSpPr/>
            <p:nvPr/>
          </p:nvSpPr>
          <p:spPr bwMode="auto">
            <a:xfrm rot="16200000">
              <a:off x="2681636" y="530878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2" name="Oval 1381"/>
            <p:cNvSpPr/>
            <p:nvPr/>
          </p:nvSpPr>
          <p:spPr bwMode="auto">
            <a:xfrm rot="16200000">
              <a:off x="2565537" y="527848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3" name="Oval 1382"/>
            <p:cNvSpPr/>
            <p:nvPr/>
          </p:nvSpPr>
          <p:spPr bwMode="auto">
            <a:xfrm rot="16200000">
              <a:off x="2616885" y="520190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4" name="Oval 1383"/>
            <p:cNvSpPr/>
            <p:nvPr/>
          </p:nvSpPr>
          <p:spPr bwMode="auto">
            <a:xfrm rot="16200000">
              <a:off x="2916454" y="53196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5" name="Oval 1384"/>
            <p:cNvSpPr/>
            <p:nvPr/>
          </p:nvSpPr>
          <p:spPr bwMode="auto">
            <a:xfrm rot="16200000">
              <a:off x="3022099" y="527688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6" name="Oval 1385"/>
            <p:cNvSpPr/>
            <p:nvPr/>
          </p:nvSpPr>
          <p:spPr bwMode="auto">
            <a:xfrm rot="16200000">
              <a:off x="3147526" y="531792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7" name="Oval 1386"/>
            <p:cNvSpPr/>
            <p:nvPr/>
          </p:nvSpPr>
          <p:spPr bwMode="auto">
            <a:xfrm rot="16200000">
              <a:off x="3220494" y="543319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8" name="Oval 1387"/>
            <p:cNvSpPr/>
            <p:nvPr/>
          </p:nvSpPr>
          <p:spPr bwMode="auto">
            <a:xfrm rot="16200000">
              <a:off x="3206413" y="517944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89" name="Oval 1388"/>
            <p:cNvSpPr/>
            <p:nvPr/>
          </p:nvSpPr>
          <p:spPr bwMode="auto">
            <a:xfrm rot="16200000">
              <a:off x="3179377" y="507206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0" name="Oval 1389"/>
            <p:cNvSpPr/>
            <p:nvPr/>
          </p:nvSpPr>
          <p:spPr bwMode="auto">
            <a:xfrm rot="16200000">
              <a:off x="3065590" y="49524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1" name="Oval 1390"/>
            <p:cNvSpPr/>
            <p:nvPr/>
          </p:nvSpPr>
          <p:spPr bwMode="auto">
            <a:xfrm rot="16200000">
              <a:off x="2947346" y="48935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2" name="Oval 1391"/>
            <p:cNvSpPr/>
            <p:nvPr/>
          </p:nvSpPr>
          <p:spPr bwMode="auto">
            <a:xfrm rot="16200000">
              <a:off x="2844011" y="489352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3" name="Oval 1392"/>
            <p:cNvSpPr/>
            <p:nvPr/>
          </p:nvSpPr>
          <p:spPr bwMode="auto">
            <a:xfrm rot="16200000">
              <a:off x="2636563" y="48935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4" name="Oval 1393"/>
            <p:cNvSpPr/>
            <p:nvPr/>
          </p:nvSpPr>
          <p:spPr bwMode="auto">
            <a:xfrm rot="16200000">
              <a:off x="2616885" y="50344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5" name="Oval 1394"/>
            <p:cNvSpPr/>
            <p:nvPr/>
          </p:nvSpPr>
          <p:spPr bwMode="auto">
            <a:xfrm rot="16200000">
              <a:off x="2735599" y="513661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6" name="Oval 1395"/>
            <p:cNvSpPr/>
            <p:nvPr/>
          </p:nvSpPr>
          <p:spPr bwMode="auto">
            <a:xfrm rot="16200000">
              <a:off x="2754337" y="498375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7" name="Oval 1396"/>
            <p:cNvSpPr/>
            <p:nvPr/>
          </p:nvSpPr>
          <p:spPr bwMode="auto">
            <a:xfrm rot="16200000">
              <a:off x="2982728" y="497993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8" name="Oval 1397"/>
            <p:cNvSpPr/>
            <p:nvPr/>
          </p:nvSpPr>
          <p:spPr bwMode="auto">
            <a:xfrm rot="16200000">
              <a:off x="2881098" y="517218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399" name="Oval 1398"/>
            <p:cNvSpPr/>
            <p:nvPr/>
          </p:nvSpPr>
          <p:spPr bwMode="auto">
            <a:xfrm rot="16200000">
              <a:off x="3004199" y="50527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0" name="Oval 1399"/>
            <p:cNvSpPr/>
            <p:nvPr/>
          </p:nvSpPr>
          <p:spPr bwMode="auto">
            <a:xfrm rot="16200000">
              <a:off x="3100502" y="516312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1" name="Oval 1400"/>
            <p:cNvSpPr/>
            <p:nvPr/>
          </p:nvSpPr>
          <p:spPr bwMode="auto">
            <a:xfrm rot="16200000">
              <a:off x="2530090" y="496098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2" name="Oval 1401"/>
            <p:cNvSpPr/>
            <p:nvPr/>
          </p:nvSpPr>
          <p:spPr bwMode="auto">
            <a:xfrm rot="16200000">
              <a:off x="2530090" y="511166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3" name="Oval 1402"/>
            <p:cNvSpPr/>
            <p:nvPr/>
          </p:nvSpPr>
          <p:spPr bwMode="auto">
            <a:xfrm rot="16200000">
              <a:off x="2372990" y="488476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4" name="Oval 1403"/>
            <p:cNvSpPr/>
            <p:nvPr/>
          </p:nvSpPr>
          <p:spPr bwMode="auto">
            <a:xfrm rot="16200000">
              <a:off x="2490763" y="483916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5" name="Oval 1404"/>
            <p:cNvSpPr/>
            <p:nvPr/>
          </p:nvSpPr>
          <p:spPr bwMode="auto">
            <a:xfrm rot="16200000">
              <a:off x="2643591" y="47493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6" name="Oval 1405"/>
            <p:cNvSpPr/>
            <p:nvPr/>
          </p:nvSpPr>
          <p:spPr bwMode="auto">
            <a:xfrm rot="16200000">
              <a:off x="2748973" y="480327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7" name="Oval 1406"/>
            <p:cNvSpPr/>
            <p:nvPr/>
          </p:nvSpPr>
          <p:spPr bwMode="auto">
            <a:xfrm rot="16200000">
              <a:off x="2840796" y="473690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8" name="Oval 1407"/>
            <p:cNvSpPr/>
            <p:nvPr/>
          </p:nvSpPr>
          <p:spPr bwMode="auto">
            <a:xfrm rot="16200000">
              <a:off x="3057475" y="472139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09" name="Oval 1408"/>
            <p:cNvSpPr/>
            <p:nvPr/>
          </p:nvSpPr>
          <p:spPr bwMode="auto">
            <a:xfrm rot="16200000">
              <a:off x="3130195" y="478028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0" name="Oval 1409"/>
            <p:cNvSpPr/>
            <p:nvPr/>
          </p:nvSpPr>
          <p:spPr bwMode="auto">
            <a:xfrm rot="16200000">
              <a:off x="3102291" y="489352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1" name="Oval 1410"/>
            <p:cNvSpPr/>
            <p:nvPr/>
          </p:nvSpPr>
          <p:spPr bwMode="auto">
            <a:xfrm rot="16200000">
              <a:off x="2984518" y="480821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2" name="Oval 1411"/>
            <p:cNvSpPr/>
            <p:nvPr/>
          </p:nvSpPr>
          <p:spPr bwMode="auto">
            <a:xfrm rot="16200000">
              <a:off x="2748971" y="46855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3" name="Oval 1412"/>
            <p:cNvSpPr/>
            <p:nvPr/>
          </p:nvSpPr>
          <p:spPr bwMode="auto">
            <a:xfrm rot="16200000">
              <a:off x="2529143" y="46855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4" name="Oval 1413"/>
            <p:cNvSpPr/>
            <p:nvPr/>
          </p:nvSpPr>
          <p:spPr bwMode="auto">
            <a:xfrm rot="16200000">
              <a:off x="2239414" y="48412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5" name="Oval 1414"/>
            <p:cNvSpPr/>
            <p:nvPr/>
          </p:nvSpPr>
          <p:spPr bwMode="auto">
            <a:xfrm rot="16200000">
              <a:off x="2283113" y="49589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6" name="Oval 1415"/>
            <p:cNvSpPr/>
            <p:nvPr/>
          </p:nvSpPr>
          <p:spPr bwMode="auto">
            <a:xfrm rot="16200000">
              <a:off x="2170954" y="492598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7" name="Oval 1416"/>
            <p:cNvSpPr/>
            <p:nvPr/>
          </p:nvSpPr>
          <p:spPr bwMode="auto">
            <a:xfrm rot="16200000">
              <a:off x="2165340" y="499389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8" name="Oval 1417"/>
            <p:cNvSpPr/>
            <p:nvPr/>
          </p:nvSpPr>
          <p:spPr bwMode="auto">
            <a:xfrm rot="16200000">
              <a:off x="2072599" y="502524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19" name="Oval 1418"/>
            <p:cNvSpPr/>
            <p:nvPr/>
          </p:nvSpPr>
          <p:spPr bwMode="auto">
            <a:xfrm rot="16200000">
              <a:off x="2062670" y="48426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0" name="Oval 1419"/>
            <p:cNvSpPr/>
            <p:nvPr/>
          </p:nvSpPr>
          <p:spPr bwMode="auto">
            <a:xfrm rot="16200000">
              <a:off x="2106452" y="46997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1" name="Oval 1420"/>
            <p:cNvSpPr/>
            <p:nvPr/>
          </p:nvSpPr>
          <p:spPr bwMode="auto">
            <a:xfrm rot="16200000">
              <a:off x="2057429" y="458890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2" name="Oval 1421"/>
            <p:cNvSpPr/>
            <p:nvPr/>
          </p:nvSpPr>
          <p:spPr bwMode="auto">
            <a:xfrm rot="16200000">
              <a:off x="2204889" y="454202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3" name="Oval 1422"/>
            <p:cNvSpPr/>
            <p:nvPr/>
          </p:nvSpPr>
          <p:spPr bwMode="auto">
            <a:xfrm rot="16200000">
              <a:off x="2252713" y="464779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4" name="Oval 1423"/>
            <p:cNvSpPr/>
            <p:nvPr/>
          </p:nvSpPr>
          <p:spPr bwMode="auto">
            <a:xfrm rot="16200000">
              <a:off x="2269434" y="47443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5" name="Oval 1424"/>
            <p:cNvSpPr/>
            <p:nvPr/>
          </p:nvSpPr>
          <p:spPr bwMode="auto">
            <a:xfrm rot="16200000">
              <a:off x="2364786" y="461912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6" name="Oval 1425"/>
            <p:cNvSpPr/>
            <p:nvPr/>
          </p:nvSpPr>
          <p:spPr bwMode="auto">
            <a:xfrm rot="16200000">
              <a:off x="2454033" y="454202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7" name="Oval 1426"/>
            <p:cNvSpPr/>
            <p:nvPr/>
          </p:nvSpPr>
          <p:spPr bwMode="auto">
            <a:xfrm rot="16200000">
              <a:off x="2588030" y="44936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8" name="Oval 1427"/>
            <p:cNvSpPr/>
            <p:nvPr/>
          </p:nvSpPr>
          <p:spPr bwMode="auto">
            <a:xfrm rot="16200000">
              <a:off x="2608537" y="458519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29" name="Oval 1428"/>
            <p:cNvSpPr/>
            <p:nvPr/>
          </p:nvSpPr>
          <p:spPr bwMode="auto">
            <a:xfrm rot="16200000">
              <a:off x="2734659" y="456024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0" name="Oval 1429"/>
            <p:cNvSpPr/>
            <p:nvPr/>
          </p:nvSpPr>
          <p:spPr bwMode="auto">
            <a:xfrm rot="16200000">
              <a:off x="2836776" y="44314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1" name="Oval 1430"/>
            <p:cNvSpPr/>
            <p:nvPr/>
          </p:nvSpPr>
          <p:spPr bwMode="auto">
            <a:xfrm rot="16200000">
              <a:off x="2849750" y="458152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2" name="Oval 1431"/>
            <p:cNvSpPr/>
            <p:nvPr/>
          </p:nvSpPr>
          <p:spPr bwMode="auto">
            <a:xfrm rot="16200000">
              <a:off x="2925630" y="46404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3" name="Oval 1432"/>
            <p:cNvSpPr/>
            <p:nvPr/>
          </p:nvSpPr>
          <p:spPr bwMode="auto">
            <a:xfrm rot="16200000">
              <a:off x="3034227" y="45364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4" name="Oval 1433"/>
            <p:cNvSpPr/>
            <p:nvPr/>
          </p:nvSpPr>
          <p:spPr bwMode="auto">
            <a:xfrm rot="16200000">
              <a:off x="2954549" y="449361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5" name="Oval 1434"/>
            <p:cNvSpPr/>
            <p:nvPr/>
          </p:nvSpPr>
          <p:spPr bwMode="auto">
            <a:xfrm rot="16200000">
              <a:off x="3103854" y="44637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6" name="Oval 1435"/>
            <p:cNvSpPr/>
            <p:nvPr/>
          </p:nvSpPr>
          <p:spPr bwMode="auto">
            <a:xfrm rot="16200000">
              <a:off x="3242373" y="46036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7" name="Oval 1436"/>
            <p:cNvSpPr/>
            <p:nvPr/>
          </p:nvSpPr>
          <p:spPr bwMode="auto">
            <a:xfrm rot="16200000">
              <a:off x="3152001" y="45983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8" name="Oval 1437"/>
            <p:cNvSpPr/>
            <p:nvPr/>
          </p:nvSpPr>
          <p:spPr bwMode="auto">
            <a:xfrm rot="16200000">
              <a:off x="3280861" y="47493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39" name="Oval 1438"/>
            <p:cNvSpPr/>
            <p:nvPr/>
          </p:nvSpPr>
          <p:spPr bwMode="auto">
            <a:xfrm rot="16200000">
              <a:off x="3247968" y="484321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0" name="Oval 1439"/>
            <p:cNvSpPr/>
            <p:nvPr/>
          </p:nvSpPr>
          <p:spPr bwMode="auto">
            <a:xfrm rot="16200000">
              <a:off x="3365740" y="495580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1" name="Oval 1440"/>
            <p:cNvSpPr/>
            <p:nvPr/>
          </p:nvSpPr>
          <p:spPr bwMode="auto">
            <a:xfrm rot="16200000">
              <a:off x="3348441" y="507357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2" name="Oval 1441"/>
            <p:cNvSpPr/>
            <p:nvPr/>
          </p:nvSpPr>
          <p:spPr bwMode="auto">
            <a:xfrm rot="16200000">
              <a:off x="3348441" y="520778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3" name="Oval 1442"/>
            <p:cNvSpPr/>
            <p:nvPr/>
          </p:nvSpPr>
          <p:spPr bwMode="auto">
            <a:xfrm rot="10800000">
              <a:off x="3579997" y="585680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4" name="Oval 1443"/>
            <p:cNvSpPr/>
            <p:nvPr/>
          </p:nvSpPr>
          <p:spPr bwMode="auto">
            <a:xfrm rot="10800000">
              <a:off x="3633948" y="575142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5" name="Oval 1444"/>
            <p:cNvSpPr/>
            <p:nvPr/>
          </p:nvSpPr>
          <p:spPr bwMode="auto">
            <a:xfrm rot="10800000">
              <a:off x="3565487" y="56328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6" name="Oval 1445"/>
            <p:cNvSpPr/>
            <p:nvPr/>
          </p:nvSpPr>
          <p:spPr bwMode="auto">
            <a:xfrm rot="10800000">
              <a:off x="3483302" y="54337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7" name="Oval 1446"/>
            <p:cNvSpPr/>
            <p:nvPr/>
          </p:nvSpPr>
          <p:spPr bwMode="auto">
            <a:xfrm rot="10800000">
              <a:off x="3614426" y="548307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8" name="Oval 1447"/>
            <p:cNvSpPr/>
            <p:nvPr/>
          </p:nvSpPr>
          <p:spPr bwMode="auto">
            <a:xfrm rot="10800000">
              <a:off x="3516176" y="575142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49" name="Oval 1448"/>
            <p:cNvSpPr/>
            <p:nvPr/>
          </p:nvSpPr>
          <p:spPr bwMode="auto">
            <a:xfrm rot="10800000">
              <a:off x="3516176" y="594745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0" name="Oval 1449"/>
            <p:cNvSpPr/>
            <p:nvPr/>
          </p:nvSpPr>
          <p:spPr bwMode="auto">
            <a:xfrm rot="10800000">
              <a:off x="3565106" y="609080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1" name="Oval 1450"/>
            <p:cNvSpPr/>
            <p:nvPr/>
          </p:nvSpPr>
          <p:spPr bwMode="auto">
            <a:xfrm rot="10800000">
              <a:off x="3372700" y="627171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2" name="Oval 1451"/>
            <p:cNvSpPr/>
            <p:nvPr/>
          </p:nvSpPr>
          <p:spPr bwMode="auto">
            <a:xfrm rot="10800000">
              <a:off x="3478467" y="622389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3" name="Oval 1452"/>
            <p:cNvSpPr/>
            <p:nvPr/>
          </p:nvSpPr>
          <p:spPr bwMode="auto">
            <a:xfrm rot="10800000">
              <a:off x="3575062" y="620716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4" name="Oval 1453"/>
            <p:cNvSpPr/>
            <p:nvPr/>
          </p:nvSpPr>
          <p:spPr bwMode="auto">
            <a:xfrm rot="10800000">
              <a:off x="3449800" y="611181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5" name="Oval 1454"/>
            <p:cNvSpPr/>
            <p:nvPr/>
          </p:nvSpPr>
          <p:spPr bwMode="auto">
            <a:xfrm rot="10800000">
              <a:off x="3324291" y="588857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6" name="Oval 1455"/>
            <p:cNvSpPr/>
            <p:nvPr/>
          </p:nvSpPr>
          <p:spPr bwMode="auto">
            <a:xfrm rot="10800000">
              <a:off x="3415870" y="586806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7" name="Oval 1456"/>
            <p:cNvSpPr/>
            <p:nvPr/>
          </p:nvSpPr>
          <p:spPr bwMode="auto">
            <a:xfrm rot="10800000">
              <a:off x="3390913" y="574194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8" name="Oval 1457"/>
            <p:cNvSpPr/>
            <p:nvPr/>
          </p:nvSpPr>
          <p:spPr bwMode="auto">
            <a:xfrm rot="10800000">
              <a:off x="3252626" y="561792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59" name="Oval 1458"/>
            <p:cNvSpPr/>
            <p:nvPr/>
          </p:nvSpPr>
          <p:spPr bwMode="auto">
            <a:xfrm rot="10800000">
              <a:off x="3392358" y="560844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0" name="Oval 1459"/>
            <p:cNvSpPr/>
            <p:nvPr/>
          </p:nvSpPr>
          <p:spPr bwMode="auto">
            <a:xfrm rot="10800000">
              <a:off x="3495472" y="555097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1" name="Oval 1460"/>
            <p:cNvSpPr/>
            <p:nvPr/>
          </p:nvSpPr>
          <p:spPr bwMode="auto">
            <a:xfrm rot="10800000">
              <a:off x="3342217" y="542918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2" name="Oval 1461"/>
            <p:cNvSpPr/>
            <p:nvPr/>
          </p:nvSpPr>
          <p:spPr bwMode="auto">
            <a:xfrm rot="10800000">
              <a:off x="3324291" y="55220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3" name="Oval 1462"/>
            <p:cNvSpPr/>
            <p:nvPr/>
          </p:nvSpPr>
          <p:spPr bwMode="auto">
            <a:xfrm rot="10800000">
              <a:off x="3448512" y="520565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4" name="Oval 1463"/>
            <p:cNvSpPr/>
            <p:nvPr/>
          </p:nvSpPr>
          <p:spPr bwMode="auto">
            <a:xfrm rot="10800000">
              <a:off x="3436786" y="53109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5" name="Oval 1464"/>
            <p:cNvSpPr/>
            <p:nvPr/>
          </p:nvSpPr>
          <p:spPr bwMode="auto">
            <a:xfrm rot="10800000">
              <a:off x="3579997" y="519573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6" name="Oval 1465"/>
            <p:cNvSpPr/>
            <p:nvPr/>
          </p:nvSpPr>
          <p:spPr bwMode="auto">
            <a:xfrm rot="5400000">
              <a:off x="3638882" y="299716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7" name="Oval 1466"/>
            <p:cNvSpPr/>
            <p:nvPr/>
          </p:nvSpPr>
          <p:spPr bwMode="auto">
            <a:xfrm>
              <a:off x="3651721" y="365267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8" name="Oval 1467"/>
            <p:cNvSpPr/>
            <p:nvPr/>
          </p:nvSpPr>
          <p:spPr bwMode="auto">
            <a:xfrm>
              <a:off x="3609183" y="41652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69" name="Oval 1468"/>
            <p:cNvSpPr/>
            <p:nvPr/>
          </p:nvSpPr>
          <p:spPr bwMode="auto">
            <a:xfrm>
              <a:off x="3598818" y="431070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0" name="Oval 1469"/>
            <p:cNvSpPr/>
            <p:nvPr/>
          </p:nvSpPr>
          <p:spPr bwMode="auto">
            <a:xfrm>
              <a:off x="3463803" y="43372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1" name="Oval 1470"/>
            <p:cNvSpPr/>
            <p:nvPr/>
          </p:nvSpPr>
          <p:spPr bwMode="auto">
            <a:xfrm>
              <a:off x="3356206" y="433729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2" name="Oval 1471"/>
            <p:cNvSpPr/>
            <p:nvPr/>
          </p:nvSpPr>
          <p:spPr bwMode="auto">
            <a:xfrm>
              <a:off x="3233047" y="43790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3" name="Oval 1472"/>
            <p:cNvSpPr/>
            <p:nvPr/>
          </p:nvSpPr>
          <p:spPr bwMode="auto">
            <a:xfrm>
              <a:off x="3273849" y="44808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4" name="Oval 1473"/>
            <p:cNvSpPr/>
            <p:nvPr/>
          </p:nvSpPr>
          <p:spPr bwMode="auto">
            <a:xfrm>
              <a:off x="3391705" y="458804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5" name="Oval 1474"/>
            <p:cNvSpPr/>
            <p:nvPr/>
          </p:nvSpPr>
          <p:spPr bwMode="auto">
            <a:xfrm>
              <a:off x="3375406" y="470623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6" name="Oval 1475"/>
            <p:cNvSpPr/>
            <p:nvPr/>
          </p:nvSpPr>
          <p:spPr bwMode="auto">
            <a:xfrm>
              <a:off x="3505006" y="493862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7" name="Oval 1476"/>
            <p:cNvSpPr/>
            <p:nvPr/>
          </p:nvSpPr>
          <p:spPr bwMode="auto">
            <a:xfrm>
              <a:off x="3501229" y="507796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8" name="Oval 1477"/>
            <p:cNvSpPr/>
            <p:nvPr/>
          </p:nvSpPr>
          <p:spPr bwMode="auto">
            <a:xfrm>
              <a:off x="3575062" y="443789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79" name="Oval 1478"/>
            <p:cNvSpPr/>
            <p:nvPr/>
          </p:nvSpPr>
          <p:spPr bwMode="auto">
            <a:xfrm>
              <a:off x="3446336" y="445002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0" name="Oval 1479"/>
            <p:cNvSpPr/>
            <p:nvPr/>
          </p:nvSpPr>
          <p:spPr bwMode="auto">
            <a:xfrm>
              <a:off x="3500074" y="456779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1" name="Oval 1480"/>
            <p:cNvSpPr/>
            <p:nvPr/>
          </p:nvSpPr>
          <p:spPr bwMode="auto">
            <a:xfrm>
              <a:off x="3639068" y="456779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2" name="Oval 1481"/>
            <p:cNvSpPr/>
            <p:nvPr/>
          </p:nvSpPr>
          <p:spPr bwMode="auto">
            <a:xfrm>
              <a:off x="3633826" y="46755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3" name="Oval 1482"/>
            <p:cNvSpPr/>
            <p:nvPr/>
          </p:nvSpPr>
          <p:spPr bwMode="auto">
            <a:xfrm>
              <a:off x="3516053" y="46855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4" name="Oval 1483"/>
            <p:cNvSpPr/>
            <p:nvPr/>
          </p:nvSpPr>
          <p:spPr bwMode="auto">
            <a:xfrm>
              <a:off x="3532587" y="47933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5" name="Oval 1484"/>
            <p:cNvSpPr/>
            <p:nvPr/>
          </p:nvSpPr>
          <p:spPr bwMode="auto">
            <a:xfrm>
              <a:off x="3591475" y="497554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6" name="Oval 1485"/>
            <p:cNvSpPr/>
            <p:nvPr/>
          </p:nvSpPr>
          <p:spPr bwMode="auto">
            <a:xfrm rot="5400000">
              <a:off x="3221628" y="587967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7" name="Oval 1486"/>
            <p:cNvSpPr/>
            <p:nvPr/>
          </p:nvSpPr>
          <p:spPr bwMode="auto">
            <a:xfrm rot="5400000">
              <a:off x="3229700" y="610905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8" name="Oval 1487"/>
            <p:cNvSpPr/>
            <p:nvPr/>
          </p:nvSpPr>
          <p:spPr bwMode="auto">
            <a:xfrm rot="5400000">
              <a:off x="3246568" y="599127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89" name="Oval 1488"/>
            <p:cNvSpPr/>
            <p:nvPr/>
          </p:nvSpPr>
          <p:spPr bwMode="auto">
            <a:xfrm rot="5400000">
              <a:off x="3246568" y="576983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0" name="Oval 1489"/>
            <p:cNvSpPr/>
            <p:nvPr/>
          </p:nvSpPr>
          <p:spPr bwMode="auto">
            <a:xfrm rot="5400000">
              <a:off x="3149044" y="618836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1" name="Oval 1490"/>
            <p:cNvSpPr/>
            <p:nvPr/>
          </p:nvSpPr>
          <p:spPr bwMode="auto">
            <a:xfrm rot="5400000">
              <a:off x="3063085" y="6279640"/>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2" name="Oval 1491"/>
            <p:cNvSpPr/>
            <p:nvPr/>
          </p:nvSpPr>
          <p:spPr bwMode="auto">
            <a:xfrm rot="5400000">
              <a:off x="2961349" y="620592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3" name="Oval 1492"/>
            <p:cNvSpPr/>
            <p:nvPr/>
          </p:nvSpPr>
          <p:spPr bwMode="auto">
            <a:xfrm rot="5400000">
              <a:off x="2816923" y="623091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4" name="Oval 1493"/>
            <p:cNvSpPr/>
            <p:nvPr/>
          </p:nvSpPr>
          <p:spPr bwMode="auto">
            <a:xfrm rot="5400000">
              <a:off x="2704992" y="621741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5" name="Oval 1494"/>
            <p:cNvSpPr/>
            <p:nvPr/>
          </p:nvSpPr>
          <p:spPr bwMode="auto">
            <a:xfrm rot="5400000">
              <a:off x="2582564" y="617266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6" name="Oval 1495"/>
            <p:cNvSpPr/>
            <p:nvPr/>
          </p:nvSpPr>
          <p:spPr bwMode="auto">
            <a:xfrm rot="5400000">
              <a:off x="2448484" y="618836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7" name="Oval 1496"/>
            <p:cNvSpPr/>
            <p:nvPr/>
          </p:nvSpPr>
          <p:spPr bwMode="auto">
            <a:xfrm>
              <a:off x="2700338" y="43356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8" name="Oval 1497"/>
            <p:cNvSpPr/>
            <p:nvPr/>
          </p:nvSpPr>
          <p:spPr bwMode="auto">
            <a:xfrm>
              <a:off x="2727320" y="423895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499" name="Oval 1498"/>
            <p:cNvSpPr/>
            <p:nvPr/>
          </p:nvSpPr>
          <p:spPr bwMode="auto">
            <a:xfrm>
              <a:off x="2593757" y="423895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0" name="Oval 1499"/>
            <p:cNvSpPr/>
            <p:nvPr/>
          </p:nvSpPr>
          <p:spPr bwMode="auto">
            <a:xfrm>
              <a:off x="2534684" y="416958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1" name="Oval 1500"/>
            <p:cNvSpPr/>
            <p:nvPr/>
          </p:nvSpPr>
          <p:spPr bwMode="auto">
            <a:xfrm>
              <a:off x="2431876" y="415334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2" name="Oval 1501"/>
            <p:cNvSpPr/>
            <p:nvPr/>
          </p:nvSpPr>
          <p:spPr bwMode="auto">
            <a:xfrm>
              <a:off x="2322415" y="417284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3" name="Oval 1502"/>
            <p:cNvSpPr/>
            <p:nvPr/>
          </p:nvSpPr>
          <p:spPr bwMode="auto">
            <a:xfrm>
              <a:off x="2268169" y="410790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4" name="Oval 1503"/>
            <p:cNvSpPr/>
            <p:nvPr/>
          </p:nvSpPr>
          <p:spPr bwMode="auto">
            <a:xfrm>
              <a:off x="2187808" y="421065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5" name="Oval 1504"/>
            <p:cNvSpPr/>
            <p:nvPr/>
          </p:nvSpPr>
          <p:spPr bwMode="auto">
            <a:xfrm>
              <a:off x="2101361" y="414614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6" name="Oval 1505"/>
            <p:cNvSpPr/>
            <p:nvPr/>
          </p:nvSpPr>
          <p:spPr bwMode="auto">
            <a:xfrm>
              <a:off x="2057800" y="406024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7" name="Oval 1506"/>
            <p:cNvSpPr/>
            <p:nvPr/>
          </p:nvSpPr>
          <p:spPr bwMode="auto">
            <a:xfrm>
              <a:off x="2014206" y="41780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8" name="Oval 1507"/>
            <p:cNvSpPr/>
            <p:nvPr/>
          </p:nvSpPr>
          <p:spPr bwMode="auto">
            <a:xfrm>
              <a:off x="2151659" y="43284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09" name="Oval 1508"/>
            <p:cNvSpPr/>
            <p:nvPr/>
          </p:nvSpPr>
          <p:spPr bwMode="auto">
            <a:xfrm>
              <a:off x="2092773" y="441413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0" name="Oval 1509"/>
            <p:cNvSpPr/>
            <p:nvPr/>
          </p:nvSpPr>
          <p:spPr bwMode="auto">
            <a:xfrm>
              <a:off x="2006400" y="4311988"/>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1" name="Oval 1510"/>
            <p:cNvSpPr/>
            <p:nvPr/>
          </p:nvSpPr>
          <p:spPr bwMode="auto">
            <a:xfrm>
              <a:off x="2373810" y="45025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2" name="Oval 1511"/>
            <p:cNvSpPr/>
            <p:nvPr/>
          </p:nvSpPr>
          <p:spPr bwMode="auto">
            <a:xfrm>
              <a:off x="2256026" y="436886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3" name="Oval 1512"/>
            <p:cNvSpPr/>
            <p:nvPr/>
          </p:nvSpPr>
          <p:spPr bwMode="auto">
            <a:xfrm>
              <a:off x="2352483" y="4278244"/>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4" name="Oval 1513"/>
            <p:cNvSpPr/>
            <p:nvPr/>
          </p:nvSpPr>
          <p:spPr bwMode="auto">
            <a:xfrm>
              <a:off x="2444683" y="442290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5" name="Oval 1514"/>
            <p:cNvSpPr/>
            <p:nvPr/>
          </p:nvSpPr>
          <p:spPr bwMode="auto">
            <a:xfrm>
              <a:off x="2487887" y="432011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6" name="Oval 1515"/>
            <p:cNvSpPr/>
            <p:nvPr/>
          </p:nvSpPr>
          <p:spPr bwMode="auto">
            <a:xfrm>
              <a:off x="2610551" y="4421986"/>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7" name="Oval 1516"/>
            <p:cNvSpPr/>
            <p:nvPr/>
          </p:nvSpPr>
          <p:spPr bwMode="auto">
            <a:xfrm>
              <a:off x="2718931" y="4459120"/>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8" name="Oval 1517"/>
            <p:cNvSpPr/>
            <p:nvPr/>
          </p:nvSpPr>
          <p:spPr bwMode="auto">
            <a:xfrm>
              <a:off x="3008271" y="440023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19" name="Oval 1518"/>
            <p:cNvSpPr/>
            <p:nvPr/>
          </p:nvSpPr>
          <p:spPr bwMode="auto">
            <a:xfrm>
              <a:off x="2320603" y="620432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0" name="Oval 1519"/>
            <p:cNvSpPr/>
            <p:nvPr/>
          </p:nvSpPr>
          <p:spPr bwMode="auto">
            <a:xfrm>
              <a:off x="2053180" y="623705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1" name="Oval 1520"/>
            <p:cNvSpPr/>
            <p:nvPr/>
          </p:nvSpPr>
          <p:spPr bwMode="auto">
            <a:xfrm>
              <a:off x="1983587" y="614034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2" name="Oval 1521"/>
            <p:cNvSpPr/>
            <p:nvPr/>
          </p:nvSpPr>
          <p:spPr bwMode="auto">
            <a:xfrm>
              <a:off x="1994909" y="594090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3" name="Oval 1522"/>
            <p:cNvSpPr/>
            <p:nvPr/>
          </p:nvSpPr>
          <p:spPr bwMode="auto">
            <a:xfrm rot="10800000">
              <a:off x="3973685" y="606523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4" name="Oval 1523"/>
            <p:cNvSpPr/>
            <p:nvPr/>
          </p:nvSpPr>
          <p:spPr bwMode="auto">
            <a:xfrm rot="10800000">
              <a:off x="4148067" y="606523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5" name="Oval 1524"/>
            <p:cNvSpPr/>
            <p:nvPr/>
          </p:nvSpPr>
          <p:spPr bwMode="auto">
            <a:xfrm rot="10800000">
              <a:off x="3346031" y="614331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6" name="Oval 1525"/>
            <p:cNvSpPr/>
            <p:nvPr/>
          </p:nvSpPr>
          <p:spPr bwMode="auto">
            <a:xfrm rot="10800000">
              <a:off x="3041615" y="597193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7" name="Oval 1526"/>
            <p:cNvSpPr/>
            <p:nvPr/>
          </p:nvSpPr>
          <p:spPr bwMode="auto">
            <a:xfrm rot="16200000">
              <a:off x="2327055" y="569371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8" name="Oval 1527"/>
            <p:cNvSpPr/>
            <p:nvPr/>
          </p:nvSpPr>
          <p:spPr bwMode="auto">
            <a:xfrm rot="16200000">
              <a:off x="2190372" y="566908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29" name="Oval 1528"/>
            <p:cNvSpPr/>
            <p:nvPr/>
          </p:nvSpPr>
          <p:spPr bwMode="auto">
            <a:xfrm rot="5400000">
              <a:off x="5408626" y="562524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0" name="Oval 1529"/>
            <p:cNvSpPr/>
            <p:nvPr/>
          </p:nvSpPr>
          <p:spPr bwMode="auto">
            <a:xfrm rot="16200000">
              <a:off x="3032619" y="567761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1" name="Oval 1530"/>
            <p:cNvSpPr/>
            <p:nvPr/>
          </p:nvSpPr>
          <p:spPr bwMode="auto">
            <a:xfrm rot="16200000">
              <a:off x="2450503" y="565467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2" name="Oval 1531"/>
            <p:cNvSpPr/>
            <p:nvPr/>
          </p:nvSpPr>
          <p:spPr bwMode="auto">
            <a:xfrm rot="16200000">
              <a:off x="2388263" y="555807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3" name="Oval 1532"/>
            <p:cNvSpPr/>
            <p:nvPr/>
          </p:nvSpPr>
          <p:spPr bwMode="auto">
            <a:xfrm rot="5400000">
              <a:off x="5151472" y="555351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4" name="Oval 1533"/>
            <p:cNvSpPr/>
            <p:nvPr/>
          </p:nvSpPr>
          <p:spPr bwMode="auto">
            <a:xfrm rot="5400000">
              <a:off x="5134944" y="582871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5" name="Oval 1534"/>
            <p:cNvSpPr/>
            <p:nvPr/>
          </p:nvSpPr>
          <p:spPr bwMode="auto">
            <a:xfrm rot="5400000">
              <a:off x="5102009" y="646080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6" name="Oval 1535"/>
            <p:cNvSpPr/>
            <p:nvPr/>
          </p:nvSpPr>
          <p:spPr bwMode="auto">
            <a:xfrm rot="5400000">
              <a:off x="3771515" y="645044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7" name="Oval 1536"/>
            <p:cNvSpPr/>
            <p:nvPr/>
          </p:nvSpPr>
          <p:spPr bwMode="auto">
            <a:xfrm>
              <a:off x="2283111" y="643440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8" name="Oval 1537"/>
            <p:cNvSpPr/>
            <p:nvPr/>
          </p:nvSpPr>
          <p:spPr bwMode="auto">
            <a:xfrm rot="5400000">
              <a:off x="5223798" y="632369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39" name="Oval 1538"/>
            <p:cNvSpPr/>
            <p:nvPr/>
          </p:nvSpPr>
          <p:spPr bwMode="auto">
            <a:xfrm rot="5400000">
              <a:off x="2753049" y="6360287"/>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0" name="Oval 1539"/>
            <p:cNvSpPr/>
            <p:nvPr/>
          </p:nvSpPr>
          <p:spPr bwMode="auto">
            <a:xfrm rot="10800000">
              <a:off x="4915925" y="619602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1" name="Oval 1540"/>
            <p:cNvSpPr/>
            <p:nvPr/>
          </p:nvSpPr>
          <p:spPr bwMode="auto">
            <a:xfrm rot="10800000">
              <a:off x="4643196" y="5988088"/>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2" name="Oval 1541"/>
            <p:cNvSpPr/>
            <p:nvPr/>
          </p:nvSpPr>
          <p:spPr bwMode="auto">
            <a:xfrm rot="10800000">
              <a:off x="4407404" y="6200432"/>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3" name="Oval 1542"/>
            <p:cNvSpPr/>
            <p:nvPr/>
          </p:nvSpPr>
          <p:spPr bwMode="auto">
            <a:xfrm rot="10800000">
              <a:off x="4048665" y="6011587"/>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4" name="Oval 1543"/>
            <p:cNvSpPr/>
            <p:nvPr/>
          </p:nvSpPr>
          <p:spPr bwMode="auto">
            <a:xfrm rot="5400000">
              <a:off x="5196952" y="597603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5" name="Oval 1544"/>
            <p:cNvSpPr/>
            <p:nvPr/>
          </p:nvSpPr>
          <p:spPr bwMode="auto">
            <a:xfrm rot="16200000">
              <a:off x="2604759" y="5983451"/>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6" name="Oval 1545"/>
            <p:cNvSpPr/>
            <p:nvPr/>
          </p:nvSpPr>
          <p:spPr bwMode="auto">
            <a:xfrm rot="10800000">
              <a:off x="3372700" y="6022569"/>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7" name="Oval 1546"/>
            <p:cNvSpPr/>
            <p:nvPr/>
          </p:nvSpPr>
          <p:spPr bwMode="auto">
            <a:xfrm rot="5400000">
              <a:off x="3224443" y="6242513"/>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8" name="Oval 1547"/>
            <p:cNvSpPr/>
            <p:nvPr/>
          </p:nvSpPr>
          <p:spPr bwMode="auto">
            <a:xfrm>
              <a:off x="2165858" y="6187875"/>
              <a:ext cx="117773" cy="117773"/>
            </a:xfrm>
            <a:prstGeom prst="ellipse">
              <a:avLst/>
            </a:prstGeom>
            <a:solidFill>
              <a:srgbClr val="FFFFFF">
                <a:lumMod val="65000"/>
              </a:srgbClr>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49" name="Oval 1548"/>
            <p:cNvSpPr/>
            <p:nvPr/>
          </p:nvSpPr>
          <p:spPr bwMode="auto">
            <a:xfrm rot="5400000">
              <a:off x="4812687" y="477953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0" name="Oval 1549"/>
            <p:cNvSpPr/>
            <p:nvPr/>
          </p:nvSpPr>
          <p:spPr bwMode="auto">
            <a:xfrm rot="5400000">
              <a:off x="5396735" y="504132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1" name="Oval 1550"/>
            <p:cNvSpPr/>
            <p:nvPr/>
          </p:nvSpPr>
          <p:spPr bwMode="auto">
            <a:xfrm rot="5400000">
              <a:off x="4831176" y="504982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2" name="Oval 1551"/>
            <p:cNvSpPr/>
            <p:nvPr/>
          </p:nvSpPr>
          <p:spPr bwMode="auto">
            <a:xfrm rot="5400000">
              <a:off x="4168389" y="492373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3" name="Oval 1552"/>
            <p:cNvSpPr/>
            <p:nvPr/>
          </p:nvSpPr>
          <p:spPr bwMode="auto">
            <a:xfrm rot="5400000">
              <a:off x="4083510" y="471725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4" name="Oval 1553"/>
            <p:cNvSpPr/>
            <p:nvPr/>
          </p:nvSpPr>
          <p:spPr bwMode="auto">
            <a:xfrm rot="16200000">
              <a:off x="2793879" y="526340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5" name="Oval 1554"/>
            <p:cNvSpPr/>
            <p:nvPr/>
          </p:nvSpPr>
          <p:spPr bwMode="auto">
            <a:xfrm rot="16200000">
              <a:off x="3212059" y="496251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6" name="Oval 1555"/>
            <p:cNvSpPr/>
            <p:nvPr/>
          </p:nvSpPr>
          <p:spPr bwMode="auto">
            <a:xfrm rot="16200000">
              <a:off x="2868407" y="5047411"/>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7" name="Oval 1556"/>
            <p:cNvSpPr/>
            <p:nvPr/>
          </p:nvSpPr>
          <p:spPr bwMode="auto">
            <a:xfrm rot="16200000">
              <a:off x="2411999" y="4997999"/>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8" name="Oval 1557"/>
            <p:cNvSpPr/>
            <p:nvPr/>
          </p:nvSpPr>
          <p:spPr bwMode="auto">
            <a:xfrm rot="16200000">
              <a:off x="2385796" y="473443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59" name="Oval 1558"/>
            <p:cNvSpPr/>
            <p:nvPr/>
          </p:nvSpPr>
          <p:spPr bwMode="auto">
            <a:xfrm rot="10800000">
              <a:off x="3606180" y="5322906"/>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0" name="Oval 1559"/>
            <p:cNvSpPr/>
            <p:nvPr/>
          </p:nvSpPr>
          <p:spPr bwMode="auto">
            <a:xfrm rot="10800000">
              <a:off x="3289554" y="531557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1" name="Oval 1560"/>
            <p:cNvSpPr/>
            <p:nvPr/>
          </p:nvSpPr>
          <p:spPr bwMode="auto">
            <a:xfrm>
              <a:off x="3424416" y="4819172"/>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2" name="Oval 1561"/>
            <p:cNvSpPr/>
            <p:nvPr/>
          </p:nvSpPr>
          <p:spPr bwMode="auto">
            <a:xfrm rot="5400000">
              <a:off x="5037252" y="465521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3" name="Oval 1562"/>
            <p:cNvSpPr/>
            <p:nvPr/>
          </p:nvSpPr>
          <p:spPr bwMode="auto">
            <a:xfrm rot="5400000">
              <a:off x="5209836" y="4831845"/>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4" name="Oval 1563"/>
            <p:cNvSpPr/>
            <p:nvPr/>
          </p:nvSpPr>
          <p:spPr bwMode="auto">
            <a:xfrm rot="16200000">
              <a:off x="3009438" y="5155664"/>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565" name="Oval 1564"/>
            <p:cNvSpPr/>
            <p:nvPr/>
          </p:nvSpPr>
          <p:spPr bwMode="auto">
            <a:xfrm>
              <a:off x="3638975" y="5072143"/>
              <a:ext cx="117773" cy="117773"/>
            </a:xfrm>
            <a:prstGeom prst="ellipse">
              <a:avLst/>
            </a:prstGeom>
            <a:solidFill>
              <a:srgbClr val="718700"/>
            </a:solidFill>
            <a:ln w="6350" cap="flat" cmpd="sng" algn="ctr">
              <a:noFill/>
              <a:prstDash val="solid"/>
              <a:round/>
              <a:headEnd type="none" w="med" len="med"/>
              <a:tailEnd type="none" w="med" len="med"/>
            </a:ln>
            <a:effectLst/>
          </p:spPr>
          <p:txBody>
            <a:bodyPr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1067082" rtl="0" eaLnBrk="1" fontAlgn="auto" latinLnBrk="0" hangingPunct="1">
                <a:lnSpc>
                  <a:spcPct val="100000"/>
                </a:lnSpc>
                <a:spcBef>
                  <a:spcPct val="0"/>
                </a:spcBef>
                <a:spcAft>
                  <a:spcPct val="0"/>
                </a:spcAft>
                <a:buClrTx/>
                <a:buSzTx/>
                <a:buFontTx/>
                <a:buNone/>
                <a:defRPr/>
              </a:pPr>
              <a:endParaRPr kumimoji="0" lang="en-US" sz="2098" b="0" i="0" u="none" strike="noStrike" kern="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grpSp>
      <p:sp>
        <p:nvSpPr>
          <p:cNvPr id="1566" name="Rectangle 28"/>
          <p:cNvSpPr>
            <a:spLocks noChangeArrowheads="1"/>
          </p:cNvSpPr>
          <p:nvPr/>
        </p:nvSpPr>
        <p:spPr bwMode="auto">
          <a:xfrm>
            <a:off x="867432" y="5340873"/>
            <a:ext cx="974198" cy="37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887073" rtl="0" eaLnBrk="1" fontAlgn="auto" latinLnBrk="0" hangingPunct="1">
              <a:lnSpc>
                <a:spcPct val="100000"/>
              </a:lnSpc>
              <a:spcBef>
                <a:spcPct val="0"/>
              </a:spcBef>
              <a:spcAft>
                <a:spcPct val="0"/>
              </a:spcAft>
              <a:buClrTx/>
              <a:buSzTx/>
              <a:buFontTx/>
              <a:buNone/>
              <a:defRPr/>
            </a:pPr>
            <a:r>
              <a:rPr kumimoji="0" lang="en-US" sz="1199" b="1" i="0" u="none" strike="noStrike" kern="0" cap="all" spc="72" normalizeH="0" baseline="0" noProof="0">
                <a:ln>
                  <a:noFill/>
                </a:ln>
                <a:solidFill>
                  <a:srgbClr val="718700"/>
                </a:solidFill>
                <a:effectLst/>
                <a:uLnTx/>
                <a:uFillTx/>
                <a:latin typeface="Arial" pitchFamily="34" charset="0"/>
                <a:ea typeface="+mn-ea"/>
                <a:cs typeface="Arial" pitchFamily="34" charset="0"/>
              </a:rPr>
              <a:t>Index </a:t>
            </a:r>
            <a:br>
              <a:rPr kumimoji="0" lang="en-US" sz="1199" b="1" i="0" u="none" strike="noStrike" kern="0" cap="all" spc="72" normalizeH="0" baseline="0" noProof="0">
                <a:ln>
                  <a:noFill/>
                </a:ln>
                <a:solidFill>
                  <a:srgbClr val="718700"/>
                </a:solidFill>
                <a:effectLst/>
                <a:uLnTx/>
                <a:uFillTx/>
                <a:latin typeface="Arial" pitchFamily="34" charset="0"/>
                <a:ea typeface="+mn-ea"/>
                <a:cs typeface="Arial" pitchFamily="34" charset="0"/>
              </a:rPr>
            </a:br>
            <a:r>
              <a:rPr kumimoji="0" lang="en-US" sz="1199" b="1" i="0" u="none" strike="noStrike" kern="0" cap="all" spc="72" normalizeH="0" baseline="0" noProof="0">
                <a:ln>
                  <a:noFill/>
                </a:ln>
                <a:solidFill>
                  <a:srgbClr val="718700"/>
                </a:solidFill>
                <a:effectLst/>
                <a:uLnTx/>
                <a:uFillTx/>
                <a:latin typeface="Arial" pitchFamily="34" charset="0"/>
                <a:ea typeface="+mn-ea"/>
                <a:cs typeface="Arial" pitchFamily="34" charset="0"/>
              </a:rPr>
              <a:t>List</a:t>
            </a:r>
          </a:p>
        </p:txBody>
      </p:sp>
      <p:sp>
        <p:nvSpPr>
          <p:cNvPr id="1567" name="Rectangle 1566"/>
          <p:cNvSpPr/>
          <p:nvPr/>
        </p:nvSpPr>
        <p:spPr>
          <a:xfrm>
            <a:off x="1426005" y="4908466"/>
            <a:ext cx="3921794" cy="1432256"/>
          </a:xfrm>
          <a:prstGeom prst="rect">
            <a:avLst/>
          </a:prstGeom>
          <a:noFill/>
          <a:ln w="25400" cap="flat" cmpd="sng" algn="ctr">
            <a:solidFill>
              <a:srgbClr val="718700"/>
            </a:solidFill>
            <a:prstDash val="solid"/>
          </a:ln>
          <a:effectLst/>
        </p:spPr>
        <p:txBody>
          <a:bodyPr lIns="93412" tIns="46706" rIns="93412" bIns="46706"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4102" rtl="0" eaLnBrk="1" fontAlgn="auto" latinLnBrk="0" hangingPunct="1">
              <a:lnSpc>
                <a:spcPct val="100000"/>
              </a:lnSpc>
              <a:spcBef>
                <a:spcPct val="0"/>
              </a:spcBef>
              <a:spcAft>
                <a:spcPct val="0"/>
              </a:spcAft>
              <a:buClrTx/>
              <a:buSzTx/>
              <a:buFontTx/>
              <a:buNone/>
              <a:defRPr/>
            </a:pPr>
            <a:endParaRPr kumimoji="0" lang="en-US" sz="1798" b="0" i="0" u="none" strike="noStrike" kern="0" cap="none" spc="0" normalizeH="0" baseline="0" noProof="0">
              <a:ln>
                <a:noFill/>
              </a:ln>
              <a:solidFill>
                <a:srgbClr val="FFFFFF"/>
              </a:solidFill>
              <a:effectLst/>
              <a:uLnTx/>
              <a:uFillTx/>
              <a:latin typeface="Arial" pitchFamily="34" charset="0"/>
              <a:ea typeface="+mn-ea"/>
              <a:cs typeface="Arial" pitchFamily="34" charset="0"/>
            </a:endParaRPr>
          </a:p>
        </p:txBody>
      </p:sp>
      <p:sp>
        <p:nvSpPr>
          <p:cNvPr id="1568" name="TextBox 1567"/>
          <p:cNvSpPr txBox="1"/>
          <p:nvPr/>
        </p:nvSpPr>
        <p:spPr>
          <a:xfrm>
            <a:off x="1598207" y="2105743"/>
            <a:ext cx="3575174" cy="263494"/>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4102" rtl="0" eaLnBrk="1" fontAlgn="auto" latinLnBrk="0" hangingPunct="1">
              <a:lnSpc>
                <a:spcPct val="100000"/>
              </a:lnSpc>
              <a:spcBef>
                <a:spcPct val="0"/>
              </a:spcBef>
              <a:spcAft>
                <a:spcPct val="0"/>
              </a:spcAft>
              <a:buClrTx/>
              <a:buSzTx/>
              <a:buFontTx/>
              <a:buNone/>
              <a:defRPr/>
            </a:pPr>
            <a:r>
              <a:rPr kumimoji="0" lang="en-US" sz="1099" b="1" i="0" u="none" strike="noStrike" kern="0" cap="none" spc="0" normalizeH="0" baseline="0" noProof="0">
                <a:ln>
                  <a:noFill/>
                </a:ln>
                <a:solidFill>
                  <a:srgbClr val="FFFFFF">
                    <a:lumMod val="65000"/>
                  </a:srgbClr>
                </a:solidFill>
                <a:effectLst/>
                <a:uLnTx/>
                <a:uFillTx/>
                <a:latin typeface="Arial" pitchFamily="34" charset="0"/>
                <a:ea typeface="Avenir LT Std 45 Book" pitchFamily="34" charset="0"/>
                <a:cs typeface="Arial" pitchFamily="34" charset="0"/>
              </a:rPr>
              <a:t>Market</a:t>
            </a:r>
            <a:endParaRPr kumimoji="0" lang="en-US" sz="1798" b="0" i="0" u="none" strike="noStrike" kern="0" cap="none" spc="0" normalizeH="0" baseline="0" noProof="0">
              <a:ln>
                <a:noFill/>
              </a:ln>
              <a:solidFill>
                <a:srgbClr val="FFFFFF">
                  <a:lumMod val="65000"/>
                </a:srgbClr>
              </a:solidFill>
              <a:effectLst/>
              <a:uLnTx/>
              <a:uFillTx/>
              <a:latin typeface="Arial" pitchFamily="34" charset="0"/>
              <a:ea typeface="+mn-ea"/>
              <a:cs typeface="Arial" pitchFamily="34" charset="0"/>
            </a:endParaRPr>
          </a:p>
        </p:txBody>
      </p:sp>
      <p:sp>
        <p:nvSpPr>
          <p:cNvPr id="785" name="TextBox 784"/>
          <p:cNvSpPr txBox="1"/>
          <p:nvPr/>
        </p:nvSpPr>
        <p:spPr>
          <a:xfrm>
            <a:off x="-871646" y="5881"/>
            <a:ext cx="732892"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GC13</a:t>
            </a:r>
          </a:p>
        </p:txBody>
      </p:sp>
      <p:sp>
        <p:nvSpPr>
          <p:cNvPr id="788" name="Rectangle 787">
            <a:extLst>
              <a:ext uri="{FF2B5EF4-FFF2-40B4-BE49-F238E27FC236}">
                <a16:creationId xmlns:a16="http://schemas.microsoft.com/office/drawing/2014/main" id="{D98F4D7B-BD53-4FF0-8625-82F0BDCCBA5A}"/>
              </a:ext>
            </a:extLst>
          </p:cNvPr>
          <p:cNvSpPr/>
          <p:nvPr/>
        </p:nvSpPr>
        <p:spPr>
          <a:xfrm>
            <a:off x="10868890" y="9236"/>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813144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03" name="Title 13"/>
          <p:cNvSpPr>
            <a:spLocks noGrp="1"/>
          </p:cNvSpPr>
          <p:nvPr>
            <p:ph type="title"/>
          </p:nvPr>
        </p:nvSpPr>
        <p:spPr/>
        <p:txBody>
          <a:bodyPr/>
          <a:lstStyle/>
          <a:p>
            <a:r>
              <a:rPr lang="en-US"/>
              <a:t>The Market’s Response to Crisis</a:t>
            </a:r>
            <a:endParaRPr lang="en-US">
              <a:solidFill>
                <a:schemeClr val="accent1"/>
              </a:solidFill>
            </a:endParaRPr>
          </a:p>
        </p:txBody>
      </p:sp>
      <p:sp>
        <p:nvSpPr>
          <p:cNvPr id="7"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66F6FF41-5833-4EBF-9145-362BCED2914A}" type="slidenum">
              <a:rPr kumimoji="0" lang="en-US" sz="999" b="0" i="0" u="none" strike="noStrike" kern="1200" cap="none" spc="0" normalizeH="0" baseline="0" noProof="0" smtClean="0">
                <a:ln>
                  <a:noFill/>
                </a:ln>
                <a:solidFill>
                  <a:srgbClr val="FFFFFF">
                    <a:lumMod val="50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88</a:t>
            </a:fld>
            <a:endParaRPr kumimoji="0" lang="en-US" sz="999" b="0" i="0" u="none" strike="noStrike" kern="1200" cap="none" spc="0" normalizeH="0" baseline="0" noProof="0">
              <a:ln>
                <a:noFill/>
              </a:ln>
              <a:solidFill>
                <a:srgbClr val="FFFFFF">
                  <a:lumMod val="50000"/>
                </a:srgbClr>
              </a:solidFill>
              <a:effectLst/>
              <a:uLnTx/>
              <a:uFillTx/>
              <a:latin typeface="Arial" pitchFamily="34" charset="0"/>
              <a:ea typeface="+mn-ea"/>
              <a:cs typeface="Arial" pitchFamily="34" charset="0"/>
            </a:endParaRPr>
          </a:p>
        </p:txBody>
      </p:sp>
      <p:sp>
        <p:nvSpPr>
          <p:cNvPr id="48604" name="Text Placeholder 1"/>
          <p:cNvSpPr>
            <a:spLocks noGrp="1"/>
          </p:cNvSpPr>
          <p:nvPr>
            <p:ph type="body" sz="quarter" idx="13"/>
          </p:nvPr>
        </p:nvSpPr>
        <p:spPr/>
        <p:txBody>
          <a:bodyPr/>
          <a:lstStyle/>
          <a:p>
            <a:r>
              <a:rPr lang="en-US"/>
              <a:t>Performance of a Normal Balanced Strategy: 60% Stocks, 40% Bonds</a:t>
            </a:r>
            <a:br>
              <a:rPr lang="en-US"/>
            </a:br>
            <a:r>
              <a:rPr lang="en-US"/>
              <a:t>Cumulative Total Return</a:t>
            </a:r>
          </a:p>
          <a:p>
            <a:endParaRPr lang="en-US" b="1"/>
          </a:p>
        </p:txBody>
      </p:sp>
      <p:sp>
        <p:nvSpPr>
          <p:cNvPr id="3" name="Text Placeholder 2"/>
          <p:cNvSpPr>
            <a:spLocks noGrp="1"/>
          </p:cNvSpPr>
          <p:nvPr>
            <p:ph type="body" sz="quarter" idx="15"/>
          </p:nvPr>
        </p:nvSpPr>
        <p:spPr>
          <a:xfrm>
            <a:off x="704857" y="7031989"/>
            <a:ext cx="9343243" cy="282200"/>
          </a:xfrm>
        </p:spPr>
        <p:txBody>
          <a:bodyPr/>
          <a:lstStyle/>
          <a:p>
            <a:r>
              <a:rPr lang="en-AU"/>
              <a:t>In AUD. </a:t>
            </a:r>
          </a:p>
          <a:p>
            <a:r>
              <a:rPr lang="en-AU"/>
              <a:t>Represents cumulative total returns of a Wealth Index Model invested on the first day of the following calendar month of the event noted. Assumes all strategies have been rebalanced monthly.</a:t>
            </a:r>
          </a:p>
          <a:p>
            <a:pPr lvl="1"/>
            <a:r>
              <a:rPr lang="en-AU"/>
              <a:t>All performance results of the Wealth Index Models are based on performance of indices with model/backtested asset allocations; the performance was achieved with the benefit of hindsight; it does not represent actual investment strategies. The model’s performance does not reflect advisory fees or other expenses associated with the management of an actual portfolio. There are limitations inherent in model allocations. In particular, model performance may not reflect the impact that economic and market factors may have had on the advisor’s decision making if the advisor were actually managing client money. Past performance is no guarantee of future results. </a:t>
            </a:r>
            <a:r>
              <a:rPr lang="en-US"/>
              <a:t>Indices are not available for direct investment. Their performance does not reflect the expenses associated with the management of an actual portfolio.</a:t>
            </a:r>
            <a:endParaRPr lang="en-AU"/>
          </a:p>
          <a:p>
            <a:pPr lvl="1"/>
            <a:r>
              <a:rPr lang="en-AU" sz="799" b="0"/>
              <a:t>S&amp;P data © 2023 S&amp;P Dow Jones Indices LLC, a division of S&amp;P Global. </a:t>
            </a:r>
          </a:p>
          <a:p>
            <a:pPr lvl="1"/>
            <a:r>
              <a:rPr lang="en-AU"/>
              <a:t>See Core 60/40 Wealth Index Model (Australia) and Index Descriptions pages in the Appendix for additional information.</a:t>
            </a:r>
            <a:endParaRPr lang="en-US"/>
          </a:p>
        </p:txBody>
      </p:sp>
      <p:sp>
        <p:nvSpPr>
          <p:cNvPr id="2" name="AssetID" descr="svtx:content/slide/@id"/>
          <p:cNvSpPr>
            <a:spLocks noGrp="1"/>
          </p:cNvSpPr>
          <p:nvPr>
            <p:ph type="body" sz="quarter" idx="20"/>
          </p:nvPr>
        </p:nvSpPr>
        <p:spPr/>
        <p:txBody>
          <a:bodyPr/>
          <a:lstStyle/>
          <a:p>
            <a:r>
              <a:rPr lang="en-US"/>
              <a:t>28667</a:t>
            </a:r>
          </a:p>
        </p:txBody>
      </p:sp>
      <p:sp>
        <p:nvSpPr>
          <p:cNvPr id="9" name="TextBox 8"/>
          <p:cNvSpPr txBox="1"/>
          <p:nvPr/>
        </p:nvSpPr>
        <p:spPr>
          <a:xfrm>
            <a:off x="-764054" y="6151"/>
            <a:ext cx="731060" cy="230686"/>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000000"/>
                </a:solidFill>
                <a:effectLst/>
                <a:uLnTx/>
                <a:uFillTx/>
                <a:latin typeface="Arial" pitchFamily="34" charset="0"/>
                <a:ea typeface="+mn-ea"/>
                <a:cs typeface="+mn-cs"/>
              </a:rPr>
              <a:t>SC: GC28</a:t>
            </a:r>
          </a:p>
        </p:txBody>
      </p:sp>
      <p:sp>
        <p:nvSpPr>
          <p:cNvPr id="16" name="Rectangle 15">
            <a:extLst>
              <a:ext uri="{FF2B5EF4-FFF2-40B4-BE49-F238E27FC236}">
                <a16:creationId xmlns:a16="http://schemas.microsoft.com/office/drawing/2014/main" id="{EDC7540D-7A7F-4CA9-84C0-A1086983BAF3}"/>
              </a:ext>
            </a:extLst>
          </p:cNvPr>
          <p:cNvSpPr/>
          <p:nvPr/>
        </p:nvSpPr>
        <p:spPr>
          <a:xfrm>
            <a:off x="11030571" y="90459"/>
            <a:ext cx="1592072" cy="74094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Market Declines and Volatility</a:t>
            </a:r>
          </a:p>
        </p:txBody>
      </p:sp>
      <p:graphicFrame>
        <p:nvGraphicFramePr>
          <p:cNvPr id="4" name="Chart 3">
            <a:extLst>
              <a:ext uri="{FF2B5EF4-FFF2-40B4-BE49-F238E27FC236}">
                <a16:creationId xmlns:a16="http://schemas.microsoft.com/office/drawing/2014/main" id="{DBF97674-78F9-DC8D-8AEF-B5CD42E23571}"/>
              </a:ext>
            </a:extLst>
          </p:cNvPr>
          <p:cNvGraphicFramePr/>
          <p:nvPr>
            <p:extLst>
              <p:ext uri="{D42A27DB-BD31-4B8C-83A1-F6EECF244321}">
                <p14:modId xmlns:p14="http://schemas.microsoft.com/office/powerpoint/2010/main" val="1032545090"/>
              </p:ext>
            </p:extLst>
          </p:nvPr>
        </p:nvGraphicFramePr>
        <p:xfrm>
          <a:off x="656127" y="1684052"/>
          <a:ext cx="9240475" cy="377660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e 5">
            <a:extLst>
              <a:ext uri="{FF2B5EF4-FFF2-40B4-BE49-F238E27FC236}">
                <a16:creationId xmlns:a16="http://schemas.microsoft.com/office/drawing/2014/main" id="{4E978513-1CB3-E2BC-7A6B-2FB8CB80EF4C}"/>
              </a:ext>
            </a:extLst>
          </p:cNvPr>
          <p:cNvGraphicFramePr>
            <a:graphicFrameLocks noGrp="1"/>
          </p:cNvGraphicFramePr>
          <p:nvPr>
            <p:extLst>
              <p:ext uri="{D42A27DB-BD31-4B8C-83A1-F6EECF244321}">
                <p14:modId xmlns:p14="http://schemas.microsoft.com/office/powerpoint/2010/main" val="427533783"/>
              </p:ext>
            </p:extLst>
          </p:nvPr>
        </p:nvGraphicFramePr>
        <p:xfrm>
          <a:off x="778539" y="5284997"/>
          <a:ext cx="8939640" cy="639545"/>
        </p:xfrm>
        <a:graphic>
          <a:graphicData uri="http://schemas.openxmlformats.org/drawingml/2006/table">
            <a:tbl>
              <a:tblPr firstRow="1" bandRow="1">
                <a:tableStyleId>{5C22544A-7EE6-4342-B048-85BDC9FD1C3A}</a:tableStyleId>
              </a:tblPr>
              <a:tblGrid>
                <a:gridCol w="1489940">
                  <a:extLst>
                    <a:ext uri="{9D8B030D-6E8A-4147-A177-3AD203B41FA5}">
                      <a16:colId xmlns:a16="http://schemas.microsoft.com/office/drawing/2014/main" val="857089935"/>
                    </a:ext>
                  </a:extLst>
                </a:gridCol>
                <a:gridCol w="1489940">
                  <a:extLst>
                    <a:ext uri="{9D8B030D-6E8A-4147-A177-3AD203B41FA5}">
                      <a16:colId xmlns:a16="http://schemas.microsoft.com/office/drawing/2014/main" val="2835099945"/>
                    </a:ext>
                  </a:extLst>
                </a:gridCol>
                <a:gridCol w="1489940">
                  <a:extLst>
                    <a:ext uri="{9D8B030D-6E8A-4147-A177-3AD203B41FA5}">
                      <a16:colId xmlns:a16="http://schemas.microsoft.com/office/drawing/2014/main" val="3946999565"/>
                    </a:ext>
                  </a:extLst>
                </a:gridCol>
                <a:gridCol w="1489940">
                  <a:extLst>
                    <a:ext uri="{9D8B030D-6E8A-4147-A177-3AD203B41FA5}">
                      <a16:colId xmlns:a16="http://schemas.microsoft.com/office/drawing/2014/main" val="182921454"/>
                    </a:ext>
                  </a:extLst>
                </a:gridCol>
                <a:gridCol w="1489940">
                  <a:extLst>
                    <a:ext uri="{9D8B030D-6E8A-4147-A177-3AD203B41FA5}">
                      <a16:colId xmlns:a16="http://schemas.microsoft.com/office/drawing/2014/main" val="1603172016"/>
                    </a:ext>
                  </a:extLst>
                </a:gridCol>
                <a:gridCol w="1489940">
                  <a:extLst>
                    <a:ext uri="{9D8B030D-6E8A-4147-A177-3AD203B41FA5}">
                      <a16:colId xmlns:a16="http://schemas.microsoft.com/office/drawing/2014/main" val="2254348917"/>
                    </a:ext>
                  </a:extLst>
                </a:gridCol>
              </a:tblGrid>
              <a:tr h="182726">
                <a:tc>
                  <a:txBody>
                    <a:bodyPr/>
                    <a:lstStyle/>
                    <a:p>
                      <a:pPr algn="ctr"/>
                      <a:r>
                        <a:rPr lang="en-AU" sz="999" noProof="0">
                          <a:solidFill>
                            <a:schemeClr val="tx1"/>
                          </a:solidFill>
                          <a:latin typeface="Arial" pitchFamily="34" charset="0"/>
                          <a:cs typeface="Arial" pitchFamily="34" charset="0"/>
                        </a:rPr>
                        <a:t>September 1998:</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March 2000:</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September 2001:</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September 2008:</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August 2011:</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March 2020:</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20062961"/>
                  </a:ext>
                </a:extLst>
              </a:tr>
              <a:tr h="182726">
                <a:tc>
                  <a:txBody>
                    <a:bodyPr/>
                    <a:lstStyle/>
                    <a:p>
                      <a:pPr algn="ctr"/>
                      <a:r>
                        <a:rPr lang="en-AU" sz="999" noProof="0">
                          <a:solidFill>
                            <a:schemeClr val="tx1"/>
                          </a:solidFill>
                          <a:latin typeface="Arial" pitchFamily="34" charset="0"/>
                          <a:cs typeface="Arial" pitchFamily="34" charset="0"/>
                        </a:rPr>
                        <a:t>Asian Contagion</a:t>
                      </a:r>
                      <a:br>
                        <a:rPr lang="en-AU" sz="999" noProof="0">
                          <a:solidFill>
                            <a:schemeClr val="tx1"/>
                          </a:solidFill>
                          <a:latin typeface="Arial" pitchFamily="34" charset="0"/>
                          <a:cs typeface="Arial" pitchFamily="34" charset="0"/>
                        </a:rPr>
                      </a:br>
                      <a:r>
                        <a:rPr lang="en-AU" sz="999" noProof="0">
                          <a:solidFill>
                            <a:schemeClr val="tx1"/>
                          </a:solidFill>
                          <a:latin typeface="Arial" pitchFamily="34" charset="0"/>
                          <a:cs typeface="Arial" pitchFamily="34" charset="0"/>
                        </a:rPr>
                        <a:t>Russian Crisis</a:t>
                      </a:r>
                      <a:br>
                        <a:rPr lang="en-AU" sz="999" noProof="0">
                          <a:solidFill>
                            <a:schemeClr val="tx1"/>
                          </a:solidFill>
                          <a:latin typeface="Arial" pitchFamily="34" charset="0"/>
                          <a:cs typeface="Arial" pitchFamily="34" charset="0"/>
                        </a:rPr>
                      </a:br>
                      <a:r>
                        <a:rPr lang="en-AU" sz="999" noProof="0">
                          <a:solidFill>
                            <a:schemeClr val="tx1"/>
                          </a:solidFill>
                          <a:latin typeface="Arial" pitchFamily="34" charset="0"/>
                          <a:cs typeface="Arial" pitchFamily="34" charset="0"/>
                        </a:rPr>
                        <a:t>LTCM Collapse</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Dot-Com Crash</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Terrorist Attack</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Bankruptcy of Lehman Brothers</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US Debt Downgrade</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AU" sz="999" noProof="0">
                          <a:solidFill>
                            <a:schemeClr val="tx1"/>
                          </a:solidFill>
                          <a:latin typeface="Arial" pitchFamily="34" charset="0"/>
                          <a:cs typeface="Arial" pitchFamily="34" charset="0"/>
                        </a:rPr>
                        <a:t>COVID-19 Pandemic</a:t>
                      </a:r>
                    </a:p>
                  </a:txBody>
                  <a:tcPr marL="27409" marR="27409"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04552313"/>
                  </a:ext>
                </a:extLst>
              </a:tr>
            </a:tbl>
          </a:graphicData>
        </a:graphic>
      </p:graphicFrame>
      <p:sp>
        <p:nvSpPr>
          <p:cNvPr id="6" name="TextBox 5">
            <a:extLst>
              <a:ext uri="{FF2B5EF4-FFF2-40B4-BE49-F238E27FC236}">
                <a16:creationId xmlns:a16="http://schemas.microsoft.com/office/drawing/2014/main" id="{6DE0CD95-A06E-6816-D5E6-DEC0D2B320A8}"/>
              </a:ext>
            </a:extLst>
          </p:cNvPr>
          <p:cNvSpPr txBox="1"/>
          <p:nvPr/>
        </p:nvSpPr>
        <p:spPr>
          <a:xfrm>
            <a:off x="11030571" y="1149627"/>
            <a:ext cx="1983243" cy="993511"/>
          </a:xfrm>
          <a:prstGeom prst="rect">
            <a:avLst/>
          </a:prstGeom>
          <a:solidFill>
            <a:schemeClr val="accent4">
              <a:lumMod val="60000"/>
              <a:lumOff val="40000"/>
            </a:schemeClr>
          </a:solidFill>
        </p:spPr>
        <p:txBody>
          <a:bodyPr wrap="square" rtlCol="0">
            <a:no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r>
              <a:rPr lang="en-US" sz="999">
                <a:latin typeface="Arial" pitchFamily="34" charset="0"/>
              </a:rPr>
              <a:t>Corresponding Appendix Slides: </a:t>
            </a:r>
          </a:p>
          <a:p>
            <a:pPr marL="171306" indent="-171306">
              <a:buFont typeface="Arial" pitchFamily="34" charset="0"/>
              <a:buChar char="•"/>
            </a:pPr>
            <a:r>
              <a:rPr lang="en-US" sz="999"/>
              <a:t>Core 60/40 Wealth Index Model (Australia) and Index Descriptions</a:t>
            </a:r>
            <a:r>
              <a:rPr lang="en-US" sz="999">
                <a:latin typeface="Arial" pitchFamily="34" charset="0"/>
              </a:rPr>
              <a:t> (2)</a:t>
            </a:r>
          </a:p>
        </p:txBody>
      </p:sp>
    </p:spTree>
    <p:custDataLst>
      <p:tags r:id="rId1"/>
    </p:custDataLst>
    <p:extLst>
      <p:ext uri="{BB962C8B-B14F-4D97-AF65-F5344CB8AC3E}">
        <p14:creationId xmlns:p14="http://schemas.microsoft.com/office/powerpoint/2010/main" val="1231171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There Are Differing Approaches</a:t>
            </a:r>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89</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4" name="Text Placeholder 3"/>
          <p:cNvSpPr>
            <a:spLocks noGrp="1"/>
          </p:cNvSpPr>
          <p:nvPr>
            <p:ph type="body" sz="quarter" idx="13"/>
          </p:nvPr>
        </p:nvSpPr>
        <p:spPr/>
        <p:txBody>
          <a:bodyPr/>
          <a:lstStyle/>
          <a:p>
            <a:endParaRPr lang="en-US"/>
          </a:p>
        </p:txBody>
      </p:sp>
      <p:sp>
        <p:nvSpPr>
          <p:cNvPr id="5" name="Text Placeholder 4"/>
          <p:cNvSpPr>
            <a:spLocks noGrp="1"/>
          </p:cNvSpPr>
          <p:nvPr>
            <p:ph type="body" sz="quarter" idx="15"/>
          </p:nvPr>
        </p:nvSpPr>
        <p:spPr/>
        <p:txBody>
          <a:bodyPr/>
          <a:lstStyle/>
          <a:p>
            <a:endParaRPr lang="en-US"/>
          </a:p>
        </p:txBody>
      </p:sp>
      <p:sp>
        <p:nvSpPr>
          <p:cNvPr id="6" name="AssetID" descr="svtx:content/slide/@id"/>
          <p:cNvSpPr>
            <a:spLocks noGrp="1"/>
          </p:cNvSpPr>
          <p:nvPr>
            <p:ph type="body" sz="quarter" idx="20"/>
          </p:nvPr>
        </p:nvSpPr>
        <p:spPr/>
        <p:txBody>
          <a:bodyPr/>
          <a:lstStyle/>
          <a:p>
            <a:r>
              <a:rPr lang="en-US"/>
              <a:t>28729</a:t>
            </a:r>
          </a:p>
        </p:txBody>
      </p:sp>
      <p:sp>
        <p:nvSpPr>
          <p:cNvPr id="10" name="TextBox 9"/>
          <p:cNvSpPr txBox="1"/>
          <p:nvPr/>
        </p:nvSpPr>
        <p:spPr>
          <a:xfrm>
            <a:off x="2241129" y="2942428"/>
            <a:ext cx="6576409" cy="467204"/>
          </a:xfrm>
          <a:prstGeom prst="rect">
            <a:avLst/>
          </a:prstGeom>
          <a:noFill/>
        </p:spPr>
        <p:txBody>
          <a:bodyPr wrap="square" lIns="110864" tIns="55432" rIns="110864" bIns="55432"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10000"/>
              </a:lnSpc>
              <a:spcBef>
                <a:spcPct val="0"/>
              </a:spcBef>
              <a:spcAft>
                <a:spcPct val="0"/>
              </a:spcAft>
              <a:buClrTx/>
              <a:buSzTx/>
              <a:buFontTx/>
              <a:buNone/>
              <a:defRPr/>
            </a:pPr>
            <a: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t>Attempts to identify mispricing in securities</a:t>
            </a:r>
          </a:p>
        </p:txBody>
      </p:sp>
      <p:sp>
        <p:nvSpPr>
          <p:cNvPr id="11" name="TextBox 10"/>
          <p:cNvSpPr txBox="1"/>
          <p:nvPr/>
        </p:nvSpPr>
        <p:spPr>
          <a:xfrm>
            <a:off x="2241129" y="3891882"/>
            <a:ext cx="6411999" cy="822463"/>
          </a:xfrm>
          <a:prstGeom prst="rect">
            <a:avLst/>
          </a:prstGeom>
          <a:noFill/>
        </p:spPr>
        <p:txBody>
          <a:bodyPr wrap="square" lIns="110864" tIns="55432" rIns="110864" bIns="55432"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10000"/>
              </a:lnSpc>
              <a:spcBef>
                <a:spcPct val="0"/>
              </a:spcBef>
              <a:spcAft>
                <a:spcPct val="0"/>
              </a:spcAft>
              <a:buClrTx/>
              <a:buSzTx/>
              <a:buFontTx/>
              <a:buNone/>
              <a:defRPr/>
            </a:pPr>
            <a: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t>Relies on forecasting to select “undervalued” securities or time markets</a:t>
            </a:r>
          </a:p>
        </p:txBody>
      </p:sp>
      <p:sp>
        <p:nvSpPr>
          <p:cNvPr id="12" name="TextBox 11"/>
          <p:cNvSpPr txBox="1"/>
          <p:nvPr/>
        </p:nvSpPr>
        <p:spPr>
          <a:xfrm>
            <a:off x="2241129" y="5158363"/>
            <a:ext cx="6576409" cy="819393"/>
          </a:xfrm>
          <a:prstGeom prst="rect">
            <a:avLst/>
          </a:prstGeom>
          <a:noFill/>
        </p:spPr>
        <p:txBody>
          <a:bodyPr wrap="square" lIns="110864" tIns="55432" rIns="110864" bIns="55432"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10000"/>
              </a:lnSpc>
              <a:spcBef>
                <a:spcPct val="0"/>
              </a:spcBef>
              <a:spcAft>
                <a:spcPct val="0"/>
              </a:spcAft>
              <a:buClrTx/>
              <a:buSzTx/>
              <a:buFontTx/>
              <a:buNone/>
              <a:defRPr/>
            </a:pPr>
            <a: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t>Generates higher expenses, trading costs, </a:t>
            </a:r>
            <a:b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br>
            <a: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t>and risks</a:t>
            </a:r>
          </a:p>
        </p:txBody>
      </p:sp>
      <p:sp>
        <p:nvSpPr>
          <p:cNvPr id="13" name="Rectangle 12"/>
          <p:cNvSpPr/>
          <p:nvPr/>
        </p:nvSpPr>
        <p:spPr>
          <a:xfrm>
            <a:off x="1747899" y="2051802"/>
            <a:ext cx="7151844" cy="587727"/>
          </a:xfrm>
          <a:prstGeom prst="rect">
            <a:avLst/>
          </a:prstGeom>
          <a:solidFill>
            <a:schemeClr val="accent2"/>
          </a:solidFill>
          <a:ln w="25400" cap="flat" cmpd="sng" algn="ctr">
            <a:noFill/>
            <a:prstDash val="solid"/>
          </a:ln>
          <a:effectLst/>
        </p:spPr>
        <p:txBody>
          <a:bodyPr lIns="99501" tIns="49750" rIns="99501" bIns="49750"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95005" rtl="0" eaLnBrk="1" fontAlgn="auto" latinLnBrk="0" hangingPunct="1">
              <a:lnSpc>
                <a:spcPct val="100000"/>
              </a:lnSpc>
              <a:spcBef>
                <a:spcPct val="0"/>
              </a:spcBef>
              <a:spcAft>
                <a:spcPct val="0"/>
              </a:spcAft>
              <a:buClrTx/>
              <a:buSzTx/>
              <a:buFontTx/>
              <a:buNone/>
              <a:defRPr/>
            </a:pPr>
            <a:endParaRPr kumimoji="0" lang="en-US" sz="1898"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4" name="TextBox 13"/>
          <p:cNvSpPr txBox="1"/>
          <p:nvPr/>
        </p:nvSpPr>
        <p:spPr>
          <a:xfrm>
            <a:off x="1859239" y="2154895"/>
            <a:ext cx="5836563" cy="392676"/>
          </a:xfrm>
          <a:prstGeom prst="rect">
            <a:avLst/>
          </a:prstGeom>
          <a:noFill/>
        </p:spPr>
        <p:txBody>
          <a:bodyPr wrap="square" lIns="99501" tIns="49750" rIns="99501" bIns="49750"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898" b="1" i="0" u="none" strike="noStrike" kern="1200" cap="all" spc="65" normalizeH="0" baseline="0" noProof="0">
                <a:ln>
                  <a:noFill/>
                </a:ln>
                <a:solidFill>
                  <a:srgbClr val="FFFFFF"/>
                </a:solidFill>
                <a:effectLst/>
                <a:uLnTx/>
                <a:uFillTx/>
                <a:latin typeface="Arial" pitchFamily="34" charset="0"/>
                <a:ea typeface="+mn-ea"/>
                <a:cs typeface="Arial" pitchFamily="34" charset="0"/>
              </a:rPr>
              <a:t>Conventional Management</a:t>
            </a:r>
          </a:p>
        </p:txBody>
      </p:sp>
      <p:sp>
        <p:nvSpPr>
          <p:cNvPr id="15" name="Rectangle 14"/>
          <p:cNvSpPr/>
          <p:nvPr/>
        </p:nvSpPr>
        <p:spPr>
          <a:xfrm>
            <a:off x="1747899" y="2051803"/>
            <a:ext cx="7151844" cy="4282017"/>
          </a:xfrm>
          <a:prstGeom prst="rect">
            <a:avLst/>
          </a:prstGeom>
          <a:noFill/>
          <a:ln w="25400" cap="flat" cmpd="sng" algn="ctr">
            <a:solidFill>
              <a:schemeClr val="accent2"/>
            </a:solidFill>
            <a:prstDash val="solid"/>
          </a:ln>
          <a:effectLst/>
        </p:spPr>
        <p:txBody>
          <a:bodyPr lIns="99501" tIns="49750" rIns="99501" bIns="49750"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95005" rtl="0" eaLnBrk="1" fontAlgn="auto" latinLnBrk="0" hangingPunct="1">
              <a:lnSpc>
                <a:spcPct val="100000"/>
              </a:lnSpc>
              <a:spcBef>
                <a:spcPct val="0"/>
              </a:spcBef>
              <a:spcAft>
                <a:spcPct val="0"/>
              </a:spcAft>
              <a:buClrTx/>
              <a:buSzTx/>
              <a:buFontTx/>
              <a:buNone/>
              <a:defRPr/>
            </a:pPr>
            <a:endParaRPr kumimoji="0" lang="en-US" sz="1898"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cxnSp>
        <p:nvCxnSpPr>
          <p:cNvPr id="16" name="Straight Connector 15"/>
          <p:cNvCxnSpPr/>
          <p:nvPr/>
        </p:nvCxnSpPr>
        <p:spPr>
          <a:xfrm>
            <a:off x="1747899" y="3756530"/>
            <a:ext cx="7151844" cy="0"/>
          </a:xfrm>
          <a:prstGeom prst="line">
            <a:avLst/>
          </a:prstGeom>
          <a:noFill/>
          <a:ln w="9525" cap="flat" cmpd="sng" algn="ctr">
            <a:solidFill>
              <a:schemeClr val="accent2"/>
            </a:solidFill>
            <a:prstDash val="solid"/>
          </a:ln>
          <a:effectLst/>
        </p:spPr>
      </p:cxnSp>
      <p:cxnSp>
        <p:nvCxnSpPr>
          <p:cNvPr id="17" name="Straight Connector 16"/>
          <p:cNvCxnSpPr/>
          <p:nvPr/>
        </p:nvCxnSpPr>
        <p:spPr>
          <a:xfrm>
            <a:off x="1747899" y="4909667"/>
            <a:ext cx="7151844" cy="0"/>
          </a:xfrm>
          <a:prstGeom prst="line">
            <a:avLst/>
          </a:prstGeom>
          <a:noFill/>
          <a:ln w="9525" cap="flat" cmpd="sng" algn="ctr">
            <a:solidFill>
              <a:schemeClr val="accent2"/>
            </a:solidFill>
            <a:prstDash val="solid"/>
          </a:ln>
          <a:effectLst/>
        </p:spPr>
      </p:cxnSp>
      <p:sp>
        <p:nvSpPr>
          <p:cNvPr id="18" name="TextBox 17"/>
          <p:cNvSpPr txBox="1"/>
          <p:nvPr/>
        </p:nvSpPr>
        <p:spPr>
          <a:xfrm>
            <a:off x="-759958"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LC07</a:t>
            </a:r>
          </a:p>
        </p:txBody>
      </p:sp>
      <p:sp>
        <p:nvSpPr>
          <p:cNvPr id="19" name="Rectangle 18">
            <a:extLst>
              <a:ext uri="{FF2B5EF4-FFF2-40B4-BE49-F238E27FC236}">
                <a16:creationId xmlns:a16="http://schemas.microsoft.com/office/drawing/2014/main" id="{A81645B5-4F44-4B14-A38F-C5F10AA08C6C}"/>
              </a:ext>
            </a:extLst>
          </p:cNvPr>
          <p:cNvSpPr/>
          <p:nvPr/>
        </p:nvSpPr>
        <p:spPr>
          <a:xfrm>
            <a:off x="10790453"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1098500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9. Look beyond the Headlines</a:t>
            </a:r>
          </a:p>
        </p:txBody>
      </p:sp>
      <p:sp>
        <p:nvSpPr>
          <p:cNvPr id="4" name="Text Placeholder 3"/>
          <p:cNvSpPr>
            <a:spLocks noGrp="1"/>
          </p:cNvSpPr>
          <p:nvPr>
            <p:ph type="body" sz="quarter" idx="15"/>
          </p:nvPr>
        </p:nvSpPr>
        <p:spPr/>
        <p:txBody>
          <a:bodyPr/>
          <a:lstStyle/>
          <a:p>
            <a:r>
              <a:rPr lang="en-GB"/>
              <a:t>For illustrative purposes only.</a:t>
            </a:r>
          </a:p>
        </p:txBody>
      </p:sp>
      <p:sp>
        <p:nvSpPr>
          <p:cNvPr id="6" name="Text Placeholder 10"/>
          <p:cNvSpPr txBox="1"/>
          <p:nvPr/>
        </p:nvSpPr>
        <p:spPr>
          <a:xfrm>
            <a:off x="6743700" y="1781175"/>
            <a:ext cx="3456810" cy="3648097"/>
          </a:xfrm>
          <a:prstGeom prst="rect">
            <a:avLst/>
          </a:prstGeom>
        </p:spPr>
        <p:txBody>
          <a:bodyPr/>
          <a:lstStyle>
            <a:defPPr>
              <a:defRPr lang="en-US"/>
            </a:defPPr>
            <a:lvl1pPr marL="0" indent="0" algn="l" defTabSz="1042750" rtl="0" eaLnBrk="1" latinLnBrk="0" hangingPunct="1">
              <a:spcBef>
                <a:spcPct val="20000"/>
              </a:spcBef>
              <a:buFont typeface="Arial" pitchFamily="34" charset="0"/>
              <a:buNone/>
              <a:defRPr sz="1600" kern="1200">
                <a:solidFill>
                  <a:schemeClr val="tx1"/>
                </a:solidFill>
                <a:latin typeface="Arial" pitchFamily="34" charset="0"/>
                <a:ea typeface="+mn-ea"/>
                <a:cs typeface="Arial" pitchFamily="34" charset="0"/>
              </a:defRPr>
            </a:lvl1pPr>
            <a:lvl2pPr marL="847234" indent="-325859"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2pPr>
            <a:lvl3pPr marL="1303438"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3pPr>
            <a:lvl4pPr marL="1824813"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4pPr>
            <a:lvl5pPr marL="2346187" indent="-260686" algn="l" defTabSz="1042750" rtl="0" eaLnBrk="1" latinLnBrk="0" hangingPunct="1">
              <a:spcBef>
                <a:spcPct val="20000"/>
              </a:spcBef>
              <a:buFont typeface="Arial" pitchFamily="34" charset="0"/>
              <a:buChar char="»"/>
              <a:defRPr sz="1600" kern="1200">
                <a:solidFill>
                  <a:schemeClr val="tx1"/>
                </a:solidFill>
                <a:latin typeface="Arial" pitchFamily="34" charset="0"/>
                <a:ea typeface="+mn-ea"/>
                <a:cs typeface="Arial" pitchFamily="34" charset="0"/>
              </a:defRPr>
            </a:lvl5pPr>
            <a:lvl6pPr marL="2867562"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8893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910313"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431688" indent="-260686" algn="l" defTabSz="1042750" rtl="0" eaLnBrk="1" latinLnBrk="0" hangingPunct="1">
              <a:spcBef>
                <a:spcPct val="20000"/>
              </a:spcBef>
              <a:buFont typeface="Arial" pitchFamily="34" charset="0"/>
              <a:buChar char="•"/>
              <a:defRPr sz="2300" kern="1200">
                <a:solidFill>
                  <a:schemeClr val="tx1"/>
                </a:solidFill>
                <a:latin typeface="+mn-lt"/>
                <a:ea typeface="+mn-ea"/>
                <a:cs typeface="+mn-cs"/>
              </a:defRPr>
            </a:lvl9pPr>
          </a:lstStyle>
          <a:p>
            <a:pPr marL="0" marR="0" lvl="0" indent="0" algn="l" defTabSz="1042750" rtl="0" eaLnBrk="1" fontAlgn="auto" latinLnBrk="0" hangingPunct="1">
              <a:lnSpc>
                <a:spcPct val="100000"/>
              </a:lnSpc>
              <a:spcBef>
                <a:spcPts val="1799"/>
              </a:spcBef>
              <a:spcAft>
                <a:spcPct val="0"/>
              </a:spcAft>
              <a:buClrTx/>
              <a:buSzTx/>
              <a:buFont typeface="Arial" pitchFamily="34" charset="0"/>
              <a:buNone/>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Daily market news and </a:t>
            </a:r>
            <a:b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b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commentary can challenge</a:t>
            </a:r>
            <a:b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b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your investment discipline. </a:t>
            </a:r>
            <a:b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b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Some messages stir anxiety about the future, while others tempt you to chase the latest investment fad.</a:t>
            </a:r>
          </a:p>
          <a:p>
            <a:pPr marL="0" marR="0" lvl="0" indent="0" algn="l" defTabSz="1042750" rtl="0" eaLnBrk="1" fontAlgn="auto" latinLnBrk="0" hangingPunct="1">
              <a:lnSpc>
                <a:spcPct val="100000"/>
              </a:lnSpc>
              <a:spcBef>
                <a:spcPts val="1799"/>
              </a:spcBef>
              <a:spcAft>
                <a:spcPct val="0"/>
              </a:spcAft>
              <a:buClrTx/>
              <a:buSzTx/>
              <a:buFont typeface="Arial" pitchFamily="34" charset="0"/>
              <a:buNone/>
              <a:defRPr/>
            </a:pPr>
            <a:r>
              <a:rPr kumimoji="0" lang="en-US" sz="1599" b="0" i="0" u="none" strike="noStrike" kern="1200" cap="none" spc="0" normalizeH="0" baseline="0" noProof="0">
                <a:ln>
                  <a:noFill/>
                </a:ln>
                <a:solidFill>
                  <a:srgbClr val="000000"/>
                </a:solidFill>
                <a:effectLst/>
                <a:uLnTx/>
                <a:uFillTx/>
                <a:latin typeface="Arial" pitchFamily="34" charset="0"/>
                <a:ea typeface="+mn-ea"/>
                <a:cs typeface="Arial" pitchFamily="34" charset="0"/>
              </a:rPr>
              <a:t>When headlines unsettle you, consider the source and maintain a long‑term perspective.</a:t>
            </a:r>
          </a:p>
        </p:txBody>
      </p:sp>
      <p:sp>
        <p:nvSpPr>
          <p:cNvPr id="7" name="Rectangle 6">
            <a:extLst>
              <a:ext uri="{FF2B5EF4-FFF2-40B4-BE49-F238E27FC236}">
                <a16:creationId xmlns:a16="http://schemas.microsoft.com/office/drawing/2014/main" id="{54FD87D1-C959-4EF5-8878-E6ACB70FF287}"/>
              </a:ext>
            </a:extLst>
          </p:cNvPr>
          <p:cNvSpPr>
            <a:spLocks noChangeArrowheads="1"/>
          </p:cNvSpPr>
          <p:nvPr/>
        </p:nvSpPr>
        <p:spPr bwMode="auto">
          <a:xfrm>
            <a:off x="1082189" y="2020232"/>
            <a:ext cx="2089421" cy="431528"/>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ctr"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1799" b="0" i="0" u="none" strike="noStrike" kern="1200" cap="none" spc="0" normalizeH="0" baseline="0" noProof="0">
                <a:ln>
                  <a:noFill/>
                </a:ln>
                <a:solidFill>
                  <a:srgbClr val="93AA55"/>
                </a:solidFill>
                <a:effectLst/>
                <a:uLnTx/>
                <a:uFillTx/>
                <a:latin typeface="Arial"/>
                <a:ea typeface="+mn-ea"/>
                <a:cs typeface="Arial" pitchFamily="34" charset="0"/>
              </a:rPr>
              <a:t>RETIRE RICH</a:t>
            </a:r>
          </a:p>
        </p:txBody>
      </p:sp>
      <p:sp>
        <p:nvSpPr>
          <p:cNvPr id="9" name="Rectangle 8">
            <a:extLst>
              <a:ext uri="{FF2B5EF4-FFF2-40B4-BE49-F238E27FC236}">
                <a16:creationId xmlns:a16="http://schemas.microsoft.com/office/drawing/2014/main" id="{FB1C5A4C-BFBB-4887-A719-38332667E0AF}"/>
              </a:ext>
            </a:extLst>
          </p:cNvPr>
          <p:cNvSpPr>
            <a:spLocks noChangeArrowheads="1"/>
          </p:cNvSpPr>
          <p:nvPr/>
        </p:nvSpPr>
        <p:spPr bwMode="auto">
          <a:xfrm>
            <a:off x="1746933" y="2467249"/>
            <a:ext cx="3564866" cy="493401"/>
          </a:xfrm>
          <a:prstGeom prst="rect">
            <a:avLst/>
          </a:prstGeom>
          <a:solidFill>
            <a:srgbClr val="DB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ctr"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1799" b="0" i="0" u="none" strike="noStrike" kern="1200" cap="none" spc="0" normalizeH="0" baseline="0" noProof="0">
                <a:ln>
                  <a:noFill/>
                </a:ln>
                <a:solidFill>
                  <a:srgbClr val="009DBA"/>
                </a:solidFill>
                <a:effectLst/>
                <a:uLnTx/>
                <a:uFillTx/>
                <a:latin typeface="Arial"/>
                <a:ea typeface="+mn-ea"/>
                <a:cs typeface="Arial" pitchFamily="34" charset="0"/>
              </a:rPr>
              <a:t>SELL STOCKS NOW</a:t>
            </a:r>
          </a:p>
        </p:txBody>
      </p:sp>
      <p:sp>
        <p:nvSpPr>
          <p:cNvPr id="11" name="Rectangle 10">
            <a:extLst>
              <a:ext uri="{FF2B5EF4-FFF2-40B4-BE49-F238E27FC236}">
                <a16:creationId xmlns:a16="http://schemas.microsoft.com/office/drawing/2014/main" id="{90B91CE9-F1FB-4FF3-A67A-E8A3DEB30138}"/>
              </a:ext>
            </a:extLst>
          </p:cNvPr>
          <p:cNvSpPr>
            <a:spLocks noChangeArrowheads="1"/>
          </p:cNvSpPr>
          <p:nvPr/>
        </p:nvSpPr>
        <p:spPr bwMode="auto">
          <a:xfrm>
            <a:off x="1063150" y="2976139"/>
            <a:ext cx="3655296" cy="542583"/>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ctr"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1799"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rPr>
              <a:t>THE LOOMING RECESSION</a:t>
            </a:r>
          </a:p>
        </p:txBody>
      </p:sp>
      <p:sp>
        <p:nvSpPr>
          <p:cNvPr id="13" name="Rectangle 12">
            <a:extLst>
              <a:ext uri="{FF2B5EF4-FFF2-40B4-BE49-F238E27FC236}">
                <a16:creationId xmlns:a16="http://schemas.microsoft.com/office/drawing/2014/main" id="{FCED6852-7CD9-4749-BFE5-5F3AF82DB3B5}"/>
              </a:ext>
            </a:extLst>
          </p:cNvPr>
          <p:cNvSpPr>
            <a:spLocks noChangeArrowheads="1"/>
          </p:cNvSpPr>
          <p:nvPr/>
        </p:nvSpPr>
        <p:spPr bwMode="auto">
          <a:xfrm>
            <a:off x="741091" y="3534211"/>
            <a:ext cx="5105357" cy="445806"/>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ctr"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1799" b="0" i="0" u="none" strike="noStrike" kern="1200" cap="none" spc="0" normalizeH="0" baseline="0" noProof="0">
                <a:ln>
                  <a:noFill/>
                </a:ln>
                <a:solidFill>
                  <a:srgbClr val="93AA55"/>
                </a:solidFill>
                <a:effectLst/>
                <a:uLnTx/>
                <a:uFillTx/>
                <a:latin typeface="Arial"/>
                <a:ea typeface="+mn-ea"/>
                <a:cs typeface="Arial" pitchFamily="34" charset="0"/>
              </a:rPr>
              <a:t>THE TOP 10 FUNDS TO OWN</a:t>
            </a:r>
          </a:p>
        </p:txBody>
      </p:sp>
      <p:sp>
        <p:nvSpPr>
          <p:cNvPr id="15" name="Rectangle 14">
            <a:extLst>
              <a:ext uri="{FF2B5EF4-FFF2-40B4-BE49-F238E27FC236}">
                <a16:creationId xmlns:a16="http://schemas.microsoft.com/office/drawing/2014/main" id="{E13F345F-CA2A-45E1-8D10-A2BF44C7DEAB}"/>
              </a:ext>
            </a:extLst>
          </p:cNvPr>
          <p:cNvSpPr>
            <a:spLocks noChangeArrowheads="1"/>
          </p:cNvSpPr>
          <p:nvPr/>
        </p:nvSpPr>
        <p:spPr bwMode="auto">
          <a:xfrm>
            <a:off x="1827843" y="3995506"/>
            <a:ext cx="4321626" cy="512439"/>
          </a:xfrm>
          <a:prstGeom prst="rect">
            <a:avLst/>
          </a:prstGeom>
          <a:solidFill>
            <a:srgbClr val="DB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ctr"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1799" b="0" i="0" u="none" strike="noStrike" kern="1200" cap="none" spc="0" normalizeH="0" baseline="0" noProof="0">
                <a:ln>
                  <a:noFill/>
                </a:ln>
                <a:solidFill>
                  <a:srgbClr val="009DBA"/>
                </a:solidFill>
                <a:effectLst/>
                <a:uLnTx/>
                <a:uFillTx/>
                <a:latin typeface="Arial"/>
                <a:ea typeface="+mn-ea"/>
                <a:cs typeface="Arial" pitchFamily="34" charset="0"/>
              </a:rPr>
              <a:t>MARKET HITS RECORD HIGH</a:t>
            </a:r>
          </a:p>
        </p:txBody>
      </p:sp>
      <p:sp>
        <p:nvSpPr>
          <p:cNvPr id="17" name="Rectangle 16">
            <a:extLst>
              <a:ext uri="{FF2B5EF4-FFF2-40B4-BE49-F238E27FC236}">
                <a16:creationId xmlns:a16="http://schemas.microsoft.com/office/drawing/2014/main" id="{1C7833A8-91C6-4617-A081-95A2BAB56BC2}"/>
              </a:ext>
            </a:extLst>
          </p:cNvPr>
          <p:cNvSpPr>
            <a:spLocks noChangeArrowheads="1"/>
          </p:cNvSpPr>
          <p:nvPr/>
        </p:nvSpPr>
        <p:spPr bwMode="auto">
          <a:xfrm>
            <a:off x="1475641" y="4523433"/>
            <a:ext cx="3783803" cy="448979"/>
          </a:xfrm>
          <a:prstGeom prst="rect">
            <a:avLst/>
          </a:prstGeom>
          <a:solidFill>
            <a:srgbClr val="E2E3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83" tIns="45691" rIns="91383" bIns="45691" numCol="1" anchor="ctr" anchorCtr="0" compatLnSpc="1">
            <a:prstTxWarp prst="textNoShape">
              <a:avLst/>
            </a:prstTxWarp>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1799" b="0" i="0" u="none" strike="noStrike" kern="1200" cap="none" spc="0" normalizeH="0" baseline="0" noProof="0">
                <a:ln>
                  <a:noFill/>
                </a:ln>
                <a:solidFill>
                  <a:srgbClr val="000000">
                    <a:lumMod val="65000"/>
                    <a:lumOff val="35000"/>
                  </a:srgbClr>
                </a:solidFill>
                <a:effectLst/>
                <a:uLnTx/>
                <a:uFillTx/>
                <a:latin typeface="Arial"/>
                <a:ea typeface="+mn-ea"/>
                <a:cs typeface="Arial" pitchFamily="34" charset="0"/>
              </a:rPr>
              <a:t>HOUSING MARKET BOOM</a:t>
            </a:r>
          </a:p>
        </p:txBody>
      </p:sp>
      <p:sp>
        <p:nvSpPr>
          <p:cNvPr id="19" name="TextBox 18">
            <a:extLst>
              <a:ext uri="{FF2B5EF4-FFF2-40B4-BE49-F238E27FC236}">
                <a16:creationId xmlns:a16="http://schemas.microsoft.com/office/drawing/2014/main" id="{E19163DF-792A-45CE-AB8A-1BAF1F75FBEE}"/>
              </a:ext>
            </a:extLst>
          </p:cNvPr>
          <p:cNvSpPr txBox="1"/>
          <p:nvPr/>
        </p:nvSpPr>
        <p:spPr>
          <a:xfrm>
            <a:off x="-745655" y="4135"/>
            <a:ext cx="731059" cy="230687"/>
          </a:xfrm>
          <a:prstGeom prst="rect">
            <a:avLst/>
          </a:prstGeom>
          <a:noFill/>
        </p:spPr>
        <p:txBody>
          <a:bodyPr wrap="square" rtlCol="0">
            <a:sp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ctr" defTabSz="913851" rtl="0" eaLnBrk="1" fontAlgn="base" latinLnBrk="0" hangingPunct="1">
              <a:lnSpc>
                <a:spcPct val="100000"/>
              </a:lnSpc>
              <a:spcBef>
                <a:spcPct val="0"/>
              </a:spcBef>
              <a:spcAft>
                <a:spcPct val="0"/>
              </a:spcAft>
              <a:buClrTx/>
              <a:buSzTx/>
              <a:buFontTx/>
              <a:buNone/>
              <a:defRPr/>
            </a:pPr>
            <a:r>
              <a:rPr kumimoji="0" lang="en-US" sz="900" b="0" i="0" u="none" strike="noStrike" kern="1200" cap="none" spc="0" normalizeH="0" baseline="0" noProof="0">
                <a:ln>
                  <a:noFill/>
                </a:ln>
                <a:solidFill>
                  <a:srgbClr val="000000"/>
                </a:solidFill>
                <a:effectLst/>
                <a:uLnTx/>
                <a:uFillTx/>
                <a:latin typeface="Arial" pitchFamily="34" charset="0"/>
                <a:ea typeface="+mn-ea"/>
                <a:cs typeface="Arial" pitchFamily="34" charset="0"/>
              </a:rPr>
              <a:t>SC: LC38</a:t>
            </a:r>
          </a:p>
        </p:txBody>
      </p:sp>
      <p:sp>
        <p:nvSpPr>
          <p:cNvPr id="3" name="AssetID" descr="svtx:content/slide/@id">
            <a:extLst>
              <a:ext uri="{FF2B5EF4-FFF2-40B4-BE49-F238E27FC236}">
                <a16:creationId xmlns:a16="http://schemas.microsoft.com/office/drawing/2014/main" id="{3C5E9947-CB1F-7CFC-3442-1F8E64F8AC71}"/>
              </a:ext>
            </a:extLst>
          </p:cNvPr>
          <p:cNvSpPr txBox="1"/>
          <p:nvPr/>
        </p:nvSpPr>
        <p:spPr>
          <a:xfrm>
            <a:off x="8851900" y="7327900"/>
            <a:ext cx="1841500" cy="228600"/>
          </a:xfrm>
          <a:prstGeom prst="rect">
            <a:avLst/>
          </a:prstGeom>
          <a:noFill/>
        </p:spPr>
        <p:txBody>
          <a:bodyPr vert="horz" wrap="none" lIns="91440" tIns="45720" rIns="91440" bIns="45720" rtlCol="0" anchor="b">
            <a:noAutofit/>
          </a:bodyPr>
          <a:lstStyle>
            <a:defPPr>
              <a:defRPr lang="en-US"/>
            </a:defPPr>
            <a:lvl1pPr marL="0" algn="l" defTabSz="1042453" rtl="0" eaLnBrk="1" latinLnBrk="0" hangingPunct="1">
              <a:defRPr sz="2100" kern="1200">
                <a:solidFill>
                  <a:schemeClr val="tx1"/>
                </a:solidFill>
                <a:latin typeface="+mn-lt"/>
                <a:ea typeface="+mn-ea"/>
                <a:cs typeface="+mn-cs"/>
              </a:defRPr>
            </a:lvl1pPr>
            <a:lvl2pPr marL="521228" algn="l" defTabSz="1042453" rtl="0" eaLnBrk="1" latinLnBrk="0" hangingPunct="1">
              <a:defRPr sz="2100" kern="1200">
                <a:solidFill>
                  <a:schemeClr val="tx1"/>
                </a:solidFill>
                <a:latin typeface="+mn-lt"/>
                <a:ea typeface="+mn-ea"/>
                <a:cs typeface="+mn-cs"/>
              </a:defRPr>
            </a:lvl2pPr>
            <a:lvl3pPr marL="1042453" algn="l" defTabSz="1042453" rtl="0" eaLnBrk="1" latinLnBrk="0" hangingPunct="1">
              <a:defRPr sz="2100" kern="1200">
                <a:solidFill>
                  <a:schemeClr val="tx1"/>
                </a:solidFill>
                <a:latin typeface="+mn-lt"/>
                <a:ea typeface="+mn-ea"/>
                <a:cs typeface="+mn-cs"/>
              </a:defRPr>
            </a:lvl3pPr>
            <a:lvl4pPr marL="1563681" algn="l" defTabSz="1042453" rtl="0" eaLnBrk="1" latinLnBrk="0" hangingPunct="1">
              <a:defRPr sz="2100" kern="1200">
                <a:solidFill>
                  <a:schemeClr val="tx1"/>
                </a:solidFill>
                <a:latin typeface="+mn-lt"/>
                <a:ea typeface="+mn-ea"/>
                <a:cs typeface="+mn-cs"/>
              </a:defRPr>
            </a:lvl4pPr>
            <a:lvl5pPr marL="2084911" algn="l" defTabSz="1042453" rtl="0" eaLnBrk="1" latinLnBrk="0" hangingPunct="1">
              <a:defRPr sz="2100" kern="1200">
                <a:solidFill>
                  <a:schemeClr val="tx1"/>
                </a:solidFill>
                <a:latin typeface="+mn-lt"/>
                <a:ea typeface="+mn-ea"/>
                <a:cs typeface="+mn-cs"/>
              </a:defRPr>
            </a:lvl5pPr>
            <a:lvl6pPr marL="2606138" algn="l" defTabSz="1042453" rtl="0" eaLnBrk="1" latinLnBrk="0" hangingPunct="1">
              <a:defRPr sz="2100" kern="1200">
                <a:solidFill>
                  <a:schemeClr val="tx1"/>
                </a:solidFill>
                <a:latin typeface="+mn-lt"/>
                <a:ea typeface="+mn-ea"/>
                <a:cs typeface="+mn-cs"/>
              </a:defRPr>
            </a:lvl6pPr>
            <a:lvl7pPr marL="3127364" algn="l" defTabSz="1042453" rtl="0" eaLnBrk="1" latinLnBrk="0" hangingPunct="1">
              <a:defRPr sz="2100" kern="1200">
                <a:solidFill>
                  <a:schemeClr val="tx1"/>
                </a:solidFill>
                <a:latin typeface="+mn-lt"/>
                <a:ea typeface="+mn-ea"/>
                <a:cs typeface="+mn-cs"/>
              </a:defRPr>
            </a:lvl7pPr>
            <a:lvl8pPr marL="3648592" algn="l" defTabSz="1042453" rtl="0" eaLnBrk="1" latinLnBrk="0" hangingPunct="1">
              <a:defRPr sz="2100" kern="1200">
                <a:solidFill>
                  <a:schemeClr val="tx1"/>
                </a:solidFill>
                <a:latin typeface="+mn-lt"/>
                <a:ea typeface="+mn-ea"/>
                <a:cs typeface="+mn-cs"/>
              </a:defRPr>
            </a:lvl8pPr>
            <a:lvl9pPr marL="4169819" algn="l" defTabSz="1042453" rtl="0" eaLnBrk="1" latinLnBrk="0" hangingPunct="1">
              <a:defRPr sz="2100" kern="1200">
                <a:solidFill>
                  <a:schemeClr val="tx1"/>
                </a:solidFill>
                <a:latin typeface="+mn-lt"/>
                <a:ea typeface="+mn-ea"/>
                <a:cs typeface="+mn-cs"/>
              </a:defRPr>
            </a:lvl9pPr>
          </a:lstStyle>
          <a:p>
            <a:pPr marL="0" marR="0" lvl="0" indent="0" algn="r" defTabSz="1042453" rtl="0" eaLnBrk="1" fontAlgn="auto" latinLnBrk="0" hangingPunct="1">
              <a:lnSpc>
                <a:spcPct val="100000"/>
              </a:lnSpc>
              <a:spcBef>
                <a:spcPct val="0"/>
              </a:spcBef>
              <a:spcAft>
                <a:spcPct val="0"/>
              </a:spcAft>
              <a:buClrTx/>
              <a:buSzTx/>
              <a:buFontTx/>
              <a:buNone/>
              <a:defRPr/>
            </a:pPr>
            <a:r>
              <a:rPr kumimoji="0" lang="en-US" sz="700" b="0" i="0" u="none" strike="noStrike" kern="1200" cap="none" spc="0" normalizeH="0" baseline="0" noProof="0">
                <a:ln>
                  <a:noFill/>
                </a:ln>
                <a:solidFill>
                  <a:srgbClr val="FFFFFF">
                    <a:lumMod val="50000"/>
                  </a:srgbClr>
                </a:solidFill>
                <a:effectLst/>
                <a:uLnTx/>
                <a:uFillTx/>
                <a:latin typeface="Arial Narrow" panose="020B0606020202030204" pitchFamily="34" charset="0"/>
                <a:ea typeface="+mn-ea"/>
                <a:cs typeface="+mn-cs"/>
              </a:rPr>
              <a:t>28775</a:t>
            </a:r>
          </a:p>
        </p:txBody>
      </p:sp>
      <p:sp>
        <p:nvSpPr>
          <p:cNvPr id="5" name="TextBox 4">
            <a:extLst>
              <a:ext uri="{FF2B5EF4-FFF2-40B4-BE49-F238E27FC236}">
                <a16:creationId xmlns:a16="http://schemas.microsoft.com/office/drawing/2014/main" id="{5712667A-4709-C268-E1D7-CB62541E3B6D}"/>
              </a:ext>
            </a:extLst>
          </p:cNvPr>
          <p:cNvSpPr txBox="1"/>
          <p:nvPr/>
        </p:nvSpPr>
        <p:spPr>
          <a:xfrm>
            <a:off x="10943690" y="5951"/>
            <a:ext cx="1984910" cy="994346"/>
          </a:xfrm>
          <a:prstGeom prst="rect">
            <a:avLst/>
          </a:prstGeom>
          <a:solidFill>
            <a:schemeClr val="accent4">
              <a:lumMod val="60000"/>
              <a:lumOff val="40000"/>
            </a:schemeClr>
          </a:solidFill>
        </p:spPr>
        <p:txBody>
          <a:bodyPr wrap="square"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a:latin typeface="Arial" pitchFamily="34" charset="0"/>
              </a:rPr>
              <a:t>Pursuing a Better Investment Experience </a:t>
            </a:r>
          </a:p>
        </p:txBody>
      </p:sp>
    </p:spTree>
    <p:custDataLst>
      <p:tags r:id="rId1"/>
    </p:custDataLst>
    <p:extLst>
      <p:ext uri="{BB962C8B-B14F-4D97-AF65-F5344CB8AC3E}">
        <p14:creationId xmlns:p14="http://schemas.microsoft.com/office/powerpoint/2010/main" val="1167598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There Are Differing Approaches</a:t>
            </a:r>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90</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4" name="Text Placeholder 3"/>
          <p:cNvSpPr>
            <a:spLocks noGrp="1"/>
          </p:cNvSpPr>
          <p:nvPr>
            <p:ph type="body" sz="quarter" idx="13"/>
          </p:nvPr>
        </p:nvSpPr>
        <p:spPr/>
        <p:txBody>
          <a:bodyPr/>
          <a:lstStyle/>
          <a:p>
            <a:endParaRPr lang="en-US"/>
          </a:p>
        </p:txBody>
      </p:sp>
      <p:sp>
        <p:nvSpPr>
          <p:cNvPr id="5" name="Text Placeholder 4"/>
          <p:cNvSpPr>
            <a:spLocks noGrp="1"/>
          </p:cNvSpPr>
          <p:nvPr>
            <p:ph type="body" sz="quarter" idx="15"/>
          </p:nvPr>
        </p:nvSpPr>
        <p:spPr/>
        <p:txBody>
          <a:bodyPr/>
          <a:lstStyle/>
          <a:p>
            <a:endParaRPr lang="en-US"/>
          </a:p>
        </p:txBody>
      </p:sp>
      <p:sp>
        <p:nvSpPr>
          <p:cNvPr id="6" name="AssetID" descr="svtx:content/slide/@id"/>
          <p:cNvSpPr>
            <a:spLocks noGrp="1"/>
          </p:cNvSpPr>
          <p:nvPr>
            <p:ph type="body" sz="quarter" idx="20"/>
          </p:nvPr>
        </p:nvSpPr>
        <p:spPr/>
        <p:txBody>
          <a:bodyPr/>
          <a:lstStyle/>
          <a:p>
            <a:r>
              <a:rPr lang="en-US"/>
              <a:t>28731</a:t>
            </a:r>
          </a:p>
        </p:txBody>
      </p:sp>
      <p:sp>
        <p:nvSpPr>
          <p:cNvPr id="10" name="TextBox 9"/>
          <p:cNvSpPr txBox="1"/>
          <p:nvPr/>
        </p:nvSpPr>
        <p:spPr>
          <a:xfrm>
            <a:off x="2252004" y="3038760"/>
            <a:ext cx="6576409" cy="467204"/>
          </a:xfrm>
          <a:prstGeom prst="rect">
            <a:avLst/>
          </a:prstGeom>
          <a:noFill/>
        </p:spPr>
        <p:txBody>
          <a:bodyPr wrap="square" lIns="110864" tIns="55432" rIns="110864" bIns="55432"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10000"/>
              </a:lnSpc>
              <a:spcBef>
                <a:spcPct val="0"/>
              </a:spcBef>
              <a:spcAft>
                <a:spcPct val="0"/>
              </a:spcAft>
              <a:buClrTx/>
              <a:buSzTx/>
              <a:buFontTx/>
              <a:buNone/>
              <a:defRPr/>
            </a:pPr>
            <a: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t>Allows commercial index to determine strategy</a:t>
            </a:r>
          </a:p>
        </p:txBody>
      </p:sp>
      <p:sp>
        <p:nvSpPr>
          <p:cNvPr id="11" name="TextBox 10"/>
          <p:cNvSpPr txBox="1"/>
          <p:nvPr/>
        </p:nvSpPr>
        <p:spPr>
          <a:xfrm>
            <a:off x="2252005" y="3888673"/>
            <a:ext cx="6411999" cy="822463"/>
          </a:xfrm>
          <a:prstGeom prst="rect">
            <a:avLst/>
          </a:prstGeom>
          <a:noFill/>
        </p:spPr>
        <p:txBody>
          <a:bodyPr wrap="square" lIns="110864" tIns="55432" rIns="110864" bIns="55432"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10000"/>
              </a:lnSpc>
              <a:spcBef>
                <a:spcPct val="0"/>
              </a:spcBef>
              <a:spcAft>
                <a:spcPct val="0"/>
              </a:spcAft>
              <a:buClrTx/>
              <a:buSzTx/>
              <a:buFontTx/>
              <a:buNone/>
              <a:defRPr/>
            </a:pPr>
            <a: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t>Attempts to match index performance, restricting which securities to hold and when to trade</a:t>
            </a:r>
          </a:p>
        </p:txBody>
      </p:sp>
      <p:sp>
        <p:nvSpPr>
          <p:cNvPr id="12" name="TextBox 11"/>
          <p:cNvSpPr txBox="1"/>
          <p:nvPr/>
        </p:nvSpPr>
        <p:spPr>
          <a:xfrm>
            <a:off x="2252004" y="4943861"/>
            <a:ext cx="6576409" cy="819393"/>
          </a:xfrm>
          <a:prstGeom prst="rect">
            <a:avLst/>
          </a:prstGeom>
          <a:noFill/>
        </p:spPr>
        <p:txBody>
          <a:bodyPr wrap="square" lIns="110864" tIns="55432" rIns="110864" bIns="55432"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10000"/>
              </a:lnSpc>
              <a:spcBef>
                <a:spcPct val="0"/>
              </a:spcBef>
              <a:spcAft>
                <a:spcPct val="0"/>
              </a:spcAft>
              <a:buClrTx/>
              <a:buSzTx/>
              <a:buFontTx/>
              <a:buNone/>
              <a:defRPr/>
            </a:pPr>
            <a:r>
              <a:rPr kumimoji="0" lang="en-US" sz="2098" b="0" i="0" u="none" strike="noStrike" kern="1200" cap="none" spc="0" normalizeH="0" baseline="0" noProof="0" err="1">
                <a:ln>
                  <a:noFill/>
                </a:ln>
                <a:solidFill>
                  <a:srgbClr val="000000"/>
                </a:solidFill>
                <a:effectLst/>
                <a:uLnTx/>
                <a:uFillTx/>
                <a:latin typeface="Arial" pitchFamily="34" charset="0"/>
                <a:ea typeface="+mn-ea"/>
                <a:cs typeface="Arial" pitchFamily="34" charset="0"/>
              </a:rPr>
              <a:t>Prioritises low tracking error over higher </a:t>
            </a:r>
            <a:br>
              <a:rPr kumimoji="0" lang="en-US" sz="2098" b="0" i="0" u="none" strike="noStrike" kern="1200" cap="none" spc="0" normalizeH="0" baseline="0" noProof="0" err="1">
                <a:ln>
                  <a:noFill/>
                </a:ln>
                <a:solidFill>
                  <a:srgbClr val="000000"/>
                </a:solidFill>
                <a:effectLst/>
                <a:uLnTx/>
                <a:uFillTx/>
                <a:latin typeface="Arial" pitchFamily="34" charset="0"/>
                <a:ea typeface="+mn-ea"/>
                <a:cs typeface="Arial" pitchFamily="34" charset="0"/>
              </a:rPr>
            </a:br>
            <a:r>
              <a:rPr kumimoji="0" lang="en-US" sz="2098" b="0" i="0" u="none" strike="noStrike" kern="1200" cap="none" spc="0" normalizeH="0" baseline="0" noProof="0" err="1">
                <a:ln>
                  <a:noFill/>
                </a:ln>
                <a:solidFill>
                  <a:srgbClr val="000000"/>
                </a:solidFill>
                <a:effectLst/>
                <a:uLnTx/>
                <a:uFillTx/>
                <a:latin typeface="Arial" pitchFamily="34" charset="0"/>
                <a:ea typeface="+mn-ea"/>
                <a:cs typeface="Arial" pitchFamily="34" charset="0"/>
              </a:rPr>
              <a:t>expected returns</a:t>
            </a:r>
          </a:p>
        </p:txBody>
      </p:sp>
      <p:sp>
        <p:nvSpPr>
          <p:cNvPr id="13" name="Rectangle 12"/>
          <p:cNvSpPr/>
          <p:nvPr/>
        </p:nvSpPr>
        <p:spPr>
          <a:xfrm>
            <a:off x="1758775" y="2050547"/>
            <a:ext cx="7151844" cy="587727"/>
          </a:xfrm>
          <a:prstGeom prst="rect">
            <a:avLst/>
          </a:prstGeom>
          <a:solidFill>
            <a:schemeClr val="accent2"/>
          </a:solidFill>
          <a:ln w="25400" cap="flat" cmpd="sng" algn="ctr">
            <a:noFill/>
            <a:prstDash val="solid"/>
          </a:ln>
          <a:effectLst/>
        </p:spPr>
        <p:txBody>
          <a:bodyPr lIns="99501" tIns="49750" rIns="99501" bIns="49750"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95005" rtl="0" eaLnBrk="1" fontAlgn="auto" latinLnBrk="0" hangingPunct="1">
              <a:lnSpc>
                <a:spcPct val="100000"/>
              </a:lnSpc>
              <a:spcBef>
                <a:spcPct val="0"/>
              </a:spcBef>
              <a:spcAft>
                <a:spcPct val="0"/>
              </a:spcAft>
              <a:buClrTx/>
              <a:buSzTx/>
              <a:buFontTx/>
              <a:buNone/>
              <a:defRPr/>
            </a:pPr>
            <a:endParaRPr kumimoji="0" lang="en-US" sz="1898"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4" name="TextBox 13"/>
          <p:cNvSpPr txBox="1"/>
          <p:nvPr/>
        </p:nvSpPr>
        <p:spPr>
          <a:xfrm>
            <a:off x="1870117" y="2153641"/>
            <a:ext cx="5836563" cy="392676"/>
          </a:xfrm>
          <a:prstGeom prst="rect">
            <a:avLst/>
          </a:prstGeom>
          <a:noFill/>
        </p:spPr>
        <p:txBody>
          <a:bodyPr wrap="square" lIns="99501" tIns="49750" rIns="99501" bIns="49750"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898" b="1" i="0" u="none" strike="noStrike" kern="1200" cap="all" spc="65" normalizeH="0" baseline="0" noProof="0">
                <a:ln>
                  <a:noFill/>
                </a:ln>
                <a:solidFill>
                  <a:srgbClr val="FFFFFF"/>
                </a:solidFill>
                <a:effectLst/>
                <a:uLnTx/>
                <a:uFillTx/>
                <a:latin typeface="Arial" pitchFamily="34" charset="0"/>
                <a:ea typeface="+mn-ea"/>
                <a:cs typeface="Arial" pitchFamily="34" charset="0"/>
              </a:rPr>
              <a:t>Indexing</a:t>
            </a:r>
          </a:p>
        </p:txBody>
      </p:sp>
      <p:sp>
        <p:nvSpPr>
          <p:cNvPr id="15" name="Rectangle 14"/>
          <p:cNvSpPr/>
          <p:nvPr/>
        </p:nvSpPr>
        <p:spPr>
          <a:xfrm>
            <a:off x="1758775" y="2050547"/>
            <a:ext cx="7151844" cy="4030134"/>
          </a:xfrm>
          <a:prstGeom prst="rect">
            <a:avLst/>
          </a:prstGeom>
          <a:noFill/>
          <a:ln w="25400" cap="flat" cmpd="sng" algn="ctr">
            <a:solidFill>
              <a:schemeClr val="accent2"/>
            </a:solidFill>
            <a:prstDash val="solid"/>
          </a:ln>
          <a:effectLst/>
        </p:spPr>
        <p:txBody>
          <a:bodyPr lIns="99501" tIns="49750" rIns="99501" bIns="49750"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95005" rtl="0" eaLnBrk="1" fontAlgn="auto" latinLnBrk="0" hangingPunct="1">
              <a:lnSpc>
                <a:spcPct val="100000"/>
              </a:lnSpc>
              <a:spcBef>
                <a:spcPct val="0"/>
              </a:spcBef>
              <a:spcAft>
                <a:spcPct val="0"/>
              </a:spcAft>
              <a:buClrTx/>
              <a:buSzTx/>
              <a:buFontTx/>
              <a:buNone/>
              <a:defRPr/>
            </a:pPr>
            <a:endParaRPr kumimoji="0" lang="en-US" sz="1898"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cxnSp>
        <p:nvCxnSpPr>
          <p:cNvPr id="16" name="Straight Connector 15"/>
          <p:cNvCxnSpPr/>
          <p:nvPr/>
        </p:nvCxnSpPr>
        <p:spPr>
          <a:xfrm>
            <a:off x="1758775" y="3755276"/>
            <a:ext cx="7151844" cy="0"/>
          </a:xfrm>
          <a:prstGeom prst="line">
            <a:avLst/>
          </a:prstGeom>
          <a:noFill/>
          <a:ln w="9525" cap="flat" cmpd="sng" algn="ctr">
            <a:solidFill>
              <a:schemeClr val="accent2"/>
            </a:solidFill>
            <a:prstDash val="solid"/>
          </a:ln>
          <a:effectLst/>
        </p:spPr>
      </p:cxnSp>
      <p:cxnSp>
        <p:nvCxnSpPr>
          <p:cNvPr id="17" name="Straight Connector 16"/>
          <p:cNvCxnSpPr/>
          <p:nvPr/>
        </p:nvCxnSpPr>
        <p:spPr>
          <a:xfrm>
            <a:off x="1758775" y="4750057"/>
            <a:ext cx="7151844" cy="0"/>
          </a:xfrm>
          <a:prstGeom prst="line">
            <a:avLst/>
          </a:prstGeom>
          <a:noFill/>
          <a:ln w="9525" cap="flat" cmpd="sng" algn="ctr">
            <a:solidFill>
              <a:schemeClr val="accent2"/>
            </a:solidFill>
            <a:prstDash val="solid"/>
          </a:ln>
          <a:effectLst/>
        </p:spPr>
      </p:cxnSp>
      <p:sp>
        <p:nvSpPr>
          <p:cNvPr id="18" name="TextBox 17"/>
          <p:cNvSpPr txBox="1"/>
          <p:nvPr/>
        </p:nvSpPr>
        <p:spPr>
          <a:xfrm>
            <a:off x="-676828"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LC07</a:t>
            </a:r>
          </a:p>
        </p:txBody>
      </p:sp>
      <p:sp>
        <p:nvSpPr>
          <p:cNvPr id="19" name="Rectangle 18">
            <a:extLst>
              <a:ext uri="{FF2B5EF4-FFF2-40B4-BE49-F238E27FC236}">
                <a16:creationId xmlns:a16="http://schemas.microsoft.com/office/drawing/2014/main" id="{5A49EA47-8214-42A3-8CFF-828F3DDD32DD}"/>
              </a:ext>
            </a:extLst>
          </p:cNvPr>
          <p:cNvSpPr/>
          <p:nvPr/>
        </p:nvSpPr>
        <p:spPr>
          <a:xfrm>
            <a:off x="10808926" y="71987"/>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211238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There Are Differing Approaches</a:t>
            </a:r>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91</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4" name="Text Placeholder 3"/>
          <p:cNvSpPr>
            <a:spLocks noGrp="1"/>
          </p:cNvSpPr>
          <p:nvPr>
            <p:ph type="body" sz="quarter" idx="13"/>
          </p:nvPr>
        </p:nvSpPr>
        <p:spPr/>
        <p:txBody>
          <a:bodyPr/>
          <a:lstStyle/>
          <a:p>
            <a:endParaRPr lang="en-US"/>
          </a:p>
        </p:txBody>
      </p:sp>
      <p:sp>
        <p:nvSpPr>
          <p:cNvPr id="5" name="Text Placeholder 4"/>
          <p:cNvSpPr>
            <a:spLocks noGrp="1"/>
          </p:cNvSpPr>
          <p:nvPr>
            <p:ph type="body" sz="quarter" idx="15"/>
          </p:nvPr>
        </p:nvSpPr>
        <p:spPr/>
        <p:txBody>
          <a:bodyPr/>
          <a:lstStyle/>
          <a:p>
            <a:endParaRPr lang="en-US"/>
          </a:p>
        </p:txBody>
      </p:sp>
      <p:sp>
        <p:nvSpPr>
          <p:cNvPr id="6" name="AssetID" descr="svtx:content/slide/@id"/>
          <p:cNvSpPr>
            <a:spLocks noGrp="1"/>
          </p:cNvSpPr>
          <p:nvPr>
            <p:ph type="body" sz="quarter" idx="20"/>
          </p:nvPr>
        </p:nvSpPr>
        <p:spPr/>
        <p:txBody>
          <a:bodyPr/>
          <a:lstStyle/>
          <a:p>
            <a:r>
              <a:rPr lang="en-US"/>
              <a:t>28735</a:t>
            </a:r>
          </a:p>
        </p:txBody>
      </p:sp>
      <p:sp>
        <p:nvSpPr>
          <p:cNvPr id="10" name="TextBox 9"/>
          <p:cNvSpPr txBox="1"/>
          <p:nvPr/>
        </p:nvSpPr>
        <p:spPr>
          <a:xfrm>
            <a:off x="2248003" y="2912475"/>
            <a:ext cx="6576409" cy="822463"/>
          </a:xfrm>
          <a:prstGeom prst="rect">
            <a:avLst/>
          </a:prstGeom>
          <a:noFill/>
        </p:spPr>
        <p:txBody>
          <a:bodyPr wrap="square" lIns="110864" tIns="55432" rIns="110864" bIns="55432"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10000"/>
              </a:lnSpc>
              <a:spcBef>
                <a:spcPct val="0"/>
              </a:spcBef>
              <a:spcAft>
                <a:spcPct val="0"/>
              </a:spcAft>
              <a:buClrTx/>
              <a:buSzTx/>
              <a:buFontTx/>
              <a:buNone/>
              <a:defRPr/>
            </a:pPr>
            <a: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t>Gains insights about markets and returns from academic research</a:t>
            </a:r>
          </a:p>
        </p:txBody>
      </p:sp>
      <p:sp>
        <p:nvSpPr>
          <p:cNvPr id="11" name="TextBox 10"/>
          <p:cNvSpPr txBox="1"/>
          <p:nvPr/>
        </p:nvSpPr>
        <p:spPr>
          <a:xfrm>
            <a:off x="2248003" y="4177785"/>
            <a:ext cx="6411999" cy="822463"/>
          </a:xfrm>
          <a:prstGeom prst="rect">
            <a:avLst/>
          </a:prstGeom>
          <a:noFill/>
        </p:spPr>
        <p:txBody>
          <a:bodyPr wrap="square" lIns="110864" tIns="55432" rIns="110864" bIns="55432"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10000"/>
              </a:lnSpc>
              <a:spcBef>
                <a:spcPct val="0"/>
              </a:spcBef>
              <a:spcAft>
                <a:spcPct val="0"/>
              </a:spcAft>
              <a:buClrTx/>
              <a:buSzTx/>
              <a:buFontTx/>
              <a:buNone/>
              <a:defRPr/>
            </a:pPr>
            <a:r>
              <a:rPr kumimoji="0" lang="en-US" sz="2098"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Structures portfolios along the dimensions of </a:t>
            </a:r>
            <a:br>
              <a:rPr kumimoji="0" lang="en-US" sz="2098"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br>
            <a:r>
              <a:rPr kumimoji="0" lang="en-US" sz="2098"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expected returns</a:t>
            </a:r>
          </a:p>
        </p:txBody>
      </p:sp>
      <p:sp>
        <p:nvSpPr>
          <p:cNvPr id="12" name="TextBox 11"/>
          <p:cNvSpPr txBox="1"/>
          <p:nvPr/>
        </p:nvSpPr>
        <p:spPr>
          <a:xfrm>
            <a:off x="2248003" y="5461638"/>
            <a:ext cx="6576409" cy="822463"/>
          </a:xfrm>
          <a:prstGeom prst="rect">
            <a:avLst/>
          </a:prstGeom>
          <a:noFill/>
        </p:spPr>
        <p:txBody>
          <a:bodyPr wrap="square" lIns="110864" tIns="55432" rIns="110864" bIns="55432" rtlCol="0">
            <a:spAutoFit/>
          </a:bodyPr>
          <a:lstStyle>
            <a:defPPr>
              <a:defRPr lang="en-US"/>
            </a:defPPr>
            <a:lvl1pPr marL="0" algn="l" defTabSz="935845" rtl="0" eaLnBrk="1" latinLnBrk="0" hangingPunct="1">
              <a:defRPr sz="1599" kern="1200">
                <a:solidFill>
                  <a:srgbClr val="004F71"/>
                </a:solidFill>
                <a:latin typeface="+mj-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10000"/>
              </a:lnSpc>
              <a:spcBef>
                <a:spcPct val="0"/>
              </a:spcBef>
              <a:spcAft>
                <a:spcPct val="0"/>
              </a:spcAft>
              <a:buClrTx/>
              <a:buSzTx/>
              <a:buFontTx/>
              <a:buNone/>
              <a:defRPr/>
            </a:pPr>
            <a: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t>Adds value by integrating research, </a:t>
            </a:r>
            <a:b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br>
            <a:r>
              <a:rPr kumimoji="0" lang="en-US" sz="2098" b="0" i="0" u="none" strike="noStrike" kern="1200" cap="none" spc="0" normalizeH="0" baseline="0" noProof="0">
                <a:ln>
                  <a:noFill/>
                </a:ln>
                <a:solidFill>
                  <a:srgbClr val="000000"/>
                </a:solidFill>
                <a:effectLst/>
                <a:uLnTx/>
                <a:uFillTx/>
                <a:latin typeface="Arial" pitchFamily="34" charset="0"/>
                <a:ea typeface="+mn-ea"/>
                <a:cs typeface="Arial" pitchFamily="34" charset="0"/>
              </a:rPr>
              <a:t>portfolio management, and trading</a:t>
            </a:r>
          </a:p>
        </p:txBody>
      </p:sp>
      <p:sp>
        <p:nvSpPr>
          <p:cNvPr id="13" name="Rectangle 12"/>
          <p:cNvSpPr/>
          <p:nvPr/>
        </p:nvSpPr>
        <p:spPr>
          <a:xfrm>
            <a:off x="1754775" y="2051802"/>
            <a:ext cx="7151844" cy="587727"/>
          </a:xfrm>
          <a:prstGeom prst="rect">
            <a:avLst/>
          </a:prstGeom>
          <a:solidFill>
            <a:schemeClr val="accent2"/>
          </a:solidFill>
          <a:ln w="25400" cap="flat" cmpd="sng" algn="ctr">
            <a:noFill/>
            <a:prstDash val="solid"/>
          </a:ln>
          <a:effectLst/>
        </p:spPr>
        <p:txBody>
          <a:bodyPr lIns="99501" tIns="49750" rIns="99501" bIns="49750"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95005" rtl="0" eaLnBrk="1" fontAlgn="auto" latinLnBrk="0" hangingPunct="1">
              <a:lnSpc>
                <a:spcPct val="100000"/>
              </a:lnSpc>
              <a:spcBef>
                <a:spcPct val="0"/>
              </a:spcBef>
              <a:spcAft>
                <a:spcPct val="0"/>
              </a:spcAft>
              <a:buClrTx/>
              <a:buSzTx/>
              <a:buFontTx/>
              <a:buNone/>
              <a:defRPr/>
            </a:pPr>
            <a:endParaRPr kumimoji="0" lang="en-US" sz="1898"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4" name="TextBox 13"/>
          <p:cNvSpPr txBox="1"/>
          <p:nvPr/>
        </p:nvSpPr>
        <p:spPr>
          <a:xfrm>
            <a:off x="1866115" y="2142142"/>
            <a:ext cx="5836563" cy="392676"/>
          </a:xfrm>
          <a:prstGeom prst="rect">
            <a:avLst/>
          </a:prstGeom>
          <a:noFill/>
        </p:spPr>
        <p:txBody>
          <a:bodyPr wrap="square" lIns="99501" tIns="49750" rIns="99501" bIns="49750"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1898" b="1" i="0" u="none" strike="noStrike" kern="1200" cap="all" spc="65" normalizeH="0" baseline="0" noProof="0">
                <a:ln>
                  <a:noFill/>
                </a:ln>
                <a:solidFill>
                  <a:srgbClr val="FFFFFF"/>
                </a:solidFill>
                <a:effectLst/>
                <a:uLnTx/>
                <a:uFillTx/>
                <a:latin typeface="Arial" pitchFamily="34" charset="0"/>
                <a:ea typeface="+mn-ea"/>
                <a:cs typeface="Arial" pitchFamily="34" charset="0"/>
              </a:rPr>
              <a:t>An alternate approach</a:t>
            </a:r>
          </a:p>
        </p:txBody>
      </p:sp>
      <p:sp>
        <p:nvSpPr>
          <p:cNvPr id="15" name="Rectangle 14"/>
          <p:cNvSpPr/>
          <p:nvPr/>
        </p:nvSpPr>
        <p:spPr>
          <a:xfrm>
            <a:off x="1754775" y="2051801"/>
            <a:ext cx="7151844" cy="4533901"/>
          </a:xfrm>
          <a:prstGeom prst="rect">
            <a:avLst/>
          </a:prstGeom>
          <a:noFill/>
          <a:ln w="25400" cap="flat" cmpd="sng" algn="ctr">
            <a:solidFill>
              <a:schemeClr val="accent2"/>
            </a:solidFill>
            <a:prstDash val="solid"/>
          </a:ln>
          <a:effectLst/>
        </p:spPr>
        <p:txBody>
          <a:bodyPr lIns="99501" tIns="49750" rIns="99501" bIns="49750" rtlCol="0" anchor="ct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95005" rtl="0" eaLnBrk="1" fontAlgn="auto" latinLnBrk="0" hangingPunct="1">
              <a:lnSpc>
                <a:spcPct val="100000"/>
              </a:lnSpc>
              <a:spcBef>
                <a:spcPct val="0"/>
              </a:spcBef>
              <a:spcAft>
                <a:spcPct val="0"/>
              </a:spcAft>
              <a:buClrTx/>
              <a:buSzTx/>
              <a:buFontTx/>
              <a:buNone/>
              <a:defRPr/>
            </a:pPr>
            <a:endParaRPr kumimoji="0" lang="en-US" sz="1898"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cxnSp>
        <p:nvCxnSpPr>
          <p:cNvPr id="16" name="Straight Connector 15"/>
          <p:cNvCxnSpPr/>
          <p:nvPr/>
        </p:nvCxnSpPr>
        <p:spPr>
          <a:xfrm>
            <a:off x="1754775" y="3964835"/>
            <a:ext cx="7151844" cy="0"/>
          </a:xfrm>
          <a:prstGeom prst="line">
            <a:avLst/>
          </a:prstGeom>
          <a:noFill/>
          <a:ln w="9525" cap="flat" cmpd="sng" algn="ctr">
            <a:solidFill>
              <a:schemeClr val="accent2"/>
            </a:solidFill>
            <a:prstDash val="solid"/>
          </a:ln>
          <a:effectLst/>
        </p:spPr>
      </p:cxnSp>
      <p:cxnSp>
        <p:nvCxnSpPr>
          <p:cNvPr id="17" name="Straight Connector 16"/>
          <p:cNvCxnSpPr/>
          <p:nvPr/>
        </p:nvCxnSpPr>
        <p:spPr>
          <a:xfrm>
            <a:off x="1754775" y="5242322"/>
            <a:ext cx="7151844" cy="0"/>
          </a:xfrm>
          <a:prstGeom prst="line">
            <a:avLst/>
          </a:prstGeom>
          <a:noFill/>
          <a:ln w="9525" cap="flat" cmpd="sng" algn="ctr">
            <a:solidFill>
              <a:schemeClr val="accent2"/>
            </a:solidFill>
            <a:prstDash val="solid"/>
          </a:ln>
          <a:effectLst/>
        </p:spPr>
      </p:cxnSp>
      <p:sp>
        <p:nvSpPr>
          <p:cNvPr id="18" name="TextBox 17"/>
          <p:cNvSpPr txBox="1"/>
          <p:nvPr/>
        </p:nvSpPr>
        <p:spPr>
          <a:xfrm>
            <a:off x="-686066"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LC07</a:t>
            </a:r>
          </a:p>
        </p:txBody>
      </p:sp>
      <p:sp>
        <p:nvSpPr>
          <p:cNvPr id="19" name="Rectangle 18">
            <a:extLst>
              <a:ext uri="{FF2B5EF4-FFF2-40B4-BE49-F238E27FC236}">
                <a16:creationId xmlns:a16="http://schemas.microsoft.com/office/drawing/2014/main" id="{395CD031-068A-43D9-A997-93BECF539299}"/>
              </a:ext>
            </a:extLst>
          </p:cNvPr>
          <p:cNvSpPr/>
          <p:nvPr/>
        </p:nvSpPr>
        <p:spPr>
          <a:xfrm>
            <a:off x="10781217" y="71987"/>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2464291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There’s a World of Opportunity in Equities</a:t>
            </a:r>
            <a:br>
              <a:rPr lang="en-US"/>
            </a:br>
            <a:endParaRPr lang="en-US"/>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92</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34" name="Text Placeholder 9"/>
          <p:cNvSpPr>
            <a:spLocks noGrp="1"/>
          </p:cNvSpPr>
          <p:nvPr>
            <p:ph type="body" sz="quarter" idx="13"/>
          </p:nvPr>
        </p:nvSpPr>
        <p:spPr/>
        <p:txBody>
          <a:bodyPr/>
          <a:lstStyle/>
          <a:p>
            <a:r>
              <a:rPr lang="en-US"/>
              <a:t>Percent of world market capitalisation as at 31 December, 2022 </a:t>
            </a:r>
          </a:p>
        </p:txBody>
      </p:sp>
      <p:sp>
        <p:nvSpPr>
          <p:cNvPr id="5" name="Text Placeholder 4"/>
          <p:cNvSpPr>
            <a:spLocks noGrp="1"/>
          </p:cNvSpPr>
          <p:nvPr>
            <p:ph type="body" sz="quarter" idx="15"/>
          </p:nvPr>
        </p:nvSpPr>
        <p:spPr>
          <a:xfrm>
            <a:off x="704857" y="7031989"/>
            <a:ext cx="9210004" cy="282200"/>
          </a:xfrm>
        </p:spPr>
        <p:txBody>
          <a:bodyPr/>
          <a:lstStyle/>
          <a:p>
            <a:r>
              <a:rPr lang="en-US"/>
              <a:t>Market cap data is free-float adjusted and meets minimum liquidity and listing requirements. Dimensional makes case-by-case determinations about the suitability of investing in each emerging market, making considerations that include local market accessibility, government stability and property rights before making investments. China A-shares that are available for foreign investors through the Hong Kong Stock Connect program are included in China. 30% foreign ownership limit and 25% inclusion factor are applied to China A-shares. Many nations not displayed. Totals may not equal 100% due to rounding. For educational purposes; should not be used as investment advice. Data provided by Bloomberg. </a:t>
            </a:r>
            <a:r>
              <a:rPr lang="en-US" b="1"/>
              <a:t>Diversification neither assures a profit nor guarantees against loss in a declining market.</a:t>
            </a:r>
          </a:p>
        </p:txBody>
      </p:sp>
      <p:sp>
        <p:nvSpPr>
          <p:cNvPr id="4" name="AssetID" descr="svtx:content/slide/@id"/>
          <p:cNvSpPr>
            <a:spLocks noGrp="1"/>
          </p:cNvSpPr>
          <p:nvPr>
            <p:ph type="body" sz="quarter" idx="20"/>
          </p:nvPr>
        </p:nvSpPr>
        <p:spPr/>
        <p:txBody>
          <a:bodyPr/>
          <a:lstStyle/>
          <a:p>
            <a:r>
              <a:rPr lang="en-US"/>
              <a:t>28716</a:t>
            </a:r>
          </a:p>
        </p:txBody>
      </p:sp>
      <p:sp>
        <p:nvSpPr>
          <p:cNvPr id="8" name="TextBox 7"/>
          <p:cNvSpPr txBox="1"/>
          <p:nvPr/>
        </p:nvSpPr>
        <p:spPr>
          <a:xfrm>
            <a:off x="-759958" y="5881"/>
            <a:ext cx="639676" cy="33827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EC03</a:t>
            </a:r>
          </a:p>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MID 165</a:t>
            </a:r>
          </a:p>
        </p:txBody>
      </p:sp>
      <p:sp>
        <p:nvSpPr>
          <p:cNvPr id="9" name="Rectangle 8">
            <a:extLst>
              <a:ext uri="{FF2B5EF4-FFF2-40B4-BE49-F238E27FC236}">
                <a16:creationId xmlns:a16="http://schemas.microsoft.com/office/drawing/2014/main" id="{3B68CB15-7940-4D32-82A8-4C7648D58737}"/>
              </a:ext>
            </a:extLst>
          </p:cNvPr>
          <p:cNvSpPr/>
          <p:nvPr/>
        </p:nvSpPr>
        <p:spPr>
          <a:xfrm>
            <a:off x="10808926" y="62751"/>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
        <p:nvSpPr>
          <p:cNvPr id="15" name="TextBox 14">
            <a:extLst>
              <a:ext uri="{FF2B5EF4-FFF2-40B4-BE49-F238E27FC236}">
                <a16:creationId xmlns:a16="http://schemas.microsoft.com/office/drawing/2014/main" id="{E7BF3956-5736-49B5-BBE2-CCD9871872CA}"/>
              </a:ext>
            </a:extLst>
          </p:cNvPr>
          <p:cNvSpPr txBox="1"/>
          <p:nvPr/>
        </p:nvSpPr>
        <p:spPr bwMode="auto">
          <a:xfrm>
            <a:off x="6580344" y="2114728"/>
            <a:ext cx="3507656"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427994"/>
                </a:solidFill>
                <a:effectLst/>
                <a:uLnTx/>
                <a:uFillTx/>
                <a:latin typeface="Avenir LT 55 Roman"/>
                <a:ea typeface="+mn-ea"/>
                <a:cs typeface="+mn-cs"/>
                <a:sym typeface="Wingdings" panose="05000000000000000000" pitchFamily="2" charset="2"/>
              </a:rPr>
              <a:t></a:t>
            </a:r>
            <a:r>
              <a:rPr kumimoji="0" lang="en-US" sz="899" b="0" i="0" u="none" strike="noStrike" kern="1200" cap="none" spc="0" normalizeH="0" baseline="0" noProof="0">
                <a:ln>
                  <a:noFill/>
                </a:ln>
                <a:solidFill>
                  <a:srgbClr val="000000"/>
                </a:solidFill>
                <a:effectLst/>
                <a:uLnTx/>
                <a:uFillTx/>
                <a:latin typeface="Avenir LT 55 Roman"/>
                <a:ea typeface="+mn-ea"/>
                <a:cs typeface="+mn-cs"/>
                <a:sym typeface="Wingdings" panose="05000000000000000000" pitchFamily="2" charset="2"/>
              </a:rPr>
              <a:t> DEVELOPED MARKETS  </a:t>
            </a:r>
            <a:r>
              <a:rPr kumimoji="0" lang="en-US" sz="899" b="0" i="0" u="none" strike="noStrike" kern="1200" cap="none" spc="0" normalizeH="0" baseline="0" noProof="0">
                <a:ln>
                  <a:noFill/>
                </a:ln>
                <a:solidFill>
                  <a:srgbClr val="7F7F7F"/>
                </a:solidFill>
                <a:effectLst/>
                <a:uLnTx/>
                <a:uFillTx/>
                <a:latin typeface="Avenir LT 55 Roman"/>
                <a:ea typeface="+mn-ea"/>
                <a:cs typeface="+mn-cs"/>
                <a:sym typeface="Wingdings" panose="05000000000000000000" pitchFamily="2" charset="2"/>
              </a:rPr>
              <a:t></a:t>
            </a:r>
            <a:r>
              <a:rPr kumimoji="0" lang="en-US" sz="899" b="0" i="0" u="none" strike="noStrike" kern="1200" cap="none" spc="0" normalizeH="0" baseline="0" noProof="0">
                <a:ln>
                  <a:noFill/>
                </a:ln>
                <a:solidFill>
                  <a:srgbClr val="000000"/>
                </a:solidFill>
                <a:effectLst/>
                <a:uLnTx/>
                <a:uFillTx/>
                <a:latin typeface="Avenir LT 55 Roman"/>
                <a:ea typeface="+mn-ea"/>
                <a:cs typeface="+mn-cs"/>
                <a:sym typeface="Wingdings" panose="05000000000000000000" pitchFamily="2" charset="2"/>
              </a:rPr>
              <a:t> EMERGING MARKETS  </a:t>
            </a:r>
            <a:r>
              <a:rPr kumimoji="0" lang="en-US" sz="899" b="0" i="0" u="none" strike="noStrike" kern="1200" cap="none" spc="0" normalizeH="0" baseline="0" noProof="0">
                <a:ln>
                  <a:noFill/>
                </a:ln>
                <a:solidFill>
                  <a:srgbClr val="E4E4E4"/>
                </a:solidFill>
                <a:effectLst/>
                <a:uLnTx/>
                <a:uFillTx/>
                <a:latin typeface="Avenir LT 55 Roman"/>
                <a:ea typeface="+mn-ea"/>
                <a:cs typeface="+mn-cs"/>
                <a:sym typeface="Wingdings" panose="05000000000000000000" pitchFamily="2" charset="2"/>
              </a:rPr>
              <a:t></a:t>
            </a:r>
            <a:r>
              <a:rPr kumimoji="0" lang="en-US" sz="899" b="0" i="0" u="none" strike="noStrike" kern="1200" cap="none" spc="0" normalizeH="0" baseline="0" noProof="0">
                <a:ln>
                  <a:noFill/>
                </a:ln>
                <a:solidFill>
                  <a:srgbClr val="000000"/>
                </a:solidFill>
                <a:effectLst/>
                <a:uLnTx/>
                <a:uFillTx/>
                <a:latin typeface="Avenir LT 55 Roman"/>
                <a:ea typeface="+mn-ea"/>
                <a:cs typeface="+mn-cs"/>
                <a:sym typeface="Wingdings" panose="05000000000000000000" pitchFamily="2" charset="2"/>
              </a:rPr>
              <a:t> OTHER</a:t>
            </a:r>
            <a:endParaRPr kumimoji="0" lang="en-US" sz="899" b="0" i="0" u="none" strike="noStrike" kern="1200" cap="none" spc="0" normalizeH="0" baseline="0" noProof="0">
              <a:ln>
                <a:noFill/>
              </a:ln>
              <a:solidFill>
                <a:srgbClr val="000000"/>
              </a:solidFill>
              <a:effectLst/>
              <a:uLnTx/>
              <a:uFillTx/>
              <a:latin typeface="Avenir LT 55 Roman"/>
              <a:ea typeface="+mn-ea"/>
              <a:cs typeface="+mn-cs"/>
            </a:endParaRPr>
          </a:p>
        </p:txBody>
      </p:sp>
      <p:cxnSp>
        <p:nvCxnSpPr>
          <p:cNvPr id="16" name="Straight Connector 15">
            <a:extLst>
              <a:ext uri="{FF2B5EF4-FFF2-40B4-BE49-F238E27FC236}">
                <a16:creationId xmlns:a16="http://schemas.microsoft.com/office/drawing/2014/main" id="{11FA8A73-A464-4FBD-9B2A-D27666B37E94}"/>
              </a:ext>
            </a:extLst>
          </p:cNvPr>
          <p:cNvCxnSpPr/>
          <p:nvPr/>
        </p:nvCxnSpPr>
        <p:spPr>
          <a:xfrm>
            <a:off x="772309" y="2334381"/>
            <a:ext cx="9175695" cy="0"/>
          </a:xfrm>
          <a:prstGeom prst="line">
            <a:avLst/>
          </a:prstGeom>
          <a:ln w="63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78E6BF3B-18AD-4017-858C-5974912ADED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5259" y="2359075"/>
            <a:ext cx="9119601" cy="4294210"/>
          </a:xfrm>
          <a:prstGeom prst="rect">
            <a:avLst/>
          </a:prstGeom>
        </p:spPr>
      </p:pic>
    </p:spTree>
    <p:custDataLst>
      <p:tags r:id="rId1"/>
    </p:custDataLst>
    <p:extLst>
      <p:ext uri="{BB962C8B-B14F-4D97-AF65-F5344CB8AC3E}">
        <p14:creationId xmlns:p14="http://schemas.microsoft.com/office/powerpoint/2010/main" val="2922269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There’s a World of Opportunity in Fixed Interest</a:t>
            </a:r>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93</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10" name="Text Placeholder 9"/>
          <p:cNvSpPr>
            <a:spLocks noGrp="1"/>
          </p:cNvSpPr>
          <p:nvPr>
            <p:ph type="body" sz="quarter" idx="13"/>
          </p:nvPr>
        </p:nvSpPr>
        <p:spPr/>
        <p:txBody>
          <a:bodyPr/>
          <a:lstStyle/>
          <a:p>
            <a:r>
              <a:rPr lang="en-US"/>
              <a:t>Percent of global investment grade bond market as at 31 December, 2022</a:t>
            </a:r>
          </a:p>
        </p:txBody>
      </p:sp>
      <p:sp>
        <p:nvSpPr>
          <p:cNvPr id="13" name="Text Placeholder 12"/>
          <p:cNvSpPr>
            <a:spLocks noGrp="1"/>
          </p:cNvSpPr>
          <p:nvPr>
            <p:ph type="body" sz="quarter" idx="15"/>
          </p:nvPr>
        </p:nvSpPr>
        <p:spPr/>
        <p:txBody>
          <a:bodyPr/>
          <a:lstStyle/>
          <a:p>
            <a:r>
              <a:rPr lang="en-US"/>
              <a:t>Data is from Bloomberg Global Aggregate Bond Index. Index excludes non-investment grade securities, bonds with less than one year to maturity, tax-exempt municipal securities, linked bonds and floating rate issues. Treasury sector includes both nominal and inflation-linked native currency debt issued by central governments, which are backed by full faith and credit of a central government. Government-related sector groups are issuers with government affiliations, including agencies, sovereigns, supranationals and local authorities. Corporate sector categorises issuers based on primary lines of business, revenue streams, and operations used to service debt, including industrials, financial institutions and utilities. Securitised sector is designed to capture fixed interest instruments whose payments are backed or directly derived from pool of assets protected or ring-fenced from credit of particular issuer (either by bankruptcy remote special purpose vehicle or bond covenant). Underlying collateral for securitised bonds can include residential mortgages, commercial mortgages, public sector loans, auto loans or credit card payments. Many nations not displayed. Totals may not equal 100% due to rounding. For educational purposes; should not be used as investment advice. Data provided by Bloomberg. </a:t>
            </a:r>
            <a:r>
              <a:rPr lang="en-US" b="1"/>
              <a:t>Diversification neither assures a profit nor guarantees against loss in a declining market.</a:t>
            </a:r>
          </a:p>
        </p:txBody>
      </p:sp>
      <p:sp>
        <p:nvSpPr>
          <p:cNvPr id="4" name="AssetID" descr="svtx:content/slide/@id"/>
          <p:cNvSpPr>
            <a:spLocks noGrp="1"/>
          </p:cNvSpPr>
          <p:nvPr>
            <p:ph type="body" sz="quarter" idx="20"/>
          </p:nvPr>
        </p:nvSpPr>
        <p:spPr/>
        <p:txBody>
          <a:bodyPr/>
          <a:lstStyle/>
          <a:p>
            <a:r>
              <a:rPr lang="en-US"/>
              <a:t>28717</a:t>
            </a:r>
          </a:p>
        </p:txBody>
      </p:sp>
      <p:sp>
        <p:nvSpPr>
          <p:cNvPr id="8" name="TextBox 7"/>
          <p:cNvSpPr txBox="1"/>
          <p:nvPr/>
        </p:nvSpPr>
        <p:spPr>
          <a:xfrm>
            <a:off x="-704540" y="5881"/>
            <a:ext cx="639676" cy="338270"/>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FC02</a:t>
            </a:r>
          </a:p>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MID 300</a:t>
            </a:r>
          </a:p>
        </p:txBody>
      </p:sp>
      <p:sp>
        <p:nvSpPr>
          <p:cNvPr id="9" name="Rectangle 8">
            <a:extLst>
              <a:ext uri="{FF2B5EF4-FFF2-40B4-BE49-F238E27FC236}">
                <a16:creationId xmlns:a16="http://schemas.microsoft.com/office/drawing/2014/main" id="{ED6049BD-9C9C-4390-9096-17CB9BB53B2E}"/>
              </a:ext>
            </a:extLst>
          </p:cNvPr>
          <p:cNvSpPr/>
          <p:nvPr/>
        </p:nvSpPr>
        <p:spPr>
          <a:xfrm>
            <a:off x="10781217" y="62751"/>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
        <p:nvSpPr>
          <p:cNvPr id="15" name="TextBox 14">
            <a:extLst>
              <a:ext uri="{FF2B5EF4-FFF2-40B4-BE49-F238E27FC236}">
                <a16:creationId xmlns:a16="http://schemas.microsoft.com/office/drawing/2014/main" id="{16BF8181-5528-4D7C-83F7-F53797D91F24}"/>
              </a:ext>
            </a:extLst>
          </p:cNvPr>
          <p:cNvSpPr txBox="1"/>
          <p:nvPr/>
        </p:nvSpPr>
        <p:spPr bwMode="auto">
          <a:xfrm>
            <a:off x="5789818" y="1987862"/>
            <a:ext cx="4209476" cy="23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899" b="0" i="0" u="none" strike="noStrike" kern="1200" cap="none" spc="0" normalizeH="0" baseline="0" noProof="0">
                <a:ln>
                  <a:noFill/>
                </a:ln>
                <a:solidFill>
                  <a:srgbClr val="3D7A27"/>
                </a:solidFill>
                <a:effectLst/>
                <a:uLnTx/>
                <a:uFillTx/>
                <a:latin typeface="Avenir LT 55 Roman"/>
                <a:ea typeface="+mn-ea"/>
                <a:cs typeface="+mn-cs"/>
                <a:sym typeface="Wingdings" panose="05000000000000000000" pitchFamily="2" charset="2"/>
              </a:rPr>
              <a:t></a:t>
            </a:r>
            <a:r>
              <a:rPr kumimoji="0" lang="en-US" sz="899" b="0" i="0" u="none" strike="noStrike" kern="1200" cap="none" spc="0" normalizeH="0" baseline="0" noProof="0">
                <a:ln>
                  <a:noFill/>
                </a:ln>
                <a:solidFill>
                  <a:srgbClr val="000000"/>
                </a:solidFill>
                <a:effectLst/>
                <a:uLnTx/>
                <a:uFillTx/>
                <a:latin typeface="Avenir LT 55 Roman"/>
                <a:ea typeface="+mn-ea"/>
                <a:cs typeface="+mn-cs"/>
                <a:sym typeface="Wingdings" panose="05000000000000000000" pitchFamily="2" charset="2"/>
              </a:rPr>
              <a:t> GOVERNMENT RELATED  </a:t>
            </a:r>
            <a:r>
              <a:rPr kumimoji="0" lang="en-US" sz="899" b="0" i="0" u="none" strike="noStrike" kern="1200" cap="none" spc="0" normalizeH="0" baseline="0" noProof="0">
                <a:ln>
                  <a:noFill/>
                </a:ln>
                <a:solidFill>
                  <a:srgbClr val="51A234"/>
                </a:solidFill>
                <a:effectLst/>
                <a:uLnTx/>
                <a:uFillTx/>
                <a:latin typeface="Avenir LT 55 Roman"/>
                <a:ea typeface="+mn-ea"/>
                <a:cs typeface="+mn-cs"/>
                <a:sym typeface="Wingdings" panose="05000000000000000000" pitchFamily="2" charset="2"/>
              </a:rPr>
              <a:t></a:t>
            </a:r>
            <a:r>
              <a:rPr kumimoji="0" lang="en-US" sz="899" b="0" i="0" u="none" strike="noStrike" kern="1200" cap="none" spc="0" normalizeH="0" baseline="0" noProof="0">
                <a:ln>
                  <a:noFill/>
                </a:ln>
                <a:solidFill>
                  <a:srgbClr val="000000"/>
                </a:solidFill>
                <a:effectLst/>
                <a:uLnTx/>
                <a:uFillTx/>
                <a:latin typeface="Avenir LT 55 Roman"/>
                <a:ea typeface="+mn-ea"/>
                <a:cs typeface="+mn-cs"/>
                <a:sym typeface="Wingdings" panose="05000000000000000000" pitchFamily="2" charset="2"/>
              </a:rPr>
              <a:t> TREASURY  </a:t>
            </a:r>
            <a:r>
              <a:rPr kumimoji="0" lang="en-US" sz="899" b="0" i="0" u="none" strike="noStrike" kern="1200" cap="none" spc="0" normalizeH="0" baseline="0" noProof="0">
                <a:ln>
                  <a:noFill/>
                </a:ln>
                <a:solidFill>
                  <a:srgbClr val="B5E2A5"/>
                </a:solidFill>
                <a:effectLst/>
                <a:uLnTx/>
                <a:uFillTx/>
                <a:latin typeface="Avenir LT 55 Roman"/>
                <a:ea typeface="+mn-ea"/>
                <a:cs typeface="+mn-cs"/>
                <a:sym typeface="Wingdings" panose="05000000000000000000" pitchFamily="2" charset="2"/>
              </a:rPr>
              <a:t></a:t>
            </a:r>
            <a:r>
              <a:rPr kumimoji="0" lang="en-US" sz="899" b="0" i="0" u="none" strike="noStrike" kern="1200" cap="none" spc="0" normalizeH="0" baseline="0" noProof="0">
                <a:ln>
                  <a:noFill/>
                </a:ln>
                <a:solidFill>
                  <a:srgbClr val="000000"/>
                </a:solidFill>
                <a:effectLst/>
                <a:uLnTx/>
                <a:uFillTx/>
                <a:latin typeface="Avenir LT 55 Roman"/>
                <a:ea typeface="+mn-ea"/>
                <a:cs typeface="+mn-cs"/>
                <a:sym typeface="Wingdings" panose="05000000000000000000" pitchFamily="2" charset="2"/>
              </a:rPr>
              <a:t> CORPORATE  </a:t>
            </a:r>
            <a:r>
              <a:rPr kumimoji="0" lang="en-US" sz="899" b="0" i="0" u="none" strike="noStrike" kern="1200" cap="none" spc="0" normalizeH="0" baseline="0" noProof="0">
                <a:ln>
                  <a:noFill/>
                </a:ln>
                <a:solidFill>
                  <a:srgbClr val="FFFFFF">
                    <a:lumMod val="65000"/>
                  </a:srgbClr>
                </a:solidFill>
                <a:effectLst/>
                <a:uLnTx/>
                <a:uFillTx/>
                <a:latin typeface="Arial"/>
                <a:ea typeface="+mn-ea"/>
                <a:cs typeface="Arial" pitchFamily="34" charset="0"/>
                <a:sym typeface="Wingdings" panose="05000000000000000000" pitchFamily="2" charset="2"/>
              </a:rPr>
              <a:t></a:t>
            </a:r>
            <a:r>
              <a:rPr kumimoji="0" lang="en-US" sz="899" b="0" i="0" u="none" strike="noStrike" kern="1200" cap="none" spc="0" normalizeH="0" baseline="0" noProof="0">
                <a:ln>
                  <a:noFill/>
                </a:ln>
                <a:solidFill>
                  <a:srgbClr val="000000"/>
                </a:solidFill>
                <a:effectLst/>
                <a:uLnTx/>
                <a:uFillTx/>
                <a:latin typeface="Arial"/>
                <a:ea typeface="+mn-ea"/>
                <a:cs typeface="Arial" pitchFamily="34" charset="0"/>
                <a:sym typeface="Wingdings" panose="05000000000000000000" pitchFamily="2" charset="2"/>
              </a:rPr>
              <a:t> SECURITISED</a:t>
            </a:r>
            <a:endParaRPr kumimoji="0" lang="en-US" sz="899" b="0" i="0" u="none" strike="noStrike" kern="1200" cap="none" spc="0" normalizeH="0" baseline="0" noProof="0">
              <a:ln>
                <a:noFill/>
              </a:ln>
              <a:solidFill>
                <a:srgbClr val="000000"/>
              </a:solidFill>
              <a:effectLst/>
              <a:uLnTx/>
              <a:uFillTx/>
              <a:latin typeface="Avenir LT 55 Roman"/>
              <a:ea typeface="+mn-ea"/>
              <a:cs typeface="+mn-cs"/>
            </a:endParaRPr>
          </a:p>
        </p:txBody>
      </p:sp>
      <p:cxnSp>
        <p:nvCxnSpPr>
          <p:cNvPr id="16" name="Straight Connector 15">
            <a:extLst>
              <a:ext uri="{FF2B5EF4-FFF2-40B4-BE49-F238E27FC236}">
                <a16:creationId xmlns:a16="http://schemas.microsoft.com/office/drawing/2014/main" id="{595967D4-21E7-40B8-9996-B54A16BE959B}"/>
              </a:ext>
            </a:extLst>
          </p:cNvPr>
          <p:cNvCxnSpPr/>
          <p:nvPr/>
        </p:nvCxnSpPr>
        <p:spPr>
          <a:xfrm>
            <a:off x="771867" y="2204009"/>
            <a:ext cx="9132486" cy="0"/>
          </a:xfrm>
          <a:prstGeom prst="line">
            <a:avLst/>
          </a:prstGeom>
          <a:ln w="63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C50ECB7D-B915-4E6C-92DF-B322E9FD90C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8540" y="2238280"/>
            <a:ext cx="9158363" cy="4312464"/>
          </a:xfrm>
          <a:prstGeom prst="rect">
            <a:avLst/>
          </a:prstGeom>
        </p:spPr>
      </p:pic>
    </p:spTree>
    <p:custDataLst>
      <p:tags r:id="rId1"/>
    </p:custDataLst>
    <p:extLst>
      <p:ext uri="{BB962C8B-B14F-4D97-AF65-F5344CB8AC3E}">
        <p14:creationId xmlns:p14="http://schemas.microsoft.com/office/powerpoint/2010/main" val="4011854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4">
            <a:extLst>
              <a:ext uri="{28A0092B-C50C-407E-A947-70E740481C1C}">
                <a14:useLocalDpi xmlns:a14="http://schemas.microsoft.com/office/drawing/2010/main" val="0"/>
              </a:ext>
            </a:extLst>
          </a:blip>
          <a:srcRect l="21375" t="13366" r="21627" b="12877"/>
          <a:stretch>
            <a:fillRect/>
          </a:stretch>
        </p:blipFill>
        <p:spPr>
          <a:xfrm>
            <a:off x="2782115" y="2182918"/>
            <a:ext cx="4501852" cy="4519121"/>
          </a:xfrm>
          <a:prstGeom prst="rect">
            <a:avLst/>
          </a:prstGeom>
        </p:spPr>
      </p:pic>
      <p:sp>
        <p:nvSpPr>
          <p:cNvPr id="7" name="Title 6"/>
          <p:cNvSpPr>
            <a:spLocks noGrp="1"/>
          </p:cNvSpPr>
          <p:nvPr>
            <p:ph type="title"/>
          </p:nvPr>
        </p:nvSpPr>
        <p:spPr/>
        <p:txBody>
          <a:bodyPr/>
          <a:lstStyle/>
          <a:p>
            <a:r>
              <a:rPr lang="en-US"/>
              <a:t>They Act on Impulse</a:t>
            </a:r>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94</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4" name="Text Placeholder 3"/>
          <p:cNvSpPr>
            <a:spLocks noGrp="1"/>
          </p:cNvSpPr>
          <p:nvPr>
            <p:ph type="body" sz="quarter" idx="13"/>
          </p:nvPr>
        </p:nvSpPr>
        <p:spPr/>
        <p:txBody>
          <a:bodyPr/>
          <a:lstStyle/>
          <a:p>
            <a:endParaRPr lang="en-US"/>
          </a:p>
        </p:txBody>
      </p:sp>
      <p:sp>
        <p:nvSpPr>
          <p:cNvPr id="5" name="Text Placeholder 4"/>
          <p:cNvSpPr>
            <a:spLocks noGrp="1"/>
          </p:cNvSpPr>
          <p:nvPr>
            <p:ph type="body" sz="quarter" idx="15"/>
          </p:nvPr>
        </p:nvSpPr>
        <p:spPr/>
        <p:txBody>
          <a:bodyPr/>
          <a:lstStyle/>
          <a:p>
            <a:endParaRPr lang="en-US"/>
          </a:p>
        </p:txBody>
      </p:sp>
      <p:sp>
        <p:nvSpPr>
          <p:cNvPr id="6" name="AssetID" descr="svtx:content/slide/@id"/>
          <p:cNvSpPr>
            <a:spLocks noGrp="1"/>
          </p:cNvSpPr>
          <p:nvPr>
            <p:ph type="body" sz="quarter" idx="20"/>
          </p:nvPr>
        </p:nvSpPr>
        <p:spPr/>
        <p:txBody>
          <a:bodyPr/>
          <a:lstStyle/>
          <a:p>
            <a:r>
              <a:rPr lang="en-US"/>
              <a:t>28720</a:t>
            </a:r>
          </a:p>
        </p:txBody>
      </p:sp>
      <p:sp>
        <p:nvSpPr>
          <p:cNvPr id="12" name="Rectangle 11"/>
          <p:cNvSpPr/>
          <p:nvPr/>
        </p:nvSpPr>
        <p:spPr>
          <a:xfrm>
            <a:off x="1008743" y="2732083"/>
            <a:ext cx="7519526" cy="930947"/>
          </a:xfrm>
          <a:prstGeom prst="rect">
            <a:avLst/>
          </a:prstGeom>
        </p:spPr>
        <p:txBody>
          <a:bodyPr wrap="square" lIns="99501" tIns="49750" rIns="99501" bIns="4975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2612"/>
              </a:spcAft>
              <a:buClrTx/>
              <a:buSzTx/>
              <a:buFontTx/>
              <a:buNone/>
              <a:defRPr/>
            </a:pP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“I can’t take this bear market—</a:t>
            </a:r>
            <a:b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br>
            <a:r>
              <a:rPr kumimoji="0" lang="en-US" sz="2398" b="0" i="0" u="none" strike="noStrike" kern="1200" cap="none" spc="0" normalizeH="0" baseline="0" noProof="0">
                <a:ln>
                  <a:noFill/>
                </a:ln>
                <a:solidFill>
                  <a:srgbClr val="427994"/>
                </a:solidFill>
                <a:effectLst/>
                <a:uLnTx/>
                <a:uFillTx/>
                <a:latin typeface="Arial" pitchFamily="34" charset="0"/>
                <a:ea typeface="+mn-ea"/>
                <a:cs typeface="Arial" pitchFamily="34" charset="0"/>
              </a:rPr>
              <a:t> </a:t>
            </a:r>
            <a:r>
              <a:rPr kumimoji="0" lang="en-US" sz="1049" b="0" i="0" u="none" strike="noStrike" kern="1200" cap="none" spc="0" normalizeH="0" baseline="0" noProof="0">
                <a:ln>
                  <a:noFill/>
                </a:ln>
                <a:solidFill>
                  <a:srgbClr val="427994"/>
                </a:solidFill>
                <a:effectLst/>
                <a:uLnTx/>
                <a:uFillTx/>
                <a:latin typeface="Arial" pitchFamily="34" charset="0"/>
                <a:ea typeface="+mn-ea"/>
                <a:cs typeface="Arial" pitchFamily="34" charset="0"/>
              </a:rPr>
              <a:t> </a:t>
            </a: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I’m getting out!”</a:t>
            </a:r>
          </a:p>
        </p:txBody>
      </p:sp>
      <p:sp>
        <p:nvSpPr>
          <p:cNvPr id="13" name="Rectangle 12"/>
          <p:cNvSpPr/>
          <p:nvPr/>
        </p:nvSpPr>
        <p:spPr>
          <a:xfrm>
            <a:off x="3639307" y="4663190"/>
            <a:ext cx="7045538" cy="930947"/>
          </a:xfrm>
          <a:prstGeom prst="rect">
            <a:avLst/>
          </a:prstGeom>
        </p:spPr>
        <p:txBody>
          <a:bodyPr wrap="square" lIns="99501" tIns="49750" rIns="99501" bIns="4975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2612"/>
              </a:spcAft>
              <a:buClrTx/>
              <a:buSzTx/>
              <a:buFontTx/>
              <a:buNone/>
              <a:defRPr/>
            </a:pP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“Everyone’s making money—I want </a:t>
            </a:r>
            <a:b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b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 </a:t>
            </a:r>
            <a:r>
              <a:rPr kumimoji="0" lang="en-US" sz="1798" b="0" i="0" u="none" strike="noStrike" kern="1200" cap="none" spc="0" normalizeH="0" baseline="0" noProof="0">
                <a:ln>
                  <a:noFill/>
                </a:ln>
                <a:solidFill>
                  <a:srgbClr val="427994"/>
                </a:solidFill>
                <a:effectLst/>
                <a:uLnTx/>
                <a:uFillTx/>
                <a:latin typeface="Arial" pitchFamily="34" charset="0"/>
                <a:ea typeface="+mn-ea"/>
                <a:cs typeface="Arial" pitchFamily="34" charset="0"/>
              </a:rPr>
              <a:t> </a:t>
            </a: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a piece of the action.”</a:t>
            </a:r>
          </a:p>
        </p:txBody>
      </p:sp>
      <p:sp>
        <p:nvSpPr>
          <p:cNvPr id="8" name="TextBox 7"/>
          <p:cNvSpPr txBox="1"/>
          <p:nvPr/>
        </p:nvSpPr>
        <p:spPr>
          <a:xfrm>
            <a:off x="-667592"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LC17</a:t>
            </a:r>
          </a:p>
        </p:txBody>
      </p:sp>
      <p:sp>
        <p:nvSpPr>
          <p:cNvPr id="11" name="Rectangle 10">
            <a:extLst>
              <a:ext uri="{FF2B5EF4-FFF2-40B4-BE49-F238E27FC236}">
                <a16:creationId xmlns:a16="http://schemas.microsoft.com/office/drawing/2014/main" id="{4FE7E644-BE6C-4EC6-B439-39CCEEB6E4E8}"/>
              </a:ext>
            </a:extLst>
          </p:cNvPr>
          <p:cNvSpPr/>
          <p:nvPr/>
        </p:nvSpPr>
        <p:spPr>
          <a:xfrm>
            <a:off x="10753508"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1050710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They Are Swayed by the Media</a:t>
            </a:r>
            <a:br>
              <a:rPr lang="en-US"/>
            </a:br>
            <a:endParaRPr lang="en-US"/>
          </a:p>
        </p:txBody>
      </p:sp>
      <p:sp>
        <p:nvSpPr>
          <p:cNvPr id="4" name="Slide Number Placeholder 3"/>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95</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6" name="Text Placeholder 5"/>
          <p:cNvSpPr>
            <a:spLocks noGrp="1"/>
          </p:cNvSpPr>
          <p:nvPr>
            <p:ph type="body" sz="quarter" idx="13"/>
          </p:nvPr>
        </p:nvSpPr>
        <p:spPr/>
        <p:txBody>
          <a:bodyPr/>
          <a:lstStyle/>
          <a:p>
            <a:endParaRPr lang="en-US"/>
          </a:p>
        </p:txBody>
      </p:sp>
      <p:sp>
        <p:nvSpPr>
          <p:cNvPr id="7" name="Text Placeholder 6"/>
          <p:cNvSpPr>
            <a:spLocks noGrp="1"/>
          </p:cNvSpPr>
          <p:nvPr>
            <p:ph type="body" sz="quarter" idx="15"/>
          </p:nvPr>
        </p:nvSpPr>
        <p:spPr/>
        <p:txBody>
          <a:bodyPr/>
          <a:lstStyle/>
          <a:p>
            <a:endParaRPr lang="en-US"/>
          </a:p>
        </p:txBody>
      </p:sp>
      <p:sp>
        <p:nvSpPr>
          <p:cNvPr id="8" name="AssetID" descr="svtx:content/slide/@id"/>
          <p:cNvSpPr>
            <a:spLocks noGrp="1"/>
          </p:cNvSpPr>
          <p:nvPr>
            <p:ph type="body" sz="quarter" idx="20"/>
          </p:nvPr>
        </p:nvSpPr>
        <p:spPr/>
        <p:txBody>
          <a:bodyPr/>
          <a:lstStyle/>
          <a:p>
            <a:r>
              <a:rPr lang="en-US"/>
              <a:t>28723</a:t>
            </a:r>
          </a:p>
        </p:txBody>
      </p:sp>
      <p:sp>
        <p:nvSpPr>
          <p:cNvPr id="5" name="TextBox 4"/>
          <p:cNvSpPr txBox="1"/>
          <p:nvPr/>
        </p:nvSpPr>
        <p:spPr>
          <a:xfrm>
            <a:off x="6276448" y="5434386"/>
            <a:ext cx="3987539" cy="1263149"/>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612"/>
              </a:spcAft>
              <a:buClrTx/>
              <a:buSzTx/>
              <a:buFontTx/>
              <a:buNone/>
              <a:defRPr/>
            </a:pPr>
            <a:r>
              <a:rPr kumimoji="0" lang="en-US" sz="2899" b="1" i="0" u="none" strike="noStrike" kern="1200" cap="none" spc="0" normalizeH="0" baseline="0" noProof="0">
                <a:ln>
                  <a:noFill/>
                </a:ln>
                <a:solidFill>
                  <a:srgbClr val="FFFFFF">
                    <a:lumMod val="65000"/>
                  </a:srgbClr>
                </a:solidFill>
                <a:effectLst/>
                <a:uLnTx/>
                <a:uFillTx/>
                <a:latin typeface="Times New Roman" pitchFamily="18" charset="0"/>
                <a:ea typeface="+mn-ea"/>
                <a:cs typeface="Times New Roman" pitchFamily="18" charset="0"/>
              </a:rPr>
              <a:t>“Where Interest Rates</a:t>
            </a:r>
            <a:br>
              <a:rPr kumimoji="0" lang="en-US" sz="2899" b="1" i="0" u="none" strike="noStrike" kern="1200" cap="none" spc="0" normalizeH="0" baseline="0" noProof="0">
                <a:ln>
                  <a:noFill/>
                </a:ln>
                <a:solidFill>
                  <a:srgbClr val="FFFFFF">
                    <a:lumMod val="65000"/>
                  </a:srgbClr>
                </a:solidFill>
                <a:effectLst/>
                <a:uLnTx/>
                <a:uFillTx/>
                <a:latin typeface="Times New Roman" pitchFamily="18" charset="0"/>
                <a:ea typeface="+mn-ea"/>
                <a:cs typeface="Times New Roman" pitchFamily="18" charset="0"/>
              </a:rPr>
            </a:br>
            <a:r>
              <a:rPr kumimoji="0" lang="en-US" sz="2899" b="1" i="0" u="none" strike="noStrike" kern="1200" cap="none" spc="0" normalizeH="0" baseline="0" noProof="0">
                <a:ln>
                  <a:noFill/>
                </a:ln>
                <a:solidFill>
                  <a:srgbClr val="FFFFFF">
                    <a:lumMod val="65000"/>
                  </a:srgbClr>
                </a:solidFill>
                <a:effectLst/>
                <a:uLnTx/>
                <a:uFillTx/>
                <a:latin typeface="Times New Roman" pitchFamily="18" charset="0"/>
                <a:ea typeface="+mn-ea"/>
                <a:cs typeface="Times New Roman" pitchFamily="18" charset="0"/>
              </a:rPr>
              <a:t>  are Headed”</a:t>
            </a:r>
            <a:endParaRPr kumimoji="0" lang="en-US" sz="2899" b="0" i="0" u="none" strike="noStrike" kern="1200" cap="none" spc="0" normalizeH="0" baseline="0" noProof="0">
              <a:ln>
                <a:noFill/>
              </a:ln>
              <a:solidFill>
                <a:srgbClr val="FFFFFF">
                  <a:lumMod val="65000"/>
                </a:srgbClr>
              </a:solidFill>
              <a:effectLst/>
              <a:uLnTx/>
              <a:uFillTx/>
              <a:latin typeface="Avenir LT 55 Roman"/>
              <a:ea typeface="+mn-ea"/>
              <a:cs typeface="+mn-cs"/>
            </a:endParaRPr>
          </a:p>
          <a:p>
            <a:pPr marL="0" marR="0" lvl="0" indent="0" algn="l" defTabSz="935845" rtl="0" eaLnBrk="1" fontAlgn="auto" latinLnBrk="0" hangingPunct="1">
              <a:lnSpc>
                <a:spcPct val="100000"/>
              </a:lnSpc>
              <a:spcBef>
                <a:spcPct val="0"/>
              </a:spcBef>
              <a:spcAft>
                <a:spcPct val="0"/>
              </a:spcAft>
              <a:buClrTx/>
              <a:buSzTx/>
              <a:buFontTx/>
              <a:buNone/>
              <a:defRPr/>
            </a:pPr>
            <a:r>
              <a:rPr kumimoji="0" lang="en-US" sz="1299" b="0" i="1" u="none" strike="noStrike" kern="1200" cap="none" spc="0" normalizeH="0" baseline="0" noProof="0">
                <a:ln>
                  <a:noFill/>
                </a:ln>
                <a:solidFill>
                  <a:srgbClr val="000000"/>
                </a:solidFill>
                <a:effectLst/>
                <a:uLnTx/>
                <a:uFillTx/>
                <a:latin typeface="Avenir LT 55 Roman"/>
                <a:ea typeface="+mn-ea"/>
                <a:cs typeface="+mn-cs"/>
              </a:rPr>
              <a:t>    </a:t>
            </a:r>
            <a:r>
              <a:rPr kumimoji="0" lang="en-US" sz="1299" b="1" i="1" u="none" strike="noStrike" kern="1200" cap="none" spc="0" normalizeH="0" baseline="0" noProof="0">
                <a:ln>
                  <a:noFill/>
                </a:ln>
                <a:solidFill>
                  <a:srgbClr val="000000"/>
                </a:solidFill>
                <a:effectLst/>
                <a:uLnTx/>
                <a:uFillTx/>
                <a:latin typeface="Arial" pitchFamily="34" charset="0"/>
                <a:ea typeface="+mn-ea"/>
                <a:cs typeface="Arial" pitchFamily="34" charset="0"/>
              </a:rPr>
              <a:t>Daily Telegraph, </a:t>
            </a:r>
            <a:r>
              <a:rPr kumimoji="0" lang="en-US" sz="1299" b="0" i="0" u="none" strike="noStrike" kern="1200" cap="none" spc="0" normalizeH="0" baseline="0" noProof="0">
                <a:ln>
                  <a:noFill/>
                </a:ln>
                <a:solidFill>
                  <a:srgbClr val="000000"/>
                </a:solidFill>
                <a:effectLst/>
                <a:uLnTx/>
                <a:uFillTx/>
                <a:latin typeface="Arial" pitchFamily="34" charset="0"/>
                <a:ea typeface="+mn-ea"/>
                <a:cs typeface="Arial" pitchFamily="34" charset="0"/>
              </a:rPr>
              <a:t>03/06/2011</a:t>
            </a:r>
            <a:endParaRPr kumimoji="0" lang="en-US" sz="1299" b="1" i="1"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23" name="TextBox 22"/>
          <p:cNvSpPr txBox="1"/>
          <p:nvPr/>
        </p:nvSpPr>
        <p:spPr>
          <a:xfrm>
            <a:off x="521359" y="2327298"/>
            <a:ext cx="4481007" cy="1263138"/>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612"/>
              </a:spcAft>
              <a:buClrTx/>
              <a:buSzTx/>
              <a:buFontTx/>
              <a:buNone/>
              <a:defRPr/>
            </a:pPr>
            <a:r>
              <a:rPr kumimoji="0" lang="en-US" sz="2899" b="1" i="0" u="none" strike="noStrike" kern="1200" cap="none" spc="0" normalizeH="0" baseline="0" noProof="0">
                <a:ln>
                  <a:noFill/>
                </a:ln>
                <a:solidFill>
                  <a:srgbClr val="FFFFFF">
                    <a:lumMod val="65000"/>
                  </a:srgbClr>
                </a:solidFill>
                <a:effectLst/>
                <a:uLnTx/>
                <a:uFillTx/>
                <a:latin typeface="Times New Roman" pitchFamily="18" charset="0"/>
                <a:ea typeface="+mn-ea"/>
                <a:cs typeface="Times New Roman" pitchFamily="18" charset="0"/>
              </a:rPr>
              <a:t>“Top 10 Share Predictions”</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1299" b="0" i="1" u="none" strike="noStrike" kern="1200" cap="none" spc="0" normalizeH="0" baseline="0" noProof="0">
                <a:ln>
                  <a:noFill/>
                </a:ln>
                <a:solidFill>
                  <a:srgbClr val="000000"/>
                </a:solidFill>
                <a:effectLst/>
                <a:uLnTx/>
                <a:uFillTx/>
                <a:latin typeface="Avenir LT 55 Roman"/>
                <a:ea typeface="+mn-ea"/>
                <a:cs typeface="+mn-cs"/>
              </a:rPr>
              <a:t>     </a:t>
            </a:r>
            <a:r>
              <a:rPr kumimoji="0" lang="en-US" sz="1299" b="1" i="1" u="none" strike="noStrike" kern="1200" cap="none" spc="0" normalizeH="0" baseline="0" noProof="0">
                <a:ln>
                  <a:noFill/>
                </a:ln>
                <a:solidFill>
                  <a:srgbClr val="000000"/>
                </a:solidFill>
                <a:effectLst/>
                <a:uLnTx/>
                <a:uFillTx/>
                <a:latin typeface="Arial" pitchFamily="34" charset="0"/>
                <a:ea typeface="+mn-ea"/>
                <a:cs typeface="Arial" pitchFamily="34" charset="0"/>
              </a:rPr>
              <a:t>The Australian, </a:t>
            </a:r>
            <a:r>
              <a:rPr kumimoji="0" lang="en-US" sz="1299" b="0" i="0" u="none" strike="noStrike" kern="1200" cap="none" spc="0" normalizeH="0" baseline="0" noProof="0">
                <a:ln>
                  <a:noFill/>
                </a:ln>
                <a:solidFill>
                  <a:srgbClr val="000000"/>
                </a:solidFill>
                <a:effectLst/>
                <a:uLnTx/>
                <a:uFillTx/>
                <a:latin typeface="Arial" pitchFamily="34" charset="0"/>
                <a:ea typeface="+mn-ea"/>
                <a:cs typeface="Arial" pitchFamily="34" charset="0"/>
              </a:rPr>
              <a:t>16/01/2010</a:t>
            </a:r>
          </a:p>
        </p:txBody>
      </p:sp>
      <p:sp>
        <p:nvSpPr>
          <p:cNvPr id="43" name="TextBox 42"/>
          <p:cNvSpPr txBox="1"/>
          <p:nvPr/>
        </p:nvSpPr>
        <p:spPr>
          <a:xfrm>
            <a:off x="4410863" y="3135213"/>
            <a:ext cx="5979447" cy="819325"/>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612"/>
              </a:spcAft>
              <a:buClrTx/>
              <a:buSzTx/>
              <a:buFontTx/>
              <a:buNone/>
              <a:defRPr/>
            </a:pPr>
            <a:r>
              <a:rPr kumimoji="0" lang="en-US" sz="2899" b="1" i="0" u="none" strike="noStrike" kern="1200" cap="none" spc="0" normalizeH="0" baseline="0" noProof="0">
                <a:ln>
                  <a:noFill/>
                </a:ln>
                <a:solidFill>
                  <a:srgbClr val="FFFFFF">
                    <a:lumMod val="65000"/>
                  </a:srgbClr>
                </a:solidFill>
                <a:effectLst/>
                <a:uLnTx/>
                <a:uFillTx/>
                <a:latin typeface="Times New Roman" pitchFamily="18" charset="0"/>
                <a:ea typeface="+mn-ea"/>
                <a:cs typeface="Times New Roman" pitchFamily="18" charset="0"/>
              </a:rPr>
              <a:t>“Recession Warning for Australia”</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1299" b="0" i="1" u="none" strike="noStrike" kern="1200" cap="none" spc="0" normalizeH="0" baseline="0" noProof="0">
                <a:ln>
                  <a:noFill/>
                </a:ln>
                <a:solidFill>
                  <a:srgbClr val="000000"/>
                </a:solidFill>
                <a:effectLst/>
                <a:uLnTx/>
                <a:uFillTx/>
                <a:latin typeface="Avenir LT 55 Roman"/>
                <a:ea typeface="+mn-ea"/>
                <a:cs typeface="+mn-cs"/>
              </a:rPr>
              <a:t>     </a:t>
            </a:r>
            <a:r>
              <a:rPr kumimoji="0" lang="en-US" sz="1299" b="1" i="1" u="none" strike="noStrike" kern="1200" cap="none" spc="0" normalizeH="0" baseline="0" noProof="0">
                <a:ln>
                  <a:noFill/>
                </a:ln>
                <a:solidFill>
                  <a:srgbClr val="000000"/>
                </a:solidFill>
                <a:effectLst/>
                <a:uLnTx/>
                <a:uFillTx/>
                <a:latin typeface="Arial" pitchFamily="34" charset="0"/>
                <a:ea typeface="+mn-ea"/>
                <a:cs typeface="Arial" pitchFamily="34" charset="0"/>
              </a:rPr>
              <a:t>Sydney Morning Herald, </a:t>
            </a:r>
            <a:r>
              <a:rPr kumimoji="0" lang="en-US" sz="1299" b="0" i="0" u="none" strike="noStrike" kern="1200" cap="none" spc="0" normalizeH="0" baseline="0" noProof="0">
                <a:ln>
                  <a:noFill/>
                </a:ln>
                <a:solidFill>
                  <a:srgbClr val="000000"/>
                </a:solidFill>
                <a:effectLst/>
                <a:uLnTx/>
                <a:uFillTx/>
                <a:latin typeface="Arial" pitchFamily="34" charset="0"/>
                <a:ea typeface="+mn-ea"/>
                <a:cs typeface="Arial" pitchFamily="34" charset="0"/>
              </a:rPr>
              <a:t>14/01/2012</a:t>
            </a:r>
            <a:endParaRPr kumimoji="0" lang="en-US" sz="1299" b="1" i="1"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46" name="TextBox 45"/>
          <p:cNvSpPr txBox="1"/>
          <p:nvPr/>
        </p:nvSpPr>
        <p:spPr>
          <a:xfrm>
            <a:off x="1131321" y="4707953"/>
            <a:ext cx="4821142" cy="819325"/>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612"/>
              </a:spcAft>
              <a:buClrTx/>
              <a:buSzTx/>
              <a:buFontTx/>
              <a:buNone/>
              <a:defRPr/>
            </a:pPr>
            <a:r>
              <a:rPr kumimoji="0" lang="en-US" sz="2899" b="1" i="0" u="none" strike="noStrike" kern="1200" cap="none" spc="0" normalizeH="0" baseline="0" noProof="0">
                <a:ln>
                  <a:noFill/>
                </a:ln>
                <a:solidFill>
                  <a:srgbClr val="FFFFFF">
                    <a:lumMod val="65000"/>
                  </a:srgbClr>
                </a:solidFill>
                <a:effectLst/>
                <a:uLnTx/>
                <a:uFillTx/>
                <a:latin typeface="Times New Roman" pitchFamily="18" charset="0"/>
                <a:ea typeface="+mn-ea"/>
                <a:cs typeface="Times New Roman" pitchFamily="18" charset="0"/>
              </a:rPr>
              <a:t>“Bullet Proof Stocks!”</a:t>
            </a:r>
          </a:p>
          <a:p>
            <a:pPr marL="0" marR="0" lvl="0" indent="0" algn="l" defTabSz="935845" rtl="0" eaLnBrk="1" fontAlgn="auto" latinLnBrk="0" hangingPunct="1">
              <a:lnSpc>
                <a:spcPct val="100000"/>
              </a:lnSpc>
              <a:spcBef>
                <a:spcPct val="0"/>
              </a:spcBef>
              <a:spcAft>
                <a:spcPct val="0"/>
              </a:spcAft>
              <a:buClrTx/>
              <a:buSzTx/>
              <a:buFontTx/>
              <a:buNone/>
              <a:defRPr/>
            </a:pPr>
            <a:r>
              <a:rPr kumimoji="0" lang="en-US" sz="1299" b="0" i="1" u="none" strike="noStrike" kern="1200" cap="none" spc="0" normalizeH="0" baseline="0" noProof="0">
                <a:ln>
                  <a:noFill/>
                </a:ln>
                <a:solidFill>
                  <a:srgbClr val="000000"/>
                </a:solidFill>
                <a:effectLst/>
                <a:uLnTx/>
                <a:uFillTx/>
                <a:latin typeface="Avenir LT 55 Roman"/>
                <a:ea typeface="+mn-ea"/>
                <a:cs typeface="+mn-cs"/>
              </a:rPr>
              <a:t>    </a:t>
            </a:r>
            <a:r>
              <a:rPr kumimoji="0" lang="en-US" sz="1299" b="1" i="1" u="none" strike="noStrike" kern="1200" cap="none" spc="0" normalizeH="0" baseline="0" noProof="0">
                <a:ln>
                  <a:noFill/>
                </a:ln>
                <a:solidFill>
                  <a:srgbClr val="000000"/>
                </a:solidFill>
                <a:effectLst/>
                <a:uLnTx/>
                <a:uFillTx/>
                <a:latin typeface="Arial" pitchFamily="34" charset="0"/>
                <a:ea typeface="+mn-ea"/>
                <a:cs typeface="Arial" pitchFamily="34" charset="0"/>
              </a:rPr>
              <a:t>AFR Smart Investor, </a:t>
            </a:r>
            <a:r>
              <a:rPr kumimoji="0" lang="en-US" sz="1299" b="0" i="0" u="none" strike="noStrike" kern="1200" cap="none" spc="0" normalizeH="0" baseline="0" noProof="0">
                <a:ln>
                  <a:noFill/>
                </a:ln>
                <a:solidFill>
                  <a:srgbClr val="000000"/>
                </a:solidFill>
                <a:effectLst/>
                <a:uLnTx/>
                <a:uFillTx/>
                <a:latin typeface="Arial" pitchFamily="34" charset="0"/>
                <a:ea typeface="+mn-ea"/>
                <a:cs typeface="Arial" pitchFamily="34" charset="0"/>
              </a:rPr>
              <a:t>01/01/2009</a:t>
            </a:r>
            <a:endParaRPr kumimoji="0" lang="en-US" sz="1299" b="1" i="1" u="none" strike="noStrike" kern="1200" cap="none" spc="0" normalizeH="0" baseline="0" noProof="0">
              <a:ln>
                <a:noFill/>
              </a:ln>
              <a:solidFill>
                <a:srgbClr val="000000"/>
              </a:solidFill>
              <a:effectLst/>
              <a:uLnTx/>
              <a:uFillTx/>
              <a:latin typeface="Arial" pitchFamily="34" charset="0"/>
              <a:ea typeface="+mn-ea"/>
              <a:cs typeface="Arial" pitchFamily="34" charset="0"/>
            </a:endParaRPr>
          </a:p>
        </p:txBody>
      </p:sp>
      <p:sp>
        <p:nvSpPr>
          <p:cNvPr id="9" name="TextBox 8"/>
          <p:cNvSpPr txBox="1"/>
          <p:nvPr/>
        </p:nvSpPr>
        <p:spPr>
          <a:xfrm>
            <a:off x="-759958"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LC19</a:t>
            </a:r>
          </a:p>
        </p:txBody>
      </p:sp>
      <p:sp>
        <p:nvSpPr>
          <p:cNvPr id="12" name="Rectangle 11">
            <a:extLst>
              <a:ext uri="{FF2B5EF4-FFF2-40B4-BE49-F238E27FC236}">
                <a16:creationId xmlns:a16="http://schemas.microsoft.com/office/drawing/2014/main" id="{A291F9FB-D66F-459B-A01F-96544C1CFF74}"/>
              </a:ext>
            </a:extLst>
          </p:cNvPr>
          <p:cNvSpPr/>
          <p:nvPr/>
        </p:nvSpPr>
        <p:spPr>
          <a:xfrm>
            <a:off x="10781217" y="71987"/>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2593091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4">
            <a:extLst>
              <a:ext uri="{28A0092B-C50C-407E-A947-70E740481C1C}">
                <a14:useLocalDpi xmlns:a14="http://schemas.microsoft.com/office/drawing/2010/main" val="0"/>
              </a:ext>
            </a:extLst>
          </a:blip>
          <a:srcRect l="21753" t="18622" r="18474" b="18180"/>
          <a:stretch>
            <a:fillRect/>
          </a:stretch>
        </p:blipFill>
        <p:spPr>
          <a:xfrm>
            <a:off x="2454574" y="2114829"/>
            <a:ext cx="5667668" cy="4648653"/>
          </a:xfrm>
          <a:prstGeom prst="rect">
            <a:avLst/>
          </a:prstGeom>
        </p:spPr>
      </p:pic>
      <p:sp>
        <p:nvSpPr>
          <p:cNvPr id="8" name="Title 7"/>
          <p:cNvSpPr>
            <a:spLocks noGrp="1"/>
          </p:cNvSpPr>
          <p:nvPr>
            <p:ph type="title"/>
          </p:nvPr>
        </p:nvSpPr>
        <p:spPr/>
        <p:txBody>
          <a:bodyPr/>
          <a:lstStyle/>
          <a:p>
            <a:r>
              <a:rPr lang="en-US"/>
              <a:t>They Bet their Savings on Tips and Hunches</a:t>
            </a:r>
          </a:p>
        </p:txBody>
      </p:sp>
      <p:sp>
        <p:nvSpPr>
          <p:cNvPr id="3" name="Slide Number Placeholder 2"/>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96</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4" name="Text Placeholder 3"/>
          <p:cNvSpPr>
            <a:spLocks noGrp="1"/>
          </p:cNvSpPr>
          <p:nvPr>
            <p:ph type="body" sz="quarter" idx="13"/>
          </p:nvPr>
        </p:nvSpPr>
        <p:spPr/>
        <p:txBody>
          <a:bodyPr/>
          <a:lstStyle/>
          <a:p>
            <a:endParaRPr lang="en-US"/>
          </a:p>
        </p:txBody>
      </p:sp>
      <p:sp>
        <p:nvSpPr>
          <p:cNvPr id="5" name="Text Placeholder 4"/>
          <p:cNvSpPr>
            <a:spLocks noGrp="1"/>
          </p:cNvSpPr>
          <p:nvPr>
            <p:ph type="body" sz="quarter" idx="15"/>
          </p:nvPr>
        </p:nvSpPr>
        <p:spPr/>
        <p:txBody>
          <a:bodyPr/>
          <a:lstStyle/>
          <a:p>
            <a:endParaRPr lang="en-US"/>
          </a:p>
        </p:txBody>
      </p:sp>
      <p:sp>
        <p:nvSpPr>
          <p:cNvPr id="6" name="AssetID" descr="svtx:content/slide/@id"/>
          <p:cNvSpPr>
            <a:spLocks noGrp="1"/>
          </p:cNvSpPr>
          <p:nvPr>
            <p:ph type="body" sz="quarter" idx="20"/>
          </p:nvPr>
        </p:nvSpPr>
        <p:spPr/>
        <p:txBody>
          <a:bodyPr/>
          <a:lstStyle/>
          <a:p>
            <a:r>
              <a:rPr lang="en-US"/>
              <a:t>28721</a:t>
            </a:r>
          </a:p>
        </p:txBody>
      </p:sp>
      <p:sp>
        <p:nvSpPr>
          <p:cNvPr id="12" name="Rectangle 11"/>
          <p:cNvSpPr/>
          <p:nvPr/>
        </p:nvSpPr>
        <p:spPr>
          <a:xfrm>
            <a:off x="4489976" y="2297977"/>
            <a:ext cx="5770798" cy="930947"/>
          </a:xfrm>
          <a:prstGeom prst="rect">
            <a:avLst/>
          </a:prstGeom>
        </p:spPr>
        <p:txBody>
          <a:bodyPr wrap="square" lIns="99501" tIns="49750" rIns="99501" bIns="4975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2612"/>
              </a:spcAft>
              <a:buClrTx/>
              <a:buSzTx/>
              <a:buFontTx/>
              <a:buNone/>
              <a:defRPr/>
            </a:pP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“I heard it on the news. </a:t>
            </a:r>
            <a:b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br>
            <a:r>
              <a:rPr kumimoji="0" lang="en-US" sz="1798" b="0" i="0" u="none" strike="noStrike" kern="1200" cap="none" spc="0" normalizeH="0" baseline="0" noProof="0">
                <a:ln>
                  <a:noFill/>
                </a:ln>
                <a:solidFill>
                  <a:srgbClr val="427994"/>
                </a:solidFill>
                <a:effectLst/>
                <a:uLnTx/>
                <a:uFillTx/>
                <a:latin typeface="Arial" pitchFamily="34" charset="0"/>
                <a:ea typeface="+mn-ea"/>
                <a:cs typeface="Arial" pitchFamily="34" charset="0"/>
              </a:rPr>
              <a:t>  </a:t>
            </a: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I’d better sell!”</a:t>
            </a:r>
          </a:p>
        </p:txBody>
      </p:sp>
      <p:sp>
        <p:nvSpPr>
          <p:cNvPr id="13" name="Rectangle 12"/>
          <p:cNvSpPr/>
          <p:nvPr/>
        </p:nvSpPr>
        <p:spPr>
          <a:xfrm>
            <a:off x="854368" y="3801556"/>
            <a:ext cx="6188251" cy="930947"/>
          </a:xfrm>
          <a:prstGeom prst="rect">
            <a:avLst/>
          </a:prstGeom>
        </p:spPr>
        <p:txBody>
          <a:bodyPr wrap="square" lIns="99501" tIns="49750" rIns="99501" bIns="4975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2612"/>
              </a:spcAft>
              <a:buClrTx/>
              <a:buSzTx/>
              <a:buFontTx/>
              <a:buNone/>
              <a:defRPr/>
            </a:pP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“I got a hot tip from my neighbour. It’s a</a:t>
            </a:r>
            <a:b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b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 slam dunk.”</a:t>
            </a:r>
          </a:p>
        </p:txBody>
      </p:sp>
      <p:sp>
        <p:nvSpPr>
          <p:cNvPr id="14" name="Rectangle 13"/>
          <p:cNvSpPr/>
          <p:nvPr/>
        </p:nvSpPr>
        <p:spPr>
          <a:xfrm>
            <a:off x="2595557" y="5839647"/>
            <a:ext cx="6267074" cy="930947"/>
          </a:xfrm>
          <a:prstGeom prst="rect">
            <a:avLst/>
          </a:prstGeom>
        </p:spPr>
        <p:txBody>
          <a:bodyPr wrap="square" lIns="99501" tIns="49750" rIns="99501" bIns="4975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2612"/>
              </a:spcAft>
              <a:buClrTx/>
              <a:buSzTx/>
              <a:buFontTx/>
              <a:buNone/>
              <a:defRPr/>
            </a:pP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“My friend works in the industry— </a:t>
            </a:r>
            <a:b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b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 he’s got the inside scoop.”</a:t>
            </a:r>
          </a:p>
        </p:txBody>
      </p:sp>
      <p:sp>
        <p:nvSpPr>
          <p:cNvPr id="9" name="TextBox 8"/>
          <p:cNvSpPr txBox="1"/>
          <p:nvPr/>
        </p:nvSpPr>
        <p:spPr>
          <a:xfrm>
            <a:off x="-686066"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LC18</a:t>
            </a:r>
          </a:p>
        </p:txBody>
      </p:sp>
      <p:sp>
        <p:nvSpPr>
          <p:cNvPr id="16" name="Rectangle 15">
            <a:extLst>
              <a:ext uri="{FF2B5EF4-FFF2-40B4-BE49-F238E27FC236}">
                <a16:creationId xmlns:a16="http://schemas.microsoft.com/office/drawing/2014/main" id="{DDEA04F6-18B9-4B4B-BA11-50578F70F208}"/>
              </a:ext>
            </a:extLst>
          </p:cNvPr>
          <p:cNvSpPr/>
          <p:nvPr/>
        </p:nvSpPr>
        <p:spPr>
          <a:xfrm>
            <a:off x="10808926"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1025478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4">
            <a:extLst>
              <a:ext uri="{28A0092B-C50C-407E-A947-70E740481C1C}">
                <a14:useLocalDpi xmlns:a14="http://schemas.microsoft.com/office/drawing/2010/main" val="0"/>
              </a:ext>
            </a:extLst>
          </a:blip>
          <a:srcRect l="25422" t="9110" r="20984" b="12877"/>
          <a:stretch>
            <a:fillRect/>
          </a:stretch>
        </p:blipFill>
        <p:spPr>
          <a:xfrm>
            <a:off x="2802440" y="1711694"/>
            <a:ext cx="5081857" cy="5738324"/>
          </a:xfrm>
          <a:prstGeom prst="rect">
            <a:avLst/>
          </a:prstGeom>
        </p:spPr>
      </p:pic>
      <p:sp>
        <p:nvSpPr>
          <p:cNvPr id="3" name="Title 2"/>
          <p:cNvSpPr>
            <a:spLocks noGrp="1"/>
          </p:cNvSpPr>
          <p:nvPr>
            <p:ph type="title"/>
          </p:nvPr>
        </p:nvSpPr>
        <p:spPr/>
        <p:txBody>
          <a:bodyPr/>
          <a:lstStyle/>
          <a:p>
            <a:r>
              <a:rPr lang="en-US"/>
              <a:t>They Try to Predict the Future</a:t>
            </a:r>
          </a:p>
        </p:txBody>
      </p:sp>
      <p:sp>
        <p:nvSpPr>
          <p:cNvPr id="12" name="Slide Number Placeholder 11"/>
          <p:cNvSpPr>
            <a:spLocks noGrp="1"/>
          </p:cNvSpPr>
          <p:nvPr>
            <p:ph type="sldNum" sz="quarter" idx="11"/>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97</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sp>
        <p:nvSpPr>
          <p:cNvPr id="2" name="Text Placeholder 1"/>
          <p:cNvSpPr>
            <a:spLocks noGrp="1"/>
          </p:cNvSpPr>
          <p:nvPr>
            <p:ph type="body" sz="quarter" idx="13"/>
          </p:nvPr>
        </p:nvSpPr>
        <p:spPr/>
        <p:txBody>
          <a:bodyPr/>
          <a:lstStyle/>
          <a:p>
            <a:endParaRPr lang="en-US"/>
          </a:p>
        </p:txBody>
      </p:sp>
      <p:sp>
        <p:nvSpPr>
          <p:cNvPr id="4" name="Text Placeholder 3"/>
          <p:cNvSpPr>
            <a:spLocks noGrp="1"/>
          </p:cNvSpPr>
          <p:nvPr>
            <p:ph type="body" sz="quarter" idx="15"/>
          </p:nvPr>
        </p:nvSpPr>
        <p:spPr/>
        <p:txBody>
          <a:bodyPr/>
          <a:lstStyle/>
          <a:p>
            <a:endParaRPr lang="en-US"/>
          </a:p>
        </p:txBody>
      </p:sp>
      <p:sp>
        <p:nvSpPr>
          <p:cNvPr id="5" name="AssetID" descr="svtx:content/slide/@id"/>
          <p:cNvSpPr>
            <a:spLocks noGrp="1"/>
          </p:cNvSpPr>
          <p:nvPr>
            <p:ph type="body" sz="quarter" idx="20"/>
          </p:nvPr>
        </p:nvSpPr>
        <p:spPr/>
        <p:txBody>
          <a:bodyPr/>
          <a:lstStyle/>
          <a:p>
            <a:r>
              <a:rPr lang="en-US"/>
              <a:t>28719</a:t>
            </a:r>
          </a:p>
        </p:txBody>
      </p:sp>
      <p:sp>
        <p:nvSpPr>
          <p:cNvPr id="7" name="Rectangle 6"/>
          <p:cNvSpPr/>
          <p:nvPr/>
        </p:nvSpPr>
        <p:spPr>
          <a:xfrm>
            <a:off x="909363" y="2441564"/>
            <a:ext cx="5770798" cy="930947"/>
          </a:xfrm>
          <a:prstGeom prst="rect">
            <a:avLst/>
          </a:prstGeom>
        </p:spPr>
        <p:txBody>
          <a:bodyPr wrap="square" lIns="99501" tIns="49750" rIns="99501" bIns="4975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2612"/>
              </a:spcAft>
              <a:buClrTx/>
              <a:buSzTx/>
              <a:buFontTx/>
              <a:buNone/>
              <a:defRPr/>
            </a:pP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“I have a proven system for </a:t>
            </a:r>
            <a:b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b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 picking winning shares.”</a:t>
            </a:r>
          </a:p>
        </p:txBody>
      </p:sp>
      <p:sp>
        <p:nvSpPr>
          <p:cNvPr id="8" name="Rectangle 7"/>
          <p:cNvSpPr/>
          <p:nvPr/>
        </p:nvSpPr>
        <p:spPr>
          <a:xfrm>
            <a:off x="1673295" y="5979147"/>
            <a:ext cx="6703175" cy="515710"/>
          </a:xfrm>
          <a:prstGeom prst="rect">
            <a:avLst/>
          </a:prstGeom>
        </p:spPr>
        <p:txBody>
          <a:bodyPr wrap="square" lIns="99501" tIns="49750" rIns="99501" bIns="4975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2612"/>
              </a:spcAft>
              <a:buClrTx/>
              <a:buSzTx/>
              <a:buFontTx/>
              <a:buNone/>
              <a:defRPr/>
            </a:pP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“The market is primed for a retreat.”</a:t>
            </a:r>
          </a:p>
        </p:txBody>
      </p:sp>
      <p:sp>
        <p:nvSpPr>
          <p:cNvPr id="9" name="Rectangle 8"/>
          <p:cNvSpPr/>
          <p:nvPr/>
        </p:nvSpPr>
        <p:spPr>
          <a:xfrm>
            <a:off x="4596671" y="3868903"/>
            <a:ext cx="5770798" cy="930947"/>
          </a:xfrm>
          <a:prstGeom prst="rect">
            <a:avLst/>
          </a:prstGeom>
        </p:spPr>
        <p:txBody>
          <a:bodyPr wrap="square" lIns="99501" tIns="49750" rIns="99501" bIns="4975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l" defTabSz="935845" rtl="0" eaLnBrk="1" fontAlgn="auto" latinLnBrk="0" hangingPunct="1">
              <a:lnSpc>
                <a:spcPct val="100000"/>
              </a:lnSpc>
              <a:spcBef>
                <a:spcPct val="0"/>
              </a:spcBef>
              <a:spcAft>
                <a:spcPts val="2612"/>
              </a:spcAft>
              <a:buClrTx/>
              <a:buSzTx/>
              <a:buFontTx/>
              <a:buNone/>
              <a:defRPr/>
            </a:pP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“That sector will continue </a:t>
            </a:r>
            <a:b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br>
            <a:r>
              <a:rPr kumimoji="0" lang="en-US" sz="2699" b="0" i="0" u="none" strike="noStrike" kern="1200" cap="none" spc="0" normalizeH="0" baseline="0" noProof="0">
                <a:ln>
                  <a:noFill/>
                </a:ln>
                <a:solidFill>
                  <a:srgbClr val="427994"/>
                </a:solidFill>
                <a:effectLst/>
                <a:uLnTx/>
                <a:uFillTx/>
                <a:latin typeface="Arial" pitchFamily="34" charset="0"/>
                <a:ea typeface="+mn-ea"/>
                <a:cs typeface="Arial" pitchFamily="34" charset="0"/>
              </a:rPr>
              <a:t>  advancing through next year.”</a:t>
            </a:r>
          </a:p>
        </p:txBody>
      </p:sp>
      <p:sp>
        <p:nvSpPr>
          <p:cNvPr id="13" name="TextBox 12"/>
          <p:cNvSpPr txBox="1"/>
          <p:nvPr/>
        </p:nvSpPr>
        <p:spPr>
          <a:xfrm>
            <a:off x="-713776"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LC16</a:t>
            </a:r>
          </a:p>
        </p:txBody>
      </p:sp>
      <p:sp>
        <p:nvSpPr>
          <p:cNvPr id="14" name="Rectangle 13">
            <a:extLst>
              <a:ext uri="{FF2B5EF4-FFF2-40B4-BE49-F238E27FC236}">
                <a16:creationId xmlns:a16="http://schemas.microsoft.com/office/drawing/2014/main" id="{487EC7D2-56AE-40DC-87E7-5AAEB557D5B5}"/>
              </a:ext>
            </a:extLst>
          </p:cNvPr>
          <p:cNvSpPr/>
          <p:nvPr/>
        </p:nvSpPr>
        <p:spPr>
          <a:xfrm>
            <a:off x="10781217"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3922022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a:t>Together, We Know More Than We Do Alone</a:t>
            </a:r>
          </a:p>
        </p:txBody>
      </p:sp>
      <p:sp>
        <p:nvSpPr>
          <p:cNvPr id="2" name="Text Placeholder 1"/>
          <p:cNvSpPr>
            <a:spLocks noGrp="1"/>
          </p:cNvSpPr>
          <p:nvPr>
            <p:ph type="body" sz="quarter" idx="13"/>
          </p:nvPr>
        </p:nvSpPr>
        <p:spPr/>
        <p:txBody>
          <a:bodyPr/>
          <a:lstStyle/>
          <a:p>
            <a:endParaRPr lang="en-US"/>
          </a:p>
        </p:txBody>
      </p:sp>
      <p:sp>
        <p:nvSpPr>
          <p:cNvPr id="3" name="Text Placeholder 2"/>
          <p:cNvSpPr>
            <a:spLocks noGrp="1"/>
          </p:cNvSpPr>
          <p:nvPr>
            <p:ph type="body" sz="quarter" idx="14"/>
          </p:nvPr>
        </p:nvSpPr>
        <p:spPr/>
        <p:txBody>
          <a:bodyPr/>
          <a:lstStyle/>
          <a:p>
            <a:pPr indent="1622" defTabSz="1060595">
              <a:spcBef>
                <a:spcPts val="1226"/>
              </a:spcBef>
            </a:pPr>
            <a:r>
              <a:rPr lang="en-US">
                <a:solidFill>
                  <a:srgbClr val="000000"/>
                </a:solidFill>
              </a:rPr>
              <a:t>Participants were asked </a:t>
            </a:r>
            <a:br>
              <a:rPr lang="en-US">
                <a:solidFill>
                  <a:srgbClr val="000000"/>
                </a:solidFill>
              </a:rPr>
            </a:br>
            <a:r>
              <a:rPr lang="en-US">
                <a:solidFill>
                  <a:srgbClr val="000000"/>
                </a:solidFill>
              </a:rPr>
              <a:t>to estimate the number </a:t>
            </a:r>
            <a:br>
              <a:rPr lang="en-US">
                <a:solidFill>
                  <a:srgbClr val="000000"/>
                </a:solidFill>
              </a:rPr>
            </a:br>
            <a:r>
              <a:rPr lang="en-US">
                <a:solidFill>
                  <a:srgbClr val="000000"/>
                </a:solidFill>
              </a:rPr>
              <a:t>of jelly beans in a jar.</a:t>
            </a:r>
          </a:p>
          <a:p>
            <a:pPr indent="1622" defTabSz="1060595">
              <a:spcBef>
                <a:spcPts val="2451"/>
              </a:spcBef>
            </a:pPr>
            <a:r>
              <a:rPr lang="en-US">
                <a:solidFill>
                  <a:srgbClr val="000000"/>
                </a:solidFill>
              </a:rPr>
              <a:t>Range: 409 to 5,365</a:t>
            </a:r>
          </a:p>
          <a:p>
            <a:pPr indent="1622" defTabSz="1060595">
              <a:spcBef>
                <a:spcPts val="1226"/>
              </a:spcBef>
            </a:pPr>
            <a:r>
              <a:rPr lang="en-US" b="1">
                <a:solidFill>
                  <a:srgbClr val="427994"/>
                </a:solidFill>
              </a:rPr>
              <a:t>Average: 1,653</a:t>
            </a:r>
          </a:p>
          <a:p>
            <a:pPr indent="1622" defTabSz="1060595">
              <a:spcBef>
                <a:spcPts val="1226"/>
              </a:spcBef>
            </a:pPr>
            <a:r>
              <a:rPr lang="en-US" b="1">
                <a:solidFill>
                  <a:srgbClr val="427994"/>
                </a:solidFill>
              </a:rPr>
              <a:t>Actual: 1,670</a:t>
            </a:r>
          </a:p>
          <a:p>
            <a:endParaRPr lang="en-US"/>
          </a:p>
        </p:txBody>
      </p:sp>
      <p:sp>
        <p:nvSpPr>
          <p:cNvPr id="12" name="Text Placeholder 11"/>
          <p:cNvSpPr>
            <a:spLocks noGrp="1"/>
          </p:cNvSpPr>
          <p:nvPr>
            <p:ph type="body" sz="quarter" idx="18"/>
          </p:nvPr>
        </p:nvSpPr>
        <p:spPr/>
        <p:txBody>
          <a:bodyPr/>
          <a:lstStyle/>
          <a:p>
            <a:endParaRPr lang="en-US"/>
          </a:p>
        </p:txBody>
      </p:sp>
      <p:sp>
        <p:nvSpPr>
          <p:cNvPr id="10" name="Text Placeholder 9"/>
          <p:cNvSpPr>
            <a:spLocks noGrp="1"/>
          </p:cNvSpPr>
          <p:nvPr>
            <p:ph type="body" sz="quarter" idx="15"/>
          </p:nvPr>
        </p:nvSpPr>
        <p:spPr/>
        <p:txBody>
          <a:bodyPr/>
          <a:lstStyle/>
          <a:p>
            <a:r>
              <a:rPr lang="en-US"/>
              <a:t>Illustration based on voluntary participation at client event hosted by a financial advisor, August 2013. Results audited by advisor.</a:t>
            </a:r>
          </a:p>
        </p:txBody>
      </p:sp>
      <p:sp>
        <p:nvSpPr>
          <p:cNvPr id="13" name="AssetID" descr="svtx:content/slide/@id"/>
          <p:cNvSpPr>
            <a:spLocks noGrp="1"/>
          </p:cNvSpPr>
          <p:nvPr>
            <p:ph type="body" sz="quarter" idx="19"/>
          </p:nvPr>
        </p:nvSpPr>
        <p:spPr/>
        <p:txBody>
          <a:bodyPr/>
          <a:lstStyle/>
          <a:p>
            <a:r>
              <a:rPr lang="en-US"/>
              <a:t>28726</a:t>
            </a:r>
          </a:p>
        </p:txBody>
      </p:sp>
      <p:sp>
        <p:nvSpPr>
          <p:cNvPr id="5" name="Slide Number Placeholder 4"/>
          <p:cNvSpPr>
            <a:spLocks noGrp="1"/>
          </p:cNvSpPr>
          <p:nvPr>
            <p:ph type="sldNum" sz="quarter" idx="4"/>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98</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pic>
        <p:nvPicPr>
          <p:cNvPr id="15" name="Picture 14"/>
          <p:cNvPicPr>
            <a:picLocks noChangeAspect="1"/>
          </p:cNvPicPr>
          <p:nvPr/>
        </p:nvPicPr>
        <p:blipFill>
          <a:blip r:embed="rId4">
            <a:extLst>
              <a:ext uri="{28A0092B-C50C-407E-A947-70E740481C1C}">
                <a14:useLocalDpi xmlns:a14="http://schemas.microsoft.com/office/drawing/2010/main" val="0"/>
              </a:ext>
            </a:extLst>
          </a:blip>
          <a:srcRect l="16029" t="23684" r="16222" b="14860"/>
          <a:stretch>
            <a:fillRect/>
          </a:stretch>
        </p:blipFill>
        <p:spPr>
          <a:xfrm>
            <a:off x="1517945" y="2044265"/>
            <a:ext cx="3778882" cy="4266207"/>
          </a:xfrm>
          <a:prstGeom prst="rect">
            <a:avLst/>
          </a:prstGeom>
        </p:spPr>
      </p:pic>
      <p:grpSp>
        <p:nvGrpSpPr>
          <p:cNvPr id="16" name="Group 15"/>
          <p:cNvGrpSpPr>
            <a:grpSpLocks noChangeAspect="1"/>
          </p:cNvGrpSpPr>
          <p:nvPr/>
        </p:nvGrpSpPr>
        <p:grpSpPr>
          <a:xfrm rot="180000">
            <a:off x="2170039" y="3712664"/>
            <a:ext cx="2518167" cy="1192954"/>
            <a:chOff x="2329192" y="4348620"/>
            <a:chExt cx="2284081" cy="1375716"/>
          </a:xfrm>
        </p:grpSpPr>
        <p:sp>
          <p:nvSpPr>
            <p:cNvPr id="17" name="Rectangle 16"/>
            <p:cNvSpPr/>
            <p:nvPr/>
          </p:nvSpPr>
          <p:spPr>
            <a:xfrm>
              <a:off x="2329192" y="4348620"/>
              <a:ext cx="2284081" cy="137571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endParaRPr kumimoji="0" lang="en-US" sz="1898" b="0" i="0" u="none" strike="noStrike" kern="1200" cap="none" spc="0" normalizeH="0" baseline="0" noProof="0">
                <a:ln>
                  <a:noFill/>
                </a:ln>
                <a:solidFill>
                  <a:srgbClr val="FFFFFF"/>
                </a:solidFill>
                <a:effectLst/>
                <a:uLnTx/>
                <a:uFillTx/>
                <a:latin typeface="Avenir LT 55 Roman"/>
                <a:ea typeface="+mn-ea"/>
                <a:cs typeface="+mn-cs"/>
              </a:endParaRPr>
            </a:p>
          </p:txBody>
        </p:sp>
        <p:sp>
          <p:nvSpPr>
            <p:cNvPr id="18" name="TextBox 17"/>
            <p:cNvSpPr txBox="1"/>
            <p:nvPr/>
          </p:nvSpPr>
          <p:spPr>
            <a:xfrm>
              <a:off x="2457420" y="4510807"/>
              <a:ext cx="1903400" cy="993173"/>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2499" b="0" i="0" u="none" strike="noStrike" kern="1200" cap="none" spc="0" normalizeH="0" baseline="0" noProof="0">
                  <a:ln>
                    <a:noFill/>
                  </a:ln>
                  <a:solidFill>
                    <a:srgbClr val="FFFFFF"/>
                  </a:solidFill>
                  <a:effectLst/>
                  <a:uLnTx/>
                  <a:uFillTx/>
                  <a:latin typeface="Arial" pitchFamily="34" charset="0"/>
                  <a:ea typeface="+mn-ea"/>
                  <a:cs typeface="Arial" pitchFamily="34" charset="0"/>
                </a:rPr>
                <a:t>What’s Your Guess?</a:t>
              </a:r>
            </a:p>
          </p:txBody>
        </p:sp>
      </p:grpSp>
      <p:sp>
        <p:nvSpPr>
          <p:cNvPr id="11" name="TextBox 10"/>
          <p:cNvSpPr txBox="1"/>
          <p:nvPr/>
        </p:nvSpPr>
        <p:spPr>
          <a:xfrm>
            <a:off x="-723012"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LC01</a:t>
            </a:r>
          </a:p>
        </p:txBody>
      </p:sp>
      <p:sp>
        <p:nvSpPr>
          <p:cNvPr id="14" name="Rectangle 13">
            <a:extLst>
              <a:ext uri="{FF2B5EF4-FFF2-40B4-BE49-F238E27FC236}">
                <a16:creationId xmlns:a16="http://schemas.microsoft.com/office/drawing/2014/main" id="{DD15995F-9F28-42D7-BB88-752BE3E86357}"/>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
        <p:nvSpPr>
          <p:cNvPr id="19" name="Rectangle 18">
            <a:extLst>
              <a:ext uri="{FF2B5EF4-FFF2-40B4-BE49-F238E27FC236}">
                <a16:creationId xmlns:a16="http://schemas.microsoft.com/office/drawing/2014/main" id="{00DE4CBE-9C96-43A7-936B-AB144C45E4FC}"/>
              </a:ext>
            </a:extLst>
          </p:cNvPr>
          <p:cNvSpPr/>
          <p:nvPr/>
        </p:nvSpPr>
        <p:spPr>
          <a:xfrm>
            <a:off x="10836635" y="1298832"/>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Investment Principles</a:t>
            </a:r>
          </a:p>
        </p:txBody>
      </p:sp>
    </p:spTree>
    <p:custDataLst>
      <p:tags r:id="rId1"/>
    </p:custDataLst>
    <p:extLst>
      <p:ext uri="{BB962C8B-B14F-4D97-AF65-F5344CB8AC3E}">
        <p14:creationId xmlns:p14="http://schemas.microsoft.com/office/powerpoint/2010/main" val="2923916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r>
              <a:rPr lang="en-US"/>
              <a:t>Viewing the Market in a Different Dimension</a:t>
            </a:r>
          </a:p>
        </p:txBody>
      </p:sp>
      <p:sp>
        <p:nvSpPr>
          <p:cNvPr id="15" name="Text Placeholder 14"/>
          <p:cNvSpPr>
            <a:spLocks noGrp="1"/>
          </p:cNvSpPr>
          <p:nvPr>
            <p:ph type="body" sz="quarter" idx="13"/>
          </p:nvPr>
        </p:nvSpPr>
        <p:spPr/>
        <p:txBody>
          <a:bodyPr/>
          <a:lstStyle/>
          <a:p>
            <a:r>
              <a:rPr lang="en-US"/>
              <a:t> </a:t>
            </a:r>
          </a:p>
        </p:txBody>
      </p:sp>
      <p:sp>
        <p:nvSpPr>
          <p:cNvPr id="3" name="Text Placeholder 2"/>
          <p:cNvSpPr>
            <a:spLocks noGrp="1"/>
          </p:cNvSpPr>
          <p:nvPr>
            <p:ph type="body" sz="quarter" idx="14"/>
          </p:nvPr>
        </p:nvSpPr>
        <p:spPr/>
        <p:txBody>
          <a:bodyPr/>
          <a:lstStyle/>
          <a:p>
            <a:endParaRPr lang="en-US"/>
          </a:p>
        </p:txBody>
      </p:sp>
      <p:sp>
        <p:nvSpPr>
          <p:cNvPr id="6" name="Text Placeholder 5"/>
          <p:cNvSpPr>
            <a:spLocks noGrp="1"/>
          </p:cNvSpPr>
          <p:nvPr>
            <p:ph type="body" sz="quarter" idx="18"/>
          </p:nvPr>
        </p:nvSpPr>
        <p:spPr/>
        <p:txBody>
          <a:bodyPr/>
          <a:lstStyle/>
          <a:p>
            <a:endParaRPr lang="en-US"/>
          </a:p>
        </p:txBody>
      </p:sp>
      <p:sp>
        <p:nvSpPr>
          <p:cNvPr id="16" name="Text Placeholder 15"/>
          <p:cNvSpPr>
            <a:spLocks noGrp="1"/>
          </p:cNvSpPr>
          <p:nvPr>
            <p:ph type="body" sz="quarter" idx="15"/>
          </p:nvPr>
        </p:nvSpPr>
        <p:spPr/>
        <p:txBody>
          <a:bodyPr/>
          <a:lstStyle/>
          <a:p>
            <a:r>
              <a:rPr lang="en-US"/>
              <a:t>Investing involves risks such as fluctuating value and potential loss of principal value. There is no guarantee strategies will be successful.</a:t>
            </a:r>
          </a:p>
        </p:txBody>
      </p:sp>
      <p:sp>
        <p:nvSpPr>
          <p:cNvPr id="7" name="AssetID" descr="svtx:content/slide/@id"/>
          <p:cNvSpPr>
            <a:spLocks noGrp="1"/>
          </p:cNvSpPr>
          <p:nvPr>
            <p:ph type="body" sz="quarter" idx="19"/>
          </p:nvPr>
        </p:nvSpPr>
        <p:spPr/>
        <p:txBody>
          <a:bodyPr/>
          <a:lstStyle/>
          <a:p>
            <a:r>
              <a:rPr lang="en-US"/>
              <a:t>28736</a:t>
            </a:r>
          </a:p>
        </p:txBody>
      </p:sp>
      <p:sp>
        <p:nvSpPr>
          <p:cNvPr id="4" name="Slide Number Placeholder 3"/>
          <p:cNvSpPr>
            <a:spLocks noGrp="1"/>
          </p:cNvSpPr>
          <p:nvPr>
            <p:ph type="sldNum" sz="quarter" idx="4"/>
          </p:nvPr>
        </p:nvSpPr>
        <p:spPr/>
        <p:txBody>
          <a:bodyPr/>
          <a:lstStyle/>
          <a:p>
            <a:pPr marL="0" marR="0" lvl="0" indent="0" algn="l" defTabSz="935845" rtl="0" eaLnBrk="1" fontAlgn="auto" latinLnBrk="0" hangingPunct="1">
              <a:lnSpc>
                <a:spcPct val="100000"/>
              </a:lnSpc>
              <a:spcBef>
                <a:spcPct val="0"/>
              </a:spcBef>
              <a:spcAft>
                <a:spcPct val="0"/>
              </a:spcAft>
              <a:buClrTx/>
              <a:buSzTx/>
              <a:buFontTx/>
              <a:buNone/>
              <a:defRPr/>
            </a:pPr>
            <a:fld id="{2034FC25-B418-4D16-BAD8-8F5CA44C04B9}" type="slidenum">
              <a:rPr kumimoji="0" lang="en-US" sz="999" b="0" i="0" u="none" strike="noStrike" kern="1200" cap="none" spc="0" normalizeH="0" baseline="0" noProof="0" smtClean="0">
                <a:ln>
                  <a:noFill/>
                </a:ln>
                <a:solidFill>
                  <a:srgbClr val="000000">
                    <a:lumMod val="65000"/>
                    <a:lumOff val="35000"/>
                  </a:srgbClr>
                </a:solidFill>
                <a:effectLst/>
                <a:uLnTx/>
                <a:uFillTx/>
                <a:latin typeface="Arial" pitchFamily="34" charset="0"/>
                <a:ea typeface="+mn-ea"/>
                <a:cs typeface="Arial" pitchFamily="34" charset="0"/>
              </a:rPr>
              <a:pPr marL="0" marR="0" lvl="0" indent="0" algn="l" defTabSz="936632" rtl="0" eaLnBrk="1" fontAlgn="auto" latinLnBrk="0" hangingPunct="1">
                <a:lnSpc>
                  <a:spcPct val="100000"/>
                </a:lnSpc>
                <a:spcBef>
                  <a:spcPct val="0"/>
                </a:spcBef>
                <a:spcAft>
                  <a:spcPct val="0"/>
                </a:spcAft>
                <a:buClrTx/>
                <a:buSzTx/>
                <a:buFontTx/>
                <a:buNone/>
                <a:defRPr/>
              </a:pPr>
              <a:t>99</a:t>
            </a:fld>
            <a:endParaRPr kumimoji="0" lang="en-US" sz="999" b="0" i="0" u="none" strike="noStrike" kern="1200" cap="none" spc="0" normalizeH="0" baseline="0" noProof="0">
              <a:ln>
                <a:noFill/>
              </a:ln>
              <a:solidFill>
                <a:srgbClr val="000000">
                  <a:lumMod val="65000"/>
                  <a:lumOff val="35000"/>
                </a:srgbClr>
              </a:solidFill>
              <a:effectLst/>
              <a:uLnTx/>
              <a:uFillTx/>
              <a:latin typeface="Arial" pitchFamily="34" charset="0"/>
              <a:ea typeface="+mn-ea"/>
              <a:cs typeface="Arial" pitchFamily="34" charset="0"/>
            </a:endParaRPr>
          </a:p>
        </p:txBody>
      </p:sp>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rcRect l="22915" t="59846" r="6912" b="24671"/>
          <a:stretch>
            <a:fillRect/>
          </a:stretch>
        </p:blipFill>
        <p:spPr>
          <a:xfrm>
            <a:off x="843487" y="3950594"/>
            <a:ext cx="5277981" cy="899869"/>
          </a:xfrm>
          <a:prstGeom prst="rect">
            <a:avLst/>
          </a:prstGeom>
        </p:spPr>
      </p:pic>
      <p:sp>
        <p:nvSpPr>
          <p:cNvPr id="14" name="TextBox 13"/>
          <p:cNvSpPr txBox="1"/>
          <p:nvPr/>
        </p:nvSpPr>
        <p:spPr>
          <a:xfrm>
            <a:off x="1203830" y="3738683"/>
            <a:ext cx="4174300" cy="267856"/>
          </a:xfrm>
          <a:prstGeom prst="rect">
            <a:avLst/>
          </a:prstGeom>
          <a:noFill/>
        </p:spPr>
        <p:txBody>
          <a:bodyPr wrap="square" lIns="93412" tIns="46706" rIns="93412" bIns="46706"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1099" b="1" i="0" u="none" strike="noStrike" kern="1200" cap="none" spc="0" normalizeH="0" baseline="0" noProof="0">
                <a:ln>
                  <a:noFill/>
                </a:ln>
                <a:solidFill>
                  <a:srgbClr val="A6A6A6"/>
                </a:solidFill>
                <a:effectLst/>
                <a:uLnTx/>
                <a:uFillTx/>
                <a:latin typeface="Arial" pitchFamily="34" charset="0"/>
                <a:ea typeface="Avenir LT Std 45 Book" pitchFamily="34" charset="0"/>
                <a:cs typeface="Arial" pitchFamily="34" charset="0"/>
              </a:rPr>
              <a:t>Market</a:t>
            </a:r>
            <a:endParaRPr kumimoji="0" lang="en-US" sz="1099" b="1" i="0" u="none" strike="noStrike" kern="1200" cap="none" spc="0" normalizeH="0" baseline="0" noProof="0">
              <a:ln>
                <a:noFill/>
              </a:ln>
              <a:solidFill>
                <a:srgbClr val="A6A6A6"/>
              </a:solidFill>
              <a:effectLst/>
              <a:uLnTx/>
              <a:uFillTx/>
              <a:latin typeface="Arial" pitchFamily="34" charset="0"/>
              <a:ea typeface="+mn-ea"/>
              <a:cs typeface="Arial" pitchFamily="34" charset="0"/>
            </a:endParaRPr>
          </a:p>
        </p:txBody>
      </p:sp>
      <p:sp>
        <p:nvSpPr>
          <p:cNvPr id="10" name="TextBox 9"/>
          <p:cNvSpPr txBox="1"/>
          <p:nvPr/>
        </p:nvSpPr>
        <p:spPr>
          <a:xfrm>
            <a:off x="-870794" y="5881"/>
            <a:ext cx="639676" cy="215308"/>
          </a:xfrm>
          <a:prstGeom prst="rect">
            <a:avLst/>
          </a:prstGeom>
          <a:noFill/>
        </p:spPr>
        <p:txBody>
          <a:bodyPr wrap="square" rtlCol="0">
            <a:spAutoFit/>
          </a:bodyPr>
          <a:lstStyle>
            <a:defPPr>
              <a:defRPr lang="en-US"/>
            </a:defPPr>
            <a:lvl1pPr marL="0" algn="l" defTabSz="935845" rtl="0" eaLnBrk="1" latinLnBrk="0" hangingPunct="1">
              <a:defRPr sz="1898" kern="1200">
                <a:solidFill>
                  <a:schemeClr val="tx1"/>
                </a:solidFill>
                <a:latin typeface="+mn-lt"/>
                <a:ea typeface="+mn-ea"/>
                <a:cs typeface="+mn-cs"/>
              </a:defRPr>
            </a:lvl1pPr>
            <a:lvl2pPr marL="467924" algn="l" defTabSz="935845" rtl="0" eaLnBrk="1" latinLnBrk="0" hangingPunct="1">
              <a:defRPr sz="1898" kern="1200">
                <a:solidFill>
                  <a:schemeClr val="tx1"/>
                </a:solidFill>
                <a:latin typeface="+mn-lt"/>
                <a:ea typeface="+mn-ea"/>
                <a:cs typeface="+mn-cs"/>
              </a:defRPr>
            </a:lvl2pPr>
            <a:lvl3pPr marL="935845" algn="l" defTabSz="935845" rtl="0" eaLnBrk="1" latinLnBrk="0" hangingPunct="1">
              <a:defRPr sz="1898" kern="1200">
                <a:solidFill>
                  <a:schemeClr val="tx1"/>
                </a:solidFill>
                <a:latin typeface="+mn-lt"/>
                <a:ea typeface="+mn-ea"/>
                <a:cs typeface="+mn-cs"/>
              </a:defRPr>
            </a:lvl3pPr>
            <a:lvl4pPr marL="1403769" algn="l" defTabSz="935845" rtl="0" eaLnBrk="1" latinLnBrk="0" hangingPunct="1">
              <a:defRPr sz="1898" kern="1200">
                <a:solidFill>
                  <a:schemeClr val="tx1"/>
                </a:solidFill>
                <a:latin typeface="+mn-lt"/>
                <a:ea typeface="+mn-ea"/>
                <a:cs typeface="+mn-cs"/>
              </a:defRPr>
            </a:lvl4pPr>
            <a:lvl5pPr marL="1871694" algn="l" defTabSz="935845" rtl="0" eaLnBrk="1" latinLnBrk="0" hangingPunct="1">
              <a:defRPr sz="1898" kern="1200">
                <a:solidFill>
                  <a:schemeClr val="tx1"/>
                </a:solidFill>
                <a:latin typeface="+mn-lt"/>
                <a:ea typeface="+mn-ea"/>
                <a:cs typeface="+mn-cs"/>
              </a:defRPr>
            </a:lvl5pPr>
            <a:lvl6pPr marL="2339618" algn="l" defTabSz="935845" rtl="0" eaLnBrk="1" latinLnBrk="0" hangingPunct="1">
              <a:defRPr sz="1898" kern="1200">
                <a:solidFill>
                  <a:schemeClr val="tx1"/>
                </a:solidFill>
                <a:latin typeface="+mn-lt"/>
                <a:ea typeface="+mn-ea"/>
                <a:cs typeface="+mn-cs"/>
              </a:defRPr>
            </a:lvl6pPr>
            <a:lvl7pPr marL="2807540" algn="l" defTabSz="935845" rtl="0" eaLnBrk="1" latinLnBrk="0" hangingPunct="1">
              <a:defRPr sz="1898" kern="1200">
                <a:solidFill>
                  <a:schemeClr val="tx1"/>
                </a:solidFill>
                <a:latin typeface="+mn-lt"/>
                <a:ea typeface="+mn-ea"/>
                <a:cs typeface="+mn-cs"/>
              </a:defRPr>
            </a:lvl7pPr>
            <a:lvl8pPr marL="3275464" algn="l" defTabSz="935845" rtl="0" eaLnBrk="1" latinLnBrk="0" hangingPunct="1">
              <a:defRPr sz="1898" kern="1200">
                <a:solidFill>
                  <a:schemeClr val="tx1"/>
                </a:solidFill>
                <a:latin typeface="+mn-lt"/>
                <a:ea typeface="+mn-ea"/>
                <a:cs typeface="+mn-cs"/>
              </a:defRPr>
            </a:lvl8pPr>
            <a:lvl9pPr marL="3743388" algn="l" defTabSz="935845" rtl="0" eaLnBrk="1" latinLnBrk="0" hangingPunct="1">
              <a:defRPr sz="1898" kern="1200">
                <a:solidFill>
                  <a:schemeClr val="tx1"/>
                </a:solidFill>
                <a:latin typeface="+mn-lt"/>
                <a:ea typeface="+mn-ea"/>
                <a:cs typeface="+mn-cs"/>
              </a:defRPr>
            </a:lvl9pPr>
          </a:lstStyle>
          <a:p>
            <a:pPr marL="0" marR="0" lvl="0" indent="0" algn="ctr" defTabSz="935845" rtl="0" eaLnBrk="1" fontAlgn="auto" latinLnBrk="0" hangingPunct="1">
              <a:lnSpc>
                <a:spcPct val="100000"/>
              </a:lnSpc>
              <a:spcBef>
                <a:spcPct val="0"/>
              </a:spcBef>
              <a:spcAft>
                <a:spcPct val="0"/>
              </a:spcAft>
              <a:buClrTx/>
              <a:buSzTx/>
              <a:buFontTx/>
              <a:buNone/>
              <a:defRPr/>
            </a:pPr>
            <a:r>
              <a:rPr kumimoji="0" lang="en-US" sz="799" b="0" i="0" u="none" strike="noStrike" kern="1200" cap="none" spc="0" normalizeH="0" baseline="0" noProof="0">
                <a:ln>
                  <a:noFill/>
                </a:ln>
                <a:solidFill>
                  <a:srgbClr val="000000"/>
                </a:solidFill>
                <a:effectLst/>
                <a:uLnTx/>
                <a:uFillTx/>
                <a:latin typeface="Arial" pitchFamily="34" charset="0"/>
                <a:ea typeface="+mn-ea"/>
                <a:cs typeface="Arial" pitchFamily="34" charset="0"/>
              </a:rPr>
              <a:t>SC: LC13</a:t>
            </a:r>
          </a:p>
        </p:txBody>
      </p:sp>
      <p:sp>
        <p:nvSpPr>
          <p:cNvPr id="12" name="Rectangle 11">
            <a:extLst>
              <a:ext uri="{FF2B5EF4-FFF2-40B4-BE49-F238E27FC236}">
                <a16:creationId xmlns:a16="http://schemas.microsoft.com/office/drawing/2014/main" id="{64D92447-5693-48B3-95B4-54D540EF0015}"/>
              </a:ext>
            </a:extLst>
          </p:cNvPr>
          <p:cNvSpPr/>
          <p:nvPr/>
        </p:nvSpPr>
        <p:spPr>
          <a:xfrm>
            <a:off x="10836635" y="90459"/>
            <a:ext cx="1592072" cy="1057926"/>
          </a:xfrm>
          <a:prstGeom prst="rect">
            <a:avLst/>
          </a:prstGeom>
          <a:solidFill>
            <a:schemeClr val="accent6">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35845" rtl="0" eaLnBrk="1" latinLnBrk="0" hangingPunct="1">
              <a:defRPr sz="1898" kern="1200">
                <a:solidFill>
                  <a:srgbClr val="FFFFFF"/>
                </a:solidFill>
                <a:latin typeface="Avenir LT 55 Roman"/>
                <a:ea typeface="+mn-ea"/>
                <a:cs typeface="+mn-cs"/>
              </a:defRPr>
            </a:lvl1pPr>
            <a:lvl2pPr marL="467924" algn="l" defTabSz="935845" rtl="0" eaLnBrk="1" latinLnBrk="0" hangingPunct="1">
              <a:defRPr sz="1898" kern="1200">
                <a:solidFill>
                  <a:srgbClr val="FFFFFF"/>
                </a:solidFill>
                <a:latin typeface="Avenir LT 55 Roman"/>
                <a:ea typeface="+mn-ea"/>
                <a:cs typeface="+mn-cs"/>
              </a:defRPr>
            </a:lvl2pPr>
            <a:lvl3pPr marL="935845" algn="l" defTabSz="935845" rtl="0" eaLnBrk="1" latinLnBrk="0" hangingPunct="1">
              <a:defRPr sz="1898" kern="1200">
                <a:solidFill>
                  <a:srgbClr val="FFFFFF"/>
                </a:solidFill>
                <a:latin typeface="Avenir LT 55 Roman"/>
                <a:ea typeface="+mn-ea"/>
                <a:cs typeface="+mn-cs"/>
              </a:defRPr>
            </a:lvl3pPr>
            <a:lvl4pPr marL="1403769" algn="l" defTabSz="935845" rtl="0" eaLnBrk="1" latinLnBrk="0" hangingPunct="1">
              <a:defRPr sz="1898" kern="1200">
                <a:solidFill>
                  <a:srgbClr val="FFFFFF"/>
                </a:solidFill>
                <a:latin typeface="Avenir LT 55 Roman"/>
                <a:ea typeface="+mn-ea"/>
                <a:cs typeface="+mn-cs"/>
              </a:defRPr>
            </a:lvl4pPr>
            <a:lvl5pPr marL="1871694" algn="l" defTabSz="935845" rtl="0" eaLnBrk="1" latinLnBrk="0" hangingPunct="1">
              <a:defRPr sz="1898" kern="1200">
                <a:solidFill>
                  <a:srgbClr val="FFFFFF"/>
                </a:solidFill>
                <a:latin typeface="Avenir LT 55 Roman"/>
                <a:ea typeface="+mn-ea"/>
                <a:cs typeface="+mn-cs"/>
              </a:defRPr>
            </a:lvl5pPr>
            <a:lvl6pPr marL="2339618" algn="l" defTabSz="935845" rtl="0" eaLnBrk="1" latinLnBrk="0" hangingPunct="1">
              <a:defRPr sz="1898" kern="1200">
                <a:solidFill>
                  <a:srgbClr val="FFFFFF"/>
                </a:solidFill>
                <a:latin typeface="Avenir LT 55 Roman"/>
                <a:ea typeface="+mn-ea"/>
                <a:cs typeface="+mn-cs"/>
              </a:defRPr>
            </a:lvl6pPr>
            <a:lvl7pPr marL="2807540" algn="l" defTabSz="935845" rtl="0" eaLnBrk="1" latinLnBrk="0" hangingPunct="1">
              <a:defRPr sz="1898" kern="1200">
                <a:solidFill>
                  <a:srgbClr val="FFFFFF"/>
                </a:solidFill>
                <a:latin typeface="Avenir LT 55 Roman"/>
                <a:ea typeface="+mn-ea"/>
                <a:cs typeface="+mn-cs"/>
              </a:defRPr>
            </a:lvl7pPr>
            <a:lvl8pPr marL="3275464" algn="l" defTabSz="935845" rtl="0" eaLnBrk="1" latinLnBrk="0" hangingPunct="1">
              <a:defRPr sz="1898" kern="1200">
                <a:solidFill>
                  <a:srgbClr val="FFFFFF"/>
                </a:solidFill>
                <a:latin typeface="Avenir LT 55 Roman"/>
                <a:ea typeface="+mn-ea"/>
                <a:cs typeface="+mn-cs"/>
              </a:defRPr>
            </a:lvl8pPr>
            <a:lvl9pPr marL="3743388" algn="l" defTabSz="935845" rtl="0" eaLnBrk="1" latinLnBrk="0" hangingPunct="1">
              <a:defRPr sz="1898" kern="1200">
                <a:solidFill>
                  <a:srgbClr val="FFFFFF"/>
                </a:solidFill>
                <a:latin typeface="Avenir LT 55 Roman"/>
                <a:ea typeface="+mn-ea"/>
                <a:cs typeface="+mn-cs"/>
              </a:defRPr>
            </a:lvl9pPr>
          </a:lstStyle>
          <a:p>
            <a:pPr marL="0" marR="0" lvl="0" indent="0" algn="l" defTabSz="935845" rtl="0" eaLnBrk="1" fontAlgn="auto" latinLnBrk="0" hangingPunct="1">
              <a:lnSpc>
                <a:spcPct val="100000"/>
              </a:lnSpc>
              <a:spcBef>
                <a:spcPct val="0"/>
              </a:spcBef>
              <a:spcAft>
                <a:spcPct val="0"/>
              </a:spcAft>
              <a:buClrTx/>
              <a:buSzTx/>
              <a:buFontTx/>
              <a:buNone/>
              <a:defRPr/>
            </a:pPr>
            <a:r>
              <a:rPr kumimoji="0" lang="en-US" sz="999" b="0" i="0" u="none" strike="noStrike" kern="1200" cap="none" spc="0" normalizeH="0" baseline="0" noProof="0">
                <a:ln>
                  <a:noFill/>
                </a:ln>
                <a:solidFill>
                  <a:srgbClr val="000000"/>
                </a:solidFill>
                <a:effectLst/>
                <a:uLnTx/>
                <a:uFillTx/>
                <a:latin typeface="Avenir LT 55 Roman"/>
                <a:ea typeface="+mn-ea"/>
                <a:cs typeface="+mn-cs"/>
              </a:rPr>
              <a:t>A Different Way to Invest</a:t>
            </a:r>
          </a:p>
        </p:txBody>
      </p:sp>
    </p:spTree>
    <p:custDataLst>
      <p:tags r:id="rId1"/>
    </p:custDataLst>
    <p:extLst>
      <p:ext uri="{BB962C8B-B14F-4D97-AF65-F5344CB8AC3E}">
        <p14:creationId xmlns:p14="http://schemas.microsoft.com/office/powerpoint/2010/main" val="41192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S_OS" val="Unix 3.10 unknown"/>
  <p:tag name="AS_RELEASE_DATE" val="2023.03.31"/>
  <p:tag name="AS_TITLE" val="Aspose.Slides for Java"/>
  <p:tag name="AS_VERSION" val="23.3"/>
  <p:tag name="DESIGNASSETID" val="DESIGNASSETID"/>
  <p:tag name="DESIGNPROCESSED" val="DESIGNPROCESSED"/>
</p:tagLst>
</file>

<file path=ppt/tags/tag1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2' lastModDate='2023-02-19T19:33:37'/&gt;&lt;/presentationLibrarian&gt;"/>
</p:tagLst>
</file>

<file path=ppt/tags/tag10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2' lastModDate='2023-03-29T09:09:43'/&gt;&lt;/presentationLibrarian&gt;"/>
</p:tagLst>
</file>

<file path=ppt/tags/tag10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3' lastModDate='2023-03-29T09:09:43'/&gt;&lt;/presentationLibrarian&gt;"/>
</p:tagLst>
</file>

<file path=ppt/tags/tag10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4' lastModDate='2023-03-29T09:09:43'/&gt;&lt;/presentationLibrarian&gt;"/>
</p:tagLst>
</file>

<file path=ppt/tags/tag10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5' lastModDate='2023-03-29T09:09:43'/&gt;&lt;/presentationLibrarian&gt;"/>
</p:tagLst>
</file>

<file path=ppt/tags/tag10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6' lastModDate='2023-03-29T09:09:43'/&gt;&lt;/presentationLibrarian&gt;"/>
</p:tagLst>
</file>

<file path=ppt/tags/tag10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7' lastModDate='2023-03-29T09:09:43'/&gt;&lt;/presentationLibrarian&gt;"/>
</p:tagLst>
</file>

<file path=ppt/tags/tag10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8' lastModDate='2023-03-29T09:09:43'/&gt;&lt;/presentationLibrarian&gt;"/>
</p:tagLst>
</file>

<file path=ppt/tags/tag10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9' lastModDate='2023-03-29T09:09:43'/&gt;&lt;/presentationLibrarian&gt;"/>
</p:tagLst>
</file>

<file path=ppt/tags/tag10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0' lastModDate='2023-03-29T09:09:43'/&gt;&lt;/presentationLibrarian&gt;"/>
</p:tagLst>
</file>

<file path=ppt/tags/tag10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1' lastModDate='2023-03-29T09:09:43'/&gt;&lt;/presentationLibrarian&gt;"/>
</p:tagLst>
</file>

<file path=ppt/tags/tag1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36' lastModDate='2023-02-19T19:33:37'/&gt;&lt;/presentationLibrarian&gt;"/>
</p:tagLst>
</file>

<file path=ppt/tags/tag11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2' lastModDate='2023-03-29T09:09:43'/&gt;&lt;/presentationLibrarian&gt;"/>
</p:tagLst>
</file>

<file path=ppt/tags/tag11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3' lastModDate='2023-03-29T09:09:43'/&gt;&lt;/presentationLibrarian&gt;"/>
</p:tagLst>
</file>

<file path=ppt/tags/tag11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4' lastModDate='2023-03-29T09:09:43'/&gt;&lt;/presentationLibrarian&gt;"/>
</p:tagLst>
</file>

<file path=ppt/tags/tag11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5' lastModDate='2023-03-29T09:09:43'/&gt;&lt;/presentationLibrarian&gt;"/>
</p:tagLst>
</file>

<file path=ppt/tags/tag11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6' lastModDate='2023-03-29T09:09:43'/&gt;&lt;/presentationLibrarian&gt;"/>
</p:tagLst>
</file>

<file path=ppt/tags/tag11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7' lastModDate='2023-03-29T09:09:43'/&gt;&lt;/presentationLibrarian&gt;"/>
</p:tagLst>
</file>

<file path=ppt/tags/tag11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6' lastModDate='2023-02-19T19:33:37'/&gt;&lt;/presentationLibrarian&gt;"/>
</p:tagLst>
</file>

<file path=ppt/tags/tag11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24110' lastModDate='2023-06-17T13:58:47'/&gt;&lt;slide id='2871333' lastModDate='2023-04-18T09:40:30'/&gt;&lt;/presentationLibrarian&gt;"/>
</p:tagLst>
</file>

<file path=ppt/tags/tag11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1' lastModDate='2023-02-19T19:33:37'/&gt;&lt;/presentationLibrarian&gt;"/>
</p:tagLst>
</file>

<file path=ppt/tags/tag11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2' lastModDate='2023-02-19T19:33:37'/&gt;&lt;/presentationLibrarian&gt;"/>
</p:tagLst>
</file>

<file path=ppt/tags/tag1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35' lastModDate='2023-05-31T14:30:06'/&gt;&lt;/presentationLibrarian&gt;"/>
</p:tagLst>
</file>

<file path=ppt/tags/tag12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3' lastModDate='2023-02-19T19:33:37'/&gt;&lt;/presentationLibrarian&gt;"/>
</p:tagLst>
</file>

<file path=ppt/tags/tag12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4' lastModDate='2023-02-19T19:33:37'/&gt;&lt;/presentationLibrarian&gt;"/>
</p:tagLst>
</file>

<file path=ppt/tags/tag12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5' lastModDate='2023-02-19T19:33:37'/&gt;&lt;/presentationLibrarian&gt;"/>
</p:tagLst>
</file>

<file path=ppt/tags/tag12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7' lastModDate='2023-02-19T19:33:37'/&gt;&lt;/presentationLibrarian&gt;"/>
</p:tagLst>
</file>

<file path=ppt/tags/tag12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8' lastModDate='2023-02-19T19:33:37'/&gt;&lt;/presentationLibrarian&gt;"/>
</p:tagLst>
</file>

<file path=ppt/tags/tag12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2' lastModDate='2023-02-19T19:33:37'/&gt;&lt;/presentationLibrarian&gt;"/>
</p:tagLst>
</file>

<file path=ppt/tags/tag12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7' lastModDate='2023-02-19T19:33:37'/&gt;&lt;/presentationLibrarian&gt;"/>
</p:tagLst>
</file>

<file path=ppt/tags/tag12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21' lastModDate='2023-02-19T19:33:37'/&gt;&lt;/presentationLibrarian&gt;"/>
</p:tagLst>
</file>

<file path=ppt/tags/tag12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32' lastModDate='2023-02-19T19:33:37'/&gt;&lt;/presentationLibrarian&gt;"/>
</p:tagLst>
</file>

<file path=ppt/tags/tag12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39074' lastModDate='2023-02-15T09:24:08'/&gt;&lt;slide id='2869687' lastModDate='2023-04-27T21:16:40'/&gt;&lt;/presentationLibrarian&gt;"/>
</p:tagLst>
</file>

<file path=ppt/tags/tag1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34' lastModDate='2023-02-19T19:33:37'/&gt;&lt;/presentationLibrarian&gt;"/>
</p:tagLst>
</file>

<file path=ppt/tags/tag13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08' lastModDate='2023-02-19T19:33:37'/&gt;&lt;/presentationLibrarian&gt;"/>
</p:tagLst>
</file>

<file path=ppt/tags/tag13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50' lastModDate='2023-02-19T19:33:37'/&gt;&lt;/presentationLibrarian&gt;"/>
</p:tagLst>
</file>

<file path=ppt/tags/tag1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5' lastModDate='2023-03-24T12:48:59'/&gt;&lt;/presentationLibrarian&gt;"/>
</p:tagLst>
</file>

<file path=ppt/tags/tag1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9' lastModDate='2023-03-24T12:48:59'/&gt;&lt;/presentationLibrarian&gt;"/>
</p:tagLst>
</file>

<file path=ppt/tags/tag1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52' lastModDate='2023-02-19T19:33:37'/&gt;&lt;/presentationLibrarian&gt;"/>
</p:tagLst>
</file>

<file path=ppt/tags/tag1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30' lastModDate='2023-02-28T09:11:24'/&gt;&lt;/presentationLibrarian&gt;"/>
</p:tagLst>
</file>

<file path=ppt/tags/tag1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31' lastModDate='2023-02-28T09:11:24'/&gt;&lt;/presentationLibrarian&gt;"/>
</p:tagLst>
</file>

<file path=ppt/tags/tag1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32' lastModDate='2023-02-28T09:11:24'/&gt;&lt;/presentationLibrarian&gt;"/>
</p:tagLst>
</file>

<file path=ppt/tags/tag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24110' lastModDate='2023-06-17T13:58:47'/&gt;&lt;slide id='3359954' lastModDate='2023-04-18T09:40:30'/&gt;&lt;/presentationLibrarian&gt;"/>
</p:tagLst>
</file>

<file path=ppt/tags/tag2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33' lastModDate='2023-02-28T09:11:24'/&gt;&lt;/presentationLibrarian&gt;"/>
</p:tagLst>
</file>

<file path=ppt/tags/tag2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34' lastModDate='2023-02-28T09:11:24'/&gt;&lt;/presentationLibrarian&gt;"/>
</p:tagLst>
</file>

<file path=ppt/tags/tag2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35' lastModDate='2023-02-28T09:11:24'/&gt;&lt;/presentationLibrarian&gt;"/>
</p:tagLst>
</file>

<file path=ppt/tags/tag2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36' lastModDate='2023-02-28T09:11:24'/&gt;&lt;/presentationLibrarian&gt;"/>
</p:tagLst>
</file>

<file path=ppt/tags/tag2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37' lastModDate='2023-02-28T09:11:24'/&gt;&lt;/presentationLibrarian&gt;"/>
</p:tagLst>
</file>

<file path=ppt/tags/tag2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53' lastModDate='2023-03-29T09:09:43'/&gt;&lt;/presentationLibrarian&gt;"/>
</p:tagLst>
</file>

<file path=ppt/tags/tag2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3' lastModDate='2023-05-09T10:50:23'/&gt;&lt;/presentationLibrarian&gt;"/>
</p:tagLst>
</file>

<file path=ppt/tags/tag2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2740115' lastModDate='2023-03-21T19:34:57'/&gt;&lt;/presentationLibrarian&gt;"/>
</p:tagLst>
</file>

<file path=ppt/tags/tag2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7' lastModDate='2023-02-19T19:33:37'/&gt;&lt;/presentationLibrarian&gt;"/>
</p:tagLst>
</file>

<file path=ppt/tags/tag2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37' lastModDate='2023-02-19T19:33:37'/&gt;&lt;/presentationLibrarian&gt;"/>
</p:tagLst>
</file>

<file path=ppt/tags/tag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24110' lastModDate='2023-06-17T13:58:47'/&gt;&lt;slide id='2871323' lastModDate='2023-04-18T09:40:30'/&gt;&lt;/presentationLibrarian&gt;"/>
</p:tagLst>
</file>

<file path=ppt/tags/tag3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33' lastModDate='2023-02-19T19:33:37'/&gt;&lt;/presentationLibrarian&gt;"/>
</p:tagLst>
</file>

<file path=ppt/tags/tag3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8' lastModDate='2023-03-30T14:34:36'/&gt;&lt;/presentationLibrarian&gt;"/>
</p:tagLst>
</file>

<file path=ppt/tags/tag3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9' lastModDate='2023-03-30T14:34:36'/&gt;&lt;/presentationLibrarian&gt;"/>
</p:tagLst>
</file>

<file path=ppt/tags/tag3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00' lastModDate='2023-03-30T14:34:36'/&gt;&lt;/presentationLibrarian&gt;"/>
</p:tagLst>
</file>

<file path=ppt/tags/tag3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2247615' lastModDate='2023-03-30T14:34:36'/&gt;&lt;/presentationLibrarian&gt;"/>
</p:tagLst>
</file>

<file path=ppt/tags/tag3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8' lastModDate='2023-03-29T09:09:43'/&gt;&lt;/presentationLibrarian&gt;"/>
</p:tagLst>
</file>

<file path=ppt/tags/tag3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79' lastModDate='2023-03-29T09:09:43'/&gt;&lt;/presentationLibrarian&gt;"/>
</p:tagLst>
</file>

<file path=ppt/tags/tag3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0' lastModDate='2023-03-29T09:09:43'/&gt;&lt;/presentationLibrarian&gt;"/>
</p:tagLst>
</file>

<file path=ppt/tags/tag3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1' lastModDate='2023-03-29T09:09:43'/&gt;&lt;/presentationLibrarian&gt;"/>
</p:tagLst>
</file>

<file path=ppt/tags/tag3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2' lastModDate='2023-03-29T09:09:43'/&gt;&lt;/presentationLibrarian&gt;"/>
</p:tagLst>
</file>

<file path=ppt/tags/tag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24110' lastModDate='2023-06-17T13:58:47'/&gt;&lt;slide id='2871324' lastModDate='2023-04-18T09:40:30'/&gt;&lt;/presentationLibrarian&gt;"/>
</p:tagLst>
</file>

<file path=ppt/tags/tag4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3' lastModDate='2023-03-29T09:09:43'/&gt;&lt;/presentationLibrarian&gt;"/>
</p:tagLst>
</file>

<file path=ppt/tags/tag4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4' lastModDate='2023-03-29T09:09:43'/&gt;&lt;/presentationLibrarian&gt;"/>
</p:tagLst>
</file>

<file path=ppt/tags/tag4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5' lastModDate='2023-03-29T09:09:43'/&gt;&lt;/presentationLibrarian&gt;"/>
</p:tagLst>
</file>

<file path=ppt/tags/tag4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6' lastModDate='2023-03-29T09:09:43'/&gt;&lt;/presentationLibrarian&gt;"/>
</p:tagLst>
</file>

<file path=ppt/tags/tag4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7' lastModDate='2023-03-29T09:09:43'/&gt;&lt;/presentationLibrarian&gt;"/>
</p:tagLst>
</file>

<file path=ppt/tags/tag4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8' lastModDate='2023-03-29T09:09:43'/&gt;&lt;/presentationLibrarian&gt;"/>
</p:tagLst>
</file>

<file path=ppt/tags/tag4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89' lastModDate='2023-03-29T09:09:43'/&gt;&lt;/presentationLibrarian&gt;"/>
</p:tagLst>
</file>

<file path=ppt/tags/tag4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0' lastModDate='2023-03-29T09:09:43'/&gt;&lt;/presentationLibrarian&gt;"/>
</p:tagLst>
</file>

<file path=ppt/tags/tag4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1' lastModDate='2023-03-29T09:09:43'/&gt;&lt;/presentationLibrarian&gt;"/>
</p:tagLst>
</file>

<file path=ppt/tags/tag4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2' lastModDate='2023-03-29T09:09:43'/&gt;&lt;/presentationLibrarian&gt;"/>
</p:tagLst>
</file>

<file path=ppt/tags/tag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24110' lastModDate='2023-06-17T13:58:47'/&gt;&lt;slide id='2871327' lastModDate='2023-04-18T09:40:30'/&gt;&lt;/presentationLibrarian&gt;"/>
</p:tagLst>
</file>

<file path=ppt/tags/tag5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3' lastModDate='2023-03-29T09:09:43'/&gt;&lt;/presentationLibrarian&gt;"/>
</p:tagLst>
</file>

<file path=ppt/tags/tag5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4' lastModDate='2023-03-29T09:09:43'/&gt;&lt;/presentationLibrarian&gt;"/>
</p:tagLst>
</file>

<file path=ppt/tags/tag5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5' lastModDate='2023-03-29T09:09:43'/&gt;&lt;/presentationLibrarian&gt;"/>
</p:tagLst>
</file>

<file path=ppt/tags/tag5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6' lastModDate='2023-03-29T09:09:43'/&gt;&lt;/presentationLibrarian&gt;"/>
</p:tagLst>
</file>

<file path=ppt/tags/tag5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97' lastModDate='2023-03-29T09:09:43'/&gt;&lt;/presentationLibrarian&gt;"/>
</p:tagLst>
</file>

<file path=ppt/tags/tag5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2681997' lastModDate='2023-03-29T09:09:43'/&gt;&lt;/presentationLibrarian&gt;"/>
</p:tagLst>
</file>

<file path=ppt/tags/tag5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2681998' lastModDate='2023-03-29T18:00:56'/&gt;&lt;/presentationLibrarian&gt;"/>
</p:tagLst>
</file>

<file path=ppt/tags/tag5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2681999' lastModDate='2023-03-29T09:09:43'/&gt;&lt;/presentationLibrarian&gt;"/>
</p:tagLst>
</file>

<file path=ppt/tags/tag5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2682000' lastModDate='2023-03-29T09:09:43'/&gt;&lt;/presentationLibrarian&gt;"/>
</p:tagLst>
</file>

<file path=ppt/tags/tag5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2682001' lastModDate='2023-03-29T09:09:43'/&gt;&lt;/presentationLibrarian&gt;"/>
</p:tagLst>
</file>

<file path=ppt/tags/tag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24110' lastModDate='2023-06-17T13:58:47'/&gt;&lt;slide id='2871331' lastModDate='2023-04-18T09:40:30'/&gt;&lt;/presentationLibrarian&gt;"/>
</p:tagLst>
</file>

<file path=ppt/tags/tag6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3' lastModDate='2023-02-19T19:33:37'/&gt;&lt;/presentationLibrarian&gt;"/>
</p:tagLst>
</file>

<file path=ppt/tags/tag6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4' lastModDate='2023-02-19T19:33:37'/&gt;&lt;/presentationLibrarian&gt;"/>
</p:tagLst>
</file>

<file path=ppt/tags/tag6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09' lastModDate='2023-02-19T19:33:37'/&gt;&lt;/presentationLibrarian&gt;"/>
</p:tagLst>
</file>

<file path=ppt/tags/tag6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0' lastModDate='2023-02-19T19:33:37'/&gt;&lt;/presentationLibrarian&gt;"/>
</p:tagLst>
</file>

<file path=ppt/tags/tag6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1' lastModDate='2023-02-19T19:33:37'/&gt;&lt;/presentationLibrarian&gt;"/>
</p:tagLst>
</file>

<file path=ppt/tags/tag6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8' lastModDate='2023-02-19T19:33:37'/&gt;&lt;/presentationLibrarian&gt;"/>
</p:tagLst>
</file>

<file path=ppt/tags/tag6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8' lastModDate='2023-02-19T19:33:37'/&gt;&lt;/presentationLibrarian&gt;"/>
</p:tagLst>
</file>

<file path=ppt/tags/tag6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51' lastModDate='2023-02-19T19:33:37'/&gt;&lt;/presentationLibrarian&gt;"/>
</p:tagLst>
</file>

<file path=ppt/tags/tag6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6' lastModDate='2023-03-21T19:34:57'/&gt;&lt;/presentationLibrarian&gt;"/>
</p:tagLst>
</file>

<file path=ppt/tags/tag6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20' lastModDate='2023-02-19T19:33:37'/&gt;&lt;/presentationLibrarian&gt;"/>
</p:tagLst>
</file>

<file path=ppt/tags/tag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24110' lastModDate='2023-06-17T13:58:47'/&gt;&lt;slide id='2871332' lastModDate='2023-04-18T09:40:30'/&gt;&lt;/presentationLibrarian&gt;"/>
</p:tagLst>
</file>

<file path=ppt/tags/tag7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8' lastModDate='2023-05-31T14:30:06'/&gt;&lt;/presentationLibrarian&gt;"/>
</p:tagLst>
</file>

<file path=ppt/tags/tag7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9' lastModDate='2023-05-31T14:30:06'/&gt;&lt;/presentationLibrarian&gt;"/>
</p:tagLst>
</file>

<file path=ppt/tags/tag7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0' lastModDate='2023-02-19T19:33:37'/&gt;&lt;/presentationLibrarian&gt;"/>
</p:tagLst>
</file>

<file path=ppt/tags/tag7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31' lastModDate='2023-02-19T19:33:37'/&gt;&lt;/presentationLibrarian&gt;"/>
</p:tagLst>
</file>

<file path=ppt/tags/tag7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1' lastModDate='2023-05-31T14:30:06'/&gt;&lt;/presentationLibrarian&gt;"/>
</p:tagLst>
</file>

<file path=ppt/tags/tag7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6' lastModDate='2023-02-19T19:33:37'/&gt;&lt;/presentationLibrarian&gt;"/>
</p:tagLst>
</file>

<file path=ppt/tags/tag7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2' lastModDate='2023-03-24T12:48:59'/&gt;&lt;/presentationLibrarian&gt;"/>
</p:tagLst>
</file>

<file path=ppt/tags/tag7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23' lastModDate='2023-02-19T19:33:37'/&gt;&lt;/presentationLibrarian&gt;"/>
</p:tagLst>
</file>

<file path=ppt/tags/tag7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24' lastModDate='2023-02-19T19:33:37'/&gt;&lt;/presentationLibrarian&gt;"/>
</p:tagLst>
</file>

<file path=ppt/tags/tag7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9' lastModDate='2023-02-19T19:33:37'/&gt;&lt;/presentationLibrarian&gt;"/>
</p:tagLst>
</file>

<file path=ppt/tags/tag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24110' lastModDate='2023-06-17T13:58:47'/&gt;&lt;slide id='2871333' lastModDate='2023-04-18T09:40:30'/&gt;&lt;/presentationLibrarian&gt;"/>
</p:tagLst>
</file>

<file path=ppt/tags/tag8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26' lastModDate='2023-02-19T19:33:37'/&gt;&lt;/presentationLibrarian&gt;"/>
</p:tagLst>
</file>

<file path=ppt/tags/tag8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27' lastModDate='2023-02-19T19:33:37'/&gt;&lt;/presentationLibrarian&gt;"/>
</p:tagLst>
</file>

<file path=ppt/tags/tag8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7' lastModDate='2023-02-19T19:33:37'/&gt;&lt;/presentationLibrarian&gt;"/>
</p:tagLst>
</file>

<file path=ppt/tags/tag8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22' lastModDate='2023-02-19T19:33:37'/&gt;&lt;/presentationLibrarian&gt;"/>
</p:tagLst>
</file>

<file path=ppt/tags/tag8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25' lastModDate='2023-02-19T19:33:37'/&gt;&lt;/presentationLibrarian&gt;"/>
</p:tagLst>
</file>

<file path=ppt/tags/tag8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28' lastModDate='2023-02-19T19:33:37'/&gt;&lt;/presentationLibrarian&gt;"/>
</p:tagLst>
</file>

<file path=ppt/tags/tag8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0' lastModDate='2023-04-05T10:51:08'/&gt;&lt;/presentationLibrarian&gt;"/>
</p:tagLst>
</file>

<file path=ppt/tags/tag8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1' lastModDate='2023-04-05T10:51:08'/&gt;&lt;/presentationLibrarian&gt;"/>
</p:tagLst>
</file>

<file path=ppt/tags/tag8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4' lastModDate='2023-02-19T19:33:37'/&gt;&lt;/presentationLibrarian&gt;"/>
</p:tagLst>
</file>

<file path=ppt/tags/tag8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6' lastModDate='2023-02-19T19:33:37'/&gt;&lt;/presentationLibrarian&gt;"/>
</p:tagLst>
</file>

<file path=ppt/tags/tag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124110' lastModDate='2023-06-17T13:58:47'/&gt;&lt;slide id='3359954' lastModDate='2023-04-18T09:40:30'/&gt;&lt;/presentationLibrarian&gt;"/>
</p:tagLst>
</file>

<file path=ppt/tags/tag90.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5' lastModDate='2023-02-19T19:33:37'/&gt;&lt;/presentationLibrarian&gt;"/>
</p:tagLst>
</file>

<file path=ppt/tags/tag91.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3' lastModDate='2023-02-19T19:33:37'/&gt;&lt;/presentationLibrarian&gt;"/>
</p:tagLst>
</file>

<file path=ppt/tags/tag92.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19' lastModDate='2023-02-19T19:33:37'/&gt;&lt;/presentationLibrarian&gt;"/>
</p:tagLst>
</file>

<file path=ppt/tags/tag93.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29' lastModDate='2023-02-19T19:33:37'/&gt;&lt;/presentationLibrarian&gt;"/>
</p:tagLst>
</file>

<file path=ppt/tags/tag94.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2030' lastModDate='2023-02-19T19:33:37'/&gt;&lt;/presentationLibrarian&gt;"/>
</p:tagLst>
</file>

<file path=ppt/tags/tag95.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15' lastModDate='2023-02-19T19:33:37'/&gt;&lt;/presentationLibrarian&gt;"/>
</p:tagLst>
</file>

<file path=ppt/tags/tag96.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58' lastModDate='2023-03-29T09:09:43'/&gt;&lt;/presentationLibrarian&gt;"/>
</p:tagLst>
</file>

<file path=ppt/tags/tag97.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59' lastModDate='2023-03-29T09:09:43'/&gt;&lt;/presentationLibrarian&gt;"/>
</p:tagLst>
</file>

<file path=ppt/tags/tag98.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0' lastModDate='2023-03-29T09:09:43'/&gt;&lt;/presentationLibrarian&gt;"/>
</p:tagLst>
</file>

<file path=ppt/tags/tag99.xml><?xml version="1.0" encoding="utf-8"?>
<p:tagLst xmlns:a="http://schemas.openxmlformats.org/drawingml/2006/main" xmlns:r="http://schemas.openxmlformats.org/officeDocument/2006/relationships" xmlns:p="http://schemas.openxmlformats.org/presentationml/2006/main">
  <p:tag name="PL_TAG" val="&lt;presentationLibrarian&gt;&lt;library environment='2K7' shortName='dfa'/&gt;&lt;file id='90819' lastModDate='2023-05-31T10:17:02'/&gt;&lt;slide id='1891961' lastModDate='2023-03-29T09:09:43'/&gt;&lt;/presentationLibrarian&gt;"/>
</p:tagLst>
</file>

<file path=ppt/theme/theme1.xml><?xml version="1.0" encoding="utf-8"?>
<a:theme xmlns:a="http://schemas.openxmlformats.org/drawingml/2006/main" name="2018 PA4 2-18">
  <a:themeElements>
    <a:clrScheme name="final color_2018_PA4">
      <a:dk1>
        <a:srgbClr val="000000"/>
      </a:dk1>
      <a:lt1>
        <a:srgbClr val="FFFFFF"/>
      </a:lt1>
      <a:dk2>
        <a:srgbClr val="517864"/>
      </a:dk2>
      <a:lt2>
        <a:srgbClr val="E4E4E4"/>
      </a:lt2>
      <a:accent1>
        <a:srgbClr val="005E74"/>
      </a:accent1>
      <a:accent2>
        <a:srgbClr val="427994"/>
      </a:accent2>
      <a:accent3>
        <a:srgbClr val="1398A4"/>
      </a:accent3>
      <a:accent4>
        <a:srgbClr val="E8B423"/>
      </a:accent4>
      <a:accent5>
        <a:srgbClr val="51A234"/>
      </a:accent5>
      <a:accent6>
        <a:srgbClr val="96B400"/>
      </a:accent6>
      <a:hlink>
        <a:srgbClr val="005E74"/>
      </a:hlink>
      <a:folHlink>
        <a:srgbClr val="B7312C"/>
      </a:folHlink>
    </a:clrScheme>
    <a:fontScheme name="Avenir LT 2013 template">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6350">
          <a:solidFill>
            <a:schemeClr val="bg1">
              <a:lumMod val="65000"/>
            </a:schemeClr>
          </a:solidFill>
        </a:ln>
      </a:spPr>
      <a:bodyPr rtlCol="0" anchor="ctr"/>
      <a:lstStyle>
        <a:defPPr algn="ctr">
          <a:defRPr sz="10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1">
              <a:lumMod val="65000"/>
            </a:schemeClr>
          </a:solidFill>
        </a:ln>
      </a:spPr>
      <a:bodyPr/>
      <a:lstStyle/>
      <a:style>
        <a:lnRef idx="1">
          <a:schemeClr val="accent1"/>
        </a:lnRef>
        <a:fillRef idx="0">
          <a:schemeClr val="accent1"/>
        </a:fillRef>
        <a:effectRef idx="0">
          <a:schemeClr val="accent1"/>
        </a:effectRef>
        <a:fontRef idx="minor">
          <a:schemeClr val="tx1"/>
        </a:fontRef>
      </a: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a:spPr>
      <a:bodyPr wrap="square" rtlCol="0">
        <a:spAutoFit/>
      </a:bodyPr>
      <a:lstStyle>
        <a:defPPr defTabSz="914400" fontAlgn="base">
          <a:spcBef>
            <a:spcPct val="0"/>
          </a:spcBef>
          <a:spcAft>
            <a:spcPct val="0"/>
          </a:spcAft>
          <a:defRPr sz="1000" dirty="0">
            <a:latin typeface="+mn-lt"/>
            <a:cs typeface="Arial" pitchFamily="34" charset="0"/>
          </a:defRPr>
        </a:defPPr>
      </a:lstStyle>
    </a:txDef>
  </a:objectDefaults>
  <a:extraClrSchemeLst/>
  <a:extLst>
    <a:ext uri="{05A4C25C-085E-4340-85A3-A5531E510DB2}">
      <thm15:themeFamily xmlns:thm15="http://schemas.microsoft.com/office/thememl/2012/main" name="2018 PA4 2-18" id="{B856B9A2-6669-4E20-AB01-601D72576B7F}" vid="{779CF761-A78D-4277-AAC5-5D227ECCB413}"/>
    </a:ext>
  </a:extLst>
</a:theme>
</file>

<file path=ppt/theme/theme2.xml><?xml version="1.0" encoding="utf-8"?>
<a:theme xmlns:a="http://schemas.openxmlformats.org/drawingml/2006/main" name="Office Theme">
  <a:themeElements>
    <a:clrScheme name="DFAWhiteLabel">
      <a:dk1>
        <a:sysClr val="windowText" lastClr="000000"/>
      </a:dk1>
      <a:lt1>
        <a:sysClr val="window" lastClr="FFFFFF"/>
      </a:lt1>
      <a:dk2>
        <a:srgbClr val="5D4B3D"/>
      </a:dk2>
      <a:lt2>
        <a:srgbClr val="E4E4E4"/>
      </a:lt2>
      <a:accent1>
        <a:srgbClr val="005E74"/>
      </a:accent1>
      <a:accent2>
        <a:srgbClr val="427994"/>
      </a:accent2>
      <a:accent3>
        <a:srgbClr val="00B0AC"/>
      </a:accent3>
      <a:accent4>
        <a:srgbClr val="F3D54E"/>
      </a:accent4>
      <a:accent5>
        <a:srgbClr val="3D7A27"/>
      </a:accent5>
      <a:accent6>
        <a:srgbClr val="96B446"/>
      </a:accent6>
      <a:hlink>
        <a:srgbClr val="B7312C"/>
      </a:hlink>
      <a:folHlink>
        <a:srgbClr val="59315F"/>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Calibri Light" panose="020F0302020204030204"/>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Calibri" panose="020F0502020204030204"/>
      <a:cs typeface="Arial"/>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final color_2018_PA4">
    <a:dk1>
      <a:srgbClr val="000000"/>
    </a:dk1>
    <a:lt1>
      <a:srgbClr val="FFFFFF"/>
    </a:lt1>
    <a:dk2>
      <a:srgbClr val="517864"/>
    </a:dk2>
    <a:lt2>
      <a:srgbClr val="E4E4E4"/>
    </a:lt2>
    <a:accent1>
      <a:srgbClr val="005E74"/>
    </a:accent1>
    <a:accent2>
      <a:srgbClr val="427994"/>
    </a:accent2>
    <a:accent3>
      <a:srgbClr val="1398A4"/>
    </a:accent3>
    <a:accent4>
      <a:srgbClr val="E8B423"/>
    </a:accent4>
    <a:accent5>
      <a:srgbClr val="51A234"/>
    </a:accent5>
    <a:accent6>
      <a:srgbClr val="96B400"/>
    </a:accent6>
    <a:hlink>
      <a:srgbClr val="005E74"/>
    </a:hlink>
    <a:folHlink>
      <a:srgbClr val="B7312C"/>
    </a:folHlink>
  </a:clrScheme>
  <a:fontScheme name="Avenir LT 2013 template">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Calibri Light" panose="020F0302020204030204"/>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Calibri" panose="020F0502020204030204"/>
      <a:cs typeface="Arial"/>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Cambria" panose="020F0302020204030204"/>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Calibri" panose="020F0502020204030204"/>
      <a:cs typeface="Arial"/>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final color_2018_PA4">
    <a:dk1>
      <a:srgbClr val="000000"/>
    </a:dk1>
    <a:lt1>
      <a:srgbClr val="FFFFFF"/>
    </a:lt1>
    <a:dk2>
      <a:srgbClr val="517864"/>
    </a:dk2>
    <a:lt2>
      <a:srgbClr val="E4E4E4"/>
    </a:lt2>
    <a:accent1>
      <a:srgbClr val="005E74"/>
    </a:accent1>
    <a:accent2>
      <a:srgbClr val="427994"/>
    </a:accent2>
    <a:accent3>
      <a:srgbClr val="1398A4"/>
    </a:accent3>
    <a:accent4>
      <a:srgbClr val="E8B423"/>
    </a:accent4>
    <a:accent5>
      <a:srgbClr val="51A234"/>
    </a:accent5>
    <a:accent6>
      <a:srgbClr val="96B400"/>
    </a:accent6>
    <a:hlink>
      <a:srgbClr val="005E74"/>
    </a:hlink>
    <a:folHlink>
      <a:srgbClr val="B7312C"/>
    </a:folHlink>
  </a:clrScheme>
  <a:fontScheme name="Avenir LT 2013 template">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2013 refresh final_corrected green">
    <a:dk1>
      <a:srgbClr val="000000"/>
    </a:dk1>
    <a:lt1>
      <a:srgbClr val="FFFFFF"/>
    </a:lt1>
    <a:dk2>
      <a:srgbClr val="5D4B3D"/>
    </a:dk2>
    <a:lt2>
      <a:srgbClr val="E4E4E4"/>
    </a:lt2>
    <a:accent1>
      <a:srgbClr val="005E74"/>
    </a:accent1>
    <a:accent2>
      <a:srgbClr val="427994"/>
    </a:accent2>
    <a:accent3>
      <a:srgbClr val="00B0AC"/>
    </a:accent3>
    <a:accent4>
      <a:srgbClr val="F3D54E"/>
    </a:accent4>
    <a:accent5>
      <a:srgbClr val="51A234"/>
    </a:accent5>
    <a:accent6>
      <a:srgbClr val="96B400"/>
    </a:accent6>
    <a:hlink>
      <a:srgbClr val="005E74"/>
    </a:hlink>
    <a:folHlink>
      <a:srgbClr val="B7312C"/>
    </a:folHlink>
  </a:clrScheme>
  <a:fontScheme name="2013 refresh">
    <a:majorFont>
      <a:latin typeface="Avenir LT 35 Light"/>
      <a:ea typeface="Avenir LT 35 Light"/>
      <a:cs typeface="Arial"/>
    </a:majorFont>
    <a:minorFont>
      <a:latin typeface="Avenir LT 55 Roman"/>
      <a:ea typeface="Avenir LT 55 Roman"/>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982E99976109CA4197459330AA2E83EB" ma:contentTypeVersion="8" ma:contentTypeDescription="Create a new document." ma:contentTypeScope="" ma:versionID="a0e43227b7e13aa16a0bacfe0861c110">
  <xsd:schema xmlns:xsd="http://www.w3.org/2001/XMLSchema" xmlns:xs="http://www.w3.org/2001/XMLSchema" xmlns:p="http://schemas.microsoft.com/office/2006/metadata/properties" xmlns:ns2="5c0be1cc-c8b8-4479-83d7-9548889dc0ba" xmlns:ns3="686fa99f-0dfd-40df-80b2-f6c8676f8436" targetNamespace="http://schemas.microsoft.com/office/2006/metadata/properties" ma:root="true" ma:fieldsID="82ed2b20f198bfbb252592e1bd24d99a" ns2:_="" ns3:_="">
    <xsd:import namespace="5c0be1cc-c8b8-4479-83d7-9548889dc0ba"/>
    <xsd:import namespace="686fa99f-0dfd-40df-80b2-f6c8676f8436"/>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3:SharedWithUsers" minOccurs="0"/>
                <xsd:element ref="ns3:SharedWithDetails" minOccurs="0"/>
                <xsd:element ref="ns2:_Flow_SignoffStatu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0be1cc-c8b8-4479-83d7-9548889dc0b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_Flow_SignoffStatus" ma:index="14" nillable="true" ma:displayName="Sign-off status" ma:internalName="Sign_x002d_off_x0020_status">
      <xsd:simpleType>
        <xsd:restriction base="dms:Text"/>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86fa99f-0dfd-40df-80b2-f6c8676f8436"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Flow_SignoffStatus xmlns="5c0be1cc-c8b8-4479-83d7-9548889dc0ba"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E8A71DF-69EC-4A6A-B9FD-0F3744A0D20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c0be1cc-c8b8-4479-83d7-9548889dc0ba"/>
    <ds:schemaRef ds:uri="686fa99f-0dfd-40df-80b2-f6c8676f843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C97A733E-5AEE-4046-B13E-4E88C2251DE7}">
  <ds:schemaRefs>
    <ds:schemaRef ds:uri="http://schemas.microsoft.com/office/2006/metadata/properties"/>
    <ds:schemaRef ds:uri="http://schemas.microsoft.com/office/infopath/2007/PartnerControls"/>
    <ds:schemaRef ds:uri="5c0be1cc-c8b8-4479-83d7-9548889dc0ba"/>
  </ds:schemaRefs>
</ds:datastoreItem>
</file>

<file path=customXml/itemProps3.xml><?xml version="1.0" encoding="utf-8"?>
<ds:datastoreItem xmlns:ds="http://schemas.openxmlformats.org/officeDocument/2006/customXml" ds:itemID="{37DBB7D4-1057-4E56-AA8E-837462639EC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10716</TotalTime>
  <Words>49746</Words>
  <Application>Microsoft Office PowerPoint</Application>
  <PresentationFormat>Custom</PresentationFormat>
  <Paragraphs>7342</Paragraphs>
  <Slides>139</Slides>
  <Notes>137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139</vt:i4>
      </vt:variant>
    </vt:vector>
  </HeadingPairs>
  <TitlesOfParts>
    <vt:vector size="148" baseType="lpstr">
      <vt:lpstr>Arial</vt:lpstr>
      <vt:lpstr>Arial Narrow</vt:lpstr>
      <vt:lpstr>Avenir LT 35 Light</vt:lpstr>
      <vt:lpstr>Avenir LT 45 Book</vt:lpstr>
      <vt:lpstr>Avenir LT 55 Roman</vt:lpstr>
      <vt:lpstr>Avenir LT Com 55 Roman</vt:lpstr>
      <vt:lpstr>Calibri</vt:lpstr>
      <vt:lpstr>Times New Roman</vt:lpstr>
      <vt:lpstr>2018 PA4 2-18</vt:lpstr>
      <vt:lpstr>1. Embrace Market Pricing</vt:lpstr>
      <vt:lpstr>2. Don’t Try to Outguess the Market</vt:lpstr>
      <vt:lpstr>3. Resist Chasing Past Performance</vt:lpstr>
      <vt:lpstr>4. Let Markets Work for You </vt:lpstr>
      <vt:lpstr>5. Consider the Drivers of Returns</vt:lpstr>
      <vt:lpstr>6. Practice Smart Diversification</vt:lpstr>
      <vt:lpstr>7. Avoid Market Timing </vt:lpstr>
      <vt:lpstr>8. Manage Your Emotions </vt:lpstr>
      <vt:lpstr>9. Look beyond the Headlines</vt:lpstr>
      <vt:lpstr>10. Focus on What You Can Control</vt:lpstr>
      <vt:lpstr>1. Embrace Market Pricing</vt:lpstr>
      <vt:lpstr>4. Let Markets Work for You </vt:lpstr>
      <vt:lpstr>6. Practice Smart Diversification</vt:lpstr>
      <vt:lpstr>7. Avoid Market Timing </vt:lpstr>
      <vt:lpstr>Advancements in Research</vt:lpstr>
      <vt:lpstr>Adding Value Through Flexible, Patient Trading </vt:lpstr>
      <vt:lpstr>Forced Trading Can Raise Costs</vt:lpstr>
      <vt:lpstr>Balancing Investment Tradeoffs</vt:lpstr>
      <vt:lpstr>Bonds as a Buffer </vt:lpstr>
      <vt:lpstr>Capital Markets Have Rewarded  Long-Term Investors</vt:lpstr>
      <vt:lpstr>Dimensions of Expected Returns</vt:lpstr>
      <vt:lpstr>Equity Returns of Developed Markets—AUD</vt:lpstr>
      <vt:lpstr>Equity Returns of Developed Markets—AUD</vt:lpstr>
      <vt:lpstr>Equity Returns of Developed Markets—NZD</vt:lpstr>
      <vt:lpstr>Equity Returns of Developed Markets—NZD</vt:lpstr>
      <vt:lpstr>Equity Returns of Emerging Markets—AUD</vt:lpstr>
      <vt:lpstr>Equity Returns of Emerging Markets—AUD</vt:lpstr>
      <vt:lpstr>Equity Returns of Emerging Markets—NZD</vt:lpstr>
      <vt:lpstr>Equity Returns of Emerging Markets—NZD</vt:lpstr>
      <vt:lpstr>Dimensions of Expected Returns</vt:lpstr>
      <vt:lpstr>Distribution of US Market Returns</vt:lpstr>
      <vt:lpstr>Distribution of AU Market Returns</vt:lpstr>
      <vt:lpstr>Focus on What You Can Control</vt:lpstr>
      <vt:lpstr>Focus On What You Can Control</vt:lpstr>
      <vt:lpstr>From Insights to Implementation</vt:lpstr>
      <vt:lpstr>Historical Performance of Premiums over Rolling Periods </vt:lpstr>
      <vt:lpstr>Historical Performance of Premiums over Rolling Periods </vt:lpstr>
      <vt:lpstr>Historical Performance of Premiums over Rolling Periods </vt:lpstr>
      <vt:lpstr>Historical Performance of Premiums over Rolling Periods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Five-Year Premiums</vt:lpstr>
      <vt:lpstr>Historical Observations of Ten-Year Premiums</vt:lpstr>
      <vt:lpstr>Historical Observations of Ten-Year Premiums</vt:lpstr>
      <vt:lpstr>Historical Observations of Ten-Year Premiums</vt:lpstr>
      <vt:lpstr>Historical Observations of Ten-Year Premiums</vt:lpstr>
      <vt:lpstr>Historical Observations of Ten-Year Premiums</vt:lpstr>
      <vt:lpstr>Impact of Home Bias</vt:lpstr>
      <vt:lpstr>Investment Management</vt:lpstr>
      <vt:lpstr>Investment Management</vt:lpstr>
      <vt:lpstr>Innovations in Finance</vt:lpstr>
      <vt:lpstr>Innovations in Finance</vt:lpstr>
      <vt:lpstr>Innovations in Finance</vt:lpstr>
      <vt:lpstr>Many Investors Follow Their Emotions</vt:lpstr>
      <vt:lpstr>Many of the Greatest Advancements in  Finance Have Come from Academia</vt:lpstr>
      <vt:lpstr>Market Prices Contain Relevant Information</vt:lpstr>
      <vt:lpstr>Markets Have Rewarded Discipline</vt:lpstr>
      <vt:lpstr>Markets Integrate the Combined Knowledge  of All Participants</vt:lpstr>
      <vt:lpstr>Periodic Table of Assets—AUD</vt:lpstr>
      <vt:lpstr>Periodic Table of Assets—NZD</vt:lpstr>
      <vt:lpstr>Picking the Fastest Lane Is a Stressful Guessing Game</vt:lpstr>
      <vt:lpstr>Portfolios Can Be Structured along  Dimensions of Expected Returns </vt:lpstr>
      <vt:lpstr>Reacting Can Hurt Performance</vt:lpstr>
      <vt:lpstr>Share Prices Adjust Quickly</vt:lpstr>
      <vt:lpstr>The Capital Markets Have Rewarded  Long-Term Investors</vt:lpstr>
      <vt:lpstr>The Conventional Approach Attempts  to Outguess the Market</vt:lpstr>
      <vt:lpstr>The Impact of Volatility</vt:lpstr>
      <vt:lpstr>The Importance of Long-Term Discipline</vt:lpstr>
      <vt:lpstr>The Indexing Approach Attempts to Match the Returns of a Commercial Benchmark</vt:lpstr>
      <vt:lpstr>The Indexing Approach Attempts to Match the Returns of a Commercial Benchmark</vt:lpstr>
      <vt:lpstr>The Market’s Response to Crisis</vt:lpstr>
      <vt:lpstr>There Are Differing Approaches</vt:lpstr>
      <vt:lpstr>There Are Differing Approaches</vt:lpstr>
      <vt:lpstr>There Are Differing Approaches</vt:lpstr>
      <vt:lpstr>There’s a World of Opportunity in Equities </vt:lpstr>
      <vt:lpstr>There’s a World of Opportunity in Fixed Interest</vt:lpstr>
      <vt:lpstr>They Act on Impulse</vt:lpstr>
      <vt:lpstr>They Are Swayed by the Media </vt:lpstr>
      <vt:lpstr>They Bet their Savings on Tips and Hunches</vt:lpstr>
      <vt:lpstr>They Try to Predict the Future</vt:lpstr>
      <vt:lpstr>Together, We Know More Than We Do Alone</vt:lpstr>
      <vt:lpstr>Viewing the Market in a Different Dimension</vt:lpstr>
      <vt:lpstr>Viewing the Market in a Different Dimension</vt:lpstr>
      <vt:lpstr>What Affects a Stock’s Current Price?</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Yearly Observations of Premiums</vt:lpstr>
      <vt:lpstr>Your Money Today Will Likely  Buy Less Tomorrow </vt:lpstr>
      <vt:lpstr>Disclaimer</vt:lpstr>
      <vt:lpstr>Index Descriptions</vt:lpstr>
      <vt:lpstr>Index Descriptions</vt:lpstr>
      <vt:lpstr>Index Descriptions</vt:lpstr>
      <vt:lpstr>A Different Way to Invest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Pursuing a Better  Investment Experience</vt:lpstr>
      <vt:lpstr>PowerPoint Presentation</vt:lpstr>
      <vt:lpstr>Performance of Premiums in the Equity Markets</vt:lpstr>
      <vt:lpstr>Core 60/40 Wealth Index Model (Australia) and Index Descriptions</vt:lpstr>
      <vt:lpstr>Core 60/40 Wealth Index Model (Australia) and Index Descriptions</vt:lpstr>
    </vt:vector>
  </TitlesOfParts>
  <Manager>Savotex GmbH</Manager>
  <Company>Accent Technologies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 Different Way to Invest</dc:title>
  <dc:creator>dfaservice</dc:creator>
  <cp:lastModifiedBy>Jeff.Lawrence@dimensional.com</cp:lastModifiedBy>
  <cp:revision>220</cp:revision>
  <cp:lastPrinted>2016-03-02T22:50:15Z</cp:lastPrinted>
  <dcterms:created xsi:type="dcterms:W3CDTF">2014-04-24T19:35:32Z</dcterms:created>
  <dcterms:modified xsi:type="dcterms:W3CDTF">2023-12-19T00:30:32Z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0x010100982E99976109CA4197459330AA2E83EB</vt:lpwstr>
  </property>
  <property fmtid="{D5CDD505-2E9C-101B-9397-08002B2CF9AE}" pid="3" name="MSIP_Label_1dd89479-04f1-4ba0-99af-a19ee5f0643d_ActionId">
    <vt:lpwstr>bb40601a-3d05-4211-ba6e-1aa257870b00</vt:lpwstr>
  </property>
  <property fmtid="{D5CDD505-2E9C-101B-9397-08002B2CF9AE}" pid="4" name="MSIP_Label_1dd89479-04f1-4ba0-99af-a19ee5f0643d_ContentBits">
    <vt:lpwstr>0</vt:lpwstr>
  </property>
  <property fmtid="{D5CDD505-2E9C-101B-9397-08002B2CF9AE}" pid="5" name="MSIP_Label_1dd89479-04f1-4ba0-99af-a19ee5f0643d_Enabled">
    <vt:lpwstr>true</vt:lpwstr>
  </property>
  <property fmtid="{D5CDD505-2E9C-101B-9397-08002B2CF9AE}" pid="6" name="MSIP_Label_1dd89479-04f1-4ba0-99af-a19ee5f0643d_Method">
    <vt:lpwstr>Privileged</vt:lpwstr>
  </property>
  <property fmtid="{D5CDD505-2E9C-101B-9397-08002B2CF9AE}" pid="7" name="MSIP_Label_1dd89479-04f1-4ba0-99af-a19ee5f0643d_Name">
    <vt:lpwstr>General Content - No Label</vt:lpwstr>
  </property>
  <property fmtid="{D5CDD505-2E9C-101B-9397-08002B2CF9AE}" pid="8" name="MSIP_Label_1dd89479-04f1-4ba0-99af-a19ee5f0643d_SetDate">
    <vt:lpwstr>2021-03-12T14:52:58Z</vt:lpwstr>
  </property>
  <property fmtid="{D5CDD505-2E9C-101B-9397-08002B2CF9AE}" pid="9" name="MSIP_Label_1dd89479-04f1-4ba0-99af-a19ee5f0643d_SiteId">
    <vt:lpwstr>50488be8-ac74-4dcd-9bdd-44db35d92d8d</vt:lpwstr>
  </property>
</Properties>
</file>